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9"/>
  </p:notesMasterIdLst>
  <p:sldIdLst>
    <p:sldId id="259" r:id="rId2"/>
    <p:sldId id="272" r:id="rId3"/>
    <p:sldId id="258"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82" r:id="rId19"/>
    <p:sldId id="265" r:id="rId20"/>
    <p:sldId id="292" r:id="rId21"/>
    <p:sldId id="269" r:id="rId22"/>
    <p:sldId id="281" r:id="rId23"/>
    <p:sldId id="294" r:id="rId24"/>
    <p:sldId id="270" r:id="rId25"/>
    <p:sldId id="271" r:id="rId26"/>
    <p:sldId id="260"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293"/>
    <a:srgbClr val="02D8C4"/>
    <a:srgbClr val="FFD743"/>
    <a:srgbClr val="686482"/>
    <a:srgbClr val="A273BF"/>
    <a:srgbClr val="72AF2F"/>
    <a:srgbClr val="322E3F"/>
    <a:srgbClr val="3A3748"/>
    <a:srgbClr val="332F3F"/>
    <a:srgbClr val="2F2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7E82B-CE46-49E5-A84E-E2FFE4F43B4F}" v="1031" dt="2020-06-05T14:07:05.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0" autoAdjust="0"/>
    <p:restoredTop sz="93387" autoAdjust="0"/>
  </p:normalViewPr>
  <p:slideViewPr>
    <p:cSldViewPr snapToGrid="0">
      <p:cViewPr>
        <p:scale>
          <a:sx n="66" d="100"/>
          <a:sy n="66" d="100"/>
        </p:scale>
        <p:origin x="4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5T14:07:28.540" v="12388" actId="478"/>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3T09:37:18.340" v="343" actId="107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3T09:05:46.721" v="341" actId="1076"/>
          <ac:spMkLst>
            <pc:docMk/>
            <pc:sldMk cId="3231898379" sldId="259"/>
            <ac:spMk id="3" creationId="{2EBCEB77-9F1C-413E-B274-08992502B075}"/>
          </ac:spMkLst>
        </pc:spChg>
      </pc:sldChg>
      <pc:sldChg chg="addSp delSp modSp add mod ord">
        <pc:chgData name="Sabrina De Oliveira" userId="34420f5773a88cdb" providerId="LiveId" clId="{7D17E82B-CE46-49E5-A84E-E2FFE4F43B4F}" dt="2020-06-05T13:32:26.557" v="11685"/>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5T14:01:02.583" v="12268" actId="478"/>
        <pc:sldMkLst>
          <pc:docMk/>
          <pc:sldMk cId="708108488" sldId="261"/>
        </pc:sldMkLst>
        <pc:spChg chg="add mod ord">
          <ac:chgData name="Sabrina De Oliveira" userId="34420f5773a88cdb" providerId="LiveId" clId="{7D17E82B-CE46-49E5-A84E-E2FFE4F43B4F}" dt="2020-06-05T13:27:46.644" v="11658" actId="1076"/>
          <ac:spMkLst>
            <pc:docMk/>
            <pc:sldMk cId="708108488" sldId="261"/>
            <ac:spMk id="2" creationId="{67360215-9184-4679-84E4-9FE1A1D1DA82}"/>
          </ac:spMkLst>
        </pc:spChg>
        <pc:spChg chg="add mod ord">
          <ac:chgData name="Sabrina De Oliveira" userId="34420f5773a88cdb" providerId="LiveId" clId="{7D17E82B-CE46-49E5-A84E-E2FFE4F43B4F}" dt="2020-06-05T13:28:17.360" v="11665" actId="167"/>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5T13:28:21.523" v="11666" actId="167"/>
          <ac:spMkLst>
            <pc:docMk/>
            <pc:sldMk cId="708108488" sldId="261"/>
            <ac:spMk id="8" creationId="{9A56DC33-F958-4877-99A9-BF2AC6050806}"/>
          </ac:spMkLst>
        </pc:spChg>
        <pc:spChg chg="add mod ord">
          <ac:chgData name="Sabrina De Oliveira" userId="34420f5773a88cdb" providerId="LiveId" clId="{7D17E82B-CE46-49E5-A84E-E2FFE4F43B4F}" dt="2020-06-05T13:30:42.332" v="11678" actId="16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5T13:30:42.332" v="11678" actId="167"/>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5T14:02:39.775" v="12292" actId="478"/>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4T12:41:18.576" v="7986" actId="948"/>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5T14:05:40.816" v="12354" actId="478"/>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5T14:05:35.489" v="12352"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5T14:06:07.347" v="12368"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5T14:06:07.347" v="12368"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5T13:10:34.279" v="11064" actId="20577"/>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5T14:07:05.263" v="12387" actId="20577"/>
        <pc:sldMkLst>
          <pc:docMk/>
          <pc:sldMk cId="1322306824" sldId="270"/>
        </pc:sldMkLst>
        <pc:spChg chg="mod">
          <ac:chgData name="Sabrina De Oliveira" userId="34420f5773a88cdb" providerId="LiveId" clId="{7D17E82B-CE46-49E5-A84E-E2FFE4F43B4F}" dt="2020-06-05T13:52:55.988" v="12172"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5T14:07:05.263" v="12387"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3T13:32:01.348" v="3103" actId="1076"/>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5T14:01:10.470" v="12271" actId="478"/>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5T13:55:17.932" v="12175" actId="20577"/>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5T13:11:24.317" v="11105" actId="14100"/>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5T08:52:10.491" v="10136"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5T08:57:56.479" v="10244"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5T14:06:50.673" v="12378" actId="478"/>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5T14:06:48.055" v="12377"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Anim modNotesTx">
        <pc:chgData name="Sabrina De Oliveira" userId="34420f5773a88cdb" providerId="LiveId" clId="{7D17E82B-CE46-49E5-A84E-E2FFE4F43B4F}" dt="2020-06-05T14:05:25.693" v="12347" actId="478"/>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5T14:05:08.733" v="12340" actId="478"/>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5T12:38:37.941" v="10700"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5T14:04:54.878" v="12334" actId="20577"/>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mod">
          <ac:chgData name="Sabrina De Oliveira" userId="34420f5773a88cdb" providerId="LiveId" clId="{7D17E82B-CE46-49E5-A84E-E2FFE4F43B4F}" dt="2020-06-05T14:04:52.109" v="12332"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5T14:03:28.273" v="12305" actId="478"/>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mod">
          <ac:chgData name="Sabrina De Oliveira" userId="34420f5773a88cdb" providerId="LiveId" clId="{7D17E82B-CE46-49E5-A84E-E2FFE4F43B4F}" dt="2020-06-05T09:11:40.709" v="10430" actId="20577"/>
          <ac:spMkLst>
            <pc:docMk/>
            <pc:sldMk cId="3093698966" sldId="286"/>
            <ac:spMk id="8" creationId="{46DC1C8A-8AC8-4253-B5B0-01B5C32D330E}"/>
          </ac:spMkLst>
        </pc:spChg>
        <pc:spChg chg="mod">
          <ac:chgData name="Sabrina De Oliveira" userId="34420f5773a88cdb" providerId="LiveId" clId="{7D17E82B-CE46-49E5-A84E-E2FFE4F43B4F}" dt="2020-06-05T12:32:00.959" v="10546" actId="20577"/>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mod">
          <ac:chgData name="Sabrina De Oliveira" userId="34420f5773a88cdb" providerId="LiveId" clId="{7D17E82B-CE46-49E5-A84E-E2FFE4F43B4F}" dt="2020-06-05T09:10:13.845" v="10406" actId="1076"/>
          <ac:spMkLst>
            <pc:docMk/>
            <pc:sldMk cId="3093698966" sldId="286"/>
            <ac:spMk id="12" creationId="{17F1E07E-1381-4642-A86C-A1DDB49322CD}"/>
          </ac:spMkLst>
        </pc:spChg>
        <pc:spChg chg="add mod">
          <ac:chgData name="Sabrina De Oliveira" userId="34420f5773a88cdb" providerId="LiveId" clId="{7D17E82B-CE46-49E5-A84E-E2FFE4F43B4F}" dt="2020-06-05T09:10:30.388" v="10411"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5T14:05:51.504" v="12359"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5T14:05:51.504" v="12359"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pc:chgData name="Sabrina De Oliveira" userId="34420f5773a88cdb" providerId="LiveId" clId="{7D17E82B-CE46-49E5-A84E-E2FFE4F43B4F}" dt="2020-06-05T13:32:36.524" v="11688"/>
        <pc:sldMkLst>
          <pc:docMk/>
          <pc:sldMk cId="1653653443" sldId="293"/>
        </pc:sldMkLst>
      </pc:sldChg>
      <pc:sldChg chg="addSp delSp modSp add mod modClrScheme chgLayout">
        <pc:chgData name="Sabrina De Oliveira" userId="34420f5773a88cdb" providerId="LiveId" clId="{7D17E82B-CE46-49E5-A84E-E2FFE4F43B4F}" dt="2020-06-05T14:07:28.540" v="12388" actId="478"/>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5T14:06:59.838" v="12383"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5T13:48:40.519" v="12022" actId="103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5T13:52:31.588" v="12163"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05/06/2020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resistance and which are involved in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58121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23</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26</a:t>
            </a:fld>
            <a:endParaRPr lang="en-GB"/>
          </a:p>
        </p:txBody>
      </p:sp>
    </p:spTree>
    <p:extLst>
      <p:ext uri="{BB962C8B-B14F-4D97-AF65-F5344CB8AC3E}">
        <p14:creationId xmlns:p14="http://schemas.microsoft.com/office/powerpoint/2010/main" val="358327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26825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20</a:t>
            </a:fld>
            <a:endParaRPr lang="en-GB"/>
          </a:p>
        </p:txBody>
      </p:sp>
    </p:spTree>
    <p:extLst>
      <p:ext uri="{BB962C8B-B14F-4D97-AF65-F5344CB8AC3E}">
        <p14:creationId xmlns:p14="http://schemas.microsoft.com/office/powerpoint/2010/main" val="10624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05/06/2020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05/06/2020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05/06/2020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4.svg"/></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6.svg"/></Relationships>
</file>

<file path=ppt/slides/_rels/slide27.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5188362"/>
            <a:ext cx="4110801" cy="1510478"/>
          </a:xfrm>
        </p:spPr>
        <p:txBody>
          <a:bodyPr>
            <a:normAutofit fontScale="92500" lnSpcReduction="20000"/>
          </a:bodyPr>
          <a:lstStyle/>
          <a:p>
            <a:r>
              <a:rPr lang="en-GB" dirty="0"/>
              <a:t>Sabrina de Oliveira - I6155125</a:t>
            </a:r>
          </a:p>
          <a:p>
            <a:r>
              <a:rPr lang="en-GB" dirty="0"/>
              <a:t>BMS Bachelor thesis 2020</a:t>
            </a:r>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323 metabolites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2" name="Rectangle 11">
            <a:extLst>
              <a:ext uri="{FF2B5EF4-FFF2-40B4-BE49-F238E27FC236}">
                <a16:creationId xmlns:a16="http://schemas.microsoft.com/office/drawing/2014/main" id="{17F1E07E-1381-4642-A86C-A1DDB49322CD}"/>
              </a:ext>
            </a:extLst>
          </p:cNvPr>
          <p:cNvSpPr/>
          <p:nvPr/>
        </p:nvSpPr>
        <p:spPr>
          <a:xfrm>
            <a:off x="1159042" y="307899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954474" y="3030676"/>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ADF7B6-8577-4B2E-9811-71B31D6A235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5539978"/>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25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802644730"/>
              </p:ext>
            </p:extLst>
          </p:nvPr>
        </p:nvGraphicFramePr>
        <p:xfrm>
          <a:off x="1103588" y="3117589"/>
          <a:ext cx="4395788" cy="3688080"/>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SRA1</a:t>
                      </a:r>
                    </a:p>
                  </a:txBody>
                  <a:tcPr/>
                </a:tc>
                <a:tc>
                  <a:txBody>
                    <a:bodyPr/>
                    <a:lstStyle/>
                    <a:p>
                      <a:r>
                        <a:rPr lang="en-GB" sz="1800" b="0" i="0" u="none" strike="noStrike" kern="1200" dirty="0">
                          <a:solidFill>
                            <a:schemeClr val="dk1"/>
                          </a:solidFill>
                          <a:effectLst/>
                          <a:latin typeface="+mn-lt"/>
                          <a:ea typeface="+mn-ea"/>
                          <a:cs typeface="+mn-cs"/>
                        </a:rPr>
                        <a:t>RFT1 </a:t>
                      </a:r>
                      <a:endParaRPr lang="en-GB" dirty="0"/>
                    </a:p>
                  </a:txBody>
                  <a:tcPr/>
                </a:tc>
                <a:extLst>
                  <a:ext uri="{0D108BD9-81ED-4DB2-BD59-A6C34878D82A}">
                    <a16:rowId xmlns:a16="http://schemas.microsoft.com/office/drawing/2014/main" val="2583486321"/>
                  </a:ext>
                </a:extLst>
              </a:tr>
              <a:tr h="370840">
                <a:tc>
                  <a:txBody>
                    <a:bodyPr/>
                    <a:lstStyle/>
                    <a:p>
                      <a:r>
                        <a:rPr lang="en-GB" dirty="0"/>
                        <a:t>JPH3</a:t>
                      </a:r>
                    </a:p>
                  </a:txBody>
                  <a:tcPr/>
                </a:tc>
                <a:tc>
                  <a:txBody>
                    <a:bodyPr/>
                    <a:lstStyle/>
                    <a:p>
                      <a:r>
                        <a:rPr lang="en-GB" sz="1800" b="0" i="0" u="none" strike="noStrike" kern="1200" dirty="0">
                          <a:solidFill>
                            <a:schemeClr val="dk1"/>
                          </a:solidFill>
                          <a:effectLst/>
                          <a:latin typeface="+mn-lt"/>
                          <a:ea typeface="+mn-ea"/>
                          <a:cs typeface="+mn-cs"/>
                        </a:rPr>
                        <a:t>LINGO2</a:t>
                      </a:r>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ADAMTS4 </a:t>
                      </a:r>
                      <a:endParaRPr lang="en-GB" dirty="0"/>
                    </a:p>
                  </a:txBody>
                  <a:tcPr/>
                </a:tc>
                <a:tc>
                  <a:txBody>
                    <a:bodyPr/>
                    <a:lstStyle/>
                    <a:p>
                      <a:r>
                        <a:rPr lang="en-GB" sz="1800" b="0" i="0" u="none" strike="noStrike" kern="1200" dirty="0">
                          <a:solidFill>
                            <a:schemeClr val="dk1"/>
                          </a:solidFill>
                          <a:effectLst/>
                          <a:latin typeface="+mn-lt"/>
                          <a:ea typeface="+mn-ea"/>
                          <a:cs typeface="+mn-cs"/>
                        </a:rPr>
                        <a:t>SLCA2</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CDH20 </a:t>
                      </a:r>
                      <a:endParaRPr lang="en-GB" dirty="0"/>
                    </a:p>
                  </a:txBody>
                  <a:tcPr/>
                </a:tc>
                <a:tc>
                  <a:txBody>
                    <a:bodyPr/>
                    <a:lstStyle/>
                    <a:p>
                      <a:r>
                        <a:rPr lang="en-GB" sz="1800" b="0" i="0" u="none" strike="noStrike" kern="1200" dirty="0">
                          <a:solidFill>
                            <a:schemeClr val="dk1"/>
                          </a:solidFill>
                          <a:effectLst/>
                          <a:latin typeface="+mn-lt"/>
                          <a:ea typeface="+mn-ea"/>
                          <a:cs typeface="+mn-cs"/>
                        </a:rPr>
                        <a:t>ADCK4</a:t>
                      </a:r>
                      <a:endParaRPr lang="en-GB" dirty="0"/>
                    </a:p>
                  </a:txBody>
                  <a:tcPr/>
                </a:tc>
                <a:extLst>
                  <a:ext uri="{0D108BD9-81ED-4DB2-BD59-A6C34878D82A}">
                    <a16:rowId xmlns:a16="http://schemas.microsoft.com/office/drawing/2014/main" val="1159899617"/>
                  </a:ext>
                </a:extLst>
              </a:tr>
              <a:tr h="370840">
                <a:tc>
                  <a:txBody>
                    <a:bodyPr/>
                    <a:lstStyle/>
                    <a:p>
                      <a:endParaRPr lang="en-GB"/>
                    </a:p>
                  </a:txBody>
                  <a:tcPr/>
                </a:tc>
                <a:tc>
                  <a:txBody>
                    <a:bodyPr/>
                    <a:lstStyle/>
                    <a:p>
                      <a:r>
                        <a:rPr lang="en-GB" sz="1800" b="0" i="0" u="none" strike="noStrike" kern="1200" dirty="0">
                          <a:solidFill>
                            <a:schemeClr val="dk1"/>
                          </a:solidFill>
                          <a:effectLst/>
                          <a:latin typeface="+mn-lt"/>
                          <a:ea typeface="+mn-ea"/>
                          <a:cs typeface="+mn-cs"/>
                        </a:rPr>
                        <a:t>CACNA1E</a:t>
                      </a:r>
                      <a:endParaRPr lang="en-GB" dirty="0"/>
                    </a:p>
                  </a:txBody>
                  <a:tcPr/>
                </a:tc>
                <a:extLst>
                  <a:ext uri="{0D108BD9-81ED-4DB2-BD59-A6C34878D82A}">
                    <a16:rowId xmlns:a16="http://schemas.microsoft.com/office/drawing/2014/main" val="712181724"/>
                  </a:ext>
                </a:extLst>
              </a:tr>
              <a:tr h="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PNPLA7</a:t>
                      </a:r>
                      <a:endParaRPr lang="en-GB" dirty="0"/>
                    </a:p>
                  </a:txBody>
                  <a:tcPr/>
                </a:tc>
                <a:extLst>
                  <a:ext uri="{0D108BD9-81ED-4DB2-BD59-A6C34878D82A}">
                    <a16:rowId xmlns:a16="http://schemas.microsoft.com/office/drawing/2014/main" val="1805258805"/>
                  </a:ext>
                </a:extLst>
              </a:tr>
              <a:tr h="27305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SLC45A1</a:t>
                      </a:r>
                      <a:endParaRPr lang="en-GB" dirty="0"/>
                    </a:p>
                  </a:txBody>
                  <a:tcPr/>
                </a:tc>
                <a:extLst>
                  <a:ext uri="{0D108BD9-81ED-4DB2-BD59-A6C34878D82A}">
                    <a16:rowId xmlns:a16="http://schemas.microsoft.com/office/drawing/2014/main" val="395322516"/>
                  </a:ext>
                </a:extLst>
              </a:tr>
              <a:tr h="18034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TFR2 </a:t>
                      </a:r>
                      <a:endParaRPr lang="en-GB" dirty="0"/>
                    </a:p>
                  </a:txBody>
                  <a:tcPr/>
                </a:tc>
                <a:extLst>
                  <a:ext uri="{0D108BD9-81ED-4DB2-BD59-A6C34878D82A}">
                    <a16:rowId xmlns:a16="http://schemas.microsoft.com/office/drawing/2014/main" val="254803337"/>
                  </a:ext>
                </a:extLst>
              </a:tr>
              <a:tr h="0">
                <a:tc>
                  <a:txBody>
                    <a:bodyPr/>
                    <a:lstStyle/>
                    <a:p>
                      <a:endParaRPr lang="en-GB" dirty="0"/>
                    </a:p>
                  </a:txBody>
                  <a:tcPr/>
                </a:tc>
                <a:tc>
                  <a:txBody>
                    <a:bodyPr/>
                    <a:lstStyle/>
                    <a:p>
                      <a:r>
                        <a:rPr lang="en-GB" sz="1800" b="0" i="0" u="none" strike="noStrike" kern="1200" dirty="0">
                          <a:solidFill>
                            <a:schemeClr val="dk1"/>
                          </a:solidFill>
                          <a:effectLst/>
                          <a:latin typeface="+mn-lt"/>
                          <a:ea typeface="+mn-ea"/>
                          <a:cs typeface="+mn-cs"/>
                        </a:rPr>
                        <a:t>UTP14C</a:t>
                      </a:r>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1964391608"/>
              </p:ext>
            </p:extLst>
          </p:nvPr>
        </p:nvGraphicFramePr>
        <p:xfrm>
          <a:off x="6172763" y="3117589"/>
          <a:ext cx="4395788" cy="2776435"/>
        </p:xfrm>
        <a:graphic>
          <a:graphicData uri="http://schemas.openxmlformats.org/drawingml/2006/table">
            <a:tbl>
              <a:tblPr firstRow="1" bandRow="1">
                <a:tableStyleId>{5C22544A-7EE6-4342-B048-85BDC9FD1C3A}</a:tableStyleId>
              </a:tblPr>
              <a:tblGrid>
                <a:gridCol w="2197894">
                  <a:extLst>
                    <a:ext uri="{9D8B030D-6E8A-4147-A177-3AD203B41FA5}">
                      <a16:colId xmlns:a16="http://schemas.microsoft.com/office/drawing/2014/main" val="1405396964"/>
                    </a:ext>
                  </a:extLst>
                </a:gridCol>
                <a:gridCol w="2197894">
                  <a:extLst>
                    <a:ext uri="{9D8B030D-6E8A-4147-A177-3AD203B41FA5}">
                      <a16:colId xmlns:a16="http://schemas.microsoft.com/office/drawing/2014/main" val="954277969"/>
                    </a:ext>
                  </a:extLst>
                </a:gridCol>
              </a:tblGrid>
              <a:tr h="370840">
                <a:tc>
                  <a:txBody>
                    <a:bodyPr/>
                    <a:lstStyle/>
                    <a:p>
                      <a:pPr algn="ctr"/>
                      <a:r>
                        <a:rPr lang="en-GB" dirty="0"/>
                        <a:t>IR</a:t>
                      </a:r>
                    </a:p>
                  </a:txBody>
                  <a:tcPr/>
                </a:tc>
                <a:tc>
                  <a:txBody>
                    <a:bodyPr/>
                    <a:lstStyle/>
                    <a:p>
                      <a:pPr algn="ctr"/>
                      <a:r>
                        <a:rPr lang="en-GB" dirty="0"/>
                        <a:t>IS</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32230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present knowledge concerning IR vs IS </a:t>
            </a:r>
          </a:p>
        </p:txBody>
      </p:sp>
      <p:sp>
        <p:nvSpPr>
          <p:cNvPr id="8" name="TextBox 7">
            <a:extLst>
              <a:ext uri="{FF2B5EF4-FFF2-40B4-BE49-F238E27FC236}">
                <a16:creationId xmlns:a16="http://schemas.microsoft.com/office/drawing/2014/main" id="{1DCD6BDE-4DD5-435E-928E-F80562EBDCFD}"/>
              </a:ext>
            </a:extLst>
          </p:cNvPr>
          <p:cNvSpPr txBox="1"/>
          <p:nvPr/>
        </p:nvSpPr>
        <p:spPr>
          <a:xfrm>
            <a:off x="646111" y="1853248"/>
            <a:ext cx="10507664" cy="3693319"/>
          </a:xfrm>
          <a:prstGeom prst="rect">
            <a:avLst/>
          </a:prstGeom>
          <a:noFill/>
        </p:spPr>
        <p:txBody>
          <a:bodyPr wrap="square" rtlCol="0">
            <a:spAutoFit/>
          </a:bodyPr>
          <a:lstStyle/>
          <a:p>
            <a:r>
              <a:rPr lang="en-GB" dirty="0"/>
              <a:t>Metabolome:</a:t>
            </a:r>
          </a:p>
          <a:p>
            <a:r>
              <a:rPr lang="en-GB" dirty="0"/>
              <a:t>IR = component of metabolic syndrome &amp; is linked to… </a:t>
            </a:r>
          </a:p>
          <a:p>
            <a:pPr marL="742950" lvl="1" indent="-285750">
              <a:buFont typeface="Arial" panose="020B0604020202020204" pitchFamily="34" charset="0"/>
              <a:buChar char="•"/>
            </a:pPr>
            <a:r>
              <a:rPr lang="en-GB" dirty="0"/>
              <a:t>Dyslipidaemia (5)</a:t>
            </a:r>
          </a:p>
          <a:p>
            <a:pPr marL="742950" lvl="1" indent="-285750">
              <a:buFont typeface="Arial" panose="020B0604020202020204" pitchFamily="34" charset="0"/>
              <a:buChar char="•"/>
            </a:pPr>
            <a:r>
              <a:rPr lang="en-GB" dirty="0"/>
              <a:t>Unrestrained gluconeogenesis (5)</a:t>
            </a:r>
          </a:p>
          <a:p>
            <a:pPr marL="742950" lvl="1" indent="-285750">
              <a:buFont typeface="Arial" panose="020B0604020202020204" pitchFamily="34" charset="0"/>
              <a:buChar char="•"/>
            </a:pPr>
            <a:r>
              <a:rPr lang="en-GB" dirty="0"/>
              <a:t>Unrestrained proteolysis (6) </a:t>
            </a:r>
          </a:p>
          <a:p>
            <a:endParaRPr lang="en-GB" dirty="0"/>
          </a:p>
          <a:p>
            <a:r>
              <a:rPr lang="en-GB" dirty="0"/>
              <a:t>Proteome: </a:t>
            </a:r>
          </a:p>
          <a:p>
            <a:pPr marL="742950" lvl="1" indent="-285750">
              <a:buFont typeface="Arial" panose="020B0604020202020204" pitchFamily="34" charset="0"/>
              <a:buChar char="•"/>
            </a:pPr>
            <a:r>
              <a:rPr lang="en-GB" dirty="0"/>
              <a:t>Differential expression of genes involved in BCAA catabolism (7) </a:t>
            </a:r>
          </a:p>
          <a:p>
            <a:pPr marL="742950" lvl="1" indent="-285750">
              <a:buFont typeface="Arial" panose="020B0604020202020204" pitchFamily="34" charset="0"/>
              <a:buChar char="•"/>
            </a:pPr>
            <a:r>
              <a:rPr lang="en-GB" dirty="0"/>
              <a:t>Downregulation of PPAR-gamma (8) </a:t>
            </a:r>
          </a:p>
          <a:p>
            <a:endParaRPr lang="en-GB" dirty="0"/>
          </a:p>
          <a:p>
            <a:r>
              <a:rPr lang="en-GB" dirty="0"/>
              <a:t>Microbial metagenome: </a:t>
            </a:r>
          </a:p>
          <a:p>
            <a:pPr marL="742950" lvl="1" indent="-285750">
              <a:buFont typeface="Arial" panose="020B0604020202020204" pitchFamily="34" charset="0"/>
              <a:buChar char="•"/>
            </a:pPr>
            <a:r>
              <a:rPr lang="en-GB" dirty="0"/>
              <a:t>Specific taxa = associated with improved insulin sensitivity or with insulin resistance (9)</a:t>
            </a:r>
          </a:p>
          <a:p>
            <a:endParaRPr lang="en-GB" dirty="0"/>
          </a:p>
        </p:txBody>
      </p:sp>
    </p:spTree>
    <p:extLst>
      <p:ext uri="{BB962C8B-B14F-4D97-AF65-F5344CB8AC3E}">
        <p14:creationId xmlns:p14="http://schemas.microsoft.com/office/powerpoint/2010/main" val="869727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adge">
            <a:extLst>
              <a:ext uri="{FF2B5EF4-FFF2-40B4-BE49-F238E27FC236}">
                <a16:creationId xmlns:a16="http://schemas.microsoft.com/office/drawing/2014/main" id="{F344BC6C-DBA6-470E-B0B4-6F53AE352E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5" name="Title 1">
            <a:extLst>
              <a:ext uri="{FF2B5EF4-FFF2-40B4-BE49-F238E27FC236}">
                <a16:creationId xmlns:a16="http://schemas.microsoft.com/office/drawing/2014/main" id="{00FD306A-6F43-4C44-BB2C-E96DE0A02824}"/>
              </a:ext>
            </a:extLst>
          </p:cNvPr>
          <p:cNvSpPr>
            <a:spLocks noGrp="1"/>
          </p:cNvSpPr>
          <p:nvPr>
            <p:ph type="title"/>
          </p:nvPr>
        </p:nvSpPr>
        <p:spPr>
          <a:xfrm>
            <a:off x="646111" y="452718"/>
            <a:ext cx="9404723" cy="1400530"/>
          </a:xfrm>
        </p:spPr>
        <p:txBody>
          <a:bodyPr/>
          <a:lstStyle/>
          <a:p>
            <a:r>
              <a:rPr lang="en-GB" sz="4000" dirty="0"/>
              <a:t>Introduction: The iHMP T2DM project</a:t>
            </a:r>
          </a:p>
        </p:txBody>
      </p:sp>
      <p:sp>
        <p:nvSpPr>
          <p:cNvPr id="7" name="Rectangle 1">
            <a:extLst>
              <a:ext uri="{FF2B5EF4-FFF2-40B4-BE49-F238E27FC236}">
                <a16:creationId xmlns:a16="http://schemas.microsoft.com/office/drawing/2014/main" id="{0061B056-4F16-42DB-A2B6-80A80AC11689}"/>
              </a:ext>
            </a:extLst>
          </p:cNvPr>
          <p:cNvSpPr>
            <a:spLocks noChangeArrowheads="1"/>
          </p:cNvSpPr>
          <p:nvPr/>
        </p:nvSpPr>
        <p:spPr bwMode="auto">
          <a:xfrm>
            <a:off x="3673439" y="5855986"/>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11" name="Picture 2">
            <a:extLst>
              <a:ext uri="{FF2B5EF4-FFF2-40B4-BE49-F238E27FC236}">
                <a16:creationId xmlns:a16="http://schemas.microsoft.com/office/drawing/2014/main" id="{C33A97E5-2B74-4401-8C10-989AF41AD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439" y="1152983"/>
            <a:ext cx="4751370" cy="47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496492" y="2857183"/>
            <a:ext cx="4099641"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1254640" y="3252928"/>
            <a:ext cx="4816549" cy="441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3733009" y="3722193"/>
            <a:ext cx="4932524" cy="441146"/>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7740724" y="3288784"/>
            <a:ext cx="3413051" cy="39565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952820" y="2783481"/>
            <a:ext cx="10498666" cy="1384995"/>
          </a:xfrm>
          <a:prstGeom prst="rect">
            <a:avLst/>
          </a:prstGeom>
          <a:noFill/>
        </p:spPr>
        <p:txBody>
          <a:bodyPr wrap="square" rtlCol="0">
            <a:spAutoFit/>
          </a:bodyPr>
          <a:lstStyle/>
          <a:p>
            <a:pPr algn="ctr"/>
            <a:r>
              <a:rPr lang="en-GB" sz="2800" dirty="0"/>
              <a:t>Investigate the changes in host metabolome, host proteome and microbiome between insulin resistant and insulin sensitive prediabetics.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u="sng" dirty="0"/>
              <a:t>Aim</a:t>
            </a:r>
          </a:p>
        </p:txBody>
      </p:sp>
    </p:spTree>
    <p:extLst>
      <p:ext uri="{BB962C8B-B14F-4D97-AF65-F5344CB8AC3E}">
        <p14:creationId xmlns:p14="http://schemas.microsoft.com/office/powerpoint/2010/main" val="70810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563050"/>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740243"/>
            <a:ext cx="3164527" cy="130621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GB" dirty="0"/>
              <a:t>Phyla abundances</a:t>
            </a:r>
          </a:p>
          <a:p>
            <a:pPr algn="ctr"/>
            <a:r>
              <a:rPr lang="en-GB" dirty="0"/>
              <a:t>Shannon diversity </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1178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Incl. only classified</a:t>
            </a:r>
          </a:p>
          <a:p>
            <a:pPr algn="ctr"/>
            <a:r>
              <a:rPr lang="en-GB" dirty="0"/>
              <a:t>Filtering taxa (NA ranks &amp; prevalence)</a:t>
            </a:r>
          </a:p>
          <a:p>
            <a:pPr algn="ctr"/>
            <a:r>
              <a:rPr lang="en-GB" dirty="0"/>
              <a:t>Excl. of outliers</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9644" y="5209248"/>
            <a:ext cx="2391296" cy="1000274"/>
          </a:xfrm>
          <a:prstGeom prst="rect">
            <a:avLst/>
          </a:prstGeom>
          <a:noFill/>
        </p:spPr>
        <p:txBody>
          <a:bodyPr wrap="square" rtlCol="0">
            <a:spAutoFit/>
          </a:bodyPr>
          <a:lstStyle/>
          <a:p>
            <a:pPr algn="ctr">
              <a:spcAft>
                <a:spcPts val="600"/>
              </a:spcAft>
            </a:pPr>
            <a:r>
              <a:rPr lang="en-GB" dirty="0"/>
              <a:t>CCA, PCA &amp; PERMANOVA</a:t>
            </a:r>
          </a:p>
          <a:p>
            <a:pPr algn="ctr">
              <a:spcAft>
                <a:spcPts val="600"/>
              </a:spcAft>
            </a:pPr>
            <a:r>
              <a:rPr lang="en-GB" dirty="0"/>
              <a:t>Top taxa</a:t>
            </a:r>
          </a:p>
        </p:txBody>
      </p:sp>
      <p:sp>
        <p:nvSpPr>
          <p:cNvPr id="42" name="Rectangle 41">
            <a:extLst>
              <a:ext uri="{FF2B5EF4-FFF2-40B4-BE49-F238E27FC236}">
                <a16:creationId xmlns:a16="http://schemas.microsoft.com/office/drawing/2014/main" id="{CA2742A3-3AEE-427E-B77C-6039F71808C3}"/>
              </a:ext>
            </a:extLst>
          </p:cNvPr>
          <p:cNvSpPr/>
          <p:nvPr/>
        </p:nvSpPr>
        <p:spPr>
          <a:xfrm>
            <a:off x="9589834" y="4646002"/>
            <a:ext cx="2624130" cy="11969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dirty="0"/>
              <a:t>Taxon Set Enrichment Analysis</a:t>
            </a:r>
          </a:p>
          <a:p>
            <a:pPr algn="ctr">
              <a:spcBef>
                <a:spcPts val="600"/>
              </a:spcBef>
            </a:pPr>
            <a:r>
              <a:rPr lang="en-GB" dirty="0"/>
              <a:t>(MicrobiomeAnalyst)</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3EDFCF83-67B0-4DE1-A18E-1BF075CF1043}"/>
              </a:ext>
            </a:extLst>
          </p:cNvPr>
          <p:cNvSpPr/>
          <p:nvPr/>
        </p:nvSpPr>
        <p:spPr>
          <a:xfrm>
            <a:off x="9395983" y="5091985"/>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6" name="Graphic 55" descr="Badge">
            <a:extLst>
              <a:ext uri="{FF2B5EF4-FFF2-40B4-BE49-F238E27FC236}">
                <a16:creationId xmlns:a16="http://schemas.microsoft.com/office/drawing/2014/main" id="{6DA9B005-9FBA-4B48-B5AD-69FDB8BFDF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5095" y="2214814"/>
            <a:ext cx="546272" cy="546272"/>
          </a:xfrm>
          <a:prstGeom prst="rect">
            <a:avLst/>
          </a:prstGeom>
        </p:spPr>
      </p:pic>
      <p:pic>
        <p:nvPicPr>
          <p:cNvPr id="58" name="Graphic 57" descr="Badge 3">
            <a:extLst>
              <a:ext uri="{FF2B5EF4-FFF2-40B4-BE49-F238E27FC236}">
                <a16:creationId xmlns:a16="http://schemas.microsoft.com/office/drawing/2014/main" id="{9E8D434A-56BB-40A4-8308-259680634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07438" y="3403409"/>
            <a:ext cx="546272" cy="546272"/>
          </a:xfrm>
          <a:prstGeom prst="rect">
            <a:avLst/>
          </a:prstGeom>
        </p:spPr>
      </p:pic>
      <p:pic>
        <p:nvPicPr>
          <p:cNvPr id="60" name="Graphic 59" descr="Badge 4">
            <a:extLst>
              <a:ext uri="{FF2B5EF4-FFF2-40B4-BE49-F238E27FC236}">
                <a16:creationId xmlns:a16="http://schemas.microsoft.com/office/drawing/2014/main" id="{A5149666-3A0E-480C-8F1A-D9EABB7CCE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9084" y="4608425"/>
            <a:ext cx="546272" cy="546272"/>
          </a:xfrm>
          <a:prstGeom prst="rect">
            <a:avLst/>
          </a:prstGeom>
        </p:spPr>
      </p:pic>
      <p:pic>
        <p:nvPicPr>
          <p:cNvPr id="62" name="Graphic 61" descr="Badge 5">
            <a:extLst>
              <a:ext uri="{FF2B5EF4-FFF2-40B4-BE49-F238E27FC236}">
                <a16:creationId xmlns:a16="http://schemas.microsoft.com/office/drawing/2014/main" id="{C3DF032B-4E26-48F0-924B-34313C296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92794" y="1033181"/>
            <a:ext cx="546272" cy="546272"/>
          </a:xfrm>
          <a:prstGeom prst="rect">
            <a:avLst/>
          </a:prstGeom>
        </p:spPr>
      </p:pic>
      <p:pic>
        <p:nvPicPr>
          <p:cNvPr id="64" name="Graphic 63" descr="Badge 6">
            <a:extLst>
              <a:ext uri="{FF2B5EF4-FFF2-40B4-BE49-F238E27FC236}">
                <a16:creationId xmlns:a16="http://schemas.microsoft.com/office/drawing/2014/main" id="{2C5D4CBF-36D8-443A-9440-F3B5CC4D9A0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63217" y="1841588"/>
            <a:ext cx="546272" cy="546272"/>
          </a:xfrm>
          <a:prstGeom prst="rect">
            <a:avLst/>
          </a:prstGeom>
        </p:spPr>
      </p:pic>
      <p:pic>
        <p:nvPicPr>
          <p:cNvPr id="66" name="Graphic 65" descr="Badge 7">
            <a:extLst>
              <a:ext uri="{FF2B5EF4-FFF2-40B4-BE49-F238E27FC236}">
                <a16:creationId xmlns:a16="http://schemas.microsoft.com/office/drawing/2014/main" id="{08A416A4-D9DF-45EE-8A5F-6C04F3E080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55845" y="3875900"/>
            <a:ext cx="546272" cy="546272"/>
          </a:xfrm>
          <a:prstGeom prst="rect">
            <a:avLst/>
          </a:prstGeom>
        </p:spPr>
      </p:pic>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887312"/>
            <a:ext cx="2573991" cy="76896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887313"/>
            <a:ext cx="1325775" cy="768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56219" y="5959930"/>
            <a:ext cx="2391296" cy="646331"/>
          </a:xfrm>
          <a:prstGeom prst="rect">
            <a:avLst/>
          </a:prstGeom>
          <a:noFill/>
        </p:spPr>
        <p:txBody>
          <a:bodyPr wrap="square" rtlCol="0">
            <a:spAutoFit/>
          </a:bodyPr>
          <a:lstStyle/>
          <a:p>
            <a:pPr algn="ctr">
              <a:spcAft>
                <a:spcPts val="1200"/>
              </a:spcAft>
            </a:pPr>
            <a:r>
              <a:rPr lang="en-GB" dirty="0"/>
              <a:t>Creating consistent datasets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13" name="Graphic 12" descr="Badge 8">
            <a:extLst>
              <a:ext uri="{FF2B5EF4-FFF2-40B4-BE49-F238E27FC236}">
                <a16:creationId xmlns:a16="http://schemas.microsoft.com/office/drawing/2014/main" id="{6CC7936E-BA0C-4C42-8F76-F9A03F98E6C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08701" y="4224743"/>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2" grpId="0" animBg="1"/>
      <p:bldP spid="44" grpId="0" animBg="1"/>
      <p:bldP spid="45" grpId="0" animBg="1"/>
      <p:bldP spid="46" grpId="0" animBg="1"/>
      <p:bldP spid="47" grpId="0" animBg="1"/>
      <p:bldP spid="4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more changed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917</TotalTime>
  <Words>1545</Words>
  <Application>Microsoft Office PowerPoint</Application>
  <PresentationFormat>Widescreen</PresentationFormat>
  <Paragraphs>303</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Ion</vt:lpstr>
      <vt:lpstr>Identifying differences in the omics of IR and IS prediabetics</vt:lpstr>
      <vt:lpstr>Introduction: T2DM</vt:lpstr>
      <vt:lpstr>Introduction: The iHMP T2DM project</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Bacteroides abundance</vt:lpstr>
      <vt:lpstr>Results: 4 Shannon diversity </vt:lpstr>
      <vt:lpstr>Results: 4 PCoA</vt:lpstr>
      <vt:lpstr>PART IIb </vt:lpstr>
      <vt:lpstr>Results: 7 CCA, PCA &amp; PERMANOVA</vt:lpstr>
      <vt:lpstr>Results: 7 Identification of top taxa</vt:lpstr>
      <vt:lpstr>Results: 8 Taxon set enrichment analysis</vt:lpstr>
      <vt:lpstr>Next steps… </vt:lpstr>
      <vt:lpstr>References</vt:lpstr>
      <vt:lpstr>Introduction: present knowledge concerning IR vs IS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2020-06-05T14:07:48Z</dcterms:modified>
</cp:coreProperties>
</file>