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29"/>
  </p:notesMasterIdLst>
  <p:sldIdLst>
    <p:sldId id="259" r:id="rId2"/>
    <p:sldId id="272" r:id="rId3"/>
    <p:sldId id="258" r:id="rId4"/>
    <p:sldId id="261" r:id="rId5"/>
    <p:sldId id="274" r:id="rId6"/>
    <p:sldId id="285" r:id="rId7"/>
    <p:sldId id="262" r:id="rId8"/>
    <p:sldId id="264" r:id="rId9"/>
    <p:sldId id="279" r:id="rId10"/>
    <p:sldId id="267" r:id="rId11"/>
    <p:sldId id="286" r:id="rId12"/>
    <p:sldId id="289" r:id="rId13"/>
    <p:sldId id="291" r:id="rId14"/>
    <p:sldId id="290" r:id="rId15"/>
    <p:sldId id="288" r:id="rId16"/>
    <p:sldId id="284" r:id="rId17"/>
    <p:sldId id="283" r:id="rId18"/>
    <p:sldId id="282" r:id="rId19"/>
    <p:sldId id="265" r:id="rId20"/>
    <p:sldId id="292" r:id="rId21"/>
    <p:sldId id="269" r:id="rId22"/>
    <p:sldId id="281" r:id="rId23"/>
    <p:sldId id="294" r:id="rId24"/>
    <p:sldId id="270" r:id="rId25"/>
    <p:sldId id="271" r:id="rId26"/>
    <p:sldId id="260" r:id="rId27"/>
    <p:sldId id="29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A293"/>
    <a:srgbClr val="02D8C4"/>
    <a:srgbClr val="FFD743"/>
    <a:srgbClr val="686482"/>
    <a:srgbClr val="A273BF"/>
    <a:srgbClr val="72AF2F"/>
    <a:srgbClr val="322E3F"/>
    <a:srgbClr val="3A3748"/>
    <a:srgbClr val="332F3F"/>
    <a:srgbClr val="2F2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7E82B-CE46-49E5-A84E-E2FFE4F43B4F}" v="1033" dt="2020-06-05T14:10:21.5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3387" autoAdjust="0"/>
  </p:normalViewPr>
  <p:slideViewPr>
    <p:cSldViewPr snapToGrid="0">
      <p:cViewPr varScale="1">
        <p:scale>
          <a:sx n="62" d="100"/>
          <a:sy n="62" d="100"/>
        </p:scale>
        <p:origin x="6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5T14:11:55.176" v="12450" actId="20577"/>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3T09:37:18.340" v="343" actId="107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3T09:05:46.721" v="341" actId="107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5T14:10:17.971" v="12394"/>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5T14:01:02.583" v="12268" actId="478"/>
        <pc:sldMkLst>
          <pc:docMk/>
          <pc:sldMk cId="708108488" sldId="261"/>
        </pc:sldMkLst>
        <pc:spChg chg="add mod ord">
          <ac:chgData name="Sabrina De Oliveira" userId="34420f5773a88cdb" providerId="LiveId" clId="{7D17E82B-CE46-49E5-A84E-E2FFE4F43B4F}" dt="2020-06-05T13:27:46.644" v="11658" actId="1076"/>
          <ac:spMkLst>
            <pc:docMk/>
            <pc:sldMk cId="708108488" sldId="261"/>
            <ac:spMk id="2" creationId="{67360215-9184-4679-84E4-9FE1A1D1DA82}"/>
          </ac:spMkLst>
        </pc:spChg>
        <pc:spChg chg="add mod ord">
          <ac:chgData name="Sabrina De Oliveira" userId="34420f5773a88cdb" providerId="LiveId" clId="{7D17E82B-CE46-49E5-A84E-E2FFE4F43B4F}" dt="2020-06-05T13:28:17.360" v="11665" actId="167"/>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5T13:28:21.523" v="11666" actId="167"/>
          <ac:spMkLst>
            <pc:docMk/>
            <pc:sldMk cId="708108488" sldId="261"/>
            <ac:spMk id="8" creationId="{9A56DC33-F958-4877-99A9-BF2AC6050806}"/>
          </ac:spMkLst>
        </pc:spChg>
        <pc:spChg chg="add mod ord">
          <ac:chgData name="Sabrina De Oliveira" userId="34420f5773a88cdb" providerId="LiveId" clId="{7D17E82B-CE46-49E5-A84E-E2FFE4F43B4F}" dt="2020-06-05T13:30:42.332" v="11678" actId="16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5T13:30:42.332" v="11678" actId="167"/>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5T14:09:17.713" v="12393"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5T14:09:17.713" v="12393"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5T14:05:40.816" v="12354" actId="478"/>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5T14:05:35.489" v="12352"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5T14:06:07.347" v="12368"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5T14:06:07.347" v="12368"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5T13:10:34.279" v="11064" actId="20577"/>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5T14:11:55.176" v="12450"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5T14:07:05.263" v="12387"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3T13:32:01.348" v="3103" actId="1076"/>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5T14:01:10.470" v="12271" actId="478"/>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5T13:55:17.932" v="12175" actId="20577"/>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5T13:11:24.317" v="11105" actId="14100"/>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5T08:52:10.491" v="10136"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5T08:57:56.479" v="10244"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5T14:06:50.673" v="12378" actId="478"/>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5T14:06:48.055" v="12377"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Anim modNotesTx">
        <pc:chgData name="Sabrina De Oliveira" userId="34420f5773a88cdb" providerId="LiveId" clId="{7D17E82B-CE46-49E5-A84E-E2FFE4F43B4F}" dt="2020-06-05T14:05:25.693" v="12347" actId="478"/>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5T14:05:08.733" v="12340" actId="478"/>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5T12:38:37.941" v="10700"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5T14:04:54.878" v="12334" actId="20577"/>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mod">
          <ac:chgData name="Sabrina De Oliveira" userId="34420f5773a88cdb" providerId="LiveId" clId="{7D17E82B-CE46-49E5-A84E-E2FFE4F43B4F}" dt="2020-06-05T14:04:52.109" v="12332"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5T14:03:28.273" v="12305" actId="478"/>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mod">
          <ac:chgData name="Sabrina De Oliveira" userId="34420f5773a88cdb" providerId="LiveId" clId="{7D17E82B-CE46-49E5-A84E-E2FFE4F43B4F}" dt="2020-06-05T09:11:40.709" v="10430" actId="20577"/>
          <ac:spMkLst>
            <pc:docMk/>
            <pc:sldMk cId="3093698966" sldId="286"/>
            <ac:spMk id="8" creationId="{46DC1C8A-8AC8-4253-B5B0-01B5C32D330E}"/>
          </ac:spMkLst>
        </pc:spChg>
        <pc:spChg chg="mod">
          <ac:chgData name="Sabrina De Oliveira" userId="34420f5773a88cdb" providerId="LiveId" clId="{7D17E82B-CE46-49E5-A84E-E2FFE4F43B4F}" dt="2020-06-05T12:32:00.959" v="10546" actId="20577"/>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mod">
          <ac:chgData name="Sabrina De Oliveira" userId="34420f5773a88cdb" providerId="LiveId" clId="{7D17E82B-CE46-49E5-A84E-E2FFE4F43B4F}" dt="2020-06-05T09:10:13.845" v="10406" actId="1076"/>
          <ac:spMkLst>
            <pc:docMk/>
            <pc:sldMk cId="3093698966" sldId="286"/>
            <ac:spMk id="12" creationId="{17F1E07E-1381-4642-A86C-A1DDB49322CD}"/>
          </ac:spMkLst>
        </pc:spChg>
        <pc:spChg chg="add mod">
          <ac:chgData name="Sabrina De Oliveira" userId="34420f5773a88cdb" providerId="LiveId" clId="{7D17E82B-CE46-49E5-A84E-E2FFE4F43B4F}" dt="2020-06-05T09:10:30.388" v="10411"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5T14:05:51.504" v="12359"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5T14:05:51.504" v="12359"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5T14:07:28.540" v="12388" actId="478"/>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5T14:06:59.838" v="12383"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5T13:48:40.519" v="12022" actId="103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5T13:52:31.588" v="12163"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05/06/2020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resistance and which are involved in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1208393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22</a:t>
            </a:fld>
            <a:endParaRPr lang="en-GB"/>
          </a:p>
        </p:txBody>
      </p:sp>
    </p:spTree>
    <p:extLst>
      <p:ext uri="{BB962C8B-B14F-4D97-AF65-F5344CB8AC3E}">
        <p14:creationId xmlns:p14="http://schemas.microsoft.com/office/powerpoint/2010/main" val="58121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23</a:t>
            </a:fld>
            <a:endParaRPr lang="en-GB"/>
          </a:p>
        </p:txBody>
      </p:sp>
    </p:spTree>
    <p:extLst>
      <p:ext uri="{BB962C8B-B14F-4D97-AF65-F5344CB8AC3E}">
        <p14:creationId xmlns:p14="http://schemas.microsoft.com/office/powerpoint/2010/main" val="480915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26</a:t>
            </a:fld>
            <a:endParaRPr lang="en-GB"/>
          </a:p>
        </p:txBody>
      </p:sp>
    </p:spTree>
    <p:extLst>
      <p:ext uri="{BB962C8B-B14F-4D97-AF65-F5344CB8AC3E}">
        <p14:creationId xmlns:p14="http://schemas.microsoft.com/office/powerpoint/2010/main" val="358327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268256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1370957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11</a:t>
            </a:fld>
            <a:endParaRPr lang="en-GB"/>
          </a:p>
        </p:txBody>
      </p:sp>
    </p:spTree>
    <p:extLst>
      <p:ext uri="{BB962C8B-B14F-4D97-AF65-F5344CB8AC3E}">
        <p14:creationId xmlns:p14="http://schemas.microsoft.com/office/powerpoint/2010/main" val="240992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18</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19</a:t>
            </a:fld>
            <a:endParaRPr lang="en-GB"/>
          </a:p>
        </p:txBody>
      </p:sp>
    </p:spTree>
    <p:extLst>
      <p:ext uri="{BB962C8B-B14F-4D97-AF65-F5344CB8AC3E}">
        <p14:creationId xmlns:p14="http://schemas.microsoft.com/office/powerpoint/2010/main" val="378148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20</a:t>
            </a:fld>
            <a:endParaRPr lang="en-GB"/>
          </a:p>
        </p:txBody>
      </p:sp>
    </p:spTree>
    <p:extLst>
      <p:ext uri="{BB962C8B-B14F-4D97-AF65-F5344CB8AC3E}">
        <p14:creationId xmlns:p14="http://schemas.microsoft.com/office/powerpoint/2010/main" val="106244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05/06/2020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05/06/2020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05/06/2020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4.svg"/></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6.svg"/></Relationships>
</file>

<file path=ppt/slides/_rels/slide27.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6.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dirty="0"/>
              <a:t>Identifying differences in the omics of IR and IS prediabetics</a:t>
            </a:r>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5188362"/>
            <a:ext cx="4110801" cy="1510478"/>
          </a:xfrm>
        </p:spPr>
        <p:txBody>
          <a:bodyPr>
            <a:normAutofit fontScale="92500" lnSpcReduction="20000"/>
          </a:bodyPr>
          <a:lstStyle/>
          <a:p>
            <a:r>
              <a:rPr lang="en-GB" dirty="0"/>
              <a:t>Sabrina de Oliveira - I6155125</a:t>
            </a:r>
          </a:p>
          <a:p>
            <a:r>
              <a:rPr lang="en-GB" dirty="0"/>
              <a:t>BMS Bachelor thesis 2020</a:t>
            </a:r>
          </a:p>
          <a:p>
            <a:r>
              <a:rPr lang="en-GB" dirty="0"/>
              <a:t>Bigcat</a:t>
            </a:r>
          </a:p>
          <a:p>
            <a:r>
              <a:rPr lang="en-GB" dirty="0"/>
              <a:t>Maastricht university </a:t>
            </a:r>
          </a:p>
        </p:txBody>
      </p:sp>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9">
            <a:extLst>
              <a:ext uri="{FF2B5EF4-FFF2-40B4-BE49-F238E27FC236}">
                <a16:creationId xmlns:a16="http://schemas.microsoft.com/office/drawing/2014/main" id="{661B4642-0FB5-4E87-AF45-06B8DE4D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6</a:t>
            </a:r>
            <a:br>
              <a:rPr lang="en-GB" sz="3700" dirty="0"/>
            </a:br>
            <a:r>
              <a:rPr lang="en-GB" sz="3200" dirty="0"/>
              <a:t>Network Analysis</a:t>
            </a:r>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3124198" y="5913062"/>
            <a:ext cx="7201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 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pic>
        <p:nvPicPr>
          <p:cNvPr id="1028" name="Picture 4">
            <a:extLst>
              <a:ext uri="{FF2B5EF4-FFF2-40B4-BE49-F238E27FC236}">
                <a16:creationId xmlns:a16="http://schemas.microsoft.com/office/drawing/2014/main" id="{E2E5E1B3-BD51-47DA-8093-C010C4D24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198" y="1844321"/>
            <a:ext cx="7201455" cy="40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6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descr="Badge 10">
            <a:extLst>
              <a:ext uri="{FF2B5EF4-FFF2-40B4-BE49-F238E27FC236}">
                <a16:creationId xmlns:a16="http://schemas.microsoft.com/office/drawing/2014/main" id="{83886C80-B678-4ECA-BA70-CF8ECBF5B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IIa</a:t>
            </a:r>
            <a:r>
              <a:rPr lang="en-GB" sz="4400" u="sng" dirty="0"/>
              <a:t> </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323 metabolites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981 taxa</a:t>
            </a:r>
          </a:p>
        </p:txBody>
      </p:sp>
      <p:sp>
        <p:nvSpPr>
          <p:cNvPr id="12" name="Rectangle 11">
            <a:extLst>
              <a:ext uri="{FF2B5EF4-FFF2-40B4-BE49-F238E27FC236}">
                <a16:creationId xmlns:a16="http://schemas.microsoft.com/office/drawing/2014/main" id="{17F1E07E-1381-4642-A86C-A1DDB49322CD}"/>
              </a:ext>
            </a:extLst>
          </p:cNvPr>
          <p:cNvSpPr/>
          <p:nvPr/>
        </p:nvSpPr>
        <p:spPr>
          <a:xfrm>
            <a:off x="1159042" y="307899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954474" y="3030676"/>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0936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0.079</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a:t>Actinobacteria abundance</a:t>
            </a:r>
          </a:p>
        </p:txBody>
      </p:sp>
      <p:pic>
        <p:nvPicPr>
          <p:cNvPr id="9" name="Picture 2">
            <a:extLst>
              <a:ext uri="{FF2B5EF4-FFF2-40B4-BE49-F238E27FC236}">
                <a16:creationId xmlns:a16="http://schemas.microsoft.com/office/drawing/2014/main" id="{737EAB94-DAE5-4CEB-B126-A9D8F4FB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77065"/>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771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1D5328B-73CA-4C1C-9AAD-C5C5F8F492E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54E5287-B6C0-4074-A464-A37839B82F2A}"/>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pic>
        <p:nvPicPr>
          <p:cNvPr id="2050" name="Picture 2">
            <a:extLst>
              <a:ext uri="{FF2B5EF4-FFF2-40B4-BE49-F238E27FC236}">
                <a16:creationId xmlns:a16="http://schemas.microsoft.com/office/drawing/2014/main" id="{E5552582-C3E1-4853-9095-34C00773A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9073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3.754e-06</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Synergistetes</a:t>
            </a:r>
            <a:r>
              <a:rPr lang="en-GB" sz="3700" dirty="0"/>
              <a:t> abundance</a:t>
            </a:r>
          </a:p>
        </p:txBody>
      </p:sp>
    </p:spTree>
    <p:extLst>
      <p:ext uri="{BB962C8B-B14F-4D97-AF65-F5344CB8AC3E}">
        <p14:creationId xmlns:p14="http://schemas.microsoft.com/office/powerpoint/2010/main" val="129918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F74E8D3C-0351-45BC-BB0F-4BC2DE13E300}"/>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0D944932-DEBE-42C6-A2AB-5CB80691FC2E}"/>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13</a:t>
            </a:r>
          </a:p>
        </p:txBody>
      </p:sp>
      <p:pic>
        <p:nvPicPr>
          <p:cNvPr id="3074" name="Picture 2">
            <a:extLst>
              <a:ext uri="{FF2B5EF4-FFF2-40B4-BE49-F238E27FC236}">
                <a16:creationId xmlns:a16="http://schemas.microsoft.com/office/drawing/2014/main" id="{7215787E-6AF0-49AC-AFC5-21D545063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810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 003</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Verrucomicrobia</a:t>
            </a:r>
            <a:r>
              <a:rPr lang="en-GB" sz="3700" dirty="0"/>
              <a:t> abundance</a:t>
            </a:r>
          </a:p>
        </p:txBody>
      </p:sp>
    </p:spTree>
    <p:extLst>
      <p:ext uri="{BB962C8B-B14F-4D97-AF65-F5344CB8AC3E}">
        <p14:creationId xmlns:p14="http://schemas.microsoft.com/office/powerpoint/2010/main" val="295192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8B2DBD0-721D-4026-A6F2-02633B1199C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4BD7CB1-646B-4295-9CF0-27F6500495E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14</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Proteobacteria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7B22A4-EB73-4088-B3BD-58A5BBB247FA}"/>
              </a:ext>
            </a:extLst>
          </p:cNvPr>
          <p:cNvSpPr txBox="1"/>
          <p:nvPr/>
        </p:nvSpPr>
        <p:spPr>
          <a:xfrm>
            <a:off x="8712485" y="3174715"/>
            <a:ext cx="2774023" cy="369332"/>
          </a:xfrm>
          <a:prstGeom prst="rect">
            <a:avLst/>
          </a:prstGeom>
          <a:noFill/>
        </p:spPr>
        <p:txBody>
          <a:bodyPr wrap="square" rtlCol="0">
            <a:spAutoFit/>
          </a:bodyPr>
          <a:lstStyle/>
          <a:p>
            <a:r>
              <a:rPr lang="en-GB" dirty="0"/>
              <a:t>p = 0.012</a:t>
            </a:r>
          </a:p>
        </p:txBody>
      </p:sp>
    </p:spTree>
    <p:extLst>
      <p:ext uri="{BB962C8B-B14F-4D97-AF65-F5344CB8AC3E}">
        <p14:creationId xmlns:p14="http://schemas.microsoft.com/office/powerpoint/2010/main" val="345804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F0D7C2-4CB9-4294-94D3-D3A8845AF85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B9AE61B-D100-4320-A8D9-1DA96552D42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15</a:t>
            </a:r>
          </a:p>
        </p:txBody>
      </p:sp>
      <p:sp>
        <p:nvSpPr>
          <p:cNvPr id="25" name="TextBox 24">
            <a:extLst>
              <a:ext uri="{FF2B5EF4-FFF2-40B4-BE49-F238E27FC236}">
                <a16:creationId xmlns:a16="http://schemas.microsoft.com/office/drawing/2014/main" id="{BE09F7AE-56CB-4ED1-BB80-C13E44369E5D}"/>
              </a:ext>
            </a:extLst>
          </p:cNvPr>
          <p:cNvSpPr txBox="1"/>
          <p:nvPr/>
        </p:nvSpPr>
        <p:spPr>
          <a:xfrm>
            <a:off x="8712485" y="3174715"/>
            <a:ext cx="2774023" cy="369332"/>
          </a:xfrm>
          <a:prstGeom prst="rect">
            <a:avLst/>
          </a:prstGeom>
          <a:noFill/>
        </p:spPr>
        <p:txBody>
          <a:bodyPr wrap="square" rtlCol="0">
            <a:spAutoFit/>
          </a:bodyPr>
          <a:lstStyle/>
          <a:p>
            <a:r>
              <a:rPr lang="en-GB" dirty="0"/>
              <a:t>p = 5.451e-11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Firmicutes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0E734023-676D-4BB5-B162-554211BBA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9" y="2215728"/>
            <a:ext cx="7828625"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6ADF7B6-8577-4B2E-9811-71B31D6A235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212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983E6E15-ED1C-43AF-B4B3-ECD2168CA101}"/>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485CD4ED-D109-4CB8-9CC7-E3CDDC43AA73}"/>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16</a:t>
            </a:r>
          </a:p>
        </p:txBody>
      </p:sp>
      <p:sp>
        <p:nvSpPr>
          <p:cNvPr id="24" name="TextBox 23">
            <a:extLst>
              <a:ext uri="{FF2B5EF4-FFF2-40B4-BE49-F238E27FC236}">
                <a16:creationId xmlns:a16="http://schemas.microsoft.com/office/drawing/2014/main" id="{43F76A00-328E-49F7-964B-A7746F3194FF}"/>
              </a:ext>
            </a:extLst>
          </p:cNvPr>
          <p:cNvSpPr txBox="1"/>
          <p:nvPr/>
        </p:nvSpPr>
        <p:spPr>
          <a:xfrm>
            <a:off x="8712485" y="3174715"/>
            <a:ext cx="2774023" cy="369332"/>
          </a:xfrm>
          <a:prstGeom prst="rect">
            <a:avLst/>
          </a:prstGeom>
          <a:noFill/>
        </p:spPr>
        <p:txBody>
          <a:bodyPr wrap="square" rtlCol="0">
            <a:spAutoFit/>
          </a:bodyPr>
          <a:lstStyle/>
          <a:p>
            <a:r>
              <a:rPr lang="en-GB" dirty="0"/>
              <a:t>p = 0.001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200" dirty="0"/>
              <a:t>Bacteroides abundance</a:t>
            </a:r>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B495E52-DAC7-4E69-B1D9-DEBE42AC9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0" y="2187527"/>
            <a:ext cx="7828624" cy="404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900" dirty="0"/>
            </a:br>
            <a:r>
              <a:rPr lang="en-GB" sz="3200" dirty="0" err="1"/>
              <a:t>PCoA</a:t>
            </a:r>
            <a:endParaRPr lang="en-GB" sz="3200" dirty="0"/>
          </a:p>
        </p:txBody>
      </p:sp>
      <p:pic>
        <p:nvPicPr>
          <p:cNvPr id="6" name="Picture 4">
            <a:extLst>
              <a:ext uri="{FF2B5EF4-FFF2-40B4-BE49-F238E27FC236}">
                <a16:creationId xmlns:a16="http://schemas.microsoft.com/office/drawing/2014/main" id="{9709C67B-FC78-433C-8744-62AB0AB62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941" y="1727338"/>
            <a:ext cx="5310138" cy="48250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1ADB4E6-6D0B-4D45-8D7A-A92CD88FC90D}"/>
              </a:ext>
            </a:extLst>
          </p:cNvPr>
          <p:cNvSpPr txBox="1"/>
          <p:nvPr/>
        </p:nvSpPr>
        <p:spPr>
          <a:xfrm>
            <a:off x="8144594" y="3770545"/>
            <a:ext cx="2774023" cy="369332"/>
          </a:xfrm>
          <a:prstGeom prst="rect">
            <a:avLst/>
          </a:prstGeom>
          <a:noFill/>
        </p:spPr>
        <p:txBody>
          <a:bodyPr wrap="square" rtlCol="0">
            <a:spAutoFit/>
          </a:bodyPr>
          <a:lstStyle/>
          <a:p>
            <a:r>
              <a:rPr lang="en-GB" dirty="0"/>
              <a:t>All points = samples</a:t>
            </a:r>
          </a:p>
        </p:txBody>
      </p:sp>
    </p:spTree>
    <p:extLst>
      <p:ext uri="{BB962C8B-B14F-4D97-AF65-F5344CB8AC3E}">
        <p14:creationId xmlns:p14="http://schemas.microsoft.com/office/powerpoint/2010/main" val="47536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5539978"/>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pPr marL="285750" indent="-285750">
              <a:buFontTx/>
              <a:buChar char="-"/>
            </a:pPr>
            <a:endParaRPr lang="en-GB" dirty="0"/>
          </a:p>
        </p:txBody>
      </p:sp>
      <p:pic>
        <p:nvPicPr>
          <p:cNvPr id="3" name="Picture 2">
            <a:extLst>
              <a:ext uri="{FF2B5EF4-FFF2-40B4-BE49-F238E27FC236}">
                <a16:creationId xmlns:a16="http://schemas.microsoft.com/office/drawing/2014/main" id="{432E9C5D-3578-41A5-AA02-B642883E2D0B}"/>
              </a:ext>
            </a:extLst>
          </p:cNvPr>
          <p:cNvPicPr>
            <a:picLocks noChangeAspect="1"/>
          </p:cNvPicPr>
          <p:nvPr/>
        </p:nvPicPr>
        <p:blipFill>
          <a:blip r:embed="rId3"/>
          <a:stretch>
            <a:fillRect/>
          </a:stretch>
        </p:blipFill>
        <p:spPr>
          <a:xfrm>
            <a:off x="3688419" y="3225065"/>
            <a:ext cx="5120106" cy="3054685"/>
          </a:xfrm>
          <a:prstGeom prst="rect">
            <a:avLst/>
          </a:prstGeom>
        </p:spPr>
      </p:pic>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sp>
        <p:nvSpPr>
          <p:cNvPr id="4" name="Rectangle 3">
            <a:extLst>
              <a:ext uri="{FF2B5EF4-FFF2-40B4-BE49-F238E27FC236}">
                <a16:creationId xmlns:a16="http://schemas.microsoft.com/office/drawing/2014/main" id="{6311EA37-218B-4B5F-BA7A-A78CC7C094E8}"/>
              </a:ext>
            </a:extLst>
          </p:cNvPr>
          <p:cNvSpPr/>
          <p:nvPr/>
        </p:nvSpPr>
        <p:spPr>
          <a:xfrm>
            <a:off x="7809516" y="6162112"/>
            <a:ext cx="520562" cy="107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257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27832756-16E7-44E2-8748-7D9760DCC86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9B9ADF7-1D51-41ED-A35C-1D972A38554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IIb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5" y="3072107"/>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5999" y="3072107"/>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0" name="Text Placeholder 2">
            <a:extLst>
              <a:ext uri="{FF2B5EF4-FFF2-40B4-BE49-F238E27FC236}">
                <a16:creationId xmlns:a16="http://schemas.microsoft.com/office/drawing/2014/main" id="{30F2E935-1818-487E-BE45-57D57E8882C9}"/>
              </a:ext>
            </a:extLst>
          </p:cNvPr>
          <p:cNvSpPr txBox="1">
            <a:spLocks/>
          </p:cNvSpPr>
          <p:nvPr/>
        </p:nvSpPr>
        <p:spPr>
          <a:xfrm>
            <a:off x="6096001" y="4126533"/>
            <a:ext cx="4078482" cy="94149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1" name="Text Placeholder 1">
            <a:extLst>
              <a:ext uri="{FF2B5EF4-FFF2-40B4-BE49-F238E27FC236}">
                <a16:creationId xmlns:a16="http://schemas.microsoft.com/office/drawing/2014/main" id="{41FB9240-8FFE-43F0-9E4E-B93F53DC76E7}"/>
              </a:ext>
            </a:extLst>
          </p:cNvPr>
          <p:cNvSpPr txBox="1">
            <a:spLocks/>
          </p:cNvSpPr>
          <p:nvPr/>
        </p:nvSpPr>
        <p:spPr>
          <a:xfrm>
            <a:off x="2017516" y="4126533"/>
            <a:ext cx="4078486"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4" name="TextBox 13">
            <a:extLst>
              <a:ext uri="{FF2B5EF4-FFF2-40B4-BE49-F238E27FC236}">
                <a16:creationId xmlns:a16="http://schemas.microsoft.com/office/drawing/2014/main" id="{C5AC239D-B0B7-491E-AB1D-BE8E22C51B79}"/>
              </a:ext>
            </a:extLst>
          </p:cNvPr>
          <p:cNvSpPr txBox="1"/>
          <p:nvPr/>
        </p:nvSpPr>
        <p:spPr>
          <a:xfrm>
            <a:off x="4866262" y="4381983"/>
            <a:ext cx="2459470" cy="400110"/>
          </a:xfrm>
          <a:prstGeom prst="rect">
            <a:avLst/>
          </a:prstGeom>
          <a:noFill/>
        </p:spPr>
        <p:txBody>
          <a:bodyPr wrap="square" rtlCol="0" anchor="ctr">
            <a:spAutoFit/>
          </a:bodyPr>
          <a:lstStyle/>
          <a:p>
            <a:pPr algn="ctr"/>
            <a:r>
              <a:rPr lang="en-GB" sz="2000" dirty="0"/>
              <a:t>402 samples</a:t>
            </a:r>
          </a:p>
        </p:txBody>
      </p:sp>
      <p:sp>
        <p:nvSpPr>
          <p:cNvPr id="2" name="TextBox 1">
            <a:extLst>
              <a:ext uri="{FF2B5EF4-FFF2-40B4-BE49-F238E27FC236}">
                <a16:creationId xmlns:a16="http://schemas.microsoft.com/office/drawing/2014/main" id="{172FEF54-391D-4F43-AF66-57813976168A}"/>
              </a:ext>
            </a:extLst>
          </p:cNvPr>
          <p:cNvSpPr txBox="1"/>
          <p:nvPr/>
        </p:nvSpPr>
        <p:spPr>
          <a:xfrm>
            <a:off x="6738084" y="4392144"/>
            <a:ext cx="2794317" cy="400110"/>
          </a:xfrm>
          <a:prstGeom prst="rect">
            <a:avLst/>
          </a:prstGeom>
          <a:noFill/>
        </p:spPr>
        <p:txBody>
          <a:bodyPr wrap="square" rtlCol="0" anchor="ctr">
            <a:spAutoFit/>
          </a:bodyPr>
          <a:lstStyle/>
          <a:p>
            <a:pPr algn="r"/>
            <a:r>
              <a:rPr lang="en-GB" sz="2000" dirty="0"/>
              <a:t>888 taxa</a:t>
            </a:r>
          </a:p>
        </p:txBody>
      </p:sp>
      <p:sp>
        <p:nvSpPr>
          <p:cNvPr id="15" name="TextBox 14">
            <a:extLst>
              <a:ext uri="{FF2B5EF4-FFF2-40B4-BE49-F238E27FC236}">
                <a16:creationId xmlns:a16="http://schemas.microsoft.com/office/drawing/2014/main" id="{27BFBEC7-E16E-4E5D-843C-CF84DC1A719C}"/>
              </a:ext>
            </a:extLst>
          </p:cNvPr>
          <p:cNvSpPr txBox="1"/>
          <p:nvPr/>
        </p:nvSpPr>
        <p:spPr>
          <a:xfrm>
            <a:off x="2524527" y="4381983"/>
            <a:ext cx="2794317" cy="400110"/>
          </a:xfrm>
          <a:prstGeom prst="rect">
            <a:avLst/>
          </a:prstGeom>
          <a:noFill/>
        </p:spPr>
        <p:txBody>
          <a:bodyPr wrap="square" rtlCol="0" anchor="ctr">
            <a:spAutoFit/>
          </a:bodyPr>
          <a:lstStyle/>
          <a:p>
            <a:r>
              <a:rPr lang="en-GB" sz="2000" dirty="0"/>
              <a:t>323 metabolites</a:t>
            </a:r>
          </a:p>
        </p:txBody>
      </p:sp>
    </p:spTree>
    <p:extLst>
      <p:ext uri="{BB962C8B-B14F-4D97-AF65-F5344CB8AC3E}">
        <p14:creationId xmlns:p14="http://schemas.microsoft.com/office/powerpoint/2010/main" val="41822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420819" cy="1400530"/>
          </a:xfrm>
        </p:spPr>
        <p:txBody>
          <a:bodyPr/>
          <a:lstStyle/>
          <a:p>
            <a:pPr>
              <a:lnSpc>
                <a:spcPts val="5200"/>
              </a:lnSpc>
              <a:spcAft>
                <a:spcPts val="6000"/>
              </a:spcAft>
            </a:pPr>
            <a:r>
              <a:rPr lang="en-GB" sz="3700" dirty="0"/>
              <a:t>Results: 7</a:t>
            </a:r>
            <a:br>
              <a:rPr lang="en-GB" sz="3700" dirty="0"/>
            </a:br>
            <a:r>
              <a:rPr lang="en-GB" sz="3200" dirty="0"/>
              <a:t>CCA, PCA &amp; PERMANOVA</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20</a:t>
            </a:r>
          </a:p>
        </p:txBody>
      </p:sp>
      <p:pic>
        <p:nvPicPr>
          <p:cNvPr id="5122" name="Picture 2">
            <a:extLst>
              <a:ext uri="{FF2B5EF4-FFF2-40B4-BE49-F238E27FC236}">
                <a16:creationId xmlns:a16="http://schemas.microsoft.com/office/drawing/2014/main" id="{2F202EBC-357D-4787-9316-2D74E0CFE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28084"/>
            <a:ext cx="6028678" cy="421909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FF088C64-A552-45AA-9038-2C0EDBE272A8}"/>
              </a:ext>
            </a:extLst>
          </p:cNvPr>
          <p:cNvSpPr txBox="1">
            <a:spLocks/>
          </p:cNvSpPr>
          <p:nvPr/>
        </p:nvSpPr>
        <p:spPr>
          <a:xfrm>
            <a:off x="351335" y="2124605"/>
            <a:ext cx="4396339" cy="4086224"/>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GB" u="sng" dirty="0"/>
              <a:t>CCA</a:t>
            </a:r>
          </a:p>
          <a:p>
            <a:pPr marL="0" indent="0">
              <a:buFont typeface="Wingdings 3" charset="2"/>
              <a:buNone/>
            </a:pPr>
            <a:endParaRPr lang="en-GB" dirty="0"/>
          </a:p>
          <a:p>
            <a:pPr marL="0" indent="0">
              <a:buFont typeface="Wingdings 3" charset="2"/>
              <a:buNone/>
            </a:pPr>
            <a:r>
              <a:rPr lang="en-GB" dirty="0"/>
              <a:t>27 microbes </a:t>
            </a:r>
          </a:p>
          <a:p>
            <a:pPr marL="0" indent="0">
              <a:buFont typeface="Wingdings 3" charset="2"/>
              <a:buNone/>
            </a:pPr>
            <a:r>
              <a:rPr lang="en-GB" dirty="0"/>
              <a:t>10 metabolites </a:t>
            </a:r>
          </a:p>
          <a:p>
            <a:pPr marL="0" indent="0">
              <a:buFont typeface="Wingdings 3" charset="2"/>
              <a:buNone/>
            </a:pPr>
            <a:endParaRPr lang="en-GB" dirty="0"/>
          </a:p>
          <a:p>
            <a:pPr marL="0" indent="0">
              <a:buFont typeface="Wingdings 3" charset="2"/>
              <a:buNone/>
            </a:pPr>
            <a:r>
              <a:rPr lang="en-GB" dirty="0"/>
              <a:t>Correlation coefficient = 0.482</a:t>
            </a:r>
          </a:p>
        </p:txBody>
      </p:sp>
      <p:sp>
        <p:nvSpPr>
          <p:cNvPr id="9" name="Right Brace 8">
            <a:extLst>
              <a:ext uri="{FF2B5EF4-FFF2-40B4-BE49-F238E27FC236}">
                <a16:creationId xmlns:a16="http://schemas.microsoft.com/office/drawing/2014/main" id="{9F22160C-BB2F-4165-811F-B500457698E4}"/>
              </a:ext>
            </a:extLst>
          </p:cNvPr>
          <p:cNvSpPr/>
          <p:nvPr/>
        </p:nvSpPr>
        <p:spPr>
          <a:xfrm>
            <a:off x="2422503" y="3029391"/>
            <a:ext cx="254001" cy="786607"/>
          </a:xfrm>
          <a:prstGeom prst="rightBrac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231E6D86-7706-4674-A255-243B3474508A}"/>
              </a:ext>
            </a:extLst>
          </p:cNvPr>
          <p:cNvSpPr txBox="1"/>
          <p:nvPr/>
        </p:nvSpPr>
        <p:spPr>
          <a:xfrm>
            <a:off x="2743200" y="2961029"/>
            <a:ext cx="3352800" cy="923330"/>
          </a:xfrm>
          <a:prstGeom prst="rect">
            <a:avLst/>
          </a:prstGeom>
          <a:noFill/>
        </p:spPr>
        <p:txBody>
          <a:bodyPr wrap="square" rtlCol="0">
            <a:spAutoFit/>
          </a:bodyPr>
          <a:lstStyle/>
          <a:p>
            <a:r>
              <a:rPr lang="en-GB" dirty="0"/>
              <a:t>Best explanatory features of covariation in the data of each classification</a:t>
            </a:r>
          </a:p>
        </p:txBody>
      </p:sp>
      <p:sp>
        <p:nvSpPr>
          <p:cNvPr id="2" name="TextBox 1">
            <a:extLst>
              <a:ext uri="{FF2B5EF4-FFF2-40B4-BE49-F238E27FC236}">
                <a16:creationId xmlns:a16="http://schemas.microsoft.com/office/drawing/2014/main" id="{AA31741C-AEB7-4989-A29F-74476D305B3D}"/>
              </a:ext>
            </a:extLst>
          </p:cNvPr>
          <p:cNvSpPr txBox="1"/>
          <p:nvPr/>
        </p:nvSpPr>
        <p:spPr>
          <a:xfrm>
            <a:off x="1186137" y="5835855"/>
            <a:ext cx="9340766" cy="707886"/>
          </a:xfrm>
          <a:prstGeom prst="rect">
            <a:avLst/>
          </a:prstGeom>
          <a:noFill/>
        </p:spPr>
        <p:txBody>
          <a:bodyPr wrap="square" numCol="2" rtlCol="0">
            <a:spAutoFit/>
          </a:bodyPr>
          <a:lstStyle/>
          <a:p>
            <a:pPr algn="ctr"/>
            <a:r>
              <a:rPr lang="en-GB" sz="2000" u="sng" dirty="0"/>
              <a:t>PERMANOVA</a:t>
            </a:r>
          </a:p>
          <a:p>
            <a:pPr algn="ctr"/>
            <a:r>
              <a:rPr lang="en-GB" sz="2000" dirty="0"/>
              <a:t>p = 0.01 			R2 = 0.021</a:t>
            </a:r>
          </a:p>
          <a:p>
            <a:pPr algn="ctr"/>
            <a:r>
              <a:rPr lang="en-GB" sz="2000" u="sng" dirty="0"/>
              <a:t>Homogeneity check</a:t>
            </a:r>
          </a:p>
          <a:p>
            <a:pPr algn="ctr"/>
            <a:r>
              <a:rPr lang="en-GB" sz="2000" dirty="0"/>
              <a:t>p = 0.542</a:t>
            </a:r>
          </a:p>
        </p:txBody>
      </p:sp>
    </p:spTree>
    <p:extLst>
      <p:ext uri="{BB962C8B-B14F-4D97-AF65-F5344CB8AC3E}">
        <p14:creationId xmlns:p14="http://schemas.microsoft.com/office/powerpoint/2010/main" val="8312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1B432B9E-D413-42C6-B161-271F9DADA656}"/>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2857A764-CA3A-4F3E-8FE4-9707D2B4909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21</a:t>
            </a:r>
          </a:p>
        </p:txBody>
      </p:sp>
      <p:pic>
        <p:nvPicPr>
          <p:cNvPr id="8" name="Picture 2">
            <a:extLst>
              <a:ext uri="{FF2B5EF4-FFF2-40B4-BE49-F238E27FC236}">
                <a16:creationId xmlns:a16="http://schemas.microsoft.com/office/drawing/2014/main" id="{1F99E1F4-547E-4397-BA40-81A786D6A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453" y="1842905"/>
            <a:ext cx="8435093" cy="50150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7</a:t>
            </a:r>
            <a:br>
              <a:rPr lang="en-GB" sz="3700" dirty="0"/>
            </a:br>
            <a:r>
              <a:rPr lang="en-GB" sz="3200" dirty="0"/>
              <a:t>Identification of top taxa</a:t>
            </a:r>
          </a:p>
        </p:txBody>
      </p:sp>
      <p:sp>
        <p:nvSpPr>
          <p:cNvPr id="4" name="TextBox 3">
            <a:extLst>
              <a:ext uri="{FF2B5EF4-FFF2-40B4-BE49-F238E27FC236}">
                <a16:creationId xmlns:a16="http://schemas.microsoft.com/office/drawing/2014/main" id="{449C96C2-491A-424F-8D0C-85D6E3C4A062}"/>
              </a:ext>
            </a:extLst>
          </p:cNvPr>
          <p:cNvSpPr txBox="1"/>
          <p:nvPr/>
        </p:nvSpPr>
        <p:spPr>
          <a:xfrm>
            <a:off x="4731991" y="2278847"/>
            <a:ext cx="1023257" cy="246221"/>
          </a:xfrm>
          <a:prstGeom prst="rect">
            <a:avLst/>
          </a:prstGeom>
          <a:noFill/>
        </p:spPr>
        <p:txBody>
          <a:bodyPr wrap="square" rtlCol="0">
            <a:spAutoFit/>
          </a:bodyPr>
          <a:lstStyle/>
          <a:p>
            <a:r>
              <a:rPr lang="en-GB" sz="1000" dirty="0">
                <a:solidFill>
                  <a:schemeClr val="bg1"/>
                </a:solidFill>
              </a:rPr>
              <a:t>Bacteroides</a:t>
            </a:r>
          </a:p>
        </p:txBody>
      </p:sp>
      <p:sp>
        <p:nvSpPr>
          <p:cNvPr id="11" name="TextBox 10">
            <a:extLst>
              <a:ext uri="{FF2B5EF4-FFF2-40B4-BE49-F238E27FC236}">
                <a16:creationId xmlns:a16="http://schemas.microsoft.com/office/drawing/2014/main" id="{276E780D-DF8C-42B4-BFD0-9CABD2195464}"/>
              </a:ext>
            </a:extLst>
          </p:cNvPr>
          <p:cNvSpPr txBox="1"/>
          <p:nvPr/>
        </p:nvSpPr>
        <p:spPr>
          <a:xfrm>
            <a:off x="4568697" y="3353907"/>
            <a:ext cx="1262739" cy="246221"/>
          </a:xfrm>
          <a:prstGeom prst="rect">
            <a:avLst/>
          </a:prstGeom>
          <a:noFill/>
        </p:spPr>
        <p:txBody>
          <a:bodyPr wrap="square" rtlCol="0">
            <a:spAutoFit/>
          </a:bodyPr>
          <a:lstStyle/>
          <a:p>
            <a:r>
              <a:rPr lang="en-GB" sz="1000" dirty="0">
                <a:solidFill>
                  <a:schemeClr val="bg1"/>
                </a:solidFill>
              </a:rPr>
              <a:t>Ruminococcus</a:t>
            </a:r>
          </a:p>
        </p:txBody>
      </p:sp>
      <p:sp>
        <p:nvSpPr>
          <p:cNvPr id="12" name="TextBox 11">
            <a:extLst>
              <a:ext uri="{FF2B5EF4-FFF2-40B4-BE49-F238E27FC236}">
                <a16:creationId xmlns:a16="http://schemas.microsoft.com/office/drawing/2014/main" id="{31693340-0294-4DC1-80EF-9BBA54D3DC81}"/>
              </a:ext>
            </a:extLst>
          </p:cNvPr>
          <p:cNvSpPr txBox="1"/>
          <p:nvPr/>
        </p:nvSpPr>
        <p:spPr>
          <a:xfrm>
            <a:off x="3730506" y="2713303"/>
            <a:ext cx="2024740"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13" name="TextBox 12">
            <a:extLst>
              <a:ext uri="{FF2B5EF4-FFF2-40B4-BE49-F238E27FC236}">
                <a16:creationId xmlns:a16="http://schemas.microsoft.com/office/drawing/2014/main" id="{236921E8-09E0-45E2-BEAC-ABC68E070BB8}"/>
              </a:ext>
            </a:extLst>
          </p:cNvPr>
          <p:cNvSpPr txBox="1"/>
          <p:nvPr/>
        </p:nvSpPr>
        <p:spPr>
          <a:xfrm>
            <a:off x="4492506" y="2928006"/>
            <a:ext cx="1262740"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4" name="TextBox 13">
            <a:extLst>
              <a:ext uri="{FF2B5EF4-FFF2-40B4-BE49-F238E27FC236}">
                <a16:creationId xmlns:a16="http://schemas.microsoft.com/office/drawing/2014/main" id="{AEB0F941-828C-4D3B-8C9A-D54A91FBB435}"/>
              </a:ext>
            </a:extLst>
          </p:cNvPr>
          <p:cNvSpPr txBox="1"/>
          <p:nvPr/>
        </p:nvSpPr>
        <p:spPr>
          <a:xfrm>
            <a:off x="4492506" y="3140787"/>
            <a:ext cx="1262739"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5" name="TextBox 14">
            <a:extLst>
              <a:ext uri="{FF2B5EF4-FFF2-40B4-BE49-F238E27FC236}">
                <a16:creationId xmlns:a16="http://schemas.microsoft.com/office/drawing/2014/main" id="{EC94F77D-2E43-4480-B012-5CE6C658E979}"/>
              </a:ext>
            </a:extLst>
          </p:cNvPr>
          <p:cNvSpPr txBox="1"/>
          <p:nvPr/>
        </p:nvSpPr>
        <p:spPr>
          <a:xfrm>
            <a:off x="4155043" y="2469594"/>
            <a:ext cx="1534883" cy="245449"/>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uniformis</a:t>
            </a:r>
            <a:endParaRPr lang="en-GB" sz="1000" dirty="0">
              <a:solidFill>
                <a:schemeClr val="bg1"/>
              </a:solidFill>
            </a:endParaRPr>
          </a:p>
        </p:txBody>
      </p:sp>
      <p:sp>
        <p:nvSpPr>
          <p:cNvPr id="16" name="TextBox 15">
            <a:extLst>
              <a:ext uri="{FF2B5EF4-FFF2-40B4-BE49-F238E27FC236}">
                <a16:creationId xmlns:a16="http://schemas.microsoft.com/office/drawing/2014/main" id="{E7FF2A40-81DE-4572-93C7-6BAEA9A062D1}"/>
              </a:ext>
            </a:extLst>
          </p:cNvPr>
          <p:cNvSpPr txBox="1"/>
          <p:nvPr/>
        </p:nvSpPr>
        <p:spPr>
          <a:xfrm>
            <a:off x="4155043" y="3539657"/>
            <a:ext cx="1687284" cy="246221"/>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eggerthii</a:t>
            </a:r>
            <a:endParaRPr lang="en-GB" sz="1000" dirty="0">
              <a:solidFill>
                <a:schemeClr val="bg1"/>
              </a:solidFill>
            </a:endParaRPr>
          </a:p>
        </p:txBody>
      </p:sp>
      <p:sp>
        <p:nvSpPr>
          <p:cNvPr id="17" name="TextBox 16">
            <a:extLst>
              <a:ext uri="{FF2B5EF4-FFF2-40B4-BE49-F238E27FC236}">
                <a16:creationId xmlns:a16="http://schemas.microsoft.com/office/drawing/2014/main" id="{F5EC4460-0265-4C2D-B0A7-1EDCD4BACCCE}"/>
              </a:ext>
            </a:extLst>
          </p:cNvPr>
          <p:cNvSpPr txBox="1"/>
          <p:nvPr/>
        </p:nvSpPr>
        <p:spPr>
          <a:xfrm>
            <a:off x="4220362" y="3755734"/>
            <a:ext cx="1687284"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stercorea</a:t>
            </a:r>
            <a:endParaRPr lang="en-GB" sz="1000" dirty="0">
              <a:solidFill>
                <a:schemeClr val="bg1"/>
              </a:solidFill>
            </a:endParaRPr>
          </a:p>
        </p:txBody>
      </p:sp>
      <p:sp>
        <p:nvSpPr>
          <p:cNvPr id="19" name="TextBox 18">
            <a:extLst>
              <a:ext uri="{FF2B5EF4-FFF2-40B4-BE49-F238E27FC236}">
                <a16:creationId xmlns:a16="http://schemas.microsoft.com/office/drawing/2014/main" id="{2C6E708B-8AB7-4004-9804-EB0A2B295AB8}"/>
              </a:ext>
            </a:extLst>
          </p:cNvPr>
          <p:cNvSpPr txBox="1"/>
          <p:nvPr/>
        </p:nvSpPr>
        <p:spPr>
          <a:xfrm>
            <a:off x="4731985" y="3957975"/>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0" name="TextBox 19">
            <a:extLst>
              <a:ext uri="{FF2B5EF4-FFF2-40B4-BE49-F238E27FC236}">
                <a16:creationId xmlns:a16="http://schemas.microsoft.com/office/drawing/2014/main" id="{0F174822-5002-444E-AF32-7FCBAEE07E19}"/>
              </a:ext>
            </a:extLst>
          </p:cNvPr>
          <p:cNvSpPr txBox="1"/>
          <p:nvPr/>
        </p:nvSpPr>
        <p:spPr>
          <a:xfrm>
            <a:off x="4993248" y="4160216"/>
            <a:ext cx="761991" cy="246221"/>
          </a:xfrm>
          <a:prstGeom prst="rect">
            <a:avLst/>
          </a:prstGeom>
          <a:noFill/>
        </p:spPr>
        <p:txBody>
          <a:bodyPr wrap="square" rtlCol="0">
            <a:spAutoFit/>
          </a:bodyPr>
          <a:lstStyle/>
          <a:p>
            <a:r>
              <a:rPr lang="en-GB" sz="1000" dirty="0" err="1">
                <a:solidFill>
                  <a:schemeClr val="bg1"/>
                </a:solidFill>
              </a:rPr>
              <a:t>Blautia</a:t>
            </a:r>
            <a:endParaRPr lang="en-GB" sz="1000" dirty="0">
              <a:solidFill>
                <a:schemeClr val="bg1"/>
              </a:solidFill>
            </a:endParaRPr>
          </a:p>
        </p:txBody>
      </p:sp>
      <p:sp>
        <p:nvSpPr>
          <p:cNvPr id="21" name="TextBox 20">
            <a:extLst>
              <a:ext uri="{FF2B5EF4-FFF2-40B4-BE49-F238E27FC236}">
                <a16:creationId xmlns:a16="http://schemas.microsoft.com/office/drawing/2014/main" id="{61983303-B447-4997-BD0F-A6C88C95434D}"/>
              </a:ext>
            </a:extLst>
          </p:cNvPr>
          <p:cNvSpPr txBox="1"/>
          <p:nvPr/>
        </p:nvSpPr>
        <p:spPr>
          <a:xfrm>
            <a:off x="4492506" y="4350453"/>
            <a:ext cx="1262721" cy="246221"/>
          </a:xfrm>
          <a:prstGeom prst="rect">
            <a:avLst/>
          </a:prstGeom>
          <a:noFill/>
        </p:spPr>
        <p:txBody>
          <a:bodyPr wrap="square" rtlCol="0">
            <a:spAutoFit/>
          </a:bodyPr>
          <a:lstStyle/>
          <a:p>
            <a:r>
              <a:rPr lang="en-GB" sz="1000" dirty="0">
                <a:solidFill>
                  <a:schemeClr val="bg1"/>
                </a:solidFill>
              </a:rPr>
              <a:t>Ruminococcus</a:t>
            </a:r>
          </a:p>
        </p:txBody>
      </p:sp>
      <p:sp>
        <p:nvSpPr>
          <p:cNvPr id="22" name="TextBox 21">
            <a:extLst>
              <a:ext uri="{FF2B5EF4-FFF2-40B4-BE49-F238E27FC236}">
                <a16:creationId xmlns:a16="http://schemas.microsoft.com/office/drawing/2014/main" id="{AB55016A-AC5B-4D07-8206-568B8A0F7582}"/>
              </a:ext>
            </a:extLst>
          </p:cNvPr>
          <p:cNvSpPr txBox="1"/>
          <p:nvPr/>
        </p:nvSpPr>
        <p:spPr>
          <a:xfrm>
            <a:off x="5712705" y="4595162"/>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3" name="TextBox 22">
            <a:extLst>
              <a:ext uri="{FF2B5EF4-FFF2-40B4-BE49-F238E27FC236}">
                <a16:creationId xmlns:a16="http://schemas.microsoft.com/office/drawing/2014/main" id="{CF8EB660-1D04-4713-A696-0094ABE2DBBE}"/>
              </a:ext>
            </a:extLst>
          </p:cNvPr>
          <p:cNvSpPr txBox="1"/>
          <p:nvPr/>
        </p:nvSpPr>
        <p:spPr>
          <a:xfrm>
            <a:off x="5689926" y="5602455"/>
            <a:ext cx="1262739" cy="246221"/>
          </a:xfrm>
          <a:prstGeom prst="rect">
            <a:avLst/>
          </a:prstGeom>
          <a:noFill/>
        </p:spPr>
        <p:txBody>
          <a:bodyPr wrap="square" rtlCol="0">
            <a:spAutoFit/>
          </a:bodyPr>
          <a:lstStyle/>
          <a:p>
            <a:r>
              <a:rPr lang="en-GB" sz="1000" dirty="0">
                <a:solidFill>
                  <a:schemeClr val="bg1"/>
                </a:solidFill>
              </a:rPr>
              <a:t>Bacteroides</a:t>
            </a:r>
          </a:p>
        </p:txBody>
      </p:sp>
      <p:sp>
        <p:nvSpPr>
          <p:cNvPr id="24" name="TextBox 23">
            <a:extLst>
              <a:ext uri="{FF2B5EF4-FFF2-40B4-BE49-F238E27FC236}">
                <a16:creationId xmlns:a16="http://schemas.microsoft.com/office/drawing/2014/main" id="{A67AC1BD-D71E-4722-822C-BA9E7BFB7CFB}"/>
              </a:ext>
            </a:extLst>
          </p:cNvPr>
          <p:cNvSpPr txBox="1"/>
          <p:nvPr/>
        </p:nvSpPr>
        <p:spPr>
          <a:xfrm>
            <a:off x="5712705" y="4993343"/>
            <a:ext cx="2024740" cy="246221"/>
          </a:xfrm>
          <a:prstGeom prst="rect">
            <a:avLst/>
          </a:prstGeom>
          <a:noFill/>
        </p:spPr>
        <p:txBody>
          <a:bodyPr wrap="square" rtlCol="0">
            <a:spAutoFit/>
          </a:bodyPr>
          <a:lstStyle/>
          <a:p>
            <a:r>
              <a:rPr lang="en-GB" sz="1000" dirty="0">
                <a:solidFill>
                  <a:schemeClr val="bg1"/>
                </a:solidFill>
              </a:rPr>
              <a:t>Bacteroides</a:t>
            </a:r>
          </a:p>
        </p:txBody>
      </p:sp>
      <p:sp>
        <p:nvSpPr>
          <p:cNvPr id="25" name="TextBox 24">
            <a:extLst>
              <a:ext uri="{FF2B5EF4-FFF2-40B4-BE49-F238E27FC236}">
                <a16:creationId xmlns:a16="http://schemas.microsoft.com/office/drawing/2014/main" id="{D36FB265-BD2C-4921-897C-E7FDE0205CEA}"/>
              </a:ext>
            </a:extLst>
          </p:cNvPr>
          <p:cNvSpPr txBox="1"/>
          <p:nvPr/>
        </p:nvSpPr>
        <p:spPr>
          <a:xfrm>
            <a:off x="5712704" y="5188697"/>
            <a:ext cx="2024739"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6" name="TextBox 25">
            <a:extLst>
              <a:ext uri="{FF2B5EF4-FFF2-40B4-BE49-F238E27FC236}">
                <a16:creationId xmlns:a16="http://schemas.microsoft.com/office/drawing/2014/main" id="{6EDF2984-8486-461A-A4CA-F15329CD678E}"/>
              </a:ext>
            </a:extLst>
          </p:cNvPr>
          <p:cNvSpPr txBox="1"/>
          <p:nvPr/>
        </p:nvSpPr>
        <p:spPr>
          <a:xfrm>
            <a:off x="5700817" y="5398331"/>
            <a:ext cx="1935634"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7" name="TextBox 26">
            <a:extLst>
              <a:ext uri="{FF2B5EF4-FFF2-40B4-BE49-F238E27FC236}">
                <a16:creationId xmlns:a16="http://schemas.microsoft.com/office/drawing/2014/main" id="{4416718C-4BFF-48D8-A0F1-4005719FB81A}"/>
              </a:ext>
            </a:extLst>
          </p:cNvPr>
          <p:cNvSpPr txBox="1"/>
          <p:nvPr/>
        </p:nvSpPr>
        <p:spPr>
          <a:xfrm>
            <a:off x="5714211" y="4786873"/>
            <a:ext cx="1534883" cy="245449"/>
          </a:xfrm>
          <a:prstGeom prst="rect">
            <a:avLst/>
          </a:prstGeom>
          <a:noFill/>
        </p:spPr>
        <p:txBody>
          <a:bodyPr wrap="square" rtlCol="0">
            <a:spAutoFit/>
          </a:bodyPr>
          <a:lstStyle/>
          <a:p>
            <a:r>
              <a:rPr lang="en-GB" sz="1000" dirty="0">
                <a:solidFill>
                  <a:schemeClr val="bg1"/>
                </a:solidFill>
              </a:rPr>
              <a:t>Bacteroides</a:t>
            </a:r>
          </a:p>
        </p:txBody>
      </p:sp>
      <p:sp>
        <p:nvSpPr>
          <p:cNvPr id="28" name="TextBox 27">
            <a:extLst>
              <a:ext uri="{FF2B5EF4-FFF2-40B4-BE49-F238E27FC236}">
                <a16:creationId xmlns:a16="http://schemas.microsoft.com/office/drawing/2014/main" id="{0600D623-5ABF-4D71-A741-82FA358F66FD}"/>
              </a:ext>
            </a:extLst>
          </p:cNvPr>
          <p:cNvSpPr txBox="1"/>
          <p:nvPr/>
        </p:nvSpPr>
        <p:spPr>
          <a:xfrm>
            <a:off x="5679035" y="5796741"/>
            <a:ext cx="1687284" cy="246221"/>
          </a:xfrm>
          <a:prstGeom prst="rect">
            <a:avLst/>
          </a:prstGeom>
          <a:noFill/>
        </p:spPr>
        <p:txBody>
          <a:bodyPr wrap="square" rtlCol="0">
            <a:spAutoFit/>
          </a:bodyPr>
          <a:lstStyle/>
          <a:p>
            <a:r>
              <a:rPr lang="en-GB" sz="1000" dirty="0">
                <a:solidFill>
                  <a:schemeClr val="bg1"/>
                </a:solidFill>
              </a:rPr>
              <a:t>Bacteroides</a:t>
            </a:r>
          </a:p>
        </p:txBody>
      </p:sp>
      <p:sp>
        <p:nvSpPr>
          <p:cNvPr id="29" name="TextBox 28">
            <a:extLst>
              <a:ext uri="{FF2B5EF4-FFF2-40B4-BE49-F238E27FC236}">
                <a16:creationId xmlns:a16="http://schemas.microsoft.com/office/drawing/2014/main" id="{587C903F-12E4-43DB-A593-FC986DA7FD35}"/>
              </a:ext>
            </a:extLst>
          </p:cNvPr>
          <p:cNvSpPr txBox="1"/>
          <p:nvPr/>
        </p:nvSpPr>
        <p:spPr>
          <a:xfrm>
            <a:off x="5679035" y="6009395"/>
            <a:ext cx="1687284" cy="246221"/>
          </a:xfrm>
          <a:prstGeom prst="rect">
            <a:avLst/>
          </a:prstGeom>
          <a:noFill/>
        </p:spPr>
        <p:txBody>
          <a:bodyPr wrap="square" rtlCol="0">
            <a:spAutoFit/>
          </a:bodyPr>
          <a:lstStyle/>
          <a:p>
            <a:r>
              <a:rPr lang="en-GB" sz="1000" dirty="0">
                <a:solidFill>
                  <a:schemeClr val="bg1"/>
                </a:solidFill>
              </a:rPr>
              <a:t>Bacteroides</a:t>
            </a:r>
          </a:p>
        </p:txBody>
      </p:sp>
      <p:sp>
        <p:nvSpPr>
          <p:cNvPr id="30" name="TextBox 29">
            <a:extLst>
              <a:ext uri="{FF2B5EF4-FFF2-40B4-BE49-F238E27FC236}">
                <a16:creationId xmlns:a16="http://schemas.microsoft.com/office/drawing/2014/main" id="{D0D01871-02FA-4623-BC5D-BA934677F011}"/>
              </a:ext>
            </a:extLst>
          </p:cNvPr>
          <p:cNvSpPr txBox="1"/>
          <p:nvPr/>
        </p:nvSpPr>
        <p:spPr>
          <a:xfrm>
            <a:off x="5679035" y="6222048"/>
            <a:ext cx="1023257" cy="246221"/>
          </a:xfrm>
          <a:prstGeom prst="rect">
            <a:avLst/>
          </a:prstGeom>
          <a:noFill/>
        </p:spPr>
        <p:txBody>
          <a:bodyPr wrap="square" rtlCol="0">
            <a:spAutoFit/>
          </a:bodyPr>
          <a:lstStyle/>
          <a:p>
            <a:r>
              <a:rPr lang="en-GB" sz="1000" dirty="0">
                <a:solidFill>
                  <a:schemeClr val="bg1"/>
                </a:solidFill>
              </a:rPr>
              <a:t>Bacteroides</a:t>
            </a:r>
          </a:p>
        </p:txBody>
      </p:sp>
      <p:sp>
        <p:nvSpPr>
          <p:cNvPr id="6" name="Rectangle 5">
            <a:extLst>
              <a:ext uri="{FF2B5EF4-FFF2-40B4-BE49-F238E27FC236}">
                <a16:creationId xmlns:a16="http://schemas.microsoft.com/office/drawing/2014/main" id="{A0EE8A14-A917-4C71-8F21-067CE199FA78}"/>
              </a:ext>
            </a:extLst>
          </p:cNvPr>
          <p:cNvSpPr/>
          <p:nvPr/>
        </p:nvSpPr>
        <p:spPr>
          <a:xfrm>
            <a:off x="1886045" y="2155372"/>
            <a:ext cx="525543" cy="42499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ight Brace 32">
            <a:extLst>
              <a:ext uri="{FF2B5EF4-FFF2-40B4-BE49-F238E27FC236}">
                <a16:creationId xmlns:a16="http://schemas.microsoft.com/office/drawing/2014/main" id="{46B6D6B0-C649-49BF-8093-7BD5305BA96F}"/>
              </a:ext>
            </a:extLst>
          </p:cNvPr>
          <p:cNvSpPr/>
          <p:nvPr/>
        </p:nvSpPr>
        <p:spPr>
          <a:xfrm>
            <a:off x="10420350" y="2243001"/>
            <a:ext cx="215566" cy="2316315"/>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Right Brace 34">
            <a:extLst>
              <a:ext uri="{FF2B5EF4-FFF2-40B4-BE49-F238E27FC236}">
                <a16:creationId xmlns:a16="http://schemas.microsoft.com/office/drawing/2014/main" id="{26132C57-5A0B-47F6-ADCF-08353286379A}"/>
              </a:ext>
            </a:extLst>
          </p:cNvPr>
          <p:cNvSpPr/>
          <p:nvPr/>
        </p:nvSpPr>
        <p:spPr>
          <a:xfrm>
            <a:off x="10418147" y="4624284"/>
            <a:ext cx="217769" cy="1808139"/>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00693CEB-5D77-49DF-8963-1EE165515772}"/>
              </a:ext>
            </a:extLst>
          </p:cNvPr>
          <p:cNvSpPr txBox="1"/>
          <p:nvPr/>
        </p:nvSpPr>
        <p:spPr>
          <a:xfrm>
            <a:off x="10635916" y="3179561"/>
            <a:ext cx="1556084" cy="523220"/>
          </a:xfrm>
          <a:prstGeom prst="rect">
            <a:avLst/>
          </a:prstGeom>
          <a:noFill/>
        </p:spPr>
        <p:txBody>
          <a:bodyPr wrap="square" rtlCol="0">
            <a:spAutoFit/>
          </a:bodyPr>
          <a:lstStyle/>
          <a:p>
            <a:r>
              <a:rPr lang="en-GB" sz="1400" dirty="0"/>
              <a:t>More abundant in IR</a:t>
            </a:r>
          </a:p>
        </p:txBody>
      </p:sp>
      <p:sp>
        <p:nvSpPr>
          <p:cNvPr id="37" name="TextBox 36">
            <a:extLst>
              <a:ext uri="{FF2B5EF4-FFF2-40B4-BE49-F238E27FC236}">
                <a16:creationId xmlns:a16="http://schemas.microsoft.com/office/drawing/2014/main" id="{6F9EE79E-BE19-40E1-B8D7-D16D423F359C}"/>
              </a:ext>
            </a:extLst>
          </p:cNvPr>
          <p:cNvSpPr txBox="1"/>
          <p:nvPr/>
        </p:nvSpPr>
        <p:spPr>
          <a:xfrm>
            <a:off x="10628209" y="5303735"/>
            <a:ext cx="1556084" cy="523220"/>
          </a:xfrm>
          <a:prstGeom prst="rect">
            <a:avLst/>
          </a:prstGeom>
          <a:noFill/>
        </p:spPr>
        <p:txBody>
          <a:bodyPr wrap="square" rtlCol="0">
            <a:spAutoFit/>
          </a:bodyPr>
          <a:lstStyle/>
          <a:p>
            <a:r>
              <a:rPr lang="en-GB" sz="1400" dirty="0"/>
              <a:t>Less abundant in IR</a:t>
            </a:r>
          </a:p>
        </p:txBody>
      </p:sp>
    </p:spTree>
    <p:extLst>
      <p:ext uri="{BB962C8B-B14F-4D97-AF65-F5344CB8AC3E}">
        <p14:creationId xmlns:p14="http://schemas.microsoft.com/office/powerpoint/2010/main" val="212736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741A376E-3370-4820-B97E-CE268FEBD85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5E294A46-9C69-4564-8ECB-46E0049832B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8</a:t>
            </a:r>
            <a:br>
              <a:rPr lang="en-GB" sz="3700" dirty="0"/>
            </a:br>
            <a:r>
              <a:rPr lang="en-GB" sz="3200" dirty="0"/>
              <a:t>Taxon set enrichment analysis</a:t>
            </a:r>
          </a:p>
        </p:txBody>
      </p:sp>
      <p:sp>
        <p:nvSpPr>
          <p:cNvPr id="32" name="Text Placeholder 31">
            <a:extLst>
              <a:ext uri="{FF2B5EF4-FFF2-40B4-BE49-F238E27FC236}">
                <a16:creationId xmlns:a16="http://schemas.microsoft.com/office/drawing/2014/main" id="{EE6AB395-ED08-42D7-97D0-7877AE2E198B}"/>
              </a:ext>
            </a:extLst>
          </p:cNvPr>
          <p:cNvSpPr>
            <a:spLocks noGrp="1"/>
          </p:cNvSpPr>
          <p:nvPr>
            <p:ph type="body" idx="1"/>
          </p:nvPr>
        </p:nvSpPr>
        <p:spPr>
          <a:xfrm>
            <a:off x="895718" y="1905000"/>
            <a:ext cx="4811528" cy="576262"/>
          </a:xfrm>
        </p:spPr>
        <p:txBody>
          <a:bodyPr/>
          <a:lstStyle/>
          <a:p>
            <a:pPr algn="ctr"/>
            <a:r>
              <a:rPr lang="en-GB" u="sng" dirty="0">
                <a:solidFill>
                  <a:schemeClr val="bg2">
                    <a:lumMod val="20000"/>
                    <a:lumOff val="80000"/>
                  </a:schemeClr>
                </a:solidFill>
              </a:rPr>
              <a:t>Associated host genes</a:t>
            </a:r>
          </a:p>
        </p:txBody>
      </p:sp>
      <p:sp>
        <p:nvSpPr>
          <p:cNvPr id="36" name="Text Placeholder 35">
            <a:extLst>
              <a:ext uri="{FF2B5EF4-FFF2-40B4-BE49-F238E27FC236}">
                <a16:creationId xmlns:a16="http://schemas.microsoft.com/office/drawing/2014/main" id="{E7F350FC-2425-4495-9145-7FC1B152A61D}"/>
              </a:ext>
            </a:extLst>
          </p:cNvPr>
          <p:cNvSpPr>
            <a:spLocks noGrp="1"/>
          </p:cNvSpPr>
          <p:nvPr>
            <p:ph type="body" sz="quarter" idx="3"/>
          </p:nvPr>
        </p:nvSpPr>
        <p:spPr>
          <a:xfrm>
            <a:off x="5964893" y="1905000"/>
            <a:ext cx="4811529" cy="576262"/>
          </a:xfrm>
        </p:spPr>
        <p:txBody>
          <a:bodyPr/>
          <a:lstStyle/>
          <a:p>
            <a:pPr algn="ctr"/>
            <a:r>
              <a:rPr lang="en-GB" u="sng" dirty="0">
                <a:solidFill>
                  <a:schemeClr val="bg2">
                    <a:lumMod val="20000"/>
                    <a:lumOff val="80000"/>
                  </a:schemeClr>
                </a:solidFill>
              </a:rPr>
              <a:t>Associated intrinsic host factors</a:t>
            </a:r>
          </a:p>
        </p:txBody>
      </p:sp>
      <p:graphicFrame>
        <p:nvGraphicFramePr>
          <p:cNvPr id="40" name="Table 40">
            <a:extLst>
              <a:ext uri="{FF2B5EF4-FFF2-40B4-BE49-F238E27FC236}">
                <a16:creationId xmlns:a16="http://schemas.microsoft.com/office/drawing/2014/main" id="{6A145C68-4A2F-4512-B6CC-055DD38D4C8A}"/>
              </a:ext>
            </a:extLst>
          </p:cNvPr>
          <p:cNvGraphicFramePr>
            <a:graphicFrameLocks noGrp="1"/>
          </p:cNvGraphicFramePr>
          <p:nvPr>
            <p:ph sz="quarter" idx="4"/>
            <p:extLst>
              <p:ext uri="{D42A27DB-BD31-4B8C-83A1-F6EECF244321}">
                <p14:modId xmlns:p14="http://schemas.microsoft.com/office/powerpoint/2010/main" val="1802644730"/>
              </p:ext>
            </p:extLst>
          </p:nvPr>
        </p:nvGraphicFramePr>
        <p:xfrm>
          <a:off x="1103588" y="3117589"/>
          <a:ext cx="4395788" cy="3688080"/>
        </p:xfrm>
        <a:graphic>
          <a:graphicData uri="http://schemas.openxmlformats.org/drawingml/2006/table">
            <a:tbl>
              <a:tblPr firstRow="1" bandRow="1">
                <a:tableStyleId>{5C22544A-7EE6-4342-B048-85BDC9FD1C3A}</a:tableStyleId>
              </a:tblPr>
              <a:tblGrid>
                <a:gridCol w="2197894">
                  <a:extLst>
                    <a:ext uri="{9D8B030D-6E8A-4147-A177-3AD203B41FA5}">
                      <a16:colId xmlns:a16="http://schemas.microsoft.com/office/drawing/2014/main" val="1405396964"/>
                    </a:ext>
                  </a:extLst>
                </a:gridCol>
                <a:gridCol w="2197894">
                  <a:extLst>
                    <a:ext uri="{9D8B030D-6E8A-4147-A177-3AD203B41FA5}">
                      <a16:colId xmlns:a16="http://schemas.microsoft.com/office/drawing/2014/main" val="954277969"/>
                    </a:ext>
                  </a:extLst>
                </a:gridCol>
              </a:tblGrid>
              <a:tr h="370840">
                <a:tc>
                  <a:txBody>
                    <a:bodyPr/>
                    <a:lstStyle/>
                    <a:p>
                      <a:pPr algn="ctr"/>
                      <a:r>
                        <a:rPr lang="en-GB" dirty="0"/>
                        <a:t>IR</a:t>
                      </a:r>
                    </a:p>
                  </a:txBody>
                  <a:tcPr/>
                </a:tc>
                <a:tc>
                  <a:txBody>
                    <a:bodyPr/>
                    <a:lstStyle/>
                    <a:p>
                      <a:pPr algn="ctr"/>
                      <a:r>
                        <a:rPr lang="en-GB" dirty="0"/>
                        <a:t>IS</a:t>
                      </a:r>
                    </a:p>
                  </a:txBody>
                  <a:tcPr/>
                </a:tc>
                <a:extLst>
                  <a:ext uri="{0D108BD9-81ED-4DB2-BD59-A6C34878D82A}">
                    <a16:rowId xmlns:a16="http://schemas.microsoft.com/office/drawing/2014/main" val="3391669726"/>
                  </a:ext>
                </a:extLst>
              </a:tr>
              <a:tr h="370840">
                <a:tc>
                  <a:txBody>
                    <a:bodyPr/>
                    <a:lstStyle/>
                    <a:p>
                      <a:r>
                        <a:rPr lang="en-GB" dirty="0"/>
                        <a:t>SRA1</a:t>
                      </a:r>
                    </a:p>
                  </a:txBody>
                  <a:tcPr/>
                </a:tc>
                <a:tc>
                  <a:txBody>
                    <a:bodyPr/>
                    <a:lstStyle/>
                    <a:p>
                      <a:r>
                        <a:rPr lang="en-GB" sz="1800" b="0" i="0" u="none" strike="noStrike" kern="1200" dirty="0">
                          <a:solidFill>
                            <a:schemeClr val="dk1"/>
                          </a:solidFill>
                          <a:effectLst/>
                          <a:latin typeface="+mn-lt"/>
                          <a:ea typeface="+mn-ea"/>
                          <a:cs typeface="+mn-cs"/>
                        </a:rPr>
                        <a:t>RFT1 </a:t>
                      </a:r>
                      <a:endParaRPr lang="en-GB" dirty="0"/>
                    </a:p>
                  </a:txBody>
                  <a:tcPr/>
                </a:tc>
                <a:extLst>
                  <a:ext uri="{0D108BD9-81ED-4DB2-BD59-A6C34878D82A}">
                    <a16:rowId xmlns:a16="http://schemas.microsoft.com/office/drawing/2014/main" val="2583486321"/>
                  </a:ext>
                </a:extLst>
              </a:tr>
              <a:tr h="370840">
                <a:tc>
                  <a:txBody>
                    <a:bodyPr/>
                    <a:lstStyle/>
                    <a:p>
                      <a:r>
                        <a:rPr lang="en-GB" dirty="0"/>
                        <a:t>JPH3</a:t>
                      </a:r>
                    </a:p>
                  </a:txBody>
                  <a:tcPr/>
                </a:tc>
                <a:tc>
                  <a:txBody>
                    <a:bodyPr/>
                    <a:lstStyle/>
                    <a:p>
                      <a:r>
                        <a:rPr lang="en-GB" sz="1800" b="0" i="0" u="none" strike="noStrike" kern="1200" dirty="0">
                          <a:solidFill>
                            <a:schemeClr val="dk1"/>
                          </a:solidFill>
                          <a:effectLst/>
                          <a:latin typeface="+mn-lt"/>
                          <a:ea typeface="+mn-ea"/>
                          <a:cs typeface="+mn-cs"/>
                        </a:rPr>
                        <a:t>LINGO2</a:t>
                      </a:r>
                      <a:endParaRPr lang="en-GB" dirty="0"/>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ADAMTS4 </a:t>
                      </a:r>
                      <a:endParaRPr lang="en-GB" dirty="0"/>
                    </a:p>
                  </a:txBody>
                  <a:tcPr/>
                </a:tc>
                <a:tc>
                  <a:txBody>
                    <a:bodyPr/>
                    <a:lstStyle/>
                    <a:p>
                      <a:r>
                        <a:rPr lang="en-GB" sz="1800" b="0" i="0" u="none" strike="noStrike" kern="1200" dirty="0">
                          <a:solidFill>
                            <a:schemeClr val="dk1"/>
                          </a:solidFill>
                          <a:effectLst/>
                          <a:latin typeface="+mn-lt"/>
                          <a:ea typeface="+mn-ea"/>
                          <a:cs typeface="+mn-cs"/>
                        </a:rPr>
                        <a:t>SLCA2</a:t>
                      </a:r>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CDH20 </a:t>
                      </a:r>
                      <a:endParaRPr lang="en-GB" dirty="0"/>
                    </a:p>
                  </a:txBody>
                  <a:tcPr/>
                </a:tc>
                <a:tc>
                  <a:txBody>
                    <a:bodyPr/>
                    <a:lstStyle/>
                    <a:p>
                      <a:r>
                        <a:rPr lang="en-GB" sz="1800" b="0" i="0" u="none" strike="noStrike" kern="1200" dirty="0">
                          <a:solidFill>
                            <a:schemeClr val="dk1"/>
                          </a:solidFill>
                          <a:effectLst/>
                          <a:latin typeface="+mn-lt"/>
                          <a:ea typeface="+mn-ea"/>
                          <a:cs typeface="+mn-cs"/>
                        </a:rPr>
                        <a:t>ADCK4</a:t>
                      </a:r>
                      <a:endParaRPr lang="en-GB" dirty="0"/>
                    </a:p>
                  </a:txBody>
                  <a:tcPr/>
                </a:tc>
                <a:extLst>
                  <a:ext uri="{0D108BD9-81ED-4DB2-BD59-A6C34878D82A}">
                    <a16:rowId xmlns:a16="http://schemas.microsoft.com/office/drawing/2014/main" val="1159899617"/>
                  </a:ext>
                </a:extLst>
              </a:tr>
              <a:tr h="370840">
                <a:tc>
                  <a:txBody>
                    <a:bodyPr/>
                    <a:lstStyle/>
                    <a:p>
                      <a:endParaRPr lang="en-GB"/>
                    </a:p>
                  </a:txBody>
                  <a:tcPr/>
                </a:tc>
                <a:tc>
                  <a:txBody>
                    <a:bodyPr/>
                    <a:lstStyle/>
                    <a:p>
                      <a:r>
                        <a:rPr lang="en-GB" sz="1800" b="0" i="0" u="none" strike="noStrike" kern="1200" dirty="0">
                          <a:solidFill>
                            <a:schemeClr val="dk1"/>
                          </a:solidFill>
                          <a:effectLst/>
                          <a:latin typeface="+mn-lt"/>
                          <a:ea typeface="+mn-ea"/>
                          <a:cs typeface="+mn-cs"/>
                        </a:rPr>
                        <a:t>CACNA1E</a:t>
                      </a:r>
                      <a:endParaRPr lang="en-GB" dirty="0"/>
                    </a:p>
                  </a:txBody>
                  <a:tcPr/>
                </a:tc>
                <a:extLst>
                  <a:ext uri="{0D108BD9-81ED-4DB2-BD59-A6C34878D82A}">
                    <a16:rowId xmlns:a16="http://schemas.microsoft.com/office/drawing/2014/main" val="712181724"/>
                  </a:ext>
                </a:extLst>
              </a:tr>
              <a:tr h="0">
                <a:tc>
                  <a:txBody>
                    <a:bodyPr/>
                    <a:lstStyle/>
                    <a:p>
                      <a:endParaRPr lang="en-GB" dirty="0"/>
                    </a:p>
                  </a:txBody>
                  <a:tcPr/>
                </a:tc>
                <a:tc>
                  <a:txBody>
                    <a:bodyPr/>
                    <a:lstStyle/>
                    <a:p>
                      <a:r>
                        <a:rPr lang="en-GB" sz="1800" b="0" i="0" u="none" strike="noStrike" kern="1200" dirty="0">
                          <a:solidFill>
                            <a:schemeClr val="dk1"/>
                          </a:solidFill>
                          <a:effectLst/>
                          <a:latin typeface="+mn-lt"/>
                          <a:ea typeface="+mn-ea"/>
                          <a:cs typeface="+mn-cs"/>
                        </a:rPr>
                        <a:t>PNPLA7</a:t>
                      </a:r>
                      <a:endParaRPr lang="en-GB" dirty="0"/>
                    </a:p>
                  </a:txBody>
                  <a:tcPr/>
                </a:tc>
                <a:extLst>
                  <a:ext uri="{0D108BD9-81ED-4DB2-BD59-A6C34878D82A}">
                    <a16:rowId xmlns:a16="http://schemas.microsoft.com/office/drawing/2014/main" val="1805258805"/>
                  </a:ext>
                </a:extLst>
              </a:tr>
              <a:tr h="273050">
                <a:tc>
                  <a:txBody>
                    <a:bodyPr/>
                    <a:lstStyle/>
                    <a:p>
                      <a:endParaRPr lang="en-GB" dirty="0"/>
                    </a:p>
                  </a:txBody>
                  <a:tcPr/>
                </a:tc>
                <a:tc>
                  <a:txBody>
                    <a:bodyPr/>
                    <a:lstStyle/>
                    <a:p>
                      <a:r>
                        <a:rPr lang="en-GB" sz="1800" b="0" i="0" u="none" strike="noStrike" kern="1200" dirty="0">
                          <a:solidFill>
                            <a:schemeClr val="dk1"/>
                          </a:solidFill>
                          <a:effectLst/>
                          <a:latin typeface="+mn-lt"/>
                          <a:ea typeface="+mn-ea"/>
                          <a:cs typeface="+mn-cs"/>
                        </a:rPr>
                        <a:t>SLC45A1</a:t>
                      </a:r>
                      <a:endParaRPr lang="en-GB" dirty="0"/>
                    </a:p>
                  </a:txBody>
                  <a:tcPr/>
                </a:tc>
                <a:extLst>
                  <a:ext uri="{0D108BD9-81ED-4DB2-BD59-A6C34878D82A}">
                    <a16:rowId xmlns:a16="http://schemas.microsoft.com/office/drawing/2014/main" val="395322516"/>
                  </a:ext>
                </a:extLst>
              </a:tr>
              <a:tr h="180340">
                <a:tc>
                  <a:txBody>
                    <a:bodyPr/>
                    <a:lstStyle/>
                    <a:p>
                      <a:endParaRPr lang="en-GB" dirty="0"/>
                    </a:p>
                  </a:txBody>
                  <a:tcPr/>
                </a:tc>
                <a:tc>
                  <a:txBody>
                    <a:bodyPr/>
                    <a:lstStyle/>
                    <a:p>
                      <a:r>
                        <a:rPr lang="en-GB" sz="1800" b="0" i="0" u="none" strike="noStrike" kern="1200" dirty="0">
                          <a:solidFill>
                            <a:schemeClr val="dk1"/>
                          </a:solidFill>
                          <a:effectLst/>
                          <a:latin typeface="+mn-lt"/>
                          <a:ea typeface="+mn-ea"/>
                          <a:cs typeface="+mn-cs"/>
                        </a:rPr>
                        <a:t>TFR2 </a:t>
                      </a:r>
                      <a:endParaRPr lang="en-GB" dirty="0"/>
                    </a:p>
                  </a:txBody>
                  <a:tcPr/>
                </a:tc>
                <a:extLst>
                  <a:ext uri="{0D108BD9-81ED-4DB2-BD59-A6C34878D82A}">
                    <a16:rowId xmlns:a16="http://schemas.microsoft.com/office/drawing/2014/main" val="254803337"/>
                  </a:ext>
                </a:extLst>
              </a:tr>
              <a:tr h="0">
                <a:tc>
                  <a:txBody>
                    <a:bodyPr/>
                    <a:lstStyle/>
                    <a:p>
                      <a:endParaRPr lang="en-GB" dirty="0"/>
                    </a:p>
                  </a:txBody>
                  <a:tcPr/>
                </a:tc>
                <a:tc>
                  <a:txBody>
                    <a:bodyPr/>
                    <a:lstStyle/>
                    <a:p>
                      <a:r>
                        <a:rPr lang="en-GB" sz="1800" b="0" i="0" u="none" strike="noStrike" kern="1200" dirty="0">
                          <a:solidFill>
                            <a:schemeClr val="dk1"/>
                          </a:solidFill>
                          <a:effectLst/>
                          <a:latin typeface="+mn-lt"/>
                          <a:ea typeface="+mn-ea"/>
                          <a:cs typeface="+mn-cs"/>
                        </a:rPr>
                        <a:t>UTP14C</a:t>
                      </a:r>
                      <a:endParaRPr lang="en-GB" dirty="0"/>
                    </a:p>
                  </a:txBody>
                  <a:tcPr/>
                </a:tc>
                <a:extLst>
                  <a:ext uri="{0D108BD9-81ED-4DB2-BD59-A6C34878D82A}">
                    <a16:rowId xmlns:a16="http://schemas.microsoft.com/office/drawing/2014/main" val="4154849316"/>
                  </a:ext>
                </a:extLst>
              </a:tr>
            </a:tbl>
          </a:graphicData>
        </a:graphic>
      </p:graphicFrame>
      <p:sp>
        <p:nvSpPr>
          <p:cNvPr id="42" name="Text Placeholder 31">
            <a:extLst>
              <a:ext uri="{FF2B5EF4-FFF2-40B4-BE49-F238E27FC236}">
                <a16:creationId xmlns:a16="http://schemas.microsoft.com/office/drawing/2014/main" id="{3DCEBB17-DE02-424E-A803-D4C400959F89}"/>
              </a:ext>
            </a:extLst>
          </p:cNvPr>
          <p:cNvSpPr txBox="1">
            <a:spLocks/>
          </p:cNvSpPr>
          <p:nvPr/>
        </p:nvSpPr>
        <p:spPr>
          <a:xfrm>
            <a:off x="895718" y="2446616"/>
            <a:ext cx="4811528" cy="576262"/>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sp>
        <p:nvSpPr>
          <p:cNvPr id="44" name="Text Placeholder 31">
            <a:extLst>
              <a:ext uri="{FF2B5EF4-FFF2-40B4-BE49-F238E27FC236}">
                <a16:creationId xmlns:a16="http://schemas.microsoft.com/office/drawing/2014/main" id="{C2232EC1-A9BF-4628-9C95-FACB0F3B910B}"/>
              </a:ext>
            </a:extLst>
          </p:cNvPr>
          <p:cNvSpPr txBox="1">
            <a:spLocks/>
          </p:cNvSpPr>
          <p:nvPr/>
        </p:nvSpPr>
        <p:spPr>
          <a:xfrm>
            <a:off x="5964894" y="2446616"/>
            <a:ext cx="4811528" cy="586843"/>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graphicFrame>
        <p:nvGraphicFramePr>
          <p:cNvPr id="45" name="Table 40">
            <a:extLst>
              <a:ext uri="{FF2B5EF4-FFF2-40B4-BE49-F238E27FC236}">
                <a16:creationId xmlns:a16="http://schemas.microsoft.com/office/drawing/2014/main" id="{997774F4-6151-4DA0-A97C-DF0DD9480F49}"/>
              </a:ext>
            </a:extLst>
          </p:cNvPr>
          <p:cNvGraphicFramePr>
            <a:graphicFrameLocks/>
          </p:cNvGraphicFramePr>
          <p:nvPr>
            <p:extLst>
              <p:ext uri="{D42A27DB-BD31-4B8C-83A1-F6EECF244321}">
                <p14:modId xmlns:p14="http://schemas.microsoft.com/office/powerpoint/2010/main" val="1964391608"/>
              </p:ext>
            </p:extLst>
          </p:nvPr>
        </p:nvGraphicFramePr>
        <p:xfrm>
          <a:off x="6172763" y="3117589"/>
          <a:ext cx="4395788" cy="2776435"/>
        </p:xfrm>
        <a:graphic>
          <a:graphicData uri="http://schemas.openxmlformats.org/drawingml/2006/table">
            <a:tbl>
              <a:tblPr firstRow="1" bandRow="1">
                <a:tableStyleId>{5C22544A-7EE6-4342-B048-85BDC9FD1C3A}</a:tableStyleId>
              </a:tblPr>
              <a:tblGrid>
                <a:gridCol w="2197894">
                  <a:extLst>
                    <a:ext uri="{9D8B030D-6E8A-4147-A177-3AD203B41FA5}">
                      <a16:colId xmlns:a16="http://schemas.microsoft.com/office/drawing/2014/main" val="1405396964"/>
                    </a:ext>
                  </a:extLst>
                </a:gridCol>
                <a:gridCol w="2197894">
                  <a:extLst>
                    <a:ext uri="{9D8B030D-6E8A-4147-A177-3AD203B41FA5}">
                      <a16:colId xmlns:a16="http://schemas.microsoft.com/office/drawing/2014/main" val="954277969"/>
                    </a:ext>
                  </a:extLst>
                </a:gridCol>
              </a:tblGrid>
              <a:tr h="370840">
                <a:tc>
                  <a:txBody>
                    <a:bodyPr/>
                    <a:lstStyle/>
                    <a:p>
                      <a:pPr algn="ctr"/>
                      <a:r>
                        <a:rPr lang="en-GB" dirty="0"/>
                        <a:t>IR</a:t>
                      </a:r>
                    </a:p>
                  </a:txBody>
                  <a:tcPr/>
                </a:tc>
                <a:tc>
                  <a:txBody>
                    <a:bodyPr/>
                    <a:lstStyle/>
                    <a:p>
                      <a:pPr algn="ctr"/>
                      <a:r>
                        <a:rPr lang="en-GB" dirty="0"/>
                        <a:t>IS</a:t>
                      </a:r>
                    </a:p>
                  </a:txBody>
                  <a:tcPr/>
                </a:tc>
                <a:extLst>
                  <a:ext uri="{0D108BD9-81ED-4DB2-BD59-A6C34878D82A}">
                    <a16:rowId xmlns:a16="http://schemas.microsoft.com/office/drawing/2014/main" val="3391669726"/>
                  </a:ext>
                </a:extLst>
              </a:tr>
              <a:tr h="370840">
                <a:tc>
                  <a:txBody>
                    <a:bodyPr/>
                    <a:lstStyle/>
                    <a:p>
                      <a:r>
                        <a:rPr lang="en-GB" dirty="0"/>
                        <a:t>(Liver) cirrhosis</a:t>
                      </a:r>
                    </a:p>
                  </a:txBody>
                  <a:tcPr/>
                </a:tc>
                <a:tc rowSpan="5">
                  <a:txBody>
                    <a:bodyPr/>
                    <a:lstStyle/>
                    <a:p>
                      <a:r>
                        <a:rPr lang="en-GB" sz="1800" b="0" i="0" u="none" strike="noStrike" kern="1200" dirty="0">
                          <a:solidFill>
                            <a:schemeClr val="dk1"/>
                          </a:solidFill>
                          <a:effectLst/>
                          <a:latin typeface="+mn-lt"/>
                          <a:ea typeface="+mn-ea"/>
                          <a:cs typeface="+mn-cs"/>
                        </a:rPr>
                        <a:t>Colorectal carcinogenesis </a:t>
                      </a:r>
                      <a:endParaRPr lang="en-GB" dirty="0"/>
                    </a:p>
                    <a:p>
                      <a:endParaRPr lang="en-GB" dirty="0"/>
                    </a:p>
                  </a:txBody>
                  <a:tcPr/>
                </a:tc>
                <a:extLst>
                  <a:ext uri="{0D108BD9-81ED-4DB2-BD59-A6C34878D82A}">
                    <a16:rowId xmlns:a16="http://schemas.microsoft.com/office/drawing/2014/main" val="2583486321"/>
                  </a:ext>
                </a:extLst>
              </a:tr>
              <a:tr h="370840">
                <a:tc>
                  <a:txBody>
                    <a:bodyPr/>
                    <a:lstStyle/>
                    <a:p>
                      <a:r>
                        <a:rPr lang="en-GB" dirty="0"/>
                        <a:t>Fibromyalgia</a:t>
                      </a:r>
                    </a:p>
                  </a:txBody>
                  <a:tcPr/>
                </a:tc>
                <a:tc vMerge="1">
                  <a:txBody>
                    <a:bodyPr/>
                    <a:lstStyle/>
                    <a:p>
                      <a:endParaRPr lang="en-GB" dirty="0"/>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Colorectal carcinogenesis </a:t>
                      </a:r>
                      <a:endParaRPr lang="en-GB" dirty="0"/>
                    </a:p>
                  </a:txBody>
                  <a:tcPr/>
                </a:tc>
                <a:tc vMerge="1">
                  <a:txBody>
                    <a:bodyPr/>
                    <a:lstStyle/>
                    <a:p>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Type 1 diabetes </a:t>
                      </a:r>
                      <a:endParaRPr lang="en-GB" dirty="0"/>
                    </a:p>
                  </a:txBody>
                  <a:tcPr/>
                </a:tc>
                <a:tc vMerge="1">
                  <a:txBody>
                    <a:bodyPr/>
                    <a:lstStyle/>
                    <a:p>
                      <a:endParaRPr lang="en-GB" dirty="0"/>
                    </a:p>
                  </a:txBody>
                  <a:tcPr/>
                </a:tc>
                <a:extLst>
                  <a:ext uri="{0D108BD9-81ED-4DB2-BD59-A6C34878D82A}">
                    <a16:rowId xmlns:a16="http://schemas.microsoft.com/office/drawing/2014/main" val="1159899617"/>
                  </a:ext>
                </a:extLst>
              </a:tr>
              <a:tr h="652995">
                <a:tc>
                  <a:txBody>
                    <a:bodyPr/>
                    <a:lstStyle/>
                    <a:p>
                      <a:r>
                        <a:rPr lang="en-GB" dirty="0"/>
                        <a:t>Alzheimer’s disease</a:t>
                      </a:r>
                    </a:p>
                  </a:txBody>
                  <a:tcPr/>
                </a:tc>
                <a:tc vMerge="1">
                  <a:txBody>
                    <a:bodyPr/>
                    <a:lstStyle/>
                    <a:p>
                      <a:endParaRPr lang="en-GB" dirty="0"/>
                    </a:p>
                  </a:txBody>
                  <a:tcPr/>
                </a:tc>
                <a:extLst>
                  <a:ext uri="{0D108BD9-81ED-4DB2-BD59-A6C34878D82A}">
                    <a16:rowId xmlns:a16="http://schemas.microsoft.com/office/drawing/2014/main" val="712181724"/>
                  </a:ext>
                </a:extLst>
              </a:tr>
            </a:tbl>
          </a:graphicData>
        </a:graphic>
      </p:graphicFrame>
    </p:spTree>
    <p:extLst>
      <p:ext uri="{BB962C8B-B14F-4D97-AF65-F5344CB8AC3E}">
        <p14:creationId xmlns:p14="http://schemas.microsoft.com/office/powerpoint/2010/main" val="98910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Next steps… </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1103312" y="2052919"/>
            <a:ext cx="8946541" cy="1376082"/>
          </a:xfrm>
        </p:spPr>
        <p:txBody>
          <a:bodyPr/>
          <a:lstStyle/>
          <a:p>
            <a:pPr marL="0" indent="0">
              <a:buNone/>
            </a:pPr>
            <a:r>
              <a:rPr lang="en-GB" dirty="0"/>
              <a:t>1. </a:t>
            </a:r>
            <a:r>
              <a:rPr lang="en-GB"/>
              <a:t>Finalisation of part II. </a:t>
            </a:r>
            <a:endParaRPr lang="en-GB" dirty="0"/>
          </a:p>
          <a:p>
            <a:pPr marL="0" indent="0">
              <a:buNone/>
            </a:pPr>
            <a:r>
              <a:rPr lang="en-GB" dirty="0"/>
              <a:t>2. More in depth understanding of the analyses performed in part II.</a:t>
            </a:r>
          </a:p>
          <a:p>
            <a:pPr marL="0" indent="0">
              <a:buNone/>
            </a:pPr>
            <a:r>
              <a:rPr lang="en-GB" dirty="0"/>
              <a:t>3. Interpretation of the results.</a:t>
            </a:r>
          </a:p>
          <a:p>
            <a:pPr marL="0" indent="0">
              <a:buNone/>
            </a:pPr>
            <a:endParaRPr lang="en-GB" dirty="0"/>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1322306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Tree>
    <p:extLst>
      <p:ext uri="{BB962C8B-B14F-4D97-AF65-F5344CB8AC3E}">
        <p14:creationId xmlns:p14="http://schemas.microsoft.com/office/powerpoint/2010/main" val="3685867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present knowledge concerning IR vs IS </a:t>
            </a:r>
          </a:p>
        </p:txBody>
      </p:sp>
      <p:sp>
        <p:nvSpPr>
          <p:cNvPr id="8" name="TextBox 7">
            <a:extLst>
              <a:ext uri="{FF2B5EF4-FFF2-40B4-BE49-F238E27FC236}">
                <a16:creationId xmlns:a16="http://schemas.microsoft.com/office/drawing/2014/main" id="{1DCD6BDE-4DD5-435E-928E-F80562EBDCFD}"/>
              </a:ext>
            </a:extLst>
          </p:cNvPr>
          <p:cNvSpPr txBox="1"/>
          <p:nvPr/>
        </p:nvSpPr>
        <p:spPr>
          <a:xfrm>
            <a:off x="646111" y="1853248"/>
            <a:ext cx="10507664" cy="3693319"/>
          </a:xfrm>
          <a:prstGeom prst="rect">
            <a:avLst/>
          </a:prstGeom>
          <a:noFill/>
        </p:spPr>
        <p:txBody>
          <a:bodyPr wrap="square" rtlCol="0">
            <a:spAutoFit/>
          </a:bodyPr>
          <a:lstStyle/>
          <a:p>
            <a:r>
              <a:rPr lang="en-GB" dirty="0"/>
              <a:t>Metabolome:</a:t>
            </a:r>
          </a:p>
          <a:p>
            <a:r>
              <a:rPr lang="en-GB" dirty="0"/>
              <a:t>IR = component of metabolic syndrome &amp; is linked to… </a:t>
            </a:r>
          </a:p>
          <a:p>
            <a:pPr marL="742950" lvl="1" indent="-285750">
              <a:buFont typeface="Arial" panose="020B0604020202020204" pitchFamily="34" charset="0"/>
              <a:buChar char="•"/>
            </a:pPr>
            <a:r>
              <a:rPr lang="en-GB" dirty="0"/>
              <a:t>Dyslipidaemia (5)</a:t>
            </a:r>
          </a:p>
          <a:p>
            <a:pPr marL="742950" lvl="1" indent="-285750">
              <a:buFont typeface="Arial" panose="020B0604020202020204" pitchFamily="34" charset="0"/>
              <a:buChar char="•"/>
            </a:pPr>
            <a:r>
              <a:rPr lang="en-GB" dirty="0"/>
              <a:t>Unrestrained gluconeogenesis (5)</a:t>
            </a:r>
          </a:p>
          <a:p>
            <a:pPr marL="742950" lvl="1" indent="-285750">
              <a:buFont typeface="Arial" panose="020B0604020202020204" pitchFamily="34" charset="0"/>
              <a:buChar char="•"/>
            </a:pPr>
            <a:r>
              <a:rPr lang="en-GB" dirty="0"/>
              <a:t>Unrestrained proteolysis (6) </a:t>
            </a:r>
          </a:p>
          <a:p>
            <a:endParaRPr lang="en-GB" dirty="0"/>
          </a:p>
          <a:p>
            <a:r>
              <a:rPr lang="en-GB" dirty="0"/>
              <a:t>Proteome: </a:t>
            </a:r>
          </a:p>
          <a:p>
            <a:pPr marL="742950" lvl="1" indent="-285750">
              <a:buFont typeface="Arial" panose="020B0604020202020204" pitchFamily="34" charset="0"/>
              <a:buChar char="•"/>
            </a:pPr>
            <a:r>
              <a:rPr lang="en-GB" dirty="0"/>
              <a:t>Differential expression of genes involved in BCAA catabolism (7) </a:t>
            </a:r>
          </a:p>
          <a:p>
            <a:pPr marL="742950" lvl="1" indent="-285750">
              <a:buFont typeface="Arial" panose="020B0604020202020204" pitchFamily="34" charset="0"/>
              <a:buChar char="•"/>
            </a:pPr>
            <a:r>
              <a:rPr lang="en-GB" dirty="0"/>
              <a:t>Downregulation of PPAR-gamma (8) </a:t>
            </a:r>
          </a:p>
          <a:p>
            <a:endParaRPr lang="en-GB" dirty="0"/>
          </a:p>
          <a:p>
            <a:r>
              <a:rPr lang="en-GB" dirty="0"/>
              <a:t>Microbial metagenome: </a:t>
            </a:r>
          </a:p>
          <a:p>
            <a:pPr marL="742950" lvl="1" indent="-285750">
              <a:buFont typeface="Arial" panose="020B0604020202020204" pitchFamily="34" charset="0"/>
              <a:buChar char="•"/>
            </a:pPr>
            <a:r>
              <a:rPr lang="en-GB" dirty="0"/>
              <a:t>Specific taxa = associated with improved insulin sensitivity or with insulin resistance (9)</a:t>
            </a:r>
          </a:p>
          <a:p>
            <a:endParaRPr lang="en-GB" dirty="0"/>
          </a:p>
        </p:txBody>
      </p:sp>
    </p:spTree>
    <p:extLst>
      <p:ext uri="{BB962C8B-B14F-4D97-AF65-F5344CB8AC3E}">
        <p14:creationId xmlns:p14="http://schemas.microsoft.com/office/powerpoint/2010/main" val="869727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165365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adge">
            <a:extLst>
              <a:ext uri="{FF2B5EF4-FFF2-40B4-BE49-F238E27FC236}">
                <a16:creationId xmlns:a16="http://schemas.microsoft.com/office/drawing/2014/main" id="{F344BC6C-DBA6-470E-B0B4-6F53AE352E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5" name="Title 1">
            <a:extLst>
              <a:ext uri="{FF2B5EF4-FFF2-40B4-BE49-F238E27FC236}">
                <a16:creationId xmlns:a16="http://schemas.microsoft.com/office/drawing/2014/main" id="{00FD306A-6F43-4C44-BB2C-E96DE0A02824}"/>
              </a:ext>
            </a:extLst>
          </p:cNvPr>
          <p:cNvSpPr>
            <a:spLocks noGrp="1"/>
          </p:cNvSpPr>
          <p:nvPr>
            <p:ph type="title"/>
          </p:nvPr>
        </p:nvSpPr>
        <p:spPr>
          <a:xfrm>
            <a:off x="646111" y="452718"/>
            <a:ext cx="9404723" cy="1400530"/>
          </a:xfrm>
        </p:spPr>
        <p:txBody>
          <a:bodyPr/>
          <a:lstStyle/>
          <a:p>
            <a:r>
              <a:rPr lang="en-GB" sz="4000" dirty="0"/>
              <a:t>Introduction: The iHMP T2DM project</a:t>
            </a:r>
          </a:p>
        </p:txBody>
      </p:sp>
      <p:sp>
        <p:nvSpPr>
          <p:cNvPr id="7" name="Rectangle 1">
            <a:extLst>
              <a:ext uri="{FF2B5EF4-FFF2-40B4-BE49-F238E27FC236}">
                <a16:creationId xmlns:a16="http://schemas.microsoft.com/office/drawing/2014/main" id="{0061B056-4F16-42DB-A2B6-80A80AC11689}"/>
              </a:ext>
            </a:extLst>
          </p:cNvPr>
          <p:cNvSpPr>
            <a:spLocks noChangeArrowheads="1"/>
          </p:cNvSpPr>
          <p:nvPr/>
        </p:nvSpPr>
        <p:spPr bwMode="auto">
          <a:xfrm>
            <a:off x="3673439" y="5855986"/>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11" name="Picture 2">
            <a:extLst>
              <a:ext uri="{FF2B5EF4-FFF2-40B4-BE49-F238E27FC236}">
                <a16:creationId xmlns:a16="http://schemas.microsoft.com/office/drawing/2014/main" id="{C33A97E5-2B74-4401-8C10-989AF41AD4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3439" y="1152983"/>
            <a:ext cx="4751370" cy="474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07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adge 3">
            <a:extLst>
              <a:ext uri="{FF2B5EF4-FFF2-40B4-BE49-F238E27FC236}">
                <a16:creationId xmlns:a16="http://schemas.microsoft.com/office/drawing/2014/main" id="{41116C33-43B0-4F6F-8738-A000A48A1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9" name="Rectangle 8">
            <a:extLst>
              <a:ext uri="{FF2B5EF4-FFF2-40B4-BE49-F238E27FC236}">
                <a16:creationId xmlns:a16="http://schemas.microsoft.com/office/drawing/2014/main" id="{AA23F4E1-923B-4AC9-BA0E-E679A9491D4B}"/>
              </a:ext>
            </a:extLst>
          </p:cNvPr>
          <p:cNvSpPr/>
          <p:nvPr/>
        </p:nvSpPr>
        <p:spPr>
          <a:xfrm>
            <a:off x="6496492" y="2857183"/>
            <a:ext cx="4099641"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1254640" y="3252928"/>
            <a:ext cx="4816549" cy="44114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56DC33-F958-4877-99A9-BF2AC6050806}"/>
              </a:ext>
            </a:extLst>
          </p:cNvPr>
          <p:cNvSpPr/>
          <p:nvPr/>
        </p:nvSpPr>
        <p:spPr>
          <a:xfrm>
            <a:off x="3733009" y="3722193"/>
            <a:ext cx="4932524" cy="441146"/>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7740724" y="3288784"/>
            <a:ext cx="3413051" cy="39565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7360215-9184-4679-84E4-9FE1A1D1DA82}"/>
              </a:ext>
            </a:extLst>
          </p:cNvPr>
          <p:cNvSpPr txBox="1"/>
          <p:nvPr/>
        </p:nvSpPr>
        <p:spPr>
          <a:xfrm>
            <a:off x="952820" y="2783481"/>
            <a:ext cx="10498666" cy="1384995"/>
          </a:xfrm>
          <a:prstGeom prst="rect">
            <a:avLst/>
          </a:prstGeom>
          <a:noFill/>
        </p:spPr>
        <p:txBody>
          <a:bodyPr wrap="square" rtlCol="0">
            <a:spAutoFit/>
          </a:bodyPr>
          <a:lstStyle/>
          <a:p>
            <a:pPr algn="ctr"/>
            <a:r>
              <a:rPr lang="en-GB" sz="2800" dirty="0"/>
              <a:t>Investigate the changes in host metabolome, host proteome and microbiome between insulin resistant and insulin sensitive prediabetics.</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u="sng" dirty="0"/>
              <a:t>Aim</a:t>
            </a:r>
          </a:p>
        </p:txBody>
      </p:sp>
    </p:spTree>
    <p:extLst>
      <p:ext uri="{BB962C8B-B14F-4D97-AF65-F5344CB8AC3E}">
        <p14:creationId xmlns:p14="http://schemas.microsoft.com/office/powerpoint/2010/main" val="70810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phic 60" descr="Badge 4">
            <a:extLst>
              <a:ext uri="{FF2B5EF4-FFF2-40B4-BE49-F238E27FC236}">
                <a16:creationId xmlns:a16="http://schemas.microsoft.com/office/drawing/2014/main" id="{326162C0-EC7D-47D2-84ED-62BE2096D8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563050"/>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740243"/>
            <a:ext cx="3164527" cy="130621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GB" dirty="0"/>
              <a:t>Phyla abundances</a:t>
            </a:r>
          </a:p>
          <a:p>
            <a:pPr algn="ctr"/>
            <a:r>
              <a:rPr lang="en-GB" dirty="0"/>
              <a:t>Shannon diversity </a:t>
            </a:r>
          </a:p>
          <a:p>
            <a:pPr algn="ctr"/>
            <a:r>
              <a:rPr lang="en-GB" dirty="0" err="1"/>
              <a:t>PCoA</a:t>
            </a:r>
            <a:endParaRPr lang="en-GB" dirty="0"/>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11781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Incl. only classified</a:t>
            </a:r>
          </a:p>
          <a:p>
            <a:pPr algn="ctr"/>
            <a:r>
              <a:rPr lang="en-GB" dirty="0"/>
              <a:t>Filtering taxa (NA ranks &amp; prevalence)</a:t>
            </a:r>
          </a:p>
          <a:p>
            <a:pPr algn="ctr"/>
            <a:r>
              <a:rPr lang="en-GB" dirty="0"/>
              <a:t>Excl. of outliers</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9644" y="5209248"/>
            <a:ext cx="2391296" cy="1000274"/>
          </a:xfrm>
          <a:prstGeom prst="rect">
            <a:avLst/>
          </a:prstGeom>
          <a:noFill/>
        </p:spPr>
        <p:txBody>
          <a:bodyPr wrap="square" rtlCol="0">
            <a:spAutoFit/>
          </a:bodyPr>
          <a:lstStyle/>
          <a:p>
            <a:pPr algn="ctr">
              <a:spcAft>
                <a:spcPts val="600"/>
              </a:spcAft>
            </a:pPr>
            <a:r>
              <a:rPr lang="en-GB" dirty="0"/>
              <a:t>CCA, PCA &amp; PERMANOVA</a:t>
            </a:r>
          </a:p>
          <a:p>
            <a:pPr algn="ctr">
              <a:spcAft>
                <a:spcPts val="600"/>
              </a:spcAft>
            </a:pPr>
            <a:r>
              <a:rPr lang="en-GB" dirty="0"/>
              <a:t>Top taxa</a:t>
            </a:r>
          </a:p>
        </p:txBody>
      </p:sp>
      <p:sp>
        <p:nvSpPr>
          <p:cNvPr id="42" name="Rectangle 41">
            <a:extLst>
              <a:ext uri="{FF2B5EF4-FFF2-40B4-BE49-F238E27FC236}">
                <a16:creationId xmlns:a16="http://schemas.microsoft.com/office/drawing/2014/main" id="{CA2742A3-3AEE-427E-B77C-6039F71808C3}"/>
              </a:ext>
            </a:extLst>
          </p:cNvPr>
          <p:cNvSpPr/>
          <p:nvPr/>
        </p:nvSpPr>
        <p:spPr>
          <a:xfrm>
            <a:off x="9589834" y="4646002"/>
            <a:ext cx="2624130" cy="11969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dirty="0"/>
              <a:t>Taxon Set Enrichment Analysis</a:t>
            </a:r>
          </a:p>
          <a:p>
            <a:pPr algn="ctr">
              <a:spcBef>
                <a:spcPts val="600"/>
              </a:spcBef>
            </a:pPr>
            <a:r>
              <a:rPr lang="en-GB" dirty="0"/>
              <a:t>(MicrobiomeAnalyst)</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3EDFCF83-67B0-4DE1-A18E-1BF075CF1043}"/>
              </a:ext>
            </a:extLst>
          </p:cNvPr>
          <p:cNvSpPr/>
          <p:nvPr/>
        </p:nvSpPr>
        <p:spPr>
          <a:xfrm>
            <a:off x="9395983" y="5091985"/>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6" name="Graphic 55" descr="Badge">
            <a:extLst>
              <a:ext uri="{FF2B5EF4-FFF2-40B4-BE49-F238E27FC236}">
                <a16:creationId xmlns:a16="http://schemas.microsoft.com/office/drawing/2014/main" id="{6DA9B005-9FBA-4B48-B5AD-69FDB8BFDF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5095" y="2214814"/>
            <a:ext cx="546272" cy="546272"/>
          </a:xfrm>
          <a:prstGeom prst="rect">
            <a:avLst/>
          </a:prstGeom>
        </p:spPr>
      </p:pic>
      <p:pic>
        <p:nvPicPr>
          <p:cNvPr id="58" name="Graphic 57" descr="Badge 3">
            <a:extLst>
              <a:ext uri="{FF2B5EF4-FFF2-40B4-BE49-F238E27FC236}">
                <a16:creationId xmlns:a16="http://schemas.microsoft.com/office/drawing/2014/main" id="{9E8D434A-56BB-40A4-8308-259680634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07438" y="3403409"/>
            <a:ext cx="546272" cy="546272"/>
          </a:xfrm>
          <a:prstGeom prst="rect">
            <a:avLst/>
          </a:prstGeom>
        </p:spPr>
      </p:pic>
      <p:pic>
        <p:nvPicPr>
          <p:cNvPr id="60" name="Graphic 59" descr="Badge 4">
            <a:extLst>
              <a:ext uri="{FF2B5EF4-FFF2-40B4-BE49-F238E27FC236}">
                <a16:creationId xmlns:a16="http://schemas.microsoft.com/office/drawing/2014/main" id="{A5149666-3A0E-480C-8F1A-D9EABB7CCE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29084" y="4608425"/>
            <a:ext cx="546272" cy="546272"/>
          </a:xfrm>
          <a:prstGeom prst="rect">
            <a:avLst/>
          </a:prstGeom>
        </p:spPr>
      </p:pic>
      <p:pic>
        <p:nvPicPr>
          <p:cNvPr id="62" name="Graphic 61" descr="Badge 5">
            <a:extLst>
              <a:ext uri="{FF2B5EF4-FFF2-40B4-BE49-F238E27FC236}">
                <a16:creationId xmlns:a16="http://schemas.microsoft.com/office/drawing/2014/main" id="{C3DF032B-4E26-48F0-924B-34313C296A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92794" y="1033181"/>
            <a:ext cx="546272" cy="546272"/>
          </a:xfrm>
          <a:prstGeom prst="rect">
            <a:avLst/>
          </a:prstGeom>
        </p:spPr>
      </p:pic>
      <p:pic>
        <p:nvPicPr>
          <p:cNvPr id="64" name="Graphic 63" descr="Badge 6">
            <a:extLst>
              <a:ext uri="{FF2B5EF4-FFF2-40B4-BE49-F238E27FC236}">
                <a16:creationId xmlns:a16="http://schemas.microsoft.com/office/drawing/2014/main" id="{2C5D4CBF-36D8-443A-9440-F3B5CC4D9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63217" y="1841588"/>
            <a:ext cx="546272" cy="546272"/>
          </a:xfrm>
          <a:prstGeom prst="rect">
            <a:avLst/>
          </a:prstGeom>
        </p:spPr>
      </p:pic>
      <p:pic>
        <p:nvPicPr>
          <p:cNvPr id="66" name="Graphic 65" descr="Badge 7">
            <a:extLst>
              <a:ext uri="{FF2B5EF4-FFF2-40B4-BE49-F238E27FC236}">
                <a16:creationId xmlns:a16="http://schemas.microsoft.com/office/drawing/2014/main" id="{08A416A4-D9DF-45EE-8A5F-6C04F3E080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55845" y="3875900"/>
            <a:ext cx="546272" cy="546272"/>
          </a:xfrm>
          <a:prstGeom prst="rect">
            <a:avLst/>
          </a:prstGeom>
        </p:spPr>
      </p:pic>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887312"/>
            <a:ext cx="2573991" cy="76896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887313"/>
            <a:ext cx="1325775" cy="768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56219" y="5959930"/>
            <a:ext cx="2391296" cy="646331"/>
          </a:xfrm>
          <a:prstGeom prst="rect">
            <a:avLst/>
          </a:prstGeom>
          <a:noFill/>
        </p:spPr>
        <p:txBody>
          <a:bodyPr wrap="square" rtlCol="0">
            <a:spAutoFit/>
          </a:bodyPr>
          <a:lstStyle/>
          <a:p>
            <a:pPr algn="ctr">
              <a:spcAft>
                <a:spcPts val="1200"/>
              </a:spcAft>
            </a:pPr>
            <a:r>
              <a:rPr lang="en-GB" dirty="0"/>
              <a:t>Creating consistent datasets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13" name="Graphic 12" descr="Badge 8">
            <a:extLst>
              <a:ext uri="{FF2B5EF4-FFF2-40B4-BE49-F238E27FC236}">
                <a16:creationId xmlns:a16="http://schemas.microsoft.com/office/drawing/2014/main" id="{6CC7936E-BA0C-4C42-8F76-F9A03F98E6C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08701" y="4224743"/>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2" grpId="0" animBg="1"/>
      <p:bldP spid="44" grpId="0" animBg="1"/>
      <p:bldP spid="45" grpId="0" animBg="1"/>
      <p:bldP spid="46" grpId="0" animBg="1"/>
      <p:bldP spid="47" grpId="0" animBg="1"/>
      <p:bldP spid="48"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Badge 5">
            <a:extLst>
              <a:ext uri="{FF2B5EF4-FFF2-40B4-BE49-F238E27FC236}">
                <a16:creationId xmlns:a16="http://schemas.microsoft.com/office/drawing/2014/main" id="{C531DD75-B8D9-461C-BB74-CEC671F2E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8434"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10096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100961"/>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lumMod val="95000"/>
                  </a:schemeClr>
                </a:solidFill>
              </a:rPr>
              <a:t>686 samples</a:t>
            </a:r>
          </a:p>
          <a:p>
            <a:pPr algn="ctr"/>
            <a:r>
              <a:rPr lang="en-GB" sz="2000" dirty="0">
                <a:solidFill>
                  <a:schemeClr val="tx1">
                    <a:lumMod val="95000"/>
                  </a:schemeClr>
                </a:solidFill>
              </a:rPr>
              <a:t>302 proteins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726 samples</a:t>
            </a:r>
          </a:p>
          <a:p>
            <a:pPr algn="ctr"/>
            <a:r>
              <a:rPr lang="en-GB" sz="2000" dirty="0">
                <a:solidFill>
                  <a:schemeClr val="tx1"/>
                </a:solidFill>
              </a:rPr>
              <a:t>323 metabolites</a:t>
            </a:r>
          </a:p>
        </p:txBody>
      </p:sp>
    </p:spTree>
    <p:extLst>
      <p:ext uri="{BB962C8B-B14F-4D97-AF65-F5344CB8AC3E}">
        <p14:creationId xmlns:p14="http://schemas.microsoft.com/office/powerpoint/2010/main" val="9956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2 &amp; 3</a:t>
            </a:r>
            <a:br>
              <a:rPr lang="en-GB" sz="3900" dirty="0"/>
            </a:br>
            <a:r>
              <a:rPr lang="en-GB" sz="3200" dirty="0"/>
              <a:t>Differential Analysis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1258155" y="2027517"/>
            <a:ext cx="4396338"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5" y="2027517"/>
            <a:ext cx="4396338"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1258156" y="3578474"/>
            <a:ext cx="4396339" cy="2826808"/>
          </a:xfrm>
          <a:solidFill>
            <a:schemeClr val="accent6"/>
          </a:solidFill>
        </p:spPr>
        <p:txBody>
          <a:bodyPr/>
          <a:lstStyle/>
          <a:p>
            <a:pPr marL="0" indent="0">
              <a:buNone/>
            </a:pPr>
            <a:r>
              <a:rPr lang="en-GB" dirty="0">
                <a:solidFill>
                  <a:schemeClr val="tx1">
                    <a:lumMod val="95000"/>
                  </a:schemeClr>
                </a:solidFill>
              </a:rPr>
              <a:t>P-value &lt; 0.05: 23 proteins </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13 proteins.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10 proteins</a:t>
            </a:r>
          </a:p>
          <a:p>
            <a:endParaRPr lang="en-GB" dirty="0">
              <a:solidFill>
                <a:schemeClr val="tx1">
                  <a:lumMod val="95000"/>
                </a:schemeClr>
              </a:solidFill>
            </a:endParaRP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5" y="3578474"/>
            <a:ext cx="4396339" cy="2830264"/>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dirty="0">
                <a:solidFill>
                  <a:schemeClr val="tx1">
                    <a:lumMod val="95000"/>
                  </a:schemeClr>
                </a:solidFill>
              </a:rPr>
              <a:t>P-value &lt; 0.05: 40 metabolites</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19 metabolites.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21 metabolites. </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1258156" y="2802995"/>
            <a:ext cx="4396338"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6" y="2802995"/>
            <a:ext cx="4396338"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Tree>
    <p:extLst>
      <p:ext uri="{BB962C8B-B14F-4D97-AF65-F5344CB8AC3E}">
        <p14:creationId xmlns:p14="http://schemas.microsoft.com/office/powerpoint/2010/main" val="41730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Badge 7">
            <a:extLst>
              <a:ext uri="{FF2B5EF4-FFF2-40B4-BE49-F238E27FC236}">
                <a16:creationId xmlns:a16="http://schemas.microsoft.com/office/drawing/2014/main" id="{BA6C0C86-D83A-4654-A0B7-DCFBAC589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5" cy="733425"/>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253138"/>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2" y="1830017"/>
            <a:ext cx="5520267" cy="1253138"/>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4300116"/>
            <a:ext cx="5638802" cy="2489199"/>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900" dirty="0">
                <a:solidFill>
                  <a:schemeClr val="tx1">
                    <a:lumMod val="95000"/>
                  </a:schemeClr>
                </a:solidFill>
              </a:rPr>
              <a:t>18 significantly more changed pathways (Z-score &gt; 1.96)</a:t>
            </a:r>
          </a:p>
          <a:p>
            <a:pPr>
              <a:spcBef>
                <a:spcPts val="600"/>
              </a:spcBef>
            </a:pPr>
            <a:r>
              <a:rPr lang="en-GB" sz="1900" dirty="0">
                <a:solidFill>
                  <a:schemeClr val="tx1">
                    <a:lumMod val="95000"/>
                  </a:schemeClr>
                </a:solidFill>
              </a:rPr>
              <a:t>Only 1 – 2 hits.</a:t>
            </a:r>
          </a:p>
          <a:p>
            <a:pPr>
              <a:spcBef>
                <a:spcPts val="600"/>
              </a:spcBef>
              <a:spcAft>
                <a:spcPts val="1200"/>
              </a:spcAft>
            </a:pPr>
            <a:r>
              <a:rPr lang="en-GB" sz="1900" dirty="0">
                <a:solidFill>
                  <a:schemeClr val="tx1">
                    <a:lumMod val="95000"/>
                  </a:schemeClr>
                </a:solidFill>
              </a:rPr>
              <a:t>None with both proteins &amp; metabolites.</a:t>
            </a:r>
          </a:p>
          <a:p>
            <a:pPr marL="0" indent="0">
              <a:spcBef>
                <a:spcPts val="600"/>
              </a:spcBef>
              <a:buNone/>
            </a:pPr>
            <a:r>
              <a:rPr lang="en-GB" sz="1900" dirty="0">
                <a:solidFill>
                  <a:schemeClr val="tx1">
                    <a:lumMod val="95000"/>
                  </a:schemeClr>
                </a:solidFill>
              </a:rPr>
              <a:t>3 with Z-score &lt; 1.96 but more hits (3-5 hits)</a:t>
            </a:r>
          </a:p>
          <a:p>
            <a:pPr>
              <a:spcBef>
                <a:spcPts val="600"/>
              </a:spcBef>
            </a:pPr>
            <a:r>
              <a:rPr lang="en-GB" sz="1900" dirty="0">
                <a:solidFill>
                  <a:schemeClr val="tx1">
                    <a:lumMod val="95000"/>
                  </a:schemeClr>
                </a:solidFill>
              </a:rPr>
              <a:t>All hits = proteins.</a:t>
            </a: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4300116"/>
            <a:ext cx="5520268" cy="2489198"/>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sz="1900" dirty="0">
                <a:solidFill>
                  <a:schemeClr val="tx1">
                    <a:lumMod val="95000"/>
                  </a:schemeClr>
                </a:solidFill>
              </a:rPr>
              <a:t>6 significantly altered pathways (p &lt; 0.05)</a:t>
            </a:r>
          </a:p>
          <a:p>
            <a:r>
              <a:rPr lang="en-GB" sz="1900" dirty="0">
                <a:solidFill>
                  <a:schemeClr val="tx1">
                    <a:lumMod val="95000"/>
                  </a:schemeClr>
                </a:solidFill>
              </a:rPr>
              <a:t>4 pathways had 2 hits and 2 pathways had 1 hit.</a:t>
            </a:r>
          </a:p>
          <a:p>
            <a:r>
              <a:rPr lang="en-GB" sz="1900" dirty="0">
                <a:solidFill>
                  <a:schemeClr val="tx1">
                    <a:lumMod val="95000"/>
                  </a:schemeClr>
                </a:solidFill>
              </a:rPr>
              <a:t>All hits = metabolites.</a:t>
            </a:r>
          </a:p>
        </p:txBody>
      </p:sp>
      <p:sp>
        <p:nvSpPr>
          <p:cNvPr id="11" name="Text Placeholder 1">
            <a:extLst>
              <a:ext uri="{FF2B5EF4-FFF2-40B4-BE49-F238E27FC236}">
                <a16:creationId xmlns:a16="http://schemas.microsoft.com/office/drawing/2014/main" id="{F8BC8299-EF73-46EE-8C33-42DF682D2B2E}"/>
              </a:ext>
            </a:extLst>
          </p:cNvPr>
          <p:cNvSpPr txBox="1">
            <a:spLocks/>
          </p:cNvSpPr>
          <p:nvPr/>
        </p:nvSpPr>
        <p:spPr>
          <a:xfrm>
            <a:off x="457199" y="3166155"/>
            <a:ext cx="5638801" cy="1033313"/>
          </a:xfrm>
          <a:prstGeom prst="rect">
            <a:avLst/>
          </a:prstGeom>
          <a:noFill/>
          <a:ln>
            <a:solidFill>
              <a:schemeClr val="tx1">
                <a:lumMod val="95000"/>
              </a:schemeClr>
            </a:solidFill>
          </a:ln>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solidFill>
                  <a:schemeClr val="tx1">
                    <a:lumMod val="95000"/>
                  </a:schemeClr>
                </a:solidFill>
              </a:rPr>
              <a:t>15 metabolites </a:t>
            </a:r>
          </a:p>
          <a:p>
            <a:pPr marL="0" indent="0" algn="ctr">
              <a:spcBef>
                <a:spcPts val="1200"/>
              </a:spcBef>
              <a:buNone/>
            </a:pPr>
            <a:r>
              <a:rPr lang="en-GB" dirty="0">
                <a:solidFill>
                  <a:schemeClr val="tx1">
                    <a:lumMod val="95000"/>
                  </a:schemeClr>
                </a:solidFill>
              </a:rPr>
              <a:t>25 gene products</a:t>
            </a:r>
          </a:p>
        </p:txBody>
      </p:sp>
      <p:sp>
        <p:nvSpPr>
          <p:cNvPr id="12" name="Text Placeholder 2">
            <a:extLst>
              <a:ext uri="{FF2B5EF4-FFF2-40B4-BE49-F238E27FC236}">
                <a16:creationId xmlns:a16="http://schemas.microsoft.com/office/drawing/2014/main" id="{14F4A2D9-D5F0-4B7B-87C0-2F29D876090B}"/>
              </a:ext>
            </a:extLst>
          </p:cNvPr>
          <p:cNvSpPr txBox="1">
            <a:spLocks/>
          </p:cNvSpPr>
          <p:nvPr/>
        </p:nvSpPr>
        <p:spPr>
          <a:xfrm>
            <a:off x="6214533" y="3176233"/>
            <a:ext cx="5520267" cy="1033312"/>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t>39 metabolites </a:t>
            </a:r>
          </a:p>
          <a:p>
            <a:pPr marL="0" indent="0" algn="ctr">
              <a:spcBef>
                <a:spcPts val="1200"/>
              </a:spcBef>
              <a:buNone/>
            </a:pPr>
            <a:r>
              <a:rPr lang="en-GB" dirty="0"/>
              <a:t>23 proteins</a:t>
            </a:r>
          </a:p>
        </p:txBody>
      </p:sp>
    </p:spTree>
    <p:extLst>
      <p:ext uri="{BB962C8B-B14F-4D97-AF65-F5344CB8AC3E}">
        <p14:creationId xmlns:p14="http://schemas.microsoft.com/office/powerpoint/2010/main" val="224148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3176232"/>
            <a:ext cx="5520268" cy="3613082"/>
          </a:xfrm>
          <a:prstGeom prst="rect">
            <a:avLst/>
          </a:prstGeom>
          <a:noFill/>
          <a:ln>
            <a:solidFill>
              <a:schemeClr val="tx1">
                <a:lumMod val="9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endParaRPr lang="en-GB"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624083042"/>
              </p:ext>
            </p:extLst>
          </p:nvPr>
        </p:nvGraphicFramePr>
        <p:xfrm>
          <a:off x="457199" y="3149600"/>
          <a:ext cx="5638803" cy="3651416"/>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35579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44347">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Sphingolipid pathway</a:t>
                      </a:r>
                      <a:endParaRPr lang="en-GB" dirty="0"/>
                    </a:p>
                  </a:txBody>
                  <a:tcPr/>
                </a:tc>
                <a:tc>
                  <a:txBody>
                    <a:bodyPr/>
                    <a:lstStyle/>
                    <a:p>
                      <a:r>
                        <a:rPr lang="en-GB" sz="1800" b="0" i="0" u="none" strike="noStrike" kern="1200" dirty="0">
                          <a:solidFill>
                            <a:schemeClr val="dk1"/>
                          </a:solidFill>
                          <a:effectLst/>
                          <a:latin typeface="+mn-lt"/>
                          <a:ea typeface="+mn-ea"/>
                          <a:cs typeface="+mn-cs"/>
                        </a:rPr>
                        <a:t>Dihydro-sphingosine</a:t>
                      </a:r>
                      <a:endParaRPr lang="en-GB" dirty="0"/>
                    </a:p>
                  </a:txBody>
                  <a:tcPr/>
                </a:tc>
                <a:tc>
                  <a:txBody>
                    <a:bodyPr/>
                    <a:lstStyle/>
                    <a:p>
                      <a:r>
                        <a:rPr lang="en-GB" dirty="0"/>
                        <a:t>-0.155</a:t>
                      </a:r>
                    </a:p>
                  </a:txBody>
                  <a:tcPr/>
                </a:tc>
                <a:extLst>
                  <a:ext uri="{0D108BD9-81ED-4DB2-BD59-A6C34878D82A}">
                    <a16:rowId xmlns:a16="http://schemas.microsoft.com/office/drawing/2014/main" val="3175634301"/>
                  </a:ext>
                </a:extLst>
              </a:tr>
              <a:tr h="782369">
                <a:tc>
                  <a:txBody>
                    <a:bodyPr/>
                    <a:lstStyle/>
                    <a:p>
                      <a:r>
                        <a:rPr lang="en-GB" dirty="0"/>
                        <a:t>PPAR alpha pathway</a:t>
                      </a:r>
                    </a:p>
                  </a:txBody>
                  <a:tcPr/>
                </a:tc>
                <a:tc>
                  <a:txBody>
                    <a:bodyPr/>
                    <a:lstStyle/>
                    <a:p>
                      <a:r>
                        <a:rPr lang="en-GB" dirty="0"/>
                        <a:t>APOA1</a:t>
                      </a:r>
                    </a:p>
                    <a:p>
                      <a:r>
                        <a:rPr lang="en-GB" dirty="0"/>
                        <a:t>PLTP</a:t>
                      </a:r>
                    </a:p>
                  </a:txBody>
                  <a:tcPr/>
                </a:tc>
                <a:tc>
                  <a:txBody>
                    <a:bodyPr/>
                    <a:lstStyle/>
                    <a:p>
                      <a:r>
                        <a:rPr lang="en-GB" dirty="0"/>
                        <a:t>-0.301</a:t>
                      </a:r>
                    </a:p>
                    <a:p>
                      <a:r>
                        <a:rPr lang="en-GB" dirty="0"/>
                        <a:t>-0.458</a:t>
                      </a:r>
                    </a:p>
                  </a:txBody>
                  <a:tcPr/>
                </a:tc>
                <a:extLst>
                  <a:ext uri="{0D108BD9-81ED-4DB2-BD59-A6C34878D82A}">
                    <a16:rowId xmlns:a16="http://schemas.microsoft.com/office/drawing/2014/main" val="361112695"/>
                  </a:ext>
                </a:extLst>
              </a:tr>
              <a:tr h="817540">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2537882510"/>
              </p:ext>
            </p:extLst>
          </p:nvPr>
        </p:nvGraphicFramePr>
        <p:xfrm>
          <a:off x="6214533" y="3146482"/>
          <a:ext cx="5638803" cy="3642832"/>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07091">
                <a:tc>
                  <a:txBody>
                    <a:bodyPr/>
                    <a:lstStyle/>
                    <a:p>
                      <a:r>
                        <a:rPr lang="en-GB" sz="1800" b="0" i="0" u="none" strike="noStrike" kern="1200" dirty="0">
                          <a:solidFill>
                            <a:schemeClr val="dk1"/>
                          </a:solidFill>
                          <a:effectLst/>
                          <a:latin typeface="+mn-lt"/>
                          <a:ea typeface="+mn-ea"/>
                          <a:cs typeface="+mn-cs"/>
                        </a:rPr>
                        <a:t>Sphingolipid metabolism</a:t>
                      </a:r>
                      <a:endParaRPr lang="en-GB" dirty="0"/>
                    </a:p>
                  </a:txBody>
                  <a:tcPr/>
                </a:tc>
                <a:tc>
                  <a:txBody>
                    <a:bodyPr/>
                    <a:lstStyle/>
                    <a:p>
                      <a:r>
                        <a:rPr lang="en-GB" sz="1800" b="0" i="0" u="none" strike="noStrike" kern="1200" dirty="0" err="1">
                          <a:solidFill>
                            <a:schemeClr val="dk1"/>
                          </a:solidFill>
                          <a:effectLst/>
                          <a:latin typeface="+mn-lt"/>
                          <a:ea typeface="+mn-ea"/>
                          <a:cs typeface="+mn-cs"/>
                        </a:rPr>
                        <a:t>Sphinganine</a:t>
                      </a:r>
                      <a:endParaRPr lang="en-GB" sz="1800" b="0" i="0" u="none" strike="noStrike" kern="1200" dirty="0">
                        <a:solidFill>
                          <a:schemeClr val="dk1"/>
                        </a:solidFill>
                        <a:effectLst/>
                        <a:latin typeface="+mn-lt"/>
                        <a:ea typeface="+mn-ea"/>
                        <a:cs typeface="+mn-cs"/>
                      </a:endParaRPr>
                    </a:p>
                    <a:p>
                      <a:r>
                        <a:rPr lang="en-GB" sz="1800" b="0" i="0" u="none" strike="noStrike" kern="1200" dirty="0">
                          <a:solidFill>
                            <a:schemeClr val="dk1"/>
                          </a:solidFill>
                          <a:effectLst/>
                          <a:latin typeface="+mn-lt"/>
                          <a:ea typeface="+mn-ea"/>
                          <a:cs typeface="+mn-cs"/>
                        </a:rPr>
                        <a:t>Sphingomyelin</a:t>
                      </a:r>
                      <a:endParaRPr lang="en-GB" dirty="0"/>
                    </a:p>
                  </a:txBody>
                  <a:tcPr/>
                </a:tc>
                <a:tc>
                  <a:txBody>
                    <a:bodyPr/>
                    <a:lstStyle/>
                    <a:p>
                      <a:r>
                        <a:rPr lang="en-GB" sz="1800" b="0" i="0" u="none" strike="noStrike" kern="1200" dirty="0">
                          <a:solidFill>
                            <a:schemeClr val="dk1"/>
                          </a:solidFill>
                          <a:effectLst/>
                          <a:latin typeface="+mn-lt"/>
                          <a:ea typeface="+mn-ea"/>
                          <a:cs typeface="+mn-cs"/>
                        </a:rPr>
                        <a:t>-0.153</a:t>
                      </a:r>
                    </a:p>
                    <a:p>
                      <a:r>
                        <a:rPr lang="en-GB" sz="1800" b="0" i="0" u="none" strike="noStrike" kern="1200" dirty="0">
                          <a:solidFill>
                            <a:schemeClr val="dk1"/>
                          </a:solidFill>
                          <a:effectLst/>
                          <a:latin typeface="+mn-lt"/>
                          <a:ea typeface="+mn-ea"/>
                          <a:cs typeface="+mn-cs"/>
                        </a:rPr>
                        <a:t>-0.332 </a:t>
                      </a:r>
                      <a:endParaRPr lang="en-GB" dirty="0"/>
                    </a:p>
                  </a:txBody>
                  <a:tcPr/>
                </a:tc>
                <a:extLst>
                  <a:ext uri="{0D108BD9-81ED-4DB2-BD59-A6C34878D82A}">
                    <a16:rowId xmlns:a16="http://schemas.microsoft.com/office/drawing/2014/main" val="2186375186"/>
                  </a:ext>
                </a:extLst>
              </a:tr>
              <a:tr h="745545">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r h="698126">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p>
                      <a:endParaRPr lang="en-GB" dirty="0"/>
                    </a:p>
                  </a:txBody>
                  <a:tcPr/>
                </a:tc>
                <a:extLst>
                  <a:ext uri="{0D108BD9-81ED-4DB2-BD59-A6C34878D82A}">
                    <a16:rowId xmlns:a16="http://schemas.microsoft.com/office/drawing/2014/main" val="361112695"/>
                  </a:ext>
                </a:extLst>
              </a:tr>
            </a:tbl>
          </a:graphicData>
        </a:graphic>
      </p:graphicFrame>
    </p:spTree>
    <p:extLst>
      <p:ext uri="{BB962C8B-B14F-4D97-AF65-F5344CB8AC3E}">
        <p14:creationId xmlns:p14="http://schemas.microsoft.com/office/powerpoint/2010/main" val="3804925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920</TotalTime>
  <Words>1553</Words>
  <Application>Microsoft Office PowerPoint</Application>
  <PresentationFormat>Widescreen</PresentationFormat>
  <Paragraphs>304</Paragraphs>
  <Slides>27</Slides>
  <Notes>12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Ion</vt:lpstr>
      <vt:lpstr>Identifying differences in the omics of IR and IS prediabetics</vt:lpstr>
      <vt:lpstr>Introduction: T2DM</vt:lpstr>
      <vt:lpstr>Introduction: The iHMP T2DM project</vt:lpstr>
      <vt:lpstr>Aim</vt:lpstr>
      <vt:lpstr>Methods</vt:lpstr>
      <vt:lpstr>PART I </vt:lpstr>
      <vt:lpstr>Results: 2 &amp; 3 Differential Analysis</vt:lpstr>
      <vt:lpstr>Results: 5 Combined Pathway Analysis</vt:lpstr>
      <vt:lpstr>Results: 5 Combined Pathway Analysis</vt:lpstr>
      <vt:lpstr>Results: 6 Network Analysis</vt:lpstr>
      <vt:lpstr>PART IIa </vt:lpstr>
      <vt:lpstr>PowerPoint Presentation</vt:lpstr>
      <vt:lpstr>PowerPoint Presentation</vt:lpstr>
      <vt:lpstr>PowerPoint Presentation</vt:lpstr>
      <vt:lpstr>Results: 4 Proteobacteria abundance</vt:lpstr>
      <vt:lpstr>Results: 4 Firmicutes abundance</vt:lpstr>
      <vt:lpstr>Results: 4 Bacteroides abundance</vt:lpstr>
      <vt:lpstr>Results: 4 Shannon diversity </vt:lpstr>
      <vt:lpstr>Results: 4 PCoA</vt:lpstr>
      <vt:lpstr>PART IIb </vt:lpstr>
      <vt:lpstr>Results: 7 CCA, PCA &amp; PERMANOVA</vt:lpstr>
      <vt:lpstr>Results: 7 Identification of top taxa</vt:lpstr>
      <vt:lpstr>Results: 8 Taxon set enrichment analysis</vt:lpstr>
      <vt:lpstr>Next steps… </vt:lpstr>
      <vt:lpstr>References</vt:lpstr>
      <vt:lpstr>Introduction: present knowledge concerning IR vs IS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2020-06-05T14:11:57Z</dcterms:modified>
</cp:coreProperties>
</file>