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58"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82" r:id="rId19"/>
    <p:sldId id="265" r:id="rId20"/>
    <p:sldId id="292" r:id="rId21"/>
    <p:sldId id="269" r:id="rId22"/>
    <p:sldId id="281" r:id="rId23"/>
    <p:sldId id="294" r:id="rId24"/>
    <p:sldId id="270" r:id="rId25"/>
    <p:sldId id="271" r:id="rId26"/>
    <p:sldId id="260"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293"/>
    <a:srgbClr val="02D8C4"/>
    <a:srgbClr val="FFD743"/>
    <a:srgbClr val="686482"/>
    <a:srgbClr val="A273BF"/>
    <a:srgbClr val="72AF2F"/>
    <a:srgbClr val="322E3F"/>
    <a:srgbClr val="3A3748"/>
    <a:srgbClr val="332F3F"/>
    <a:srgbClr val="2F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1050" dt="2020-06-07T15:19:41.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758" autoAdjust="0"/>
  </p:normalViewPr>
  <p:slideViewPr>
    <p:cSldViewPr snapToGrid="0">
      <p:cViewPr varScale="1">
        <p:scale>
          <a:sx n="39" d="100"/>
          <a:sy n="39" d="100"/>
        </p:scale>
        <p:origin x="6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7T15:19:41.589" v="12635" actId="5793"/>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3T09:37:18.340" v="343" actId="107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3T09:05:46.721" v="341" actId="107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5T14:10:17.971" v="12394"/>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5T14:05:40.816" v="12354" actId="478"/>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5T14:05:35.489" v="12352"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7T15:19:30.646" v="12625" actId="5793"/>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5T14:06:07.347" v="12368"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5T14:11:55.176" v="12450"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5T14:07:05.263" v="12387"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7T15:19:41.589" v="12635" actId="5793"/>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5T13:55:17.932" v="12175" actId="20577"/>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5T08:52:10.491" v="10136"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5T08:57:56.479" v="10244"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5T14:06:50.673" v="12378" actId="478"/>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5T14:06:48.055" v="12377"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Anim modNotesTx">
        <pc:chgData name="Sabrina De Oliveira" userId="34420f5773a88cdb" providerId="LiveId" clId="{7D17E82B-CE46-49E5-A84E-E2FFE4F43B4F}" dt="2020-06-05T14:05:25.693" v="12347" actId="478"/>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6T14:13:06.365" v="12537" actId="107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5T14:05:51.504" v="12359"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5T14:05:51.504" v="12359"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7T13:33:00.528" v="12613" actId="1076"/>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5T14:06:59.838" v="12383"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07/06/2020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0624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07/06/2020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07/06/2020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07/06/2020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6.svg"/></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5188362"/>
            <a:ext cx="4110801" cy="1510478"/>
          </a:xfrm>
        </p:spPr>
        <p:txBody>
          <a:bodyPr>
            <a:normAutofit fontScale="92500" lnSpcReduction="20000"/>
          </a:bodyPr>
          <a:lstStyle/>
          <a:p>
            <a:r>
              <a:rPr lang="en-GB" dirty="0"/>
              <a:t>Sabrina de Oliveira - I6155125</a:t>
            </a:r>
          </a:p>
          <a:p>
            <a:r>
              <a:rPr lang="en-GB" dirty="0"/>
              <a:t>BMS Bachelor thesis 2020</a:t>
            </a:r>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Bacteroidetes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Sparse 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62649504"/>
              </p:ext>
            </p:extLst>
          </p:nvPr>
        </p:nvGraphicFramePr>
        <p:xfrm>
          <a:off x="646111" y="3096159"/>
          <a:ext cx="5061135" cy="3688080"/>
        </p:xfrm>
        <a:graphic>
          <a:graphicData uri="http://schemas.openxmlformats.org/drawingml/2006/table">
            <a:tbl>
              <a:tblPr firstRow="1" bandRow="1">
                <a:tableStyleId>{5C22544A-7EE6-4342-B048-85BDC9FD1C3A}</a:tableStyleId>
              </a:tblPr>
              <a:tblGrid>
                <a:gridCol w="2543630">
                  <a:extLst>
                    <a:ext uri="{9D8B030D-6E8A-4147-A177-3AD203B41FA5}">
                      <a16:colId xmlns:a16="http://schemas.microsoft.com/office/drawing/2014/main" val="3481512365"/>
                    </a:ext>
                  </a:extLst>
                </a:gridCol>
                <a:gridCol w="2517505">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sz="1800" b="0" i="0" u="none" strike="noStrike" kern="1200" dirty="0">
                          <a:solidFill>
                            <a:schemeClr val="dk1"/>
                          </a:solidFill>
                          <a:effectLst/>
                          <a:latin typeface="+mn-lt"/>
                          <a:ea typeface="+mn-ea"/>
                          <a:cs typeface="+mn-cs"/>
                        </a:rPr>
                        <a:t>RFT1 </a:t>
                      </a:r>
                      <a:endParaRPr lang="en-GB" dirty="0"/>
                    </a:p>
                  </a:txBody>
                  <a:tcPr/>
                </a:tc>
                <a:tc>
                  <a:txBody>
                    <a:bodyPr/>
                    <a:lstStyle/>
                    <a:p>
                      <a:r>
                        <a:rPr lang="en-GB" dirty="0"/>
                        <a:t>SRA1</a:t>
                      </a:r>
                    </a:p>
                  </a:txBody>
                  <a:tcPr/>
                </a:tc>
                <a:extLst>
                  <a:ext uri="{0D108BD9-81ED-4DB2-BD59-A6C34878D82A}">
                    <a16:rowId xmlns:a16="http://schemas.microsoft.com/office/drawing/2014/main" val="2583486321"/>
                  </a:ext>
                </a:extLst>
              </a:tr>
              <a:tr h="370840">
                <a:tc>
                  <a:txBody>
                    <a:bodyPr/>
                    <a:lstStyle/>
                    <a:p>
                      <a:r>
                        <a:rPr lang="en-GB" sz="1800" b="0" i="0" u="none" strike="noStrike" kern="1200" dirty="0">
                          <a:solidFill>
                            <a:schemeClr val="dk1"/>
                          </a:solidFill>
                          <a:effectLst/>
                          <a:latin typeface="+mn-lt"/>
                          <a:ea typeface="+mn-ea"/>
                          <a:cs typeface="+mn-cs"/>
                        </a:rPr>
                        <a:t>LINGO2</a:t>
                      </a:r>
                      <a:endParaRPr lang="en-GB" dirty="0"/>
                    </a:p>
                  </a:txBody>
                  <a:tcPr/>
                </a:tc>
                <a:tc>
                  <a:txBody>
                    <a:bodyPr/>
                    <a:lstStyle/>
                    <a:p>
                      <a:r>
                        <a:rPr lang="en-GB" dirty="0"/>
                        <a:t>JPH3</a:t>
                      </a:r>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SLCA2</a:t>
                      </a:r>
                      <a:endParaRPr lang="en-GB" dirty="0"/>
                    </a:p>
                  </a:txBody>
                  <a:tcPr/>
                </a:tc>
                <a:tc>
                  <a:txBody>
                    <a:bodyPr/>
                    <a:lstStyle/>
                    <a:p>
                      <a:r>
                        <a:rPr lang="en-GB" sz="1800" b="0" i="0" u="none" strike="noStrike" kern="1200" dirty="0">
                          <a:solidFill>
                            <a:schemeClr val="dk1"/>
                          </a:solidFill>
                          <a:effectLst/>
                          <a:latin typeface="+mn-lt"/>
                          <a:ea typeface="+mn-ea"/>
                          <a:cs typeface="+mn-cs"/>
                        </a:rPr>
                        <a:t>ADAMTS4 </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ADCK4</a:t>
                      </a:r>
                      <a:endParaRPr lang="en-GB" dirty="0"/>
                    </a:p>
                  </a:txBody>
                  <a:tcPr/>
                </a:tc>
                <a:tc>
                  <a:txBody>
                    <a:bodyPr/>
                    <a:lstStyle/>
                    <a:p>
                      <a:r>
                        <a:rPr lang="en-GB" sz="1800" b="0" i="0" u="none" strike="noStrike" kern="1200" dirty="0">
                          <a:solidFill>
                            <a:schemeClr val="dk1"/>
                          </a:solidFill>
                          <a:effectLst/>
                          <a:latin typeface="+mn-lt"/>
                          <a:ea typeface="+mn-ea"/>
                          <a:cs typeface="+mn-cs"/>
                        </a:rPr>
                        <a:t>CDH20 </a:t>
                      </a:r>
                      <a:endParaRPr lang="en-GB" dirty="0"/>
                    </a:p>
                  </a:txBody>
                  <a:tcPr/>
                </a:tc>
                <a:extLst>
                  <a:ext uri="{0D108BD9-81ED-4DB2-BD59-A6C34878D82A}">
                    <a16:rowId xmlns:a16="http://schemas.microsoft.com/office/drawing/2014/main" val="1159899617"/>
                  </a:ext>
                </a:extLst>
              </a:tr>
              <a:tr h="370840">
                <a:tc>
                  <a:txBody>
                    <a:bodyPr/>
                    <a:lstStyle/>
                    <a:p>
                      <a:r>
                        <a:rPr lang="en-GB" sz="1800" b="0" i="0" u="none" strike="noStrike" kern="1200" dirty="0">
                          <a:solidFill>
                            <a:schemeClr val="dk1"/>
                          </a:solidFill>
                          <a:effectLst/>
                          <a:latin typeface="+mn-lt"/>
                          <a:ea typeface="+mn-ea"/>
                          <a:cs typeface="+mn-cs"/>
                        </a:rPr>
                        <a:t>CACNA1E</a:t>
                      </a:r>
                      <a:endParaRPr lang="en-GB" dirty="0"/>
                    </a:p>
                  </a:txBody>
                  <a:tcPr/>
                </a:tc>
                <a:tc>
                  <a:txBody>
                    <a:bodyPr/>
                    <a:lstStyle/>
                    <a:p>
                      <a:endParaRPr lang="en-GB" dirty="0"/>
                    </a:p>
                  </a:txBody>
                  <a:tcPr/>
                </a:tc>
                <a:extLst>
                  <a:ext uri="{0D108BD9-81ED-4DB2-BD59-A6C34878D82A}">
                    <a16:rowId xmlns:a16="http://schemas.microsoft.com/office/drawing/2014/main" val="712181724"/>
                  </a:ext>
                </a:extLst>
              </a:tr>
              <a:tr h="0">
                <a:tc>
                  <a:txBody>
                    <a:bodyPr/>
                    <a:lstStyle/>
                    <a:p>
                      <a:r>
                        <a:rPr lang="en-GB" sz="1800" b="0" i="0" u="none" strike="noStrike" kern="1200" dirty="0">
                          <a:solidFill>
                            <a:schemeClr val="dk1"/>
                          </a:solidFill>
                          <a:effectLst/>
                          <a:latin typeface="+mn-lt"/>
                          <a:ea typeface="+mn-ea"/>
                          <a:cs typeface="+mn-cs"/>
                        </a:rPr>
                        <a:t>PNPLA7</a:t>
                      </a:r>
                      <a:endParaRPr lang="en-GB" dirty="0"/>
                    </a:p>
                  </a:txBody>
                  <a:tcPr/>
                </a:tc>
                <a:tc>
                  <a:txBody>
                    <a:bodyPr/>
                    <a:lstStyle/>
                    <a:p>
                      <a:endParaRPr lang="en-GB" dirty="0"/>
                    </a:p>
                  </a:txBody>
                  <a:tcPr/>
                </a:tc>
                <a:extLst>
                  <a:ext uri="{0D108BD9-81ED-4DB2-BD59-A6C34878D82A}">
                    <a16:rowId xmlns:a16="http://schemas.microsoft.com/office/drawing/2014/main" val="1805258805"/>
                  </a:ext>
                </a:extLst>
              </a:tr>
              <a:tr h="273050">
                <a:tc>
                  <a:txBody>
                    <a:bodyPr/>
                    <a:lstStyle/>
                    <a:p>
                      <a:r>
                        <a:rPr lang="en-GB" sz="1800" b="0" i="0" u="none" strike="noStrike" kern="1200" dirty="0">
                          <a:solidFill>
                            <a:schemeClr val="dk1"/>
                          </a:solidFill>
                          <a:effectLst/>
                          <a:latin typeface="+mn-lt"/>
                          <a:ea typeface="+mn-ea"/>
                          <a:cs typeface="+mn-cs"/>
                        </a:rPr>
                        <a:t>SLC45A1</a:t>
                      </a:r>
                      <a:endParaRPr lang="en-GB" dirty="0"/>
                    </a:p>
                  </a:txBody>
                  <a:tcPr/>
                </a:tc>
                <a:tc>
                  <a:txBody>
                    <a:bodyPr/>
                    <a:lstStyle/>
                    <a:p>
                      <a:endParaRPr lang="en-GB" dirty="0"/>
                    </a:p>
                  </a:txBody>
                  <a:tcPr/>
                </a:tc>
                <a:extLst>
                  <a:ext uri="{0D108BD9-81ED-4DB2-BD59-A6C34878D82A}">
                    <a16:rowId xmlns:a16="http://schemas.microsoft.com/office/drawing/2014/main" val="395322516"/>
                  </a:ext>
                </a:extLst>
              </a:tr>
              <a:tr h="180340">
                <a:tc>
                  <a:txBody>
                    <a:bodyPr/>
                    <a:lstStyle/>
                    <a:p>
                      <a:r>
                        <a:rPr lang="en-GB" sz="1800" b="0" i="0" u="none" strike="noStrike" kern="1200" dirty="0">
                          <a:solidFill>
                            <a:schemeClr val="dk1"/>
                          </a:solidFill>
                          <a:effectLst/>
                          <a:latin typeface="+mn-lt"/>
                          <a:ea typeface="+mn-ea"/>
                          <a:cs typeface="+mn-cs"/>
                        </a:rPr>
                        <a:t>TFR2 </a:t>
                      </a:r>
                      <a:endParaRPr lang="en-GB" dirty="0"/>
                    </a:p>
                  </a:txBody>
                  <a:tcPr/>
                </a:tc>
                <a:tc>
                  <a:txBody>
                    <a:bodyPr/>
                    <a:lstStyle/>
                    <a:p>
                      <a:endParaRPr lang="en-GB" dirty="0"/>
                    </a:p>
                  </a:txBody>
                  <a:tcPr/>
                </a:tc>
                <a:extLst>
                  <a:ext uri="{0D108BD9-81ED-4DB2-BD59-A6C34878D82A}">
                    <a16:rowId xmlns:a16="http://schemas.microsoft.com/office/drawing/2014/main" val="254803337"/>
                  </a:ext>
                </a:extLst>
              </a:tr>
              <a:tr h="0">
                <a:tc>
                  <a:txBody>
                    <a:bodyPr/>
                    <a:lstStyle/>
                    <a:p>
                      <a:r>
                        <a:rPr lang="en-GB" sz="1800" b="0" i="0" u="none" strike="noStrike" kern="1200" dirty="0">
                          <a:solidFill>
                            <a:schemeClr val="dk1"/>
                          </a:solidFill>
                          <a:effectLst/>
                          <a:latin typeface="+mn-lt"/>
                          <a:ea typeface="+mn-ea"/>
                          <a:cs typeface="+mn-cs"/>
                        </a:rPr>
                        <a:t>UTP14C</a:t>
                      </a:r>
                      <a:endParaRPr lang="en-GB" dirty="0"/>
                    </a:p>
                  </a:txBody>
                  <a:tcPr/>
                </a:tc>
                <a:tc>
                  <a:txBody>
                    <a:bodyPr/>
                    <a:lstStyle/>
                    <a:p>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2229029026"/>
              </p:ext>
            </p:extLst>
          </p:nvPr>
        </p:nvGraphicFramePr>
        <p:xfrm>
          <a:off x="6096000" y="3096159"/>
          <a:ext cx="5061136" cy="2776435"/>
        </p:xfrm>
        <a:graphic>
          <a:graphicData uri="http://schemas.openxmlformats.org/drawingml/2006/table">
            <a:tbl>
              <a:tblPr firstRow="1" bandRow="1">
                <a:tableStyleId>{5C22544A-7EE6-4342-B048-85BDC9FD1C3A}</a:tableStyleId>
              </a:tblPr>
              <a:tblGrid>
                <a:gridCol w="2530568">
                  <a:extLst>
                    <a:ext uri="{9D8B030D-6E8A-4147-A177-3AD203B41FA5}">
                      <a16:colId xmlns:a16="http://schemas.microsoft.com/office/drawing/2014/main" val="1405396964"/>
                    </a:ext>
                  </a:extLst>
                </a:gridCol>
                <a:gridCol w="2530568">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5832349" y="2827673"/>
            <a:ext cx="5387581"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418831" y="3252928"/>
            <a:ext cx="3413051" cy="441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4254368" y="3722193"/>
            <a:ext cx="3867761" cy="44114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545180" y="3288784"/>
            <a:ext cx="4437245" cy="39565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
        <p:nvSpPr>
          <p:cNvPr id="2" name="TextBox 1">
            <a:extLst>
              <a:ext uri="{FF2B5EF4-FFF2-40B4-BE49-F238E27FC236}">
                <a16:creationId xmlns:a16="http://schemas.microsoft.com/office/drawing/2014/main" id="{67360215-9184-4679-84E4-9FE1A1D1DA82}"/>
              </a:ext>
            </a:extLst>
          </p:cNvPr>
          <p:cNvSpPr txBox="1"/>
          <p:nvPr/>
        </p:nvSpPr>
        <p:spPr>
          <a:xfrm>
            <a:off x="952820" y="2783481"/>
            <a:ext cx="10498666" cy="1384995"/>
          </a:xfrm>
          <a:prstGeom prst="rect">
            <a:avLst/>
          </a:prstGeom>
          <a:noFill/>
        </p:spPr>
        <p:txBody>
          <a:bodyPr wrap="square" rtlCol="0">
            <a:spAutoFit/>
          </a:bodyPr>
          <a:lstStyle/>
          <a:p>
            <a:pPr algn="ctr"/>
            <a:r>
              <a:rPr lang="en-GB" sz="2800" dirty="0"/>
              <a:t>Investigate the changes in microbiome, host metabolome  and host proteome between insulin resistant and insulin sensitive prediabetics.</a:t>
            </a:r>
          </a:p>
        </p:txBody>
      </p:sp>
    </p:spTree>
    <p:extLst>
      <p:ext uri="{BB962C8B-B14F-4D97-AF65-F5344CB8AC3E}">
        <p14:creationId xmlns:p14="http://schemas.microsoft.com/office/powerpoint/2010/main" val="7081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563050"/>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740243"/>
            <a:ext cx="3164527" cy="13062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GB" dirty="0"/>
              <a:t>Phyla abundances</a:t>
            </a:r>
          </a:p>
          <a:p>
            <a:pPr algn="ctr"/>
            <a:r>
              <a:rPr lang="en-GB" dirty="0"/>
              <a:t>Shannon diversity </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1178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Incl. only classified</a:t>
            </a:r>
          </a:p>
          <a:p>
            <a:pPr algn="ctr"/>
            <a:r>
              <a:rPr lang="en-GB" dirty="0"/>
              <a:t>Filtering taxa (NA ranks &amp; prevalence)</a:t>
            </a:r>
          </a:p>
          <a:p>
            <a:pPr algn="ctr"/>
            <a:r>
              <a:rPr lang="en-GB" dirty="0"/>
              <a:t>Excl. of outliers</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644" y="5209248"/>
            <a:ext cx="2391296" cy="1000274"/>
          </a:xfrm>
          <a:prstGeom prst="rect">
            <a:avLst/>
          </a:prstGeom>
          <a:noFill/>
        </p:spPr>
        <p:txBody>
          <a:bodyPr wrap="square" rtlCol="0">
            <a:spAutoFit/>
          </a:bodyPr>
          <a:lstStyle/>
          <a:p>
            <a:pPr algn="ctr">
              <a:spcAft>
                <a:spcPts val="600"/>
              </a:spcAft>
            </a:pPr>
            <a:r>
              <a:rPr lang="en-GB" dirty="0"/>
              <a:t>Sparse CCA, PCA &amp; PERMANOVA</a:t>
            </a:r>
          </a:p>
          <a:p>
            <a:pPr algn="ctr">
              <a:spcAft>
                <a:spcPts val="600"/>
              </a:spcAft>
            </a:pPr>
            <a:r>
              <a:rPr lang="en-GB" dirty="0"/>
              <a:t>Top taxa</a:t>
            </a:r>
          </a:p>
        </p:txBody>
      </p:sp>
      <p:sp>
        <p:nvSpPr>
          <p:cNvPr id="42" name="Rectangle 41">
            <a:extLst>
              <a:ext uri="{FF2B5EF4-FFF2-40B4-BE49-F238E27FC236}">
                <a16:creationId xmlns:a16="http://schemas.microsoft.com/office/drawing/2014/main" id="{CA2742A3-3AEE-427E-B77C-6039F71808C3}"/>
              </a:ext>
            </a:extLst>
          </p:cNvPr>
          <p:cNvSpPr/>
          <p:nvPr/>
        </p:nvSpPr>
        <p:spPr>
          <a:xfrm>
            <a:off x="9589834" y="4646002"/>
            <a:ext cx="2624130"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a:p>
            <a:pPr algn="ctr">
              <a:spcBef>
                <a:spcPts val="600"/>
              </a:spcBef>
            </a:pPr>
            <a:r>
              <a:rPr lang="en-GB" dirty="0"/>
              <a:t>(MicrobiomeAnalyst)</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5095" y="2214814"/>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438" y="3403409"/>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9084" y="4608425"/>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63217" y="1841588"/>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55845" y="3875900"/>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887312"/>
            <a:ext cx="2573991" cy="7689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887313"/>
            <a:ext cx="1325775" cy="768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56219" y="5959930"/>
            <a:ext cx="2391296" cy="646331"/>
          </a:xfrm>
          <a:prstGeom prst="rect">
            <a:avLst/>
          </a:prstGeom>
          <a:noFill/>
        </p:spPr>
        <p:txBody>
          <a:bodyPr wrap="square" rtlCol="0">
            <a:spAutoFit/>
          </a:bodyPr>
          <a:lstStyle/>
          <a:p>
            <a:pPr algn="ctr">
              <a:spcAft>
                <a:spcPts val="1200"/>
              </a:spcAft>
            </a:pPr>
            <a:r>
              <a:rPr lang="en-GB" dirty="0"/>
              <a:t>Creating consistent datasets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13" name="Graphic 12" descr="Badge 8">
            <a:extLst>
              <a:ext uri="{FF2B5EF4-FFF2-40B4-BE49-F238E27FC236}">
                <a16:creationId xmlns:a16="http://schemas.microsoft.com/office/drawing/2014/main" id="{6CC7936E-BA0C-4C42-8F76-F9A03F98E6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08701" y="4224743"/>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2" grpId="0" animBg="1"/>
      <p:bldP spid="44" grpId="0" animBg="1"/>
      <p:bldP spid="45" grpId="0" animBg="1"/>
      <p:bldP spid="46" grpId="0" animBg="1"/>
      <p:bldP spid="47" grpId="0" animBg="1"/>
      <p:bldP spid="4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1225</TotalTime>
  <Words>1553</Words>
  <Application>Microsoft Office PowerPoint</Application>
  <PresentationFormat>Widescreen</PresentationFormat>
  <Paragraphs>301</Paragraphs>
  <Slides>27</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Identifying differences in the omics of IR and IS prediabetics</vt:lpstr>
      <vt:lpstr>Introduction: T2DM</vt:lpstr>
      <vt:lpstr>Introduction: The iHMP T2DM project</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Bacteroidetes abundance</vt:lpstr>
      <vt:lpstr>Results: 4 Shannon diversity </vt:lpstr>
      <vt:lpstr>Results: 4 PCoA</vt:lpstr>
      <vt:lpstr>PART IIb </vt:lpstr>
      <vt:lpstr>Results: 7 CCA, PCA &amp; PERMANOVA</vt:lpstr>
      <vt:lpstr>Results: 7 Identification of top taxa</vt:lpstr>
      <vt:lpstr>Results: 8 Taxon set enrichment analysis</vt:lpstr>
      <vt:lpstr>Next steps… </vt:lpstr>
      <vt:lpstr>References</vt:lpstr>
      <vt:lpstr>Introduction: present knowledge concerning IR vs IS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2020-06-07T15:19:51Z</dcterms:modified>
</cp:coreProperties>
</file>