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57" r:id="rId3"/>
    <p:sldId id="272" r:id="rId4"/>
    <p:sldId id="258" r:id="rId5"/>
    <p:sldId id="260" r:id="rId6"/>
    <p:sldId id="261" r:id="rId7"/>
    <p:sldId id="273" r:id="rId8"/>
    <p:sldId id="262" r:id="rId9"/>
    <p:sldId id="274" r:id="rId10"/>
    <p:sldId id="264" r:id="rId11"/>
    <p:sldId id="279" r:id="rId12"/>
    <p:sldId id="275" r:id="rId13"/>
    <p:sldId id="267" r:id="rId14"/>
    <p:sldId id="276" r:id="rId15"/>
    <p:sldId id="265" r:id="rId16"/>
    <p:sldId id="277" r:id="rId17"/>
    <p:sldId id="266" r:id="rId18"/>
    <p:sldId id="278" r:id="rId19"/>
    <p:sldId id="280" r:id="rId20"/>
    <p:sldId id="281" r:id="rId21"/>
    <p:sldId id="268" r:id="rId22"/>
    <p:sldId id="284" r:id="rId23"/>
    <p:sldId id="283" r:id="rId24"/>
    <p:sldId id="282" r:id="rId25"/>
    <p:sldId id="269" r:id="rId26"/>
    <p:sldId id="270"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2E3F"/>
    <a:srgbClr val="3A3748"/>
    <a:srgbClr val="332F3F"/>
    <a:srgbClr val="2F2B3B"/>
    <a:srgbClr val="414050"/>
    <a:srgbClr val="2D2838"/>
    <a:srgbClr val="3C394A"/>
    <a:srgbClr val="2B2637"/>
    <a:srgbClr val="355216"/>
    <a:srgbClr val="30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642" dt="2020-06-04T16:03:00.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88738" autoAdjust="0"/>
  </p:normalViewPr>
  <p:slideViewPr>
    <p:cSldViewPr snapToGrid="0">
      <p:cViewPr>
        <p:scale>
          <a:sx n="66" d="100"/>
          <a:sy n="66" d="100"/>
        </p:scale>
        <p:origin x="48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4T16:03:25.272" v="9998" actId="1038"/>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mod modTransition modNotesTx">
        <pc:chgData name="Sabrina De Oliveira" userId="34420f5773a88cdb" providerId="LiveId" clId="{7D17E82B-CE46-49E5-A84E-E2FFE4F43B4F}" dt="2020-06-03T13:31:14.923" v="3097"/>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3T09:37:18.340" v="343" actId="107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3T09:05:46.721" v="341" actId="1076"/>
          <ac:spMkLst>
            <pc:docMk/>
            <pc:sldMk cId="3231898379" sldId="259"/>
            <ac:spMk id="3" creationId="{2EBCEB77-9F1C-413E-B274-08992502B075}"/>
          </ac:spMkLst>
        </pc:spChg>
      </pc:sldChg>
      <pc:sldChg chg="addSp delSp modSp add mod">
        <pc:chgData name="Sabrina De Oliveira" userId="34420f5773a88cdb" providerId="LiveId" clId="{7D17E82B-CE46-49E5-A84E-E2FFE4F43B4F}" dt="2020-06-03T14:23:43.964" v="3749" actId="14100"/>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4T10:11:37.483" v="5902" actId="1076"/>
        <pc:sldMkLst>
          <pc:docMk/>
          <pc:sldMk cId="708108488" sldId="261"/>
        </pc:sldMkLst>
        <pc:spChg chg="add mod">
          <ac:chgData name="Sabrina De Oliveira" userId="34420f5773a88cdb" providerId="LiveId" clId="{7D17E82B-CE46-49E5-A84E-E2FFE4F43B4F}" dt="2020-06-04T10:11:37.483" v="5902" actId="1076"/>
          <ac:spMkLst>
            <pc:docMk/>
            <pc:sldMk cId="708108488" sldId="261"/>
            <ac:spMk id="2" creationId="{67360215-9184-4679-84E4-9FE1A1D1DA82}"/>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picChg chg="add mod ord">
          <ac:chgData name="Sabrina De Oliveira" userId="34420f5773a88cdb" providerId="LiveId" clId="{7D17E82B-CE46-49E5-A84E-E2FFE4F43B4F}" dt="2020-06-03T12:16:08.696" v="1410" actId="167"/>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sldChg>
      <pc:sldChg chg="addSp delSp modSp add mod modClrScheme chgLayout">
        <pc:chgData name="Sabrina De Oliveira" userId="34420f5773a88cdb" providerId="LiveId" clId="{7D17E82B-CE46-49E5-A84E-E2FFE4F43B4F}" dt="2020-06-04T12:13:34.836" v="6982" actId="1076"/>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4T12:13:02.905" v="6979" actId="20577"/>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4T12:13:24.468" v="6981" actId="1076"/>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4T12:13:24.468" v="6981" actId="1076"/>
          <ac:spMkLst>
            <pc:docMk/>
            <pc:sldMk cId="417302294" sldId="262"/>
            <ac:spMk id="12" creationId="{9EF8D165-337F-434C-A58C-81AECC9C94D2}"/>
          </ac:spMkLst>
        </pc:spChg>
        <pc:spChg chg="add mod ord">
          <ac:chgData name="Sabrina De Oliveira" userId="34420f5773a88cdb" providerId="LiveId" clId="{7D17E82B-CE46-49E5-A84E-E2FFE4F43B4F}" dt="2020-06-04T12:12:51.197" v="6978" actId="5793"/>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4T13:05:11" v="8526" actId="1076"/>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4T13:05:11" v="8526" actId="1076"/>
          <ac:spMkLst>
            <pc:docMk/>
            <pc:sldMk cId="2241483681" sldId="264"/>
            <ac:spMk id="5" creationId="{0EA898E2-5451-497B-B22F-DD0DA7A4DCA1}"/>
          </ac:spMkLst>
        </pc:spChg>
        <pc:spChg chg="add mod">
          <ac:chgData name="Sabrina De Oliveira" userId="34420f5773a88cdb" providerId="LiveId" clId="{7D17E82B-CE46-49E5-A84E-E2FFE4F43B4F}" dt="2020-06-04T12:41:18.576" v="7986" actId="948"/>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4T12:59:55.850" v="8465" actId="20577"/>
          <ac:spMkLst>
            <pc:docMk/>
            <pc:sldMk cId="2241483681" sldId="264"/>
            <ac:spMk id="9" creationId="{1C2289D7-09FC-40D0-967B-7AB9160BE059}"/>
          </ac:spMkLst>
        </pc:spChg>
        <pc:spChg chg="add mod">
          <ac:chgData name="Sabrina De Oliveira" userId="34420f5773a88cdb" providerId="LiveId" clId="{7D17E82B-CE46-49E5-A84E-E2FFE4F43B4F}" dt="2020-06-04T12:31:19.189" v="7570" actId="14100"/>
          <ac:spMkLst>
            <pc:docMk/>
            <pc:sldMk cId="2241483681" sldId="264"/>
            <ac:spMk id="11" creationId="{F8BC8299-EF73-46EE-8C33-42DF682D2B2E}"/>
          </ac:spMkLst>
        </pc:spChg>
        <pc:spChg chg="add mod">
          <ac:chgData name="Sabrina De Oliveira" userId="34420f5773a88cdb" providerId="LiveId" clId="{7D17E82B-CE46-49E5-A84E-E2FFE4F43B4F}" dt="2020-06-04T12:31:38.796" v="7574" actId="14100"/>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mod ord">
          <ac:chgData name="Sabrina De Oliveira" userId="34420f5773a88cdb" providerId="LiveId" clId="{7D17E82B-CE46-49E5-A84E-E2FFE4F43B4F}" dt="2020-06-04T11:32:51.971" v="6122" actId="167"/>
          <ac:picMkLst>
            <pc:docMk/>
            <pc:sldMk cId="2241483681" sldId="264"/>
            <ac:picMk id="10" creationId="{2C936632-C250-40F8-A21D-9D5F94C1536E}"/>
          </ac:picMkLst>
        </pc:picChg>
      </pc:sldChg>
      <pc:sldChg chg="addSp delSp modSp add mod setBg modClrScheme setClrOvrMap chgLayout modNotesTx">
        <pc:chgData name="Sabrina De Oliveira" userId="34420f5773a88cdb" providerId="LiveId" clId="{7D17E82B-CE46-49E5-A84E-E2FFE4F43B4F}" dt="2020-06-04T13:56:37.546" v="8845" actId="1076"/>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4T13:06:34.885" v="8536" actId="26606"/>
          <ac:spMkLst>
            <pc:docMk/>
            <pc:sldMk cId="475363969" sldId="265"/>
            <ac:spMk id="7" creationId="{894F5E17-16CC-4DD2-86BC-93A4E7658A0B}"/>
          </ac:spMkLst>
        </pc:spChg>
        <pc:spChg chg="add del mod ord">
          <ac:chgData name="Sabrina De Oliveira" userId="34420f5773a88cdb" providerId="LiveId" clId="{7D17E82B-CE46-49E5-A84E-E2FFE4F43B4F}" dt="2020-06-04T13:56:37.546" v="8845" actId="1076"/>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ord">
          <ac:chgData name="Sabrina De Oliveira" userId="34420f5773a88cdb" providerId="LiveId" clId="{7D17E82B-CE46-49E5-A84E-E2FFE4F43B4F}" dt="2020-06-04T13:06:34.885" v="8536" actId="26606"/>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mod">
          <ac:chgData name="Sabrina De Oliveira" userId="34420f5773a88cdb" providerId="LiveId" clId="{7D17E82B-CE46-49E5-A84E-E2FFE4F43B4F}" dt="2020-06-04T13:06:34.885" v="8536" actId="26606"/>
          <ac:picMkLst>
            <pc:docMk/>
            <pc:sldMk cId="475363969" sldId="265"/>
            <ac:picMk id="2050" creationId="{4B3764D3-775C-44A4-AEF7-D05A6A95EA29}"/>
          </ac:picMkLst>
        </pc:picChg>
      </pc:sldChg>
      <pc:sldChg chg="addSp delSp modSp add mod ord">
        <pc:chgData name="Sabrina De Oliveira" userId="34420f5773a88cdb" providerId="LiveId" clId="{7D17E82B-CE46-49E5-A84E-E2FFE4F43B4F}" dt="2020-06-04T14:11:16.116" v="9279" actId="1076"/>
        <pc:sldMkLst>
          <pc:docMk/>
          <pc:sldMk cId="874581679" sldId="266"/>
        </pc:sldMkLst>
        <pc:spChg chg="add mod">
          <ac:chgData name="Sabrina De Oliveira" userId="34420f5773a88cdb" providerId="LiveId" clId="{7D17E82B-CE46-49E5-A84E-E2FFE4F43B4F}" dt="2020-06-04T14:11:16.116" v="9279"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4T14:11:16.116" v="9279" actId="1076"/>
          <ac:spMkLst>
            <pc:docMk/>
            <pc:sldMk cId="874581679" sldId="266"/>
            <ac:spMk id="3" creationId="{7B15756A-2CE9-4273-AF96-167FCBF8A580}"/>
          </ac:spMkLst>
        </pc:spChg>
        <pc:spChg chg="add mod">
          <ac:chgData name="Sabrina De Oliveira" userId="34420f5773a88cdb" providerId="LiveId" clId="{7D17E82B-CE46-49E5-A84E-E2FFE4F43B4F}" dt="2020-06-04T14:11:16.116" v="9279"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4T12:34:48.199" v="7695" actId="1035"/>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4T12:34:29.357" v="7674" actId="1076"/>
          <ac:spMkLst>
            <pc:docMk/>
            <pc:sldMk cId="1939565083" sldId="267"/>
            <ac:spMk id="9" creationId="{79F39F07-382E-4447-A12C-25B238E5E23F}"/>
          </ac:spMkLst>
        </pc:sp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mod ord">
          <ac:chgData name="Sabrina De Oliveira" userId="34420f5773a88cdb" providerId="LiveId" clId="{7D17E82B-CE46-49E5-A84E-E2FFE4F43B4F}" dt="2020-06-04T11:35:35.843" v="6189" actId="167"/>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mod ord setBg delAnim modAnim">
        <pc:chgData name="Sabrina De Oliveira" userId="34420f5773a88cdb" providerId="LiveId" clId="{7D17E82B-CE46-49E5-A84E-E2FFE4F43B4F}" dt="2020-06-04T14:15:39.155" v="9341" actId="478"/>
        <pc:sldMkLst>
          <pc:docMk/>
          <pc:sldMk cId="3872335267" sldId="268"/>
        </pc:sldMkLst>
        <pc:spChg chg="add mod">
          <ac:chgData name="Sabrina De Oliveira" userId="34420f5773a88cdb" providerId="LiveId" clId="{7D17E82B-CE46-49E5-A84E-E2FFE4F43B4F}" dt="2020-06-04T14:12:33.364" v="9300" actId="20577"/>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mod ord">
          <ac:chgData name="Sabrina De Oliveira" userId="34420f5773a88cdb" providerId="LiveId" clId="{7D17E82B-CE46-49E5-A84E-E2FFE4F43B4F}" dt="2020-06-04T13:40:35.701" v="8550"/>
          <ac:spMkLst>
            <pc:docMk/>
            <pc:sldMk cId="3872335267" sldId="268"/>
            <ac:spMk id="7" creationId="{894F5E17-16CC-4DD2-86BC-93A4E7658A0B}"/>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mod">
          <ac:chgData name="Sabrina De Oliveira" userId="34420f5773a88cdb" providerId="LiveId" clId="{7D17E82B-CE46-49E5-A84E-E2FFE4F43B4F}" dt="2020-06-04T13:46:46.122" v="8609" actId="1076"/>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pc:chgData name="Sabrina De Oliveira" userId="34420f5773a88cdb" providerId="LiveId" clId="{7D17E82B-CE46-49E5-A84E-E2FFE4F43B4F}" dt="2020-06-04T14:10:54.836" v="9278" actId="14100"/>
        <pc:sldMkLst>
          <pc:docMk/>
          <pc:sldMk cId="83129120" sldId="269"/>
        </pc:sldMkLst>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3T12:27:05.518" v="1539" actId="1076"/>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4T11:43:28.626" v="6494" actId="14100"/>
          <ac:spMkLst>
            <pc:docMk/>
            <pc:sldMk cId="83129120" sldId="269"/>
            <ac:spMk id="7" creationId="{894F5E17-16CC-4DD2-86BC-93A4E7658A0B}"/>
          </ac:spMkLst>
        </pc:spChg>
        <pc:spChg chg="add mod">
          <ac:chgData name="Sabrina De Oliveira" userId="34420f5773a88cdb" providerId="LiveId" clId="{7D17E82B-CE46-49E5-A84E-E2FFE4F43B4F}" dt="2020-06-04T14:10:54.836" v="9278" actId="14100"/>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4T14:08:47.979" v="9210" actId="1038"/>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4T15:33:59.501" v="9525" actId="20577"/>
        <pc:sldMkLst>
          <pc:docMk/>
          <pc:sldMk cId="1322306824" sldId="270"/>
        </pc:sldMkLst>
        <pc:spChg chg="mod">
          <ac:chgData name="Sabrina De Oliveira" userId="34420f5773a88cdb" providerId="LiveId" clId="{7D17E82B-CE46-49E5-A84E-E2FFE4F43B4F}" dt="2020-06-04T15:33:59.501" v="9525"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3T12:27:21.495" v="1542"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4T15:34:45.153" v="9532" actId="5793"/>
        <pc:sldMkLst>
          <pc:docMk/>
          <pc:sldMk cId="3685867582" sldId="271"/>
        </pc:sldMkLst>
        <pc:spChg chg="mod">
          <ac:chgData name="Sabrina De Oliveira" userId="34420f5773a88cdb" providerId="LiveId" clId="{7D17E82B-CE46-49E5-A84E-E2FFE4F43B4F}" dt="2020-06-04T15:34:45.153" v="9532" actId="5793"/>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3T13:32:01.348" v="3103" actId="1076"/>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mod modAnim">
        <pc:chgData name="Sabrina De Oliveira" userId="34420f5773a88cdb" providerId="LiveId" clId="{7D17E82B-CE46-49E5-A84E-E2FFE4F43B4F}" dt="2020-06-04T12:09:48.190" v="6900"/>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mod">
          <ac:chgData name="Sabrina De Oliveira" userId="34420f5773a88cdb" providerId="LiveId" clId="{7D17E82B-CE46-49E5-A84E-E2FFE4F43B4F}" dt="2020-06-04T11:24:34.320" v="5959" actId="1076"/>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modAnim">
        <pc:chgData name="Sabrina De Oliveira" userId="34420f5773a88cdb" providerId="LiveId" clId="{7D17E82B-CE46-49E5-A84E-E2FFE4F43B4F}" dt="2020-06-04T11:44:20.722" v="6504" actId="20577"/>
        <pc:sldMkLst>
          <pc:docMk/>
          <pc:sldMk cId="4262503204" sldId="274"/>
        </pc:sldMkLst>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4T11:44:20.722" v="6504" actId="20577"/>
          <ac:spMkLst>
            <pc:docMk/>
            <pc:sldMk cId="4262503204" sldId="274"/>
            <ac:spMk id="42" creationId="{CA2742A3-3AEE-427E-B77C-6039F71808C3}"/>
          </ac:spMkLst>
        </pc:spChg>
        <pc:spChg chg="mod">
          <ac:chgData name="Sabrina De Oliveira" userId="34420f5773a88cdb" providerId="LiveId" clId="{7D17E82B-CE46-49E5-A84E-E2FFE4F43B4F}" dt="2020-06-04T11:29:26.924" v="6045" actId="1038"/>
          <ac:spMkLst>
            <pc:docMk/>
            <pc:sldMk cId="4262503204" sldId="274"/>
            <ac:spMk id="75" creationId="{3A391306-7E8E-4BFE-89E7-0EE9A7FCB37F}"/>
          </ac:spMkLst>
        </pc:spChg>
        <pc:picChg chg="add mod ord">
          <ac:chgData name="Sabrina De Oliveira" userId="34420f5773a88cdb" providerId="LiveId" clId="{7D17E82B-CE46-49E5-A84E-E2FFE4F43B4F}" dt="2020-06-04T11:28:29.808" v="6032" actId="167"/>
          <ac:picMkLst>
            <pc:docMk/>
            <pc:sldMk cId="4262503204" sldId="274"/>
            <ac:picMk id="53" creationId="{889BF7DE-E5FA-4588-9137-91229364F167}"/>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mod ord modAnim">
        <pc:chgData name="Sabrina De Oliveira" userId="34420f5773a88cdb" providerId="LiveId" clId="{7D17E82B-CE46-49E5-A84E-E2FFE4F43B4F}" dt="2020-06-04T11:44:15.840" v="6502" actId="20577"/>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mod">
        <pc:chgData name="Sabrina De Oliveira" userId="34420f5773a88cdb" providerId="LiveId" clId="{7D17E82B-CE46-49E5-A84E-E2FFE4F43B4F}" dt="2020-06-04T11:44:10.287" v="6499" actId="20577"/>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mod modAnim">
        <pc:chgData name="Sabrina De Oliveira" userId="34420f5773a88cdb" providerId="LiveId" clId="{7D17E82B-CE46-49E5-A84E-E2FFE4F43B4F}" dt="2020-06-04T15:48:29.886" v="9646" actId="478"/>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mod modAnim">
        <pc:chgData name="Sabrina De Oliveira" userId="34420f5773a88cdb" providerId="LiveId" clId="{7D17E82B-CE46-49E5-A84E-E2FFE4F43B4F}" dt="2020-06-04T15:48:53.272" v="9650"/>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4T15:48:41.505" v="9648"/>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4T13:04:33.313" v="8524" actId="14100"/>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4T12:59:12.220" v="8447" actId="20577"/>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4T13:04:33.313" v="8524" actId="14100"/>
          <ac:graphicFrameMkLst>
            <pc:docMk/>
            <pc:sldMk cId="3804925156" sldId="279"/>
            <ac:graphicFrameMk id="16" creationId="{0D5395EF-13BA-4DD2-9C1D-BA206F5BE307}"/>
          </ac:graphicFrameMkLst>
        </pc:graphicFrameChg>
      </pc:sldChg>
      <pc:sldChg chg="addSp delSp modSp add mod">
        <pc:chgData name="Sabrina De Oliveira" userId="34420f5773a88cdb" providerId="LiveId" clId="{7D17E82B-CE46-49E5-A84E-E2FFE4F43B4F}" dt="2020-06-04T14:11:38.820" v="9281" actId="107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4T16:03:25.272" v="9998" actId="1038"/>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4T15:50:57.683" v="9672"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4T15:56:39.754" v="9832" actId="1076"/>
          <ac:spMkLst>
            <pc:docMk/>
            <pc:sldMk cId="2127368999" sldId="281"/>
            <ac:spMk id="11" creationId="{276E780D-DF8C-42B4-BFD0-9CABD2195464}"/>
          </ac:spMkLst>
        </pc:spChg>
        <pc:spChg chg="add mod">
          <ac:chgData name="Sabrina De Oliveira" userId="34420f5773a88cdb" providerId="LiveId" clId="{7D17E82B-CE46-49E5-A84E-E2FFE4F43B4F}" dt="2020-06-04T15:53:55.246" v="9738" actId="20577"/>
          <ac:spMkLst>
            <pc:docMk/>
            <pc:sldMk cId="2127368999" sldId="281"/>
            <ac:spMk id="12" creationId="{31693340-0294-4DC1-80EF-9BBA54D3DC81}"/>
          </ac:spMkLst>
        </pc:spChg>
        <pc:spChg chg="add mod">
          <ac:chgData name="Sabrina De Oliveira" userId="34420f5773a88cdb" providerId="LiveId" clId="{7D17E82B-CE46-49E5-A84E-E2FFE4F43B4F}" dt="2020-06-04T15:54:15.356" v="9757" actId="14100"/>
          <ac:spMkLst>
            <pc:docMk/>
            <pc:sldMk cId="2127368999" sldId="281"/>
            <ac:spMk id="13" creationId="{236921E8-09E0-45E2-BEAC-ABC68E070BB8}"/>
          </ac:spMkLst>
        </pc:spChg>
        <pc:spChg chg="add mod">
          <ac:chgData name="Sabrina De Oliveira" userId="34420f5773a88cdb" providerId="LiveId" clId="{7D17E82B-CE46-49E5-A84E-E2FFE4F43B4F}" dt="2020-06-04T15:54:29.805" v="9760" actId="20577"/>
          <ac:spMkLst>
            <pc:docMk/>
            <pc:sldMk cId="2127368999" sldId="281"/>
            <ac:spMk id="14" creationId="{AEB0F941-828C-4D3B-8C9A-D54A91FBB435}"/>
          </ac:spMkLst>
        </pc:spChg>
        <pc:spChg chg="add mod">
          <ac:chgData name="Sabrina De Oliveira" userId="34420f5773a88cdb" providerId="LiveId" clId="{7D17E82B-CE46-49E5-A84E-E2FFE4F43B4F}" dt="2020-06-04T15:56:46.659" v="9833" actId="1076"/>
          <ac:spMkLst>
            <pc:docMk/>
            <pc:sldMk cId="2127368999" sldId="281"/>
            <ac:spMk id="15" creationId="{EC94F77D-2E43-4480-B012-5CE6C658E979}"/>
          </ac:spMkLst>
        </pc:spChg>
        <pc:spChg chg="add mod">
          <ac:chgData name="Sabrina De Oliveira" userId="34420f5773a88cdb" providerId="LiveId" clId="{7D17E82B-CE46-49E5-A84E-E2FFE4F43B4F}" dt="2020-06-04T15:56:32.666" v="9831" actId="1076"/>
          <ac:spMkLst>
            <pc:docMk/>
            <pc:sldMk cId="2127368999" sldId="281"/>
            <ac:spMk id="16" creationId="{E7FF2A40-81DE-4572-93C7-6BAEA9A062D1}"/>
          </ac:spMkLst>
        </pc:spChg>
        <pc:spChg chg="add mod">
          <ac:chgData name="Sabrina De Oliveira" userId="34420f5773a88cdb" providerId="LiveId" clId="{7D17E82B-CE46-49E5-A84E-E2FFE4F43B4F}" dt="2020-06-04T15:56:28.363" v="9829"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4T15:52:35.891" v="9703" actId="1076"/>
          <ac:spMkLst>
            <pc:docMk/>
            <pc:sldMk cId="2127368999" sldId="281"/>
            <ac:spMk id="19" creationId="{2C6E708B-8AB7-4004-9804-EB0A2B295AB8}"/>
          </ac:spMkLst>
        </pc:spChg>
        <pc:spChg chg="add mod">
          <ac:chgData name="Sabrina De Oliveira" userId="34420f5773a88cdb" providerId="LiveId" clId="{7D17E82B-CE46-49E5-A84E-E2FFE4F43B4F}" dt="2020-06-04T15:56:25.796" v="9828" actId="14100"/>
          <ac:spMkLst>
            <pc:docMk/>
            <pc:sldMk cId="2127368999" sldId="281"/>
            <ac:spMk id="20" creationId="{0F174822-5002-444E-AF32-7FCBAEE07E19}"/>
          </ac:spMkLst>
        </pc:spChg>
        <pc:spChg chg="add mod">
          <ac:chgData name="Sabrina De Oliveira" userId="34420f5773a88cdb" providerId="LiveId" clId="{7D17E82B-CE46-49E5-A84E-E2FFE4F43B4F}" dt="2020-06-04T15:56:56.418" v="9835" actId="1035"/>
          <ac:spMkLst>
            <pc:docMk/>
            <pc:sldMk cId="2127368999" sldId="281"/>
            <ac:spMk id="21" creationId="{61983303-B447-4997-BD0F-A6C88C95434D}"/>
          </ac:spMkLst>
        </pc:spChg>
        <pc:spChg chg="add mod">
          <ac:chgData name="Sabrina De Oliveira" userId="34420f5773a88cdb" providerId="LiveId" clId="{7D17E82B-CE46-49E5-A84E-E2FFE4F43B4F}" dt="2020-06-04T15:59:01.522" v="9897" actId="1076"/>
          <ac:spMkLst>
            <pc:docMk/>
            <pc:sldMk cId="2127368999" sldId="281"/>
            <ac:spMk id="22" creationId="{AB55016A-AC5B-4D07-8206-568B8A0F7582}"/>
          </ac:spMkLst>
        </pc:spChg>
        <pc:spChg chg="add mod">
          <ac:chgData name="Sabrina De Oliveira" userId="34420f5773a88cdb" providerId="LiveId" clId="{7D17E82B-CE46-49E5-A84E-E2FFE4F43B4F}" dt="2020-06-04T16:00:10.737" v="9908"/>
          <ac:spMkLst>
            <pc:docMk/>
            <pc:sldMk cId="2127368999" sldId="281"/>
            <ac:spMk id="23" creationId="{CF8EB660-1D04-4713-A696-0094ABE2DBBE}"/>
          </ac:spMkLst>
        </pc:spChg>
        <pc:spChg chg="add mod">
          <ac:chgData name="Sabrina De Oliveira" userId="34420f5773a88cdb" providerId="LiveId" clId="{7D17E82B-CE46-49E5-A84E-E2FFE4F43B4F}" dt="2020-06-04T15:59:28.578" v="9902" actId="20577"/>
          <ac:spMkLst>
            <pc:docMk/>
            <pc:sldMk cId="2127368999" sldId="281"/>
            <ac:spMk id="24" creationId="{A67AC1BD-D71E-4722-822C-BA9E7BFB7CFB}"/>
          </ac:spMkLst>
        </pc:spChg>
        <pc:spChg chg="add mod">
          <ac:chgData name="Sabrina De Oliveira" userId="34420f5773a88cdb" providerId="LiveId" clId="{7D17E82B-CE46-49E5-A84E-E2FFE4F43B4F}" dt="2020-06-04T15:59:53.140" v="9905" actId="14100"/>
          <ac:spMkLst>
            <pc:docMk/>
            <pc:sldMk cId="2127368999" sldId="281"/>
            <ac:spMk id="25" creationId="{D36FB265-BD2C-4921-897C-E7FDE0205CEA}"/>
          </ac:spMkLst>
        </pc:spChg>
        <pc:spChg chg="add mod">
          <ac:chgData name="Sabrina De Oliveira" userId="34420f5773a88cdb" providerId="LiveId" clId="{7D17E82B-CE46-49E5-A84E-E2FFE4F43B4F}" dt="2020-06-04T16:00:03.197" v="9907" actId="14100"/>
          <ac:spMkLst>
            <pc:docMk/>
            <pc:sldMk cId="2127368999" sldId="281"/>
            <ac:spMk id="26" creationId="{6EDF2984-8486-461A-A4CA-F15329CD678E}"/>
          </ac:spMkLst>
        </pc:spChg>
        <pc:spChg chg="add mod">
          <ac:chgData name="Sabrina De Oliveira" userId="34420f5773a88cdb" providerId="LiveId" clId="{7D17E82B-CE46-49E5-A84E-E2FFE4F43B4F}" dt="2020-06-04T15:59:22.948" v="9900" actId="1076"/>
          <ac:spMkLst>
            <pc:docMk/>
            <pc:sldMk cId="2127368999" sldId="281"/>
            <ac:spMk id="27" creationId="{4416718C-4BFF-48D8-A0F1-4005719FB81A}"/>
          </ac:spMkLst>
        </pc:spChg>
        <pc:spChg chg="add mod">
          <ac:chgData name="Sabrina De Oliveira" userId="34420f5773a88cdb" providerId="LiveId" clId="{7D17E82B-CE46-49E5-A84E-E2FFE4F43B4F}" dt="2020-06-04T16:00:14.428" v="9911" actId="20577"/>
          <ac:spMkLst>
            <pc:docMk/>
            <pc:sldMk cId="2127368999" sldId="281"/>
            <ac:spMk id="28" creationId="{0600D623-5ABF-4D71-A741-82FA358F66FD}"/>
          </ac:spMkLst>
        </pc:spChg>
        <pc:spChg chg="add mod">
          <ac:chgData name="Sabrina De Oliveira" userId="34420f5773a88cdb" providerId="LiveId" clId="{7D17E82B-CE46-49E5-A84E-E2FFE4F43B4F}" dt="2020-06-04T16:00:19.509" v="9915" actId="20577"/>
          <ac:spMkLst>
            <pc:docMk/>
            <pc:sldMk cId="2127368999" sldId="281"/>
            <ac:spMk id="29" creationId="{587C903F-12E4-43DB-A593-FC986DA7FD35}"/>
          </ac:spMkLst>
        </pc:spChg>
        <pc:spChg chg="add mod">
          <ac:chgData name="Sabrina De Oliveira" userId="34420f5773a88cdb" providerId="LiveId" clId="{7D17E82B-CE46-49E5-A84E-E2FFE4F43B4F}" dt="2020-06-04T15:57:35.588" v="9878" actId="1038"/>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4T16:02:12.548" v="9933" actId="14100"/>
          <ac:spMkLst>
            <pc:docMk/>
            <pc:sldMk cId="2127368999" sldId="281"/>
            <ac:spMk id="33" creationId="{46B6D6B0-C649-49BF-8093-7BD5305BA96F}"/>
          </ac:spMkLst>
        </pc:spChg>
        <pc:spChg chg="add mod">
          <ac:chgData name="Sabrina De Oliveira" userId="34420f5773a88cdb" providerId="LiveId" clId="{7D17E82B-CE46-49E5-A84E-E2FFE4F43B4F}" dt="2020-06-04T16:02:57.938" v="9990" actId="1076"/>
          <ac:spMkLst>
            <pc:docMk/>
            <pc:sldMk cId="2127368999" sldId="281"/>
            <ac:spMk id="34" creationId="{00693CEB-5D77-49DF-8963-1EE165515772}"/>
          </ac:spMkLst>
        </pc:spChg>
        <pc:spChg chg="add mod">
          <ac:chgData name="Sabrina De Oliveira" userId="34420f5773a88cdb" providerId="LiveId" clId="{7D17E82B-CE46-49E5-A84E-E2FFE4F43B4F}" dt="2020-06-04T16:02:08.195" v="9932" actId="14100"/>
          <ac:spMkLst>
            <pc:docMk/>
            <pc:sldMk cId="2127368999" sldId="281"/>
            <ac:spMk id="35" creationId="{26132C57-5A0B-47F6-ADCF-08353286379A}"/>
          </ac:spMkLst>
        </pc:spChg>
        <pc:spChg chg="add mod">
          <ac:chgData name="Sabrina De Oliveira" userId="34420f5773a88cdb" providerId="LiveId" clId="{7D17E82B-CE46-49E5-A84E-E2FFE4F43B4F}" dt="2020-06-04T16:03:06.204" v="9997" actId="20577"/>
          <ac:spMkLst>
            <pc:docMk/>
            <pc:sldMk cId="2127368999" sldId="281"/>
            <ac:spMk id="37" creationId="{6F9EE79E-BE19-40E1-B8D7-D16D423F359C}"/>
          </ac:spMkLst>
        </pc:spChg>
        <pc:picChg chg="mod">
          <ac:chgData name="Sabrina De Oliveira" userId="34420f5773a88cdb" providerId="LiveId" clId="{7D17E82B-CE46-49E5-A84E-E2FFE4F43B4F}" dt="2020-06-04T16:00:40.806" v="992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delSp modSp add modAnim">
        <pc:chgData name="Sabrina De Oliveira" userId="34420f5773a88cdb" providerId="LiveId" clId="{7D17E82B-CE46-49E5-A84E-E2FFE4F43B4F}" dt="2020-06-04T14:17:22.051" v="9374" actId="1076"/>
        <pc:sldMkLst>
          <pc:docMk/>
          <pc:sldMk cId="100993775" sldId="282"/>
        </pc:sldMkLst>
        <pc:picChg chg="mod">
          <ac:chgData name="Sabrina De Oliveira" userId="34420f5773a88cdb" providerId="LiveId" clId="{7D17E82B-CE46-49E5-A84E-E2FFE4F43B4F}" dt="2020-06-04T14:17:22.051" v="9374"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modAnim">
        <pc:chgData name="Sabrina De Oliveira" userId="34420f5773a88cdb" providerId="LiveId" clId="{7D17E82B-CE46-49E5-A84E-E2FFE4F43B4F}" dt="2020-06-04T14:17:06.487" v="9373"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delSp modSp add mod modAnim">
        <pc:chgData name="Sabrina De Oliveira" userId="34420f5773a88cdb" providerId="LiveId" clId="{7D17E82B-CE46-49E5-A84E-E2FFE4F43B4F}" dt="2020-06-04T14:16:59.066" v="9367" actId="20577"/>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04/06/2020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p>
          <a:p>
            <a:r>
              <a:rPr lang="en-GB" dirty="0"/>
              <a:t>T2DM is generally believed to develop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3098833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14</a:t>
            </a:fld>
            <a:endParaRPr lang="en-GB"/>
          </a:p>
        </p:txBody>
      </p:sp>
    </p:spTree>
    <p:extLst>
      <p:ext uri="{BB962C8B-B14F-4D97-AF65-F5344CB8AC3E}">
        <p14:creationId xmlns:p14="http://schemas.microsoft.com/office/powerpoint/2010/main" val="363314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15</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16</a:t>
            </a:fld>
            <a:endParaRPr lang="en-GB"/>
          </a:p>
        </p:txBody>
      </p:sp>
    </p:spTree>
    <p:extLst>
      <p:ext uri="{BB962C8B-B14F-4D97-AF65-F5344CB8AC3E}">
        <p14:creationId xmlns:p14="http://schemas.microsoft.com/office/powerpoint/2010/main" val="36812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51567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resistance and which are involved in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4</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2510189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10</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37215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04/06/2020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04/06/2020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04/06/2020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04/06/2020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44.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9.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45.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44.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10.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45.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svg"/></Relationships>
</file>

<file path=ppt/slides/_rels/slide1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44.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12.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45.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_rels/slide1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44.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13.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45.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_rels/slide1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4.sv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_rels/slide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40.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41.svg"/><Relationship Id="rId9" Type="http://schemas.openxmlformats.org/officeDocument/2006/relationships/image" Target="../media/image24.png"/><Relationship Id="rId14" Type="http://schemas.openxmlformats.org/officeDocument/2006/relationships/image" Target="../media/image29.svg"/><Relationship Id="rId22"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5188362"/>
            <a:ext cx="4110801" cy="1510478"/>
          </a:xfrm>
        </p:spPr>
        <p:txBody>
          <a:bodyPr>
            <a:normAutofit fontScale="92500" lnSpcReduction="20000"/>
          </a:bodyPr>
          <a:lstStyle/>
          <a:p>
            <a:r>
              <a:rPr lang="en-GB" dirty="0"/>
              <a:t>Sabrina de Oliveira - I6155125</a:t>
            </a:r>
          </a:p>
          <a:p>
            <a:r>
              <a:rPr lang="en-GB" dirty="0"/>
              <a:t>BMS Bachelor thesis 2020</a:t>
            </a:r>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more changed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6 significantly altered pathways (p &lt; 0.05)</a:t>
            </a:r>
          </a:p>
          <a:p>
            <a:r>
              <a:rPr lang="en-GB" dirty="0">
                <a:solidFill>
                  <a:schemeClr val="tx1">
                    <a:lumMod val="95000"/>
                  </a:schemeClr>
                </a:solidFill>
              </a:rPr>
              <a:t>Generated different pathways to PathVisio (except for glutathione metabolism).</a:t>
            </a:r>
          </a:p>
          <a:p>
            <a:r>
              <a:rPr lang="en-GB" dirty="0">
                <a:solidFill>
                  <a:schemeClr val="tx1">
                    <a:lumMod val="95000"/>
                  </a:schemeClr>
                </a:solidFill>
              </a:rPr>
              <a:t>4 pathways had 2 hits and 2 pathways had 1 hit.</a:t>
            </a:r>
          </a:p>
          <a:p>
            <a:r>
              <a:rPr lang="en-GB"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proteins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Ran all p &lt; 0.05</a:t>
            </a:r>
          </a:p>
          <a:p>
            <a:pPr marL="0" indent="0" algn="ctr">
              <a:spcBef>
                <a:spcPts val="1200"/>
              </a:spcBef>
              <a:buNone/>
            </a:pPr>
            <a:r>
              <a:rPr lang="en-GB" dirty="0"/>
              <a:t>(39 metabolites and 25 proteins)</a:t>
            </a:r>
          </a:p>
        </p:txBody>
      </p:sp>
    </p:spTree>
    <p:extLst>
      <p:ext uri="{BB962C8B-B14F-4D97-AF65-F5344CB8AC3E}">
        <p14:creationId xmlns:p14="http://schemas.microsoft.com/office/powerpoint/2010/main" val="224148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1897009183"/>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0.283</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446024797"/>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Content Placeholder 4" descr="Badge 9">
            <a:extLst>
              <a:ext uri="{FF2B5EF4-FFF2-40B4-BE49-F238E27FC236}">
                <a16:creationId xmlns:a16="http://schemas.microsoft.com/office/drawing/2014/main" id="{8E1E48B6-0C03-425A-BCBF-E0DBEC3D1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171344"/>
            <a:ext cx="2221485" cy="22463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418988" y="2781082"/>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435189" y="3958274"/>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435189" y="5135467"/>
            <a:ext cx="3164527" cy="7597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err="1"/>
              <a:t>PCoA</a:t>
            </a:r>
            <a:r>
              <a:rPr lang="en-GB" dirty="0"/>
              <a:t> &amp; PERMANOVA</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309694" y="2755980"/>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309695" y="3868306"/>
            <a:ext cx="251817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309695" y="4400601"/>
            <a:ext cx="251817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309696" y="5119173"/>
            <a:ext cx="2518171" cy="7439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classifications</a:t>
            </a:r>
          </a:p>
          <a:p>
            <a:pPr algn="ctr"/>
            <a:r>
              <a:rPr lang="en-GB" dirty="0"/>
              <a:t>Incl. only classified</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4"/>
            <a:ext cx="2453731" cy="199174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3675148"/>
            <a:ext cx="2336601" cy="28644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756729" y="1402812"/>
            <a:ext cx="2230115" cy="829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245132" y="1891136"/>
            <a:ext cx="2206813" cy="14600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328761" y="1891136"/>
            <a:ext cx="1123183" cy="1460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5091985"/>
            <a:ext cx="1144211" cy="132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59" y="3683640"/>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034" y="5356835"/>
            <a:ext cx="2391296" cy="1077218"/>
          </a:xfrm>
          <a:prstGeom prst="rect">
            <a:avLst/>
          </a:prstGeom>
          <a:noFill/>
        </p:spPr>
        <p:txBody>
          <a:bodyPr wrap="square" rtlCol="0">
            <a:spAutoFit/>
          </a:bodyPr>
          <a:lstStyle/>
          <a:p>
            <a:pPr algn="ctr">
              <a:spcAft>
                <a:spcPts val="1200"/>
              </a:spcAft>
            </a:pPr>
            <a:r>
              <a:rPr lang="en-GB" dirty="0"/>
              <a:t>Creating consistent datasets</a:t>
            </a:r>
          </a:p>
          <a:p>
            <a:pPr algn="ctr">
              <a:spcAft>
                <a:spcPts val="1200"/>
              </a:spcAft>
            </a:pPr>
            <a:r>
              <a:rPr lang="en-GB" dirty="0"/>
              <a:t>CCA &amp; PCA</a:t>
            </a:r>
          </a:p>
        </p:txBody>
      </p:sp>
      <p:sp>
        <p:nvSpPr>
          <p:cNvPr id="37" name="Rectangle 36">
            <a:extLst>
              <a:ext uri="{FF2B5EF4-FFF2-40B4-BE49-F238E27FC236}">
                <a16:creationId xmlns:a16="http://schemas.microsoft.com/office/drawing/2014/main" id="{BD5057D4-2904-4718-82AB-7A72ED7294BE}"/>
              </a:ext>
            </a:extLst>
          </p:cNvPr>
          <p:cNvSpPr/>
          <p:nvPr/>
        </p:nvSpPr>
        <p:spPr>
          <a:xfrm>
            <a:off x="9653391" y="3849151"/>
            <a:ext cx="2384824" cy="269048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38" name="TextBox 37">
            <a:extLst>
              <a:ext uri="{FF2B5EF4-FFF2-40B4-BE49-F238E27FC236}">
                <a16:creationId xmlns:a16="http://schemas.microsoft.com/office/drawing/2014/main" id="{9923DBBB-6C7C-4709-ADAA-C4D4AD494136}"/>
              </a:ext>
            </a:extLst>
          </p:cNvPr>
          <p:cNvSpPr txBox="1"/>
          <p:nvPr/>
        </p:nvSpPr>
        <p:spPr>
          <a:xfrm>
            <a:off x="9701614" y="3857643"/>
            <a:ext cx="2336601" cy="369332"/>
          </a:xfrm>
          <a:prstGeom prst="rect">
            <a:avLst/>
          </a:prstGeom>
          <a:noFill/>
        </p:spPr>
        <p:txBody>
          <a:bodyPr wrap="square" rtlCol="0">
            <a:spAutoFit/>
          </a:bodyPr>
          <a:lstStyle/>
          <a:p>
            <a:pPr algn="ctr">
              <a:spcAft>
                <a:spcPts val="1200"/>
              </a:spcAft>
            </a:pPr>
            <a:r>
              <a:rPr lang="en-GB" u="sng" dirty="0"/>
              <a:t>Excl. of outliers </a:t>
            </a:r>
            <a:endParaRPr lang="en-GB" dirty="0"/>
          </a:p>
        </p:txBody>
      </p:sp>
      <p:sp>
        <p:nvSpPr>
          <p:cNvPr id="39" name="Rectangle 38">
            <a:extLst>
              <a:ext uri="{FF2B5EF4-FFF2-40B4-BE49-F238E27FC236}">
                <a16:creationId xmlns:a16="http://schemas.microsoft.com/office/drawing/2014/main" id="{06ABC8BB-FDAD-4E07-8768-8AFC05049AA9}"/>
              </a:ext>
            </a:extLst>
          </p:cNvPr>
          <p:cNvSpPr/>
          <p:nvPr/>
        </p:nvSpPr>
        <p:spPr>
          <a:xfrm>
            <a:off x="9765791" y="4321425"/>
            <a:ext cx="2150379" cy="21170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40" name="Rectangle 39">
            <a:extLst>
              <a:ext uri="{FF2B5EF4-FFF2-40B4-BE49-F238E27FC236}">
                <a16:creationId xmlns:a16="http://schemas.microsoft.com/office/drawing/2014/main" id="{784B83AF-322B-4008-A4D2-4849D5DD87CE}"/>
              </a:ext>
            </a:extLst>
          </p:cNvPr>
          <p:cNvSpPr/>
          <p:nvPr/>
        </p:nvSpPr>
        <p:spPr>
          <a:xfrm>
            <a:off x="9779917" y="5549922"/>
            <a:ext cx="1054610" cy="88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61D0900F-7D78-411D-B539-FAA82B3DA562}"/>
              </a:ext>
            </a:extLst>
          </p:cNvPr>
          <p:cNvSpPr txBox="1"/>
          <p:nvPr/>
        </p:nvSpPr>
        <p:spPr>
          <a:xfrm>
            <a:off x="9725593" y="4368729"/>
            <a:ext cx="2288642" cy="1477328"/>
          </a:xfrm>
          <a:prstGeom prst="rect">
            <a:avLst/>
          </a:prstGeom>
          <a:noFill/>
        </p:spPr>
        <p:txBody>
          <a:bodyPr wrap="square" rtlCol="0">
            <a:spAutoFit/>
          </a:bodyPr>
          <a:lstStyle/>
          <a:p>
            <a:pPr algn="ctr"/>
            <a:r>
              <a:rPr lang="en-GB" dirty="0"/>
              <a:t>Rerun 4 </a:t>
            </a:r>
          </a:p>
          <a:p>
            <a:pPr algn="ctr"/>
            <a:r>
              <a:rPr lang="en-GB" dirty="0"/>
              <a:t>Top taxa</a:t>
            </a:r>
          </a:p>
          <a:p>
            <a:pPr algn="ctr"/>
            <a:r>
              <a:rPr lang="en-GB" dirty="0"/>
              <a:t>Shannon diversity </a:t>
            </a:r>
          </a:p>
          <a:p>
            <a:pPr algn="ctr"/>
            <a:r>
              <a:rPr lang="en-GB" dirty="0"/>
              <a:t>Phyla abundance</a:t>
            </a:r>
          </a:p>
          <a:p>
            <a:pPr algn="ctr">
              <a:spcAft>
                <a:spcPts val="1200"/>
              </a:spcAft>
            </a:pPr>
            <a:endParaRPr lang="en-GB" dirty="0"/>
          </a:p>
        </p:txBody>
      </p:sp>
      <p:sp>
        <p:nvSpPr>
          <p:cNvPr id="42" name="Rectangle 41">
            <a:extLst>
              <a:ext uri="{FF2B5EF4-FFF2-40B4-BE49-F238E27FC236}">
                <a16:creationId xmlns:a16="http://schemas.microsoft.com/office/drawing/2014/main" id="{CA2742A3-3AEE-427E-B77C-6039F71808C3}"/>
              </a:ext>
            </a:extLst>
          </p:cNvPr>
          <p:cNvSpPr/>
          <p:nvPr/>
        </p:nvSpPr>
        <p:spPr>
          <a:xfrm>
            <a:off x="9653703" y="2468456"/>
            <a:ext cx="2361647"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p:txBody>
      </p:sp>
      <p:sp>
        <p:nvSpPr>
          <p:cNvPr id="43" name="TextBox 42">
            <a:extLst>
              <a:ext uri="{FF2B5EF4-FFF2-40B4-BE49-F238E27FC236}">
                <a16:creationId xmlns:a16="http://schemas.microsoft.com/office/drawing/2014/main" id="{F3FB63B0-7FA6-4E45-9A48-C78A3DF3710E}"/>
              </a:ext>
            </a:extLst>
          </p:cNvPr>
          <p:cNvSpPr txBox="1"/>
          <p:nvPr/>
        </p:nvSpPr>
        <p:spPr>
          <a:xfrm>
            <a:off x="9738644" y="5586690"/>
            <a:ext cx="2227896" cy="923330"/>
          </a:xfrm>
          <a:prstGeom prst="rect">
            <a:avLst/>
          </a:prstGeom>
          <a:noFill/>
        </p:spPr>
        <p:txBody>
          <a:bodyPr wrap="square" rtlCol="0">
            <a:spAutoFit/>
          </a:bodyPr>
          <a:lstStyle/>
          <a:p>
            <a:pPr algn="ctr">
              <a:spcAft>
                <a:spcPts val="1200"/>
              </a:spcAft>
            </a:pPr>
            <a:r>
              <a:rPr lang="en-GB" dirty="0"/>
              <a:t>Rerun taxa filtering, CCA &amp; PCA  </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512601" y="164053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BD2A54A-3866-404C-9FDD-A5F86393303D}"/>
              </a:ext>
            </a:extLst>
          </p:cNvPr>
          <p:cNvSpPr txBox="1"/>
          <p:nvPr/>
        </p:nvSpPr>
        <p:spPr>
          <a:xfrm>
            <a:off x="7173777" y="4119999"/>
            <a:ext cx="2275165" cy="923330"/>
          </a:xfrm>
          <a:prstGeom prst="rect">
            <a:avLst/>
          </a:prstGeom>
          <a:noFill/>
        </p:spPr>
        <p:txBody>
          <a:bodyPr wrap="square" rtlCol="0">
            <a:spAutoFit/>
          </a:bodyPr>
          <a:lstStyle/>
          <a:p>
            <a:pPr algn="ctr">
              <a:spcAft>
                <a:spcPts val="1200"/>
              </a:spcAft>
            </a:pPr>
            <a:r>
              <a:rPr lang="en-GB" dirty="0"/>
              <a:t>Filtering taxa (NA ranks &amp; prevalence)</a:t>
            </a:r>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8139" y="2610038"/>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482" y="3798633"/>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2128" y="500364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7605" y="1064644"/>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1287" y="6390714"/>
            <a:ext cx="546272" cy="546272"/>
          </a:xfrm>
          <a:prstGeom prst="rect">
            <a:avLst/>
          </a:prstGeom>
        </p:spPr>
      </p:pic>
      <p:pic>
        <p:nvPicPr>
          <p:cNvPr id="68" name="Graphic 67" descr="Badge 8">
            <a:extLst>
              <a:ext uri="{FF2B5EF4-FFF2-40B4-BE49-F238E27FC236}">
                <a16:creationId xmlns:a16="http://schemas.microsoft.com/office/drawing/2014/main" id="{B92A1A38-3769-45BE-8D55-83778A730B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27572" y="6395977"/>
            <a:ext cx="546272" cy="546272"/>
          </a:xfrm>
          <a:prstGeom prst="rect">
            <a:avLst/>
          </a:prstGeom>
        </p:spPr>
      </p:pic>
      <p:pic>
        <p:nvPicPr>
          <p:cNvPr id="70" name="Graphic 69" descr="Badge 9">
            <a:extLst>
              <a:ext uri="{FF2B5EF4-FFF2-40B4-BE49-F238E27FC236}">
                <a16:creationId xmlns:a16="http://schemas.microsoft.com/office/drawing/2014/main" id="{BFA84CE7-B30B-4EAB-992F-55AE1E26CE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49736" y="2339326"/>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795" y="1304198"/>
            <a:ext cx="546272" cy="546272"/>
          </a:xfrm>
          <a:prstGeom prst="rect">
            <a:avLst/>
          </a:prstGeom>
        </p:spPr>
      </p:pic>
      <p:sp>
        <p:nvSpPr>
          <p:cNvPr id="73" name="Arrow: Right 72">
            <a:extLst>
              <a:ext uri="{FF2B5EF4-FFF2-40B4-BE49-F238E27FC236}">
                <a16:creationId xmlns:a16="http://schemas.microsoft.com/office/drawing/2014/main" id="{BC408EF7-3B02-4D46-AAC3-FDC96A220D1F}"/>
              </a:ext>
            </a:extLst>
          </p:cNvPr>
          <p:cNvSpPr/>
          <p:nvPr/>
        </p:nvSpPr>
        <p:spPr>
          <a:xfrm rot="16200000">
            <a:off x="10627988" y="356022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A391306-7E8E-4BFE-89E7-0EE9A7FCB37F}"/>
              </a:ext>
            </a:extLst>
          </p:cNvPr>
          <p:cNvSpPr/>
          <p:nvPr/>
        </p:nvSpPr>
        <p:spPr>
          <a:xfrm>
            <a:off x="9653704" y="1233813"/>
            <a:ext cx="2526502" cy="11401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907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Badge 10">
            <a:extLst>
              <a:ext uri="{FF2B5EF4-FFF2-40B4-BE49-F238E27FC236}">
                <a16:creationId xmlns:a16="http://schemas.microsoft.com/office/drawing/2014/main" id="{FDADBDB4-BCC0-4782-9BC5-B8DE0C0557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890457" y="5928677"/>
            <a:ext cx="56689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latin typeface="Times New Roman" panose="02020603050405020304" pitchFamily="18" charset="0"/>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latin typeface="Times New Roman" panose="02020603050405020304" pitchFamily="18" charset="0"/>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Content Placeholder 4" descr="Badge 9">
            <a:extLst>
              <a:ext uri="{FF2B5EF4-FFF2-40B4-BE49-F238E27FC236}">
                <a16:creationId xmlns:a16="http://schemas.microsoft.com/office/drawing/2014/main" id="{8E1E48B6-0C03-425A-BCBF-E0DBEC3D1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171344"/>
            <a:ext cx="2221485" cy="22463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418988" y="2781082"/>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435189" y="3958274"/>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435189" y="5135467"/>
            <a:ext cx="3164527" cy="7597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err="1"/>
              <a:t>PCoA</a:t>
            </a:r>
            <a:r>
              <a:rPr lang="en-GB" dirty="0"/>
              <a:t> &amp; PERMANOVA</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309694" y="2755980"/>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309695" y="3868306"/>
            <a:ext cx="251817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309695" y="4400601"/>
            <a:ext cx="251817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309696" y="5119173"/>
            <a:ext cx="2518171" cy="7439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classifications</a:t>
            </a:r>
          </a:p>
          <a:p>
            <a:pPr algn="ctr"/>
            <a:r>
              <a:rPr lang="en-GB" dirty="0"/>
              <a:t>Incl. only classified</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4"/>
            <a:ext cx="2453731" cy="199174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3675148"/>
            <a:ext cx="2336601" cy="28644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756729" y="1402812"/>
            <a:ext cx="2230115" cy="829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245132" y="1891136"/>
            <a:ext cx="2206813" cy="14600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328761" y="1891136"/>
            <a:ext cx="1123183" cy="1460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5091985"/>
            <a:ext cx="1144211" cy="132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59" y="3683640"/>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034" y="5356835"/>
            <a:ext cx="2391296" cy="1077218"/>
          </a:xfrm>
          <a:prstGeom prst="rect">
            <a:avLst/>
          </a:prstGeom>
          <a:noFill/>
        </p:spPr>
        <p:txBody>
          <a:bodyPr wrap="square" rtlCol="0">
            <a:spAutoFit/>
          </a:bodyPr>
          <a:lstStyle/>
          <a:p>
            <a:pPr algn="ctr">
              <a:spcAft>
                <a:spcPts val="1200"/>
              </a:spcAft>
            </a:pPr>
            <a:r>
              <a:rPr lang="en-GB" dirty="0"/>
              <a:t>Creating consistent datasets</a:t>
            </a:r>
          </a:p>
          <a:p>
            <a:pPr algn="ctr">
              <a:spcAft>
                <a:spcPts val="1200"/>
              </a:spcAft>
            </a:pPr>
            <a:r>
              <a:rPr lang="en-GB" dirty="0"/>
              <a:t>CCA &amp; PCA</a:t>
            </a:r>
          </a:p>
        </p:txBody>
      </p:sp>
      <p:sp>
        <p:nvSpPr>
          <p:cNvPr id="37" name="Rectangle 36">
            <a:extLst>
              <a:ext uri="{FF2B5EF4-FFF2-40B4-BE49-F238E27FC236}">
                <a16:creationId xmlns:a16="http://schemas.microsoft.com/office/drawing/2014/main" id="{BD5057D4-2904-4718-82AB-7A72ED7294BE}"/>
              </a:ext>
            </a:extLst>
          </p:cNvPr>
          <p:cNvSpPr/>
          <p:nvPr/>
        </p:nvSpPr>
        <p:spPr>
          <a:xfrm>
            <a:off x="9653391" y="3849151"/>
            <a:ext cx="2384824" cy="269048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38" name="TextBox 37">
            <a:extLst>
              <a:ext uri="{FF2B5EF4-FFF2-40B4-BE49-F238E27FC236}">
                <a16:creationId xmlns:a16="http://schemas.microsoft.com/office/drawing/2014/main" id="{9923DBBB-6C7C-4709-ADAA-C4D4AD494136}"/>
              </a:ext>
            </a:extLst>
          </p:cNvPr>
          <p:cNvSpPr txBox="1"/>
          <p:nvPr/>
        </p:nvSpPr>
        <p:spPr>
          <a:xfrm>
            <a:off x="9701614" y="3857643"/>
            <a:ext cx="2336601" cy="369332"/>
          </a:xfrm>
          <a:prstGeom prst="rect">
            <a:avLst/>
          </a:prstGeom>
          <a:noFill/>
        </p:spPr>
        <p:txBody>
          <a:bodyPr wrap="square" rtlCol="0">
            <a:spAutoFit/>
          </a:bodyPr>
          <a:lstStyle/>
          <a:p>
            <a:pPr algn="ctr">
              <a:spcAft>
                <a:spcPts val="1200"/>
              </a:spcAft>
            </a:pPr>
            <a:r>
              <a:rPr lang="en-GB" u="sng" dirty="0"/>
              <a:t>Excl. of outliers </a:t>
            </a:r>
            <a:endParaRPr lang="en-GB" dirty="0"/>
          </a:p>
        </p:txBody>
      </p:sp>
      <p:sp>
        <p:nvSpPr>
          <p:cNvPr id="39" name="Rectangle 38">
            <a:extLst>
              <a:ext uri="{FF2B5EF4-FFF2-40B4-BE49-F238E27FC236}">
                <a16:creationId xmlns:a16="http://schemas.microsoft.com/office/drawing/2014/main" id="{06ABC8BB-FDAD-4E07-8768-8AFC05049AA9}"/>
              </a:ext>
            </a:extLst>
          </p:cNvPr>
          <p:cNvSpPr/>
          <p:nvPr/>
        </p:nvSpPr>
        <p:spPr>
          <a:xfrm>
            <a:off x="9765791" y="4321425"/>
            <a:ext cx="2150379" cy="21170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40" name="Rectangle 39">
            <a:extLst>
              <a:ext uri="{FF2B5EF4-FFF2-40B4-BE49-F238E27FC236}">
                <a16:creationId xmlns:a16="http://schemas.microsoft.com/office/drawing/2014/main" id="{784B83AF-322B-4008-A4D2-4849D5DD87CE}"/>
              </a:ext>
            </a:extLst>
          </p:cNvPr>
          <p:cNvSpPr/>
          <p:nvPr/>
        </p:nvSpPr>
        <p:spPr>
          <a:xfrm>
            <a:off x="9779917" y="5549922"/>
            <a:ext cx="1054610" cy="88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61D0900F-7D78-411D-B539-FAA82B3DA562}"/>
              </a:ext>
            </a:extLst>
          </p:cNvPr>
          <p:cNvSpPr txBox="1"/>
          <p:nvPr/>
        </p:nvSpPr>
        <p:spPr>
          <a:xfrm>
            <a:off x="9725593" y="4368729"/>
            <a:ext cx="2288642" cy="1477328"/>
          </a:xfrm>
          <a:prstGeom prst="rect">
            <a:avLst/>
          </a:prstGeom>
          <a:noFill/>
        </p:spPr>
        <p:txBody>
          <a:bodyPr wrap="square" rtlCol="0">
            <a:spAutoFit/>
          </a:bodyPr>
          <a:lstStyle/>
          <a:p>
            <a:pPr algn="ctr"/>
            <a:r>
              <a:rPr lang="en-GB" dirty="0"/>
              <a:t>Rerun 4 </a:t>
            </a:r>
          </a:p>
          <a:p>
            <a:pPr algn="ctr"/>
            <a:r>
              <a:rPr lang="en-GB" dirty="0"/>
              <a:t>Top taxa</a:t>
            </a:r>
          </a:p>
          <a:p>
            <a:pPr algn="ctr"/>
            <a:r>
              <a:rPr lang="en-GB" dirty="0"/>
              <a:t>Shannon diversity </a:t>
            </a:r>
          </a:p>
          <a:p>
            <a:pPr algn="ctr"/>
            <a:r>
              <a:rPr lang="en-GB" dirty="0"/>
              <a:t>Phyla abundance</a:t>
            </a:r>
          </a:p>
          <a:p>
            <a:pPr algn="ctr">
              <a:spcAft>
                <a:spcPts val="1200"/>
              </a:spcAft>
            </a:pPr>
            <a:endParaRPr lang="en-GB" dirty="0"/>
          </a:p>
        </p:txBody>
      </p:sp>
      <p:sp>
        <p:nvSpPr>
          <p:cNvPr id="42" name="Rectangle 41">
            <a:extLst>
              <a:ext uri="{FF2B5EF4-FFF2-40B4-BE49-F238E27FC236}">
                <a16:creationId xmlns:a16="http://schemas.microsoft.com/office/drawing/2014/main" id="{CA2742A3-3AEE-427E-B77C-6039F71808C3}"/>
              </a:ext>
            </a:extLst>
          </p:cNvPr>
          <p:cNvSpPr/>
          <p:nvPr/>
        </p:nvSpPr>
        <p:spPr>
          <a:xfrm>
            <a:off x="9653703" y="2468456"/>
            <a:ext cx="2361647"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p:txBody>
      </p:sp>
      <p:sp>
        <p:nvSpPr>
          <p:cNvPr id="43" name="TextBox 42">
            <a:extLst>
              <a:ext uri="{FF2B5EF4-FFF2-40B4-BE49-F238E27FC236}">
                <a16:creationId xmlns:a16="http://schemas.microsoft.com/office/drawing/2014/main" id="{F3FB63B0-7FA6-4E45-9A48-C78A3DF3710E}"/>
              </a:ext>
            </a:extLst>
          </p:cNvPr>
          <p:cNvSpPr txBox="1"/>
          <p:nvPr/>
        </p:nvSpPr>
        <p:spPr>
          <a:xfrm>
            <a:off x="9738644" y="5586690"/>
            <a:ext cx="2227896" cy="923330"/>
          </a:xfrm>
          <a:prstGeom prst="rect">
            <a:avLst/>
          </a:prstGeom>
          <a:noFill/>
        </p:spPr>
        <p:txBody>
          <a:bodyPr wrap="square" rtlCol="0">
            <a:spAutoFit/>
          </a:bodyPr>
          <a:lstStyle/>
          <a:p>
            <a:pPr algn="ctr">
              <a:spcAft>
                <a:spcPts val="1200"/>
              </a:spcAft>
            </a:pPr>
            <a:r>
              <a:rPr lang="en-GB" dirty="0"/>
              <a:t>Rerun taxa filtering, CCA &amp; PCA  </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512601" y="164053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BD2A54A-3866-404C-9FDD-A5F86393303D}"/>
              </a:ext>
            </a:extLst>
          </p:cNvPr>
          <p:cNvSpPr txBox="1"/>
          <p:nvPr/>
        </p:nvSpPr>
        <p:spPr>
          <a:xfrm>
            <a:off x="7173777" y="4119999"/>
            <a:ext cx="2275165" cy="923330"/>
          </a:xfrm>
          <a:prstGeom prst="rect">
            <a:avLst/>
          </a:prstGeom>
          <a:noFill/>
        </p:spPr>
        <p:txBody>
          <a:bodyPr wrap="square" rtlCol="0">
            <a:spAutoFit/>
          </a:bodyPr>
          <a:lstStyle/>
          <a:p>
            <a:pPr algn="ctr">
              <a:spcAft>
                <a:spcPts val="1200"/>
              </a:spcAft>
            </a:pPr>
            <a:r>
              <a:rPr lang="en-GB" dirty="0"/>
              <a:t>Filtering taxa (NA ranks &amp; prevalence)</a:t>
            </a:r>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8139" y="2610038"/>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482" y="3798633"/>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2128" y="500364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7605" y="1064644"/>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1287" y="6390714"/>
            <a:ext cx="546272" cy="546272"/>
          </a:xfrm>
          <a:prstGeom prst="rect">
            <a:avLst/>
          </a:prstGeom>
        </p:spPr>
      </p:pic>
      <p:pic>
        <p:nvPicPr>
          <p:cNvPr id="68" name="Graphic 67" descr="Badge 8">
            <a:extLst>
              <a:ext uri="{FF2B5EF4-FFF2-40B4-BE49-F238E27FC236}">
                <a16:creationId xmlns:a16="http://schemas.microsoft.com/office/drawing/2014/main" id="{B92A1A38-3769-45BE-8D55-83778A730B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27572" y="6395977"/>
            <a:ext cx="546272" cy="546272"/>
          </a:xfrm>
          <a:prstGeom prst="rect">
            <a:avLst/>
          </a:prstGeom>
        </p:spPr>
      </p:pic>
      <p:pic>
        <p:nvPicPr>
          <p:cNvPr id="70" name="Graphic 69" descr="Badge 9">
            <a:extLst>
              <a:ext uri="{FF2B5EF4-FFF2-40B4-BE49-F238E27FC236}">
                <a16:creationId xmlns:a16="http://schemas.microsoft.com/office/drawing/2014/main" id="{BFA84CE7-B30B-4EAB-992F-55AE1E26CE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49736" y="2339326"/>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795" y="1304198"/>
            <a:ext cx="546272" cy="546272"/>
          </a:xfrm>
          <a:prstGeom prst="rect">
            <a:avLst/>
          </a:prstGeom>
        </p:spPr>
      </p:pic>
      <p:sp>
        <p:nvSpPr>
          <p:cNvPr id="73" name="Arrow: Right 72">
            <a:extLst>
              <a:ext uri="{FF2B5EF4-FFF2-40B4-BE49-F238E27FC236}">
                <a16:creationId xmlns:a16="http://schemas.microsoft.com/office/drawing/2014/main" id="{BC408EF7-3B02-4D46-AAC3-FDC96A220D1F}"/>
              </a:ext>
            </a:extLst>
          </p:cNvPr>
          <p:cNvSpPr/>
          <p:nvPr/>
        </p:nvSpPr>
        <p:spPr>
          <a:xfrm rot="16200000">
            <a:off x="10627988" y="356022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A391306-7E8E-4BFE-89E7-0EE9A7FCB37F}"/>
              </a:ext>
            </a:extLst>
          </p:cNvPr>
          <p:cNvSpPr/>
          <p:nvPr/>
        </p:nvSpPr>
        <p:spPr>
          <a:xfrm>
            <a:off x="3220408" y="4844245"/>
            <a:ext cx="3605328" cy="14113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473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8D082D5B-9E30-459B-8117-A472E83C72D6}"/>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4</a:t>
            </a:r>
            <a:br>
              <a:rPr lang="en-GB" sz="3900"/>
            </a:br>
            <a:r>
              <a:rPr lang="en-GB" sz="3200"/>
              <a:t>PCoA &amp; PERMANOVA</a:t>
            </a:r>
            <a:endParaRPr lang="en-GB" sz="3200" dirty="0"/>
          </a:p>
        </p:txBody>
      </p:sp>
      <p:sp>
        <p:nvSpPr>
          <p:cNvPr id="8" name="Content Placeholder 7">
            <a:extLst>
              <a:ext uri="{FF2B5EF4-FFF2-40B4-BE49-F238E27FC236}">
                <a16:creationId xmlns:a16="http://schemas.microsoft.com/office/drawing/2014/main" id="{4D6D9525-92B5-49CD-8F22-B719FD037F58}"/>
              </a:ext>
            </a:extLst>
          </p:cNvPr>
          <p:cNvSpPr>
            <a:spLocks noGrp="1"/>
          </p:cNvSpPr>
          <p:nvPr>
            <p:ph sz="quarter" idx="4"/>
          </p:nvPr>
        </p:nvSpPr>
        <p:spPr>
          <a:xfrm>
            <a:off x="5654495" y="1989138"/>
            <a:ext cx="4396339" cy="3741738"/>
          </a:xfrm>
        </p:spPr>
        <p:txBody>
          <a:bodyPr/>
          <a:lstStyle/>
          <a:p>
            <a:pPr marL="0" indent="0" algn="ctr">
              <a:buNone/>
            </a:pPr>
            <a:r>
              <a:rPr lang="en-GB" u="sng" dirty="0"/>
              <a:t>PERMANOVA</a:t>
            </a:r>
          </a:p>
          <a:p>
            <a:pPr marL="0" indent="0">
              <a:buNone/>
            </a:pPr>
            <a:endParaRPr lang="en-GB" dirty="0"/>
          </a:p>
          <a:p>
            <a:pPr marL="0" indent="0">
              <a:buNone/>
            </a:pPr>
            <a:r>
              <a:rPr lang="en-GB" dirty="0"/>
              <a:t>p = 0.01</a:t>
            </a:r>
          </a:p>
          <a:p>
            <a:pPr marL="0" indent="0">
              <a:buNone/>
            </a:pPr>
            <a:r>
              <a:rPr lang="en-GB" dirty="0"/>
              <a:t>R2 = 0.019</a:t>
            </a:r>
          </a:p>
          <a:p>
            <a:pPr marL="0" indent="0">
              <a:buNone/>
            </a:pPr>
            <a:endParaRPr lang="en-GB" dirty="0"/>
          </a:p>
          <a:p>
            <a:pPr marL="0" indent="0">
              <a:buNone/>
            </a:pPr>
            <a:r>
              <a:rPr lang="en-GB" dirty="0"/>
              <a:t>Check of homogeneity:</a:t>
            </a:r>
          </a:p>
          <a:p>
            <a:pPr marL="0" indent="0">
              <a:buNone/>
            </a:pPr>
            <a:r>
              <a:rPr lang="en-GB" dirty="0"/>
              <a:t>p = 0.678</a:t>
            </a:r>
          </a:p>
        </p:txBody>
      </p:sp>
      <p:pic>
        <p:nvPicPr>
          <p:cNvPr id="2050" name="Picture 2">
            <a:extLst>
              <a:ext uri="{FF2B5EF4-FFF2-40B4-BE49-F238E27FC236}">
                <a16:creationId xmlns:a16="http://schemas.microsoft.com/office/drawing/2014/main" id="{4B3764D3-775C-44A4-AEF7-D05A6A95EA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97" y="1989138"/>
            <a:ext cx="482917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6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Content Placeholder 4" descr="Badge 9">
            <a:extLst>
              <a:ext uri="{FF2B5EF4-FFF2-40B4-BE49-F238E27FC236}">
                <a16:creationId xmlns:a16="http://schemas.microsoft.com/office/drawing/2014/main" id="{8E1E48B6-0C03-425A-BCBF-E0DBEC3D1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171344"/>
            <a:ext cx="2221485" cy="22463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418988" y="2781082"/>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435189" y="3958274"/>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435189" y="5135467"/>
            <a:ext cx="3164527" cy="7597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err="1"/>
              <a:t>PCoA</a:t>
            </a:r>
            <a:r>
              <a:rPr lang="en-GB" dirty="0"/>
              <a:t> &amp; PERMANOVA</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309694" y="2755980"/>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309695" y="3868306"/>
            <a:ext cx="251817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309695" y="4400601"/>
            <a:ext cx="251817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309696" y="5119173"/>
            <a:ext cx="2518171" cy="7439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classifications</a:t>
            </a:r>
          </a:p>
          <a:p>
            <a:pPr algn="ctr"/>
            <a:r>
              <a:rPr lang="en-GB" dirty="0"/>
              <a:t>Incl. only classified</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4"/>
            <a:ext cx="2453731" cy="199174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3675148"/>
            <a:ext cx="2336601" cy="28644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756729" y="1402812"/>
            <a:ext cx="2230115" cy="829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245132" y="1891136"/>
            <a:ext cx="2206813" cy="14600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328761" y="1891136"/>
            <a:ext cx="1123183" cy="1460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5091985"/>
            <a:ext cx="1144211" cy="132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59" y="3683640"/>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034" y="5356835"/>
            <a:ext cx="2391296" cy="1077218"/>
          </a:xfrm>
          <a:prstGeom prst="rect">
            <a:avLst/>
          </a:prstGeom>
          <a:noFill/>
        </p:spPr>
        <p:txBody>
          <a:bodyPr wrap="square" rtlCol="0">
            <a:spAutoFit/>
          </a:bodyPr>
          <a:lstStyle/>
          <a:p>
            <a:pPr algn="ctr">
              <a:spcAft>
                <a:spcPts val="1200"/>
              </a:spcAft>
            </a:pPr>
            <a:r>
              <a:rPr lang="en-GB" dirty="0"/>
              <a:t>Creating consistent datasets</a:t>
            </a:r>
          </a:p>
          <a:p>
            <a:pPr algn="ctr">
              <a:spcAft>
                <a:spcPts val="1200"/>
              </a:spcAft>
            </a:pPr>
            <a:r>
              <a:rPr lang="en-GB" dirty="0"/>
              <a:t>CCA &amp; PCA</a:t>
            </a:r>
          </a:p>
        </p:txBody>
      </p:sp>
      <p:sp>
        <p:nvSpPr>
          <p:cNvPr id="37" name="Rectangle 36">
            <a:extLst>
              <a:ext uri="{FF2B5EF4-FFF2-40B4-BE49-F238E27FC236}">
                <a16:creationId xmlns:a16="http://schemas.microsoft.com/office/drawing/2014/main" id="{BD5057D4-2904-4718-82AB-7A72ED7294BE}"/>
              </a:ext>
            </a:extLst>
          </p:cNvPr>
          <p:cNvSpPr/>
          <p:nvPr/>
        </p:nvSpPr>
        <p:spPr>
          <a:xfrm>
            <a:off x="9653391" y="3849151"/>
            <a:ext cx="2384824" cy="2690487"/>
          </a:xfrm>
          <a:prstGeom prst="rect">
            <a:avLst/>
          </a:prstGeom>
          <a:solidFill>
            <a:srgbClr val="322E3F"/>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39" name="Rectangle 38">
            <a:extLst>
              <a:ext uri="{FF2B5EF4-FFF2-40B4-BE49-F238E27FC236}">
                <a16:creationId xmlns:a16="http://schemas.microsoft.com/office/drawing/2014/main" id="{06ABC8BB-FDAD-4E07-8768-8AFC05049AA9}"/>
              </a:ext>
            </a:extLst>
          </p:cNvPr>
          <p:cNvSpPr/>
          <p:nvPr/>
        </p:nvSpPr>
        <p:spPr>
          <a:xfrm>
            <a:off x="9765791" y="4321425"/>
            <a:ext cx="2150379" cy="21170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40" name="Rectangle 39">
            <a:extLst>
              <a:ext uri="{FF2B5EF4-FFF2-40B4-BE49-F238E27FC236}">
                <a16:creationId xmlns:a16="http://schemas.microsoft.com/office/drawing/2014/main" id="{784B83AF-322B-4008-A4D2-4849D5DD87CE}"/>
              </a:ext>
            </a:extLst>
          </p:cNvPr>
          <p:cNvSpPr/>
          <p:nvPr/>
        </p:nvSpPr>
        <p:spPr>
          <a:xfrm>
            <a:off x="9779917" y="5549922"/>
            <a:ext cx="1054610" cy="88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61D0900F-7D78-411D-B539-FAA82B3DA562}"/>
              </a:ext>
            </a:extLst>
          </p:cNvPr>
          <p:cNvSpPr txBox="1"/>
          <p:nvPr/>
        </p:nvSpPr>
        <p:spPr>
          <a:xfrm>
            <a:off x="9725593" y="4368729"/>
            <a:ext cx="2288642" cy="1477328"/>
          </a:xfrm>
          <a:prstGeom prst="rect">
            <a:avLst/>
          </a:prstGeom>
          <a:noFill/>
        </p:spPr>
        <p:txBody>
          <a:bodyPr wrap="square" rtlCol="0">
            <a:spAutoFit/>
          </a:bodyPr>
          <a:lstStyle/>
          <a:p>
            <a:pPr algn="ctr"/>
            <a:r>
              <a:rPr lang="en-GB" dirty="0"/>
              <a:t>Rerun 4 </a:t>
            </a:r>
          </a:p>
          <a:p>
            <a:pPr algn="ctr"/>
            <a:r>
              <a:rPr lang="en-GB" dirty="0"/>
              <a:t>Top taxa</a:t>
            </a:r>
          </a:p>
          <a:p>
            <a:pPr algn="ctr"/>
            <a:r>
              <a:rPr lang="en-GB" dirty="0"/>
              <a:t>Shannon diversity </a:t>
            </a:r>
          </a:p>
          <a:p>
            <a:pPr algn="ctr"/>
            <a:r>
              <a:rPr lang="en-GB" dirty="0"/>
              <a:t>Phyla abundance</a:t>
            </a:r>
          </a:p>
          <a:p>
            <a:pPr algn="ctr">
              <a:spcAft>
                <a:spcPts val="1200"/>
              </a:spcAft>
            </a:pPr>
            <a:endParaRPr lang="en-GB" dirty="0"/>
          </a:p>
        </p:txBody>
      </p:sp>
      <p:sp>
        <p:nvSpPr>
          <p:cNvPr id="42" name="Rectangle 41">
            <a:extLst>
              <a:ext uri="{FF2B5EF4-FFF2-40B4-BE49-F238E27FC236}">
                <a16:creationId xmlns:a16="http://schemas.microsoft.com/office/drawing/2014/main" id="{CA2742A3-3AEE-427E-B77C-6039F71808C3}"/>
              </a:ext>
            </a:extLst>
          </p:cNvPr>
          <p:cNvSpPr/>
          <p:nvPr/>
        </p:nvSpPr>
        <p:spPr>
          <a:xfrm>
            <a:off x="9653703" y="2468456"/>
            <a:ext cx="2361647"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p:txBody>
      </p:sp>
      <p:sp>
        <p:nvSpPr>
          <p:cNvPr id="43" name="TextBox 42">
            <a:extLst>
              <a:ext uri="{FF2B5EF4-FFF2-40B4-BE49-F238E27FC236}">
                <a16:creationId xmlns:a16="http://schemas.microsoft.com/office/drawing/2014/main" id="{F3FB63B0-7FA6-4E45-9A48-C78A3DF3710E}"/>
              </a:ext>
            </a:extLst>
          </p:cNvPr>
          <p:cNvSpPr txBox="1"/>
          <p:nvPr/>
        </p:nvSpPr>
        <p:spPr>
          <a:xfrm>
            <a:off x="9738644" y="5586690"/>
            <a:ext cx="2227896" cy="923330"/>
          </a:xfrm>
          <a:prstGeom prst="rect">
            <a:avLst/>
          </a:prstGeom>
          <a:noFill/>
        </p:spPr>
        <p:txBody>
          <a:bodyPr wrap="square" rtlCol="0">
            <a:spAutoFit/>
          </a:bodyPr>
          <a:lstStyle/>
          <a:p>
            <a:pPr algn="ctr">
              <a:spcAft>
                <a:spcPts val="1200"/>
              </a:spcAft>
            </a:pPr>
            <a:r>
              <a:rPr lang="en-GB" dirty="0"/>
              <a:t>Rerun taxa filtering, CCA &amp; PCA  </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512601" y="164053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BD2A54A-3866-404C-9FDD-A5F86393303D}"/>
              </a:ext>
            </a:extLst>
          </p:cNvPr>
          <p:cNvSpPr txBox="1"/>
          <p:nvPr/>
        </p:nvSpPr>
        <p:spPr>
          <a:xfrm>
            <a:off x="7173777" y="4119999"/>
            <a:ext cx="2275165" cy="923330"/>
          </a:xfrm>
          <a:prstGeom prst="rect">
            <a:avLst/>
          </a:prstGeom>
          <a:noFill/>
        </p:spPr>
        <p:txBody>
          <a:bodyPr wrap="square" rtlCol="0">
            <a:spAutoFit/>
          </a:bodyPr>
          <a:lstStyle/>
          <a:p>
            <a:pPr algn="ctr">
              <a:spcAft>
                <a:spcPts val="1200"/>
              </a:spcAft>
            </a:pPr>
            <a:r>
              <a:rPr lang="en-GB" dirty="0"/>
              <a:t>Filtering taxa (NA ranks &amp; prevalence)</a:t>
            </a:r>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8139" y="2610038"/>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482" y="3798633"/>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2128" y="500364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7605" y="1064644"/>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1287" y="6390714"/>
            <a:ext cx="546272" cy="546272"/>
          </a:xfrm>
          <a:prstGeom prst="rect">
            <a:avLst/>
          </a:prstGeom>
        </p:spPr>
      </p:pic>
      <p:pic>
        <p:nvPicPr>
          <p:cNvPr id="68" name="Graphic 67" descr="Badge 8">
            <a:extLst>
              <a:ext uri="{FF2B5EF4-FFF2-40B4-BE49-F238E27FC236}">
                <a16:creationId xmlns:a16="http://schemas.microsoft.com/office/drawing/2014/main" id="{B92A1A38-3769-45BE-8D55-83778A730B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27572" y="6395977"/>
            <a:ext cx="546272" cy="546272"/>
          </a:xfrm>
          <a:prstGeom prst="rect">
            <a:avLst/>
          </a:prstGeom>
        </p:spPr>
      </p:pic>
      <p:pic>
        <p:nvPicPr>
          <p:cNvPr id="70" name="Graphic 69" descr="Badge 9">
            <a:extLst>
              <a:ext uri="{FF2B5EF4-FFF2-40B4-BE49-F238E27FC236}">
                <a16:creationId xmlns:a16="http://schemas.microsoft.com/office/drawing/2014/main" id="{BFA84CE7-B30B-4EAB-992F-55AE1E26CE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49736" y="2339326"/>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795" y="1304198"/>
            <a:ext cx="546272" cy="546272"/>
          </a:xfrm>
          <a:prstGeom prst="rect">
            <a:avLst/>
          </a:prstGeom>
        </p:spPr>
      </p:pic>
      <p:sp>
        <p:nvSpPr>
          <p:cNvPr id="73" name="Arrow: Right 72">
            <a:extLst>
              <a:ext uri="{FF2B5EF4-FFF2-40B4-BE49-F238E27FC236}">
                <a16:creationId xmlns:a16="http://schemas.microsoft.com/office/drawing/2014/main" id="{BC408EF7-3B02-4D46-AAC3-FDC96A220D1F}"/>
              </a:ext>
            </a:extLst>
          </p:cNvPr>
          <p:cNvSpPr/>
          <p:nvPr/>
        </p:nvSpPr>
        <p:spPr>
          <a:xfrm rot="16200000">
            <a:off x="10627988" y="356022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A391306-7E8E-4BFE-89E7-0EE9A7FCB37F}"/>
              </a:ext>
            </a:extLst>
          </p:cNvPr>
          <p:cNvSpPr/>
          <p:nvPr/>
        </p:nvSpPr>
        <p:spPr>
          <a:xfrm>
            <a:off x="6781351" y="3266248"/>
            <a:ext cx="3053723" cy="35917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789CFBE3-ACFE-4699-8958-FFF77E16A37C}"/>
              </a:ext>
            </a:extLst>
          </p:cNvPr>
          <p:cNvSpPr txBox="1"/>
          <p:nvPr/>
        </p:nvSpPr>
        <p:spPr>
          <a:xfrm>
            <a:off x="7191179" y="4204151"/>
            <a:ext cx="2161897" cy="923330"/>
          </a:xfrm>
          <a:prstGeom prst="rect">
            <a:avLst/>
          </a:prstGeom>
          <a:solidFill>
            <a:schemeClr val="accent2">
              <a:lumMod val="75000"/>
            </a:schemeClr>
          </a:solidFill>
        </p:spPr>
        <p:txBody>
          <a:bodyPr wrap="square" rtlCol="0">
            <a:spAutoFit/>
          </a:bodyPr>
          <a:lstStyle/>
          <a:p>
            <a:pPr algn="ctr">
              <a:spcAft>
                <a:spcPts val="1200"/>
              </a:spcAft>
            </a:pPr>
            <a:endParaRPr lang="en-GB" sz="800" dirty="0"/>
          </a:p>
          <a:p>
            <a:pPr algn="ctr">
              <a:spcAft>
                <a:spcPts val="1200"/>
              </a:spcAft>
            </a:pPr>
            <a:r>
              <a:rPr lang="en-GB" sz="1700" dirty="0"/>
              <a:t>932 taxa</a:t>
            </a:r>
          </a:p>
          <a:p>
            <a:pPr algn="ctr">
              <a:spcAft>
                <a:spcPts val="1200"/>
              </a:spcAft>
            </a:pPr>
            <a:endParaRPr lang="en-GB" sz="800" dirty="0"/>
          </a:p>
        </p:txBody>
      </p:sp>
      <p:sp>
        <p:nvSpPr>
          <p:cNvPr id="55" name="Rectangle 54">
            <a:extLst>
              <a:ext uri="{FF2B5EF4-FFF2-40B4-BE49-F238E27FC236}">
                <a16:creationId xmlns:a16="http://schemas.microsoft.com/office/drawing/2014/main" id="{C55B04C2-E0DC-42BB-9425-947A7BE4F2F5}"/>
              </a:ext>
            </a:extLst>
          </p:cNvPr>
          <p:cNvSpPr/>
          <p:nvPr/>
        </p:nvSpPr>
        <p:spPr>
          <a:xfrm>
            <a:off x="7172508" y="5146054"/>
            <a:ext cx="2221485" cy="82779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7" name="Rectangle 56">
            <a:extLst>
              <a:ext uri="{FF2B5EF4-FFF2-40B4-BE49-F238E27FC236}">
                <a16:creationId xmlns:a16="http://schemas.microsoft.com/office/drawing/2014/main" id="{4D7CB1B0-B6A4-46A1-A1E8-C1386AF8C4A8}"/>
              </a:ext>
            </a:extLst>
          </p:cNvPr>
          <p:cNvSpPr/>
          <p:nvPr/>
        </p:nvSpPr>
        <p:spPr>
          <a:xfrm>
            <a:off x="7190735" y="5098534"/>
            <a:ext cx="1123605" cy="935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FEBA37-CDA6-4C4C-85E6-22EF0369FDEF}"/>
              </a:ext>
            </a:extLst>
          </p:cNvPr>
          <p:cNvSpPr txBox="1"/>
          <p:nvPr/>
        </p:nvSpPr>
        <p:spPr>
          <a:xfrm>
            <a:off x="7514935" y="5338262"/>
            <a:ext cx="1718147" cy="369332"/>
          </a:xfrm>
          <a:prstGeom prst="rect">
            <a:avLst/>
          </a:prstGeom>
          <a:noFill/>
        </p:spPr>
        <p:txBody>
          <a:bodyPr wrap="square" rtlCol="0">
            <a:spAutoFit/>
          </a:bodyPr>
          <a:lstStyle/>
          <a:p>
            <a:r>
              <a:rPr lang="en-GB" dirty="0"/>
              <a:t>441 samples</a:t>
            </a:r>
          </a:p>
        </p:txBody>
      </p:sp>
      <p:sp>
        <p:nvSpPr>
          <p:cNvPr id="38" name="TextBox 37">
            <a:extLst>
              <a:ext uri="{FF2B5EF4-FFF2-40B4-BE49-F238E27FC236}">
                <a16:creationId xmlns:a16="http://schemas.microsoft.com/office/drawing/2014/main" id="{9923DBBB-6C7C-4709-ADAA-C4D4AD494136}"/>
              </a:ext>
            </a:extLst>
          </p:cNvPr>
          <p:cNvSpPr txBox="1"/>
          <p:nvPr/>
        </p:nvSpPr>
        <p:spPr>
          <a:xfrm>
            <a:off x="9708051" y="3901079"/>
            <a:ext cx="2336601" cy="369332"/>
          </a:xfrm>
          <a:prstGeom prst="rect">
            <a:avLst/>
          </a:prstGeom>
          <a:noFill/>
        </p:spPr>
        <p:txBody>
          <a:bodyPr wrap="square" rtlCol="0">
            <a:spAutoFit/>
          </a:bodyPr>
          <a:lstStyle/>
          <a:p>
            <a:pPr algn="ctr">
              <a:spcAft>
                <a:spcPts val="1200"/>
              </a:spcAft>
            </a:pPr>
            <a:r>
              <a:rPr lang="en-GB" u="sng" dirty="0"/>
              <a:t>Excl. of outliers </a:t>
            </a:r>
            <a:endParaRPr lang="en-GB" dirty="0"/>
          </a:p>
        </p:txBody>
      </p:sp>
    </p:spTree>
    <p:extLst>
      <p:ext uri="{BB962C8B-B14F-4D97-AF65-F5344CB8AC3E}">
        <p14:creationId xmlns:p14="http://schemas.microsoft.com/office/powerpoint/2010/main" val="158565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7"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dge 9">
            <a:extLst>
              <a:ext uri="{FF2B5EF4-FFF2-40B4-BE49-F238E27FC236}">
                <a16:creationId xmlns:a16="http://schemas.microsoft.com/office/drawing/2014/main" id="{6B172517-B155-41F9-89EB-BD0E4D751EA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 </a:t>
            </a:r>
            <a:br>
              <a:rPr lang="en-GB" sz="3900" dirty="0"/>
            </a:br>
            <a:r>
              <a:rPr lang="en-GB" sz="3200" dirty="0"/>
              <a:t>CCA &amp; PCA</a:t>
            </a:r>
          </a:p>
        </p:txBody>
      </p:sp>
      <p:pic>
        <p:nvPicPr>
          <p:cNvPr id="3074" name="Picture 2">
            <a:extLst>
              <a:ext uri="{FF2B5EF4-FFF2-40B4-BE49-F238E27FC236}">
                <a16:creationId xmlns:a16="http://schemas.microsoft.com/office/drawing/2014/main" id="{F30EEBEE-6D5F-4C3D-AA4C-14418F0A5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4872" y="1534442"/>
            <a:ext cx="5099586" cy="455203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7">
            <a:extLst>
              <a:ext uri="{FF2B5EF4-FFF2-40B4-BE49-F238E27FC236}">
                <a16:creationId xmlns:a16="http://schemas.microsoft.com/office/drawing/2014/main" id="{A0960289-AC86-4E98-BF8E-DBB2BDDA4001}"/>
              </a:ext>
            </a:extLst>
          </p:cNvPr>
          <p:cNvSpPr txBox="1">
            <a:spLocks/>
          </p:cNvSpPr>
          <p:nvPr/>
        </p:nvSpPr>
        <p:spPr>
          <a:xfrm>
            <a:off x="963159" y="2344738"/>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CCA</a:t>
            </a:r>
          </a:p>
          <a:p>
            <a:pPr marL="0" indent="0">
              <a:buFont typeface="Wingdings 3" charset="2"/>
              <a:buNone/>
            </a:pPr>
            <a:endParaRPr lang="en-GB" dirty="0"/>
          </a:p>
          <a:p>
            <a:pPr marL="0" indent="0">
              <a:buFont typeface="Wingdings 3" charset="2"/>
              <a:buNone/>
            </a:pPr>
            <a:r>
              <a:rPr lang="en-GB" dirty="0"/>
              <a:t>35 microbes </a:t>
            </a:r>
          </a:p>
          <a:p>
            <a:pPr marL="0" indent="0">
              <a:buFont typeface="Wingdings 3" charset="2"/>
              <a:buNone/>
            </a:pPr>
            <a:r>
              <a:rPr lang="en-GB" dirty="0"/>
              <a:t>12 metabolites </a:t>
            </a:r>
          </a:p>
          <a:p>
            <a:pPr marL="0" indent="0">
              <a:buFont typeface="Wingdings 3" charset="2"/>
              <a:buNone/>
            </a:pPr>
            <a:endParaRPr lang="en-GB" dirty="0"/>
          </a:p>
          <a:p>
            <a:pPr marL="0" indent="0">
              <a:buFont typeface="Wingdings 3" charset="2"/>
              <a:buNone/>
            </a:pPr>
            <a:r>
              <a:rPr lang="en-GB" dirty="0"/>
              <a:t>Correlation coefficient = 0.509</a:t>
            </a:r>
          </a:p>
        </p:txBody>
      </p:sp>
      <p:sp>
        <p:nvSpPr>
          <p:cNvPr id="2" name="Right Brace 1">
            <a:extLst>
              <a:ext uri="{FF2B5EF4-FFF2-40B4-BE49-F238E27FC236}">
                <a16:creationId xmlns:a16="http://schemas.microsoft.com/office/drawing/2014/main" id="{4D5494E6-18D7-4B96-A68A-4BD71D048C7B}"/>
              </a:ext>
            </a:extLst>
          </p:cNvPr>
          <p:cNvSpPr/>
          <p:nvPr/>
        </p:nvSpPr>
        <p:spPr>
          <a:xfrm>
            <a:off x="3034327" y="3249524"/>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xtBox 2">
            <a:extLst>
              <a:ext uri="{FF2B5EF4-FFF2-40B4-BE49-F238E27FC236}">
                <a16:creationId xmlns:a16="http://schemas.microsoft.com/office/drawing/2014/main" id="{7B15756A-2CE9-4273-AF96-167FCBF8A580}"/>
              </a:ext>
            </a:extLst>
          </p:cNvPr>
          <p:cNvSpPr txBox="1"/>
          <p:nvPr/>
        </p:nvSpPr>
        <p:spPr>
          <a:xfrm>
            <a:off x="3355024" y="3181162"/>
            <a:ext cx="3352800" cy="923330"/>
          </a:xfrm>
          <a:prstGeom prst="rect">
            <a:avLst/>
          </a:prstGeom>
          <a:noFill/>
        </p:spPr>
        <p:txBody>
          <a:bodyPr wrap="square" rtlCol="0">
            <a:spAutoFit/>
          </a:bodyPr>
          <a:lstStyle/>
          <a:p>
            <a:r>
              <a:rPr lang="en-GB" dirty="0"/>
              <a:t>Best explanatory features of covariation in the data of each classification</a:t>
            </a:r>
          </a:p>
        </p:txBody>
      </p:sp>
    </p:spTree>
    <p:extLst>
      <p:ext uri="{BB962C8B-B14F-4D97-AF65-F5344CB8AC3E}">
        <p14:creationId xmlns:p14="http://schemas.microsoft.com/office/powerpoint/2010/main" val="87458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Content Placeholder 4" descr="Badge 9">
            <a:extLst>
              <a:ext uri="{FF2B5EF4-FFF2-40B4-BE49-F238E27FC236}">
                <a16:creationId xmlns:a16="http://schemas.microsoft.com/office/drawing/2014/main" id="{8E1E48B6-0C03-425A-BCBF-E0DBEC3D1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171344"/>
            <a:ext cx="2221485" cy="22463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418988" y="2781082"/>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435189" y="3958274"/>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435189" y="5135467"/>
            <a:ext cx="3164527" cy="7597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err="1"/>
              <a:t>PCoA</a:t>
            </a:r>
            <a:r>
              <a:rPr lang="en-GB" dirty="0"/>
              <a:t> &amp; PERMANOVA</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309694" y="2755980"/>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309695" y="3868306"/>
            <a:ext cx="251817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309695" y="4400601"/>
            <a:ext cx="251817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309696" y="5119173"/>
            <a:ext cx="2518171" cy="7439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classifications</a:t>
            </a:r>
          </a:p>
          <a:p>
            <a:pPr algn="ctr"/>
            <a:r>
              <a:rPr lang="en-GB" dirty="0"/>
              <a:t>Incl. only classified</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4"/>
            <a:ext cx="2453731" cy="199174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3675148"/>
            <a:ext cx="2336601" cy="28644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756729" y="1402812"/>
            <a:ext cx="2230115" cy="829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245132" y="1891136"/>
            <a:ext cx="2206813" cy="14600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328761" y="1891136"/>
            <a:ext cx="1123183" cy="1460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5091985"/>
            <a:ext cx="1144211" cy="132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59" y="3683640"/>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034" y="5356835"/>
            <a:ext cx="2391296" cy="1077218"/>
          </a:xfrm>
          <a:prstGeom prst="rect">
            <a:avLst/>
          </a:prstGeom>
          <a:noFill/>
        </p:spPr>
        <p:txBody>
          <a:bodyPr wrap="square" rtlCol="0">
            <a:spAutoFit/>
          </a:bodyPr>
          <a:lstStyle/>
          <a:p>
            <a:pPr algn="ctr">
              <a:spcAft>
                <a:spcPts val="1200"/>
              </a:spcAft>
            </a:pPr>
            <a:r>
              <a:rPr lang="en-GB" dirty="0"/>
              <a:t>Creating consistent datasets</a:t>
            </a:r>
          </a:p>
          <a:p>
            <a:pPr algn="ctr">
              <a:spcAft>
                <a:spcPts val="1200"/>
              </a:spcAft>
            </a:pPr>
            <a:r>
              <a:rPr lang="en-GB" dirty="0"/>
              <a:t>CCA &amp; PCA</a:t>
            </a:r>
          </a:p>
        </p:txBody>
      </p:sp>
      <p:sp>
        <p:nvSpPr>
          <p:cNvPr id="37" name="Rectangle 36">
            <a:extLst>
              <a:ext uri="{FF2B5EF4-FFF2-40B4-BE49-F238E27FC236}">
                <a16:creationId xmlns:a16="http://schemas.microsoft.com/office/drawing/2014/main" id="{BD5057D4-2904-4718-82AB-7A72ED7294BE}"/>
              </a:ext>
            </a:extLst>
          </p:cNvPr>
          <p:cNvSpPr/>
          <p:nvPr/>
        </p:nvSpPr>
        <p:spPr>
          <a:xfrm>
            <a:off x="9653391" y="3849151"/>
            <a:ext cx="2384824" cy="2690487"/>
          </a:xfrm>
          <a:prstGeom prst="rect">
            <a:avLst/>
          </a:prstGeom>
          <a:solidFill>
            <a:srgbClr val="322E3F"/>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38" name="TextBox 37">
            <a:extLst>
              <a:ext uri="{FF2B5EF4-FFF2-40B4-BE49-F238E27FC236}">
                <a16:creationId xmlns:a16="http://schemas.microsoft.com/office/drawing/2014/main" id="{9923DBBB-6C7C-4709-ADAA-C4D4AD494136}"/>
              </a:ext>
            </a:extLst>
          </p:cNvPr>
          <p:cNvSpPr txBox="1"/>
          <p:nvPr/>
        </p:nvSpPr>
        <p:spPr>
          <a:xfrm>
            <a:off x="9701614" y="3857643"/>
            <a:ext cx="2336601" cy="369332"/>
          </a:xfrm>
          <a:prstGeom prst="rect">
            <a:avLst/>
          </a:prstGeom>
          <a:noFill/>
        </p:spPr>
        <p:txBody>
          <a:bodyPr wrap="square" rtlCol="0">
            <a:spAutoFit/>
          </a:bodyPr>
          <a:lstStyle/>
          <a:p>
            <a:pPr algn="ctr">
              <a:spcAft>
                <a:spcPts val="1200"/>
              </a:spcAft>
            </a:pPr>
            <a:r>
              <a:rPr lang="en-GB" u="sng" dirty="0"/>
              <a:t>Excl. of outliers </a:t>
            </a:r>
            <a:endParaRPr lang="en-GB" dirty="0"/>
          </a:p>
        </p:txBody>
      </p:sp>
      <p:sp>
        <p:nvSpPr>
          <p:cNvPr id="39" name="Rectangle 38">
            <a:extLst>
              <a:ext uri="{FF2B5EF4-FFF2-40B4-BE49-F238E27FC236}">
                <a16:creationId xmlns:a16="http://schemas.microsoft.com/office/drawing/2014/main" id="{06ABC8BB-FDAD-4E07-8768-8AFC05049AA9}"/>
              </a:ext>
            </a:extLst>
          </p:cNvPr>
          <p:cNvSpPr/>
          <p:nvPr/>
        </p:nvSpPr>
        <p:spPr>
          <a:xfrm>
            <a:off x="9765791" y="4321425"/>
            <a:ext cx="2150379" cy="21170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40" name="Rectangle 39">
            <a:extLst>
              <a:ext uri="{FF2B5EF4-FFF2-40B4-BE49-F238E27FC236}">
                <a16:creationId xmlns:a16="http://schemas.microsoft.com/office/drawing/2014/main" id="{784B83AF-322B-4008-A4D2-4849D5DD87CE}"/>
              </a:ext>
            </a:extLst>
          </p:cNvPr>
          <p:cNvSpPr/>
          <p:nvPr/>
        </p:nvSpPr>
        <p:spPr>
          <a:xfrm>
            <a:off x="9779917" y="5549922"/>
            <a:ext cx="1054610" cy="88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61D0900F-7D78-411D-B539-FAA82B3DA562}"/>
              </a:ext>
            </a:extLst>
          </p:cNvPr>
          <p:cNvSpPr txBox="1"/>
          <p:nvPr/>
        </p:nvSpPr>
        <p:spPr>
          <a:xfrm>
            <a:off x="9725593" y="4368729"/>
            <a:ext cx="2288642" cy="1477328"/>
          </a:xfrm>
          <a:prstGeom prst="rect">
            <a:avLst/>
          </a:prstGeom>
          <a:noFill/>
        </p:spPr>
        <p:txBody>
          <a:bodyPr wrap="square" rtlCol="0">
            <a:spAutoFit/>
          </a:bodyPr>
          <a:lstStyle/>
          <a:p>
            <a:pPr algn="ctr"/>
            <a:r>
              <a:rPr lang="en-GB" dirty="0"/>
              <a:t>Rerun 4 </a:t>
            </a:r>
          </a:p>
          <a:p>
            <a:pPr algn="ctr"/>
            <a:r>
              <a:rPr lang="en-GB" dirty="0"/>
              <a:t>Top taxa</a:t>
            </a:r>
          </a:p>
          <a:p>
            <a:pPr algn="ctr"/>
            <a:r>
              <a:rPr lang="en-GB" dirty="0"/>
              <a:t>Shannon diversity </a:t>
            </a:r>
          </a:p>
          <a:p>
            <a:pPr algn="ctr"/>
            <a:r>
              <a:rPr lang="en-GB" dirty="0"/>
              <a:t>Phyla abundance</a:t>
            </a:r>
          </a:p>
          <a:p>
            <a:pPr algn="ctr">
              <a:spcAft>
                <a:spcPts val="1200"/>
              </a:spcAft>
            </a:pPr>
            <a:endParaRPr lang="en-GB" dirty="0"/>
          </a:p>
        </p:txBody>
      </p:sp>
      <p:sp>
        <p:nvSpPr>
          <p:cNvPr id="42" name="Rectangle 41">
            <a:extLst>
              <a:ext uri="{FF2B5EF4-FFF2-40B4-BE49-F238E27FC236}">
                <a16:creationId xmlns:a16="http://schemas.microsoft.com/office/drawing/2014/main" id="{CA2742A3-3AEE-427E-B77C-6039F71808C3}"/>
              </a:ext>
            </a:extLst>
          </p:cNvPr>
          <p:cNvSpPr/>
          <p:nvPr/>
        </p:nvSpPr>
        <p:spPr>
          <a:xfrm>
            <a:off x="9653703" y="2468456"/>
            <a:ext cx="2361647"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p:txBody>
      </p:sp>
      <p:sp>
        <p:nvSpPr>
          <p:cNvPr id="43" name="TextBox 42">
            <a:extLst>
              <a:ext uri="{FF2B5EF4-FFF2-40B4-BE49-F238E27FC236}">
                <a16:creationId xmlns:a16="http://schemas.microsoft.com/office/drawing/2014/main" id="{F3FB63B0-7FA6-4E45-9A48-C78A3DF3710E}"/>
              </a:ext>
            </a:extLst>
          </p:cNvPr>
          <p:cNvSpPr txBox="1"/>
          <p:nvPr/>
        </p:nvSpPr>
        <p:spPr>
          <a:xfrm>
            <a:off x="9738644" y="5586690"/>
            <a:ext cx="2227896" cy="923330"/>
          </a:xfrm>
          <a:prstGeom prst="rect">
            <a:avLst/>
          </a:prstGeom>
          <a:noFill/>
        </p:spPr>
        <p:txBody>
          <a:bodyPr wrap="square" rtlCol="0">
            <a:spAutoFit/>
          </a:bodyPr>
          <a:lstStyle/>
          <a:p>
            <a:pPr algn="ctr">
              <a:spcAft>
                <a:spcPts val="1200"/>
              </a:spcAft>
            </a:pPr>
            <a:r>
              <a:rPr lang="en-GB" dirty="0"/>
              <a:t>Rerun taxa filtering, CCA &amp; PCA  </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512601" y="164053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BD2A54A-3866-404C-9FDD-A5F86393303D}"/>
              </a:ext>
            </a:extLst>
          </p:cNvPr>
          <p:cNvSpPr txBox="1"/>
          <p:nvPr/>
        </p:nvSpPr>
        <p:spPr>
          <a:xfrm>
            <a:off x="7173777" y="4119999"/>
            <a:ext cx="2275165" cy="923330"/>
          </a:xfrm>
          <a:prstGeom prst="rect">
            <a:avLst/>
          </a:prstGeom>
          <a:noFill/>
        </p:spPr>
        <p:txBody>
          <a:bodyPr wrap="square" rtlCol="0">
            <a:spAutoFit/>
          </a:bodyPr>
          <a:lstStyle/>
          <a:p>
            <a:pPr algn="ctr">
              <a:spcAft>
                <a:spcPts val="1200"/>
              </a:spcAft>
            </a:pPr>
            <a:r>
              <a:rPr lang="en-GB" dirty="0"/>
              <a:t>Filtering taxa (NA ranks &amp; prevalence)</a:t>
            </a:r>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8139" y="2610038"/>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482" y="3798633"/>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2128" y="500364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7605" y="1064644"/>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1287" y="6390714"/>
            <a:ext cx="546272" cy="546272"/>
          </a:xfrm>
          <a:prstGeom prst="rect">
            <a:avLst/>
          </a:prstGeom>
        </p:spPr>
      </p:pic>
      <p:pic>
        <p:nvPicPr>
          <p:cNvPr id="68" name="Graphic 67" descr="Badge 8">
            <a:extLst>
              <a:ext uri="{FF2B5EF4-FFF2-40B4-BE49-F238E27FC236}">
                <a16:creationId xmlns:a16="http://schemas.microsoft.com/office/drawing/2014/main" id="{B92A1A38-3769-45BE-8D55-83778A730B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27572" y="6395977"/>
            <a:ext cx="546272" cy="546272"/>
          </a:xfrm>
          <a:prstGeom prst="rect">
            <a:avLst/>
          </a:prstGeom>
        </p:spPr>
      </p:pic>
      <p:pic>
        <p:nvPicPr>
          <p:cNvPr id="70" name="Graphic 69" descr="Badge 9">
            <a:extLst>
              <a:ext uri="{FF2B5EF4-FFF2-40B4-BE49-F238E27FC236}">
                <a16:creationId xmlns:a16="http://schemas.microsoft.com/office/drawing/2014/main" id="{BFA84CE7-B30B-4EAB-992F-55AE1E26CE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49736" y="2339326"/>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795" y="1304198"/>
            <a:ext cx="546272" cy="546272"/>
          </a:xfrm>
          <a:prstGeom prst="rect">
            <a:avLst/>
          </a:prstGeom>
        </p:spPr>
      </p:pic>
      <p:sp>
        <p:nvSpPr>
          <p:cNvPr id="73" name="Arrow: Right 72">
            <a:extLst>
              <a:ext uri="{FF2B5EF4-FFF2-40B4-BE49-F238E27FC236}">
                <a16:creationId xmlns:a16="http://schemas.microsoft.com/office/drawing/2014/main" id="{BC408EF7-3B02-4D46-AAC3-FDC96A220D1F}"/>
              </a:ext>
            </a:extLst>
          </p:cNvPr>
          <p:cNvSpPr/>
          <p:nvPr/>
        </p:nvSpPr>
        <p:spPr>
          <a:xfrm rot="16200000">
            <a:off x="10627988" y="356022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B73DD667-96C8-485C-8418-2A933EDD5451}"/>
              </a:ext>
            </a:extLst>
          </p:cNvPr>
          <p:cNvSpPr txBox="1"/>
          <p:nvPr/>
        </p:nvSpPr>
        <p:spPr>
          <a:xfrm>
            <a:off x="9993518" y="3900240"/>
            <a:ext cx="1718147" cy="369332"/>
          </a:xfrm>
          <a:prstGeom prst="rect">
            <a:avLst/>
          </a:prstGeom>
          <a:solidFill>
            <a:srgbClr val="322E3F"/>
          </a:solidFill>
        </p:spPr>
        <p:txBody>
          <a:bodyPr wrap="square" rtlCol="0">
            <a:spAutoFit/>
          </a:bodyPr>
          <a:lstStyle/>
          <a:p>
            <a:pPr algn="ctr"/>
            <a:r>
              <a:rPr lang="en-GB" dirty="0"/>
              <a:t>441 samples</a:t>
            </a:r>
          </a:p>
        </p:txBody>
      </p:sp>
      <p:sp>
        <p:nvSpPr>
          <p:cNvPr id="75" name="Oval 74">
            <a:extLst>
              <a:ext uri="{FF2B5EF4-FFF2-40B4-BE49-F238E27FC236}">
                <a16:creationId xmlns:a16="http://schemas.microsoft.com/office/drawing/2014/main" id="{3A391306-7E8E-4BFE-89E7-0EE9A7FCB37F}"/>
              </a:ext>
            </a:extLst>
          </p:cNvPr>
          <p:cNvSpPr/>
          <p:nvPr/>
        </p:nvSpPr>
        <p:spPr>
          <a:xfrm>
            <a:off x="9510148" y="3587302"/>
            <a:ext cx="2655153" cy="327069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82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dge 10">
            <a:extLst>
              <a:ext uri="{FF2B5EF4-FFF2-40B4-BE49-F238E27FC236}">
                <a16:creationId xmlns:a16="http://schemas.microsoft.com/office/drawing/2014/main" id="{77618D4F-4B01-4EEC-ADA7-D7F37175D65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8</a:t>
            </a:r>
            <a:br>
              <a:rPr lang="en-GB" sz="3700"/>
            </a:br>
            <a:r>
              <a:rPr lang="en-GB" sz="3200"/>
              <a:t>Excl. of outliers metagenome results</a:t>
            </a:r>
            <a:endParaRPr lang="en-GB" sz="3200" dirty="0"/>
          </a:p>
        </p:txBody>
      </p:sp>
      <p:pic>
        <p:nvPicPr>
          <p:cNvPr id="4100" name="Picture 4">
            <a:extLst>
              <a:ext uri="{FF2B5EF4-FFF2-40B4-BE49-F238E27FC236}">
                <a16:creationId xmlns:a16="http://schemas.microsoft.com/office/drawing/2014/main" id="{F76BFD3C-5678-41E5-BA03-CB8723D61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460" y="2286627"/>
            <a:ext cx="4004724" cy="36389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D5A5C28-7C69-4B6F-A057-ACBCCCBB92FB}"/>
              </a:ext>
            </a:extLst>
          </p:cNvPr>
          <p:cNvSpPr txBox="1"/>
          <p:nvPr/>
        </p:nvSpPr>
        <p:spPr>
          <a:xfrm>
            <a:off x="4114798" y="1946456"/>
            <a:ext cx="2578814" cy="369332"/>
          </a:xfrm>
          <a:prstGeom prst="rect">
            <a:avLst/>
          </a:prstGeom>
          <a:noFill/>
        </p:spPr>
        <p:txBody>
          <a:bodyPr wrap="square" rtlCol="0">
            <a:spAutoFit/>
          </a:bodyPr>
          <a:lstStyle/>
          <a:p>
            <a:r>
              <a:rPr lang="en-GB" dirty="0"/>
              <a:t>New:</a:t>
            </a:r>
          </a:p>
        </p:txBody>
      </p:sp>
      <p:pic>
        <p:nvPicPr>
          <p:cNvPr id="9" name="Picture 2">
            <a:extLst>
              <a:ext uri="{FF2B5EF4-FFF2-40B4-BE49-F238E27FC236}">
                <a16:creationId xmlns:a16="http://schemas.microsoft.com/office/drawing/2014/main" id="{1A80CFDE-6BBB-44B1-86D2-DE44184F09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1" y="2315788"/>
            <a:ext cx="4085137" cy="36097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0975B11-D1D6-4369-92F5-27B75D7C5B5A}"/>
              </a:ext>
            </a:extLst>
          </p:cNvPr>
          <p:cNvSpPr txBox="1"/>
          <p:nvPr/>
        </p:nvSpPr>
        <p:spPr>
          <a:xfrm>
            <a:off x="80412" y="1946456"/>
            <a:ext cx="2578814" cy="369332"/>
          </a:xfrm>
          <a:prstGeom prst="rect">
            <a:avLst/>
          </a:prstGeom>
          <a:noFill/>
        </p:spPr>
        <p:txBody>
          <a:bodyPr wrap="square" rtlCol="0">
            <a:spAutoFit/>
          </a:bodyPr>
          <a:lstStyle/>
          <a:p>
            <a:r>
              <a:rPr lang="en-GB" dirty="0"/>
              <a:t>Old:</a:t>
            </a:r>
          </a:p>
        </p:txBody>
      </p:sp>
      <p:graphicFrame>
        <p:nvGraphicFramePr>
          <p:cNvPr id="4" name="Table 5">
            <a:extLst>
              <a:ext uri="{FF2B5EF4-FFF2-40B4-BE49-F238E27FC236}">
                <a16:creationId xmlns:a16="http://schemas.microsoft.com/office/drawing/2014/main" id="{FF054503-E13F-4C12-9CCB-B59BE6B36D06}"/>
              </a:ext>
            </a:extLst>
          </p:cNvPr>
          <p:cNvGraphicFramePr>
            <a:graphicFrameLocks noGrp="1"/>
          </p:cNvGraphicFramePr>
          <p:nvPr>
            <p:extLst>
              <p:ext uri="{D42A27DB-BD31-4B8C-83A1-F6EECF244321}">
                <p14:modId xmlns:p14="http://schemas.microsoft.com/office/powerpoint/2010/main" val="3628850341"/>
              </p:ext>
            </p:extLst>
          </p:nvPr>
        </p:nvGraphicFramePr>
        <p:xfrm>
          <a:off x="8366040" y="2482183"/>
          <a:ext cx="3616167" cy="3247796"/>
        </p:xfrm>
        <a:graphic>
          <a:graphicData uri="http://schemas.openxmlformats.org/drawingml/2006/table">
            <a:tbl>
              <a:tblPr firstRow="1" bandRow="1">
                <a:tableStyleId>{5C22544A-7EE6-4342-B048-85BDC9FD1C3A}</a:tableStyleId>
              </a:tblPr>
              <a:tblGrid>
                <a:gridCol w="1821234">
                  <a:extLst>
                    <a:ext uri="{9D8B030D-6E8A-4147-A177-3AD203B41FA5}">
                      <a16:colId xmlns:a16="http://schemas.microsoft.com/office/drawing/2014/main" val="3899057825"/>
                    </a:ext>
                  </a:extLst>
                </a:gridCol>
                <a:gridCol w="1794933">
                  <a:extLst>
                    <a:ext uri="{9D8B030D-6E8A-4147-A177-3AD203B41FA5}">
                      <a16:colId xmlns:a16="http://schemas.microsoft.com/office/drawing/2014/main" val="1151513950"/>
                    </a:ext>
                  </a:extLst>
                </a:gridCol>
              </a:tblGrid>
              <a:tr h="412477">
                <a:tc gridSpan="2">
                  <a:txBody>
                    <a:bodyPr/>
                    <a:lstStyle/>
                    <a:p>
                      <a:pPr algn="ctr"/>
                      <a:r>
                        <a:rPr lang="en-GB" u="sng" dirty="0"/>
                        <a:t>PERMANOVA</a:t>
                      </a:r>
                    </a:p>
                  </a:txBody>
                  <a:tcPr/>
                </a:tc>
                <a:tc hMerge="1">
                  <a:txBody>
                    <a:bodyPr/>
                    <a:lstStyle/>
                    <a:p>
                      <a:endParaRPr lang="en-GB" dirty="0"/>
                    </a:p>
                  </a:txBody>
                  <a:tcPr/>
                </a:tc>
                <a:extLst>
                  <a:ext uri="{0D108BD9-81ED-4DB2-BD59-A6C34878D82A}">
                    <a16:rowId xmlns:a16="http://schemas.microsoft.com/office/drawing/2014/main" val="4283446358"/>
                  </a:ext>
                </a:extLst>
              </a:tr>
              <a:tr h="579258">
                <a:tc>
                  <a:txBody>
                    <a:bodyPr/>
                    <a:lstStyle/>
                    <a:p>
                      <a:pPr marL="0" indent="0">
                        <a:buFont typeface="Wingdings 3" charset="2"/>
                        <a:buNone/>
                      </a:pPr>
                      <a:r>
                        <a:rPr lang="en-GB" dirty="0"/>
                        <a:t>Old</a:t>
                      </a:r>
                    </a:p>
                    <a:p>
                      <a:endParaRPr lang="en-GB" dirty="0"/>
                    </a:p>
                  </a:txBody>
                  <a:tcPr/>
                </a:tc>
                <a:tc>
                  <a:txBody>
                    <a:bodyPr/>
                    <a:lstStyle/>
                    <a:p>
                      <a:pPr marL="0" indent="0">
                        <a:buFont typeface="Wingdings 3" charset="2"/>
                        <a:buNone/>
                      </a:pPr>
                      <a:r>
                        <a:rPr lang="en-GB" dirty="0"/>
                        <a:t>p = 0.010</a:t>
                      </a:r>
                    </a:p>
                    <a:p>
                      <a:pPr marL="0" indent="0">
                        <a:buFont typeface="Wingdings 3" charset="2"/>
                        <a:buNone/>
                      </a:pPr>
                      <a:r>
                        <a:rPr lang="en-GB" dirty="0"/>
                        <a:t>R2 = 0.019</a:t>
                      </a:r>
                    </a:p>
                  </a:txBody>
                  <a:tcPr/>
                </a:tc>
                <a:extLst>
                  <a:ext uri="{0D108BD9-81ED-4DB2-BD59-A6C34878D82A}">
                    <a16:rowId xmlns:a16="http://schemas.microsoft.com/office/drawing/2014/main" val="2512969008"/>
                  </a:ext>
                </a:extLst>
              </a:tr>
              <a:tr h="721835">
                <a:tc>
                  <a:txBody>
                    <a:bodyPr/>
                    <a:lstStyle/>
                    <a:p>
                      <a:r>
                        <a:rPr lang="en-GB" dirty="0"/>
                        <a:t>New </a:t>
                      </a:r>
                    </a:p>
                  </a:txBody>
                  <a:tcPr/>
                </a:tc>
                <a:tc>
                  <a:txBody>
                    <a:bodyPr/>
                    <a:lstStyle/>
                    <a:p>
                      <a:r>
                        <a:rPr lang="en-GB" dirty="0"/>
                        <a:t>p = 0.010</a:t>
                      </a:r>
                    </a:p>
                    <a:p>
                      <a:r>
                        <a:rPr lang="en-GB" dirty="0"/>
                        <a:t>R2 = 0.021</a:t>
                      </a:r>
                    </a:p>
                  </a:txBody>
                  <a:tcPr/>
                </a:tc>
                <a:extLst>
                  <a:ext uri="{0D108BD9-81ED-4DB2-BD59-A6C34878D82A}">
                    <a16:rowId xmlns:a16="http://schemas.microsoft.com/office/drawing/2014/main" val="969356280"/>
                  </a:ext>
                </a:extLst>
              </a:tr>
              <a:tr h="621828">
                <a:tc gridSpan="2">
                  <a:txBody>
                    <a:bodyPr/>
                    <a:lstStyle/>
                    <a:p>
                      <a:pPr marL="0" indent="0" algn="ctr">
                        <a:buFont typeface="Wingdings 3" charset="2"/>
                        <a:buNone/>
                      </a:pPr>
                      <a:r>
                        <a:rPr lang="en-GB" b="1" u="sng" dirty="0">
                          <a:solidFill>
                            <a:schemeClr val="tx1"/>
                          </a:solidFill>
                        </a:rPr>
                        <a:t>Check of homogeneity</a:t>
                      </a:r>
                    </a:p>
                  </a:txBody>
                  <a:tcPr anchor="ctr">
                    <a:solidFill>
                      <a:schemeClr val="accent1"/>
                    </a:solidFill>
                  </a:tcPr>
                </a:tc>
                <a:tc hMerge="1">
                  <a:txBody>
                    <a:bodyPr/>
                    <a:lstStyle/>
                    <a:p>
                      <a:endParaRPr lang="en-GB" dirty="0"/>
                    </a:p>
                  </a:txBody>
                  <a:tcPr/>
                </a:tc>
                <a:extLst>
                  <a:ext uri="{0D108BD9-81ED-4DB2-BD59-A6C34878D82A}">
                    <a16:rowId xmlns:a16="http://schemas.microsoft.com/office/drawing/2014/main" val="2625155509"/>
                  </a:ext>
                </a:extLst>
              </a:tr>
              <a:tr h="425788">
                <a:tc>
                  <a:txBody>
                    <a:bodyPr/>
                    <a:lstStyle/>
                    <a:p>
                      <a:r>
                        <a:rPr lang="en-GB" dirty="0"/>
                        <a:t>Old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p = 0.678</a:t>
                      </a:r>
                    </a:p>
                  </a:txBody>
                  <a:tcPr/>
                </a:tc>
                <a:extLst>
                  <a:ext uri="{0D108BD9-81ED-4DB2-BD59-A6C34878D82A}">
                    <a16:rowId xmlns:a16="http://schemas.microsoft.com/office/drawing/2014/main" val="1092325445"/>
                  </a:ext>
                </a:extLst>
              </a:tr>
              <a:tr h="425788">
                <a:tc>
                  <a:txBody>
                    <a:bodyPr/>
                    <a:lstStyle/>
                    <a:p>
                      <a:r>
                        <a:rPr lang="en-GB" dirty="0"/>
                        <a:t>New </a:t>
                      </a:r>
                    </a:p>
                  </a:txBody>
                  <a:tcPr/>
                </a:tc>
                <a:tc>
                  <a:txBody>
                    <a:bodyPr/>
                    <a:lstStyle/>
                    <a:p>
                      <a:r>
                        <a:rPr lang="en-GB" dirty="0"/>
                        <a:t>p = 0.542</a:t>
                      </a:r>
                    </a:p>
                  </a:txBody>
                  <a:tcPr/>
                </a:tc>
                <a:extLst>
                  <a:ext uri="{0D108BD9-81ED-4DB2-BD59-A6C34878D82A}">
                    <a16:rowId xmlns:a16="http://schemas.microsoft.com/office/drawing/2014/main" val="1880126093"/>
                  </a:ext>
                </a:extLst>
              </a:tr>
            </a:tbl>
          </a:graphicData>
        </a:graphic>
      </p:graphicFrame>
    </p:spTree>
    <p:extLst>
      <p:ext uri="{BB962C8B-B14F-4D97-AF65-F5344CB8AC3E}">
        <p14:creationId xmlns:p14="http://schemas.microsoft.com/office/powerpoint/2010/main" val="199962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11" y="424143"/>
            <a:ext cx="722239" cy="722239"/>
          </a:xfrm>
        </p:spPr>
      </p:pic>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909310"/>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342900" indent="-342900">
              <a:buFont typeface="Arial" panose="020B0604020202020204" pitchFamily="34" charset="0"/>
              <a:buChar char="•"/>
            </a:pPr>
            <a:r>
              <a:rPr lang="en-GB" sz="2400" dirty="0"/>
              <a:t>Importance of researching factors influencing IR.</a:t>
            </a:r>
          </a:p>
          <a:p>
            <a:pPr marL="285750" indent="-285750">
              <a:buFontTx/>
              <a:buChar char="-"/>
            </a:pPr>
            <a:endParaRPr lang="en-GB" dirty="0"/>
          </a:p>
        </p:txBody>
      </p:sp>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pic>
        <p:nvPicPr>
          <p:cNvPr id="11" name="Picture 10">
            <a:extLst>
              <a:ext uri="{FF2B5EF4-FFF2-40B4-BE49-F238E27FC236}">
                <a16:creationId xmlns:a16="http://schemas.microsoft.com/office/drawing/2014/main" id="{EC0C8E63-ED69-47BF-8863-B1E8E50B3F66}"/>
              </a:ext>
            </a:extLst>
          </p:cNvPr>
          <p:cNvPicPr>
            <a:picLocks noChangeAspect="1"/>
          </p:cNvPicPr>
          <p:nvPr/>
        </p:nvPicPr>
        <p:blipFill>
          <a:blip r:embed="rId5"/>
          <a:stretch>
            <a:fillRect/>
          </a:stretch>
        </p:blipFill>
        <p:spPr>
          <a:xfrm>
            <a:off x="3243057" y="3080767"/>
            <a:ext cx="2637338" cy="2806398"/>
          </a:xfrm>
          <a:prstGeom prst="rect">
            <a:avLst/>
          </a:prstGeom>
        </p:spPr>
      </p:pic>
      <p:pic>
        <p:nvPicPr>
          <p:cNvPr id="12" name="Picture 11">
            <a:extLst>
              <a:ext uri="{FF2B5EF4-FFF2-40B4-BE49-F238E27FC236}">
                <a16:creationId xmlns:a16="http://schemas.microsoft.com/office/drawing/2014/main" id="{BF0691ED-F8DC-452C-B6FE-61AB5984F784}"/>
              </a:ext>
            </a:extLst>
          </p:cNvPr>
          <p:cNvPicPr>
            <a:picLocks noChangeAspect="1"/>
          </p:cNvPicPr>
          <p:nvPr/>
        </p:nvPicPr>
        <p:blipFill>
          <a:blip r:embed="rId6"/>
          <a:stretch>
            <a:fillRect/>
          </a:stretch>
        </p:blipFill>
        <p:spPr>
          <a:xfrm>
            <a:off x="5952314" y="3080767"/>
            <a:ext cx="2784501" cy="2806398"/>
          </a:xfrm>
          <a:prstGeom prst="rect">
            <a:avLst/>
          </a:prstGeom>
        </p:spPr>
      </p:pic>
      <p:sp>
        <p:nvSpPr>
          <p:cNvPr id="13" name="TextBox 12">
            <a:extLst>
              <a:ext uri="{FF2B5EF4-FFF2-40B4-BE49-F238E27FC236}">
                <a16:creationId xmlns:a16="http://schemas.microsoft.com/office/drawing/2014/main" id="{CF9D096C-FB83-4A91-932F-5BD89A1A43CE}"/>
              </a:ext>
            </a:extLst>
          </p:cNvPr>
          <p:cNvSpPr txBox="1"/>
          <p:nvPr/>
        </p:nvSpPr>
        <p:spPr>
          <a:xfrm>
            <a:off x="3243058" y="5965269"/>
            <a:ext cx="520562" cy="369332"/>
          </a:xfrm>
          <a:prstGeom prst="rect">
            <a:avLst/>
          </a:prstGeom>
          <a:noFill/>
        </p:spPr>
        <p:txBody>
          <a:bodyPr wrap="square" rtlCol="0">
            <a:spAutoFit/>
          </a:bodyPr>
          <a:lstStyle/>
          <a:p>
            <a:r>
              <a:rPr lang="en-GB" dirty="0"/>
              <a:t>(3)</a:t>
            </a:r>
          </a:p>
        </p:txBody>
      </p:sp>
    </p:spTree>
    <p:extLst>
      <p:ext uri="{BB962C8B-B14F-4D97-AF65-F5344CB8AC3E}">
        <p14:creationId xmlns:p14="http://schemas.microsoft.com/office/powerpoint/2010/main" val="7685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755276"/>
            <a:ext cx="8435093" cy="501509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Badge 10">
            <a:extLst>
              <a:ext uri="{FF2B5EF4-FFF2-40B4-BE49-F238E27FC236}">
                <a16:creationId xmlns:a16="http://schemas.microsoft.com/office/drawing/2014/main" id="{77618D4F-4B01-4EEC-ADA7-D7F37175D651}"/>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50" y="41591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8</a:t>
            </a:r>
            <a:br>
              <a:rPr lang="en-GB" sz="3700"/>
            </a:br>
            <a:r>
              <a:rPr lang="en-GB" sz="3200"/>
              <a:t>Excl. of outliers metagenome results</a:t>
            </a:r>
            <a:endParaRPr lang="en-GB" sz="3200" dirty="0"/>
          </a:p>
        </p:txBody>
      </p:sp>
      <p:sp>
        <p:nvSpPr>
          <p:cNvPr id="4" name="TextBox 3">
            <a:extLst>
              <a:ext uri="{FF2B5EF4-FFF2-40B4-BE49-F238E27FC236}">
                <a16:creationId xmlns:a16="http://schemas.microsoft.com/office/drawing/2014/main" id="{449C96C2-491A-424F-8D0C-85D6E3C4A062}"/>
              </a:ext>
            </a:extLst>
          </p:cNvPr>
          <p:cNvSpPr txBox="1"/>
          <p:nvPr/>
        </p:nvSpPr>
        <p:spPr>
          <a:xfrm>
            <a:off x="4724400" y="215537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1106" y="3230432"/>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22915" y="2589828"/>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84915" y="2804531"/>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84915" y="3017312"/>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47452" y="2346119"/>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47452" y="3416182"/>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12771" y="3632259"/>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24394" y="3834500"/>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85657" y="4036741"/>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84915" y="4226978"/>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05114" y="447168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2335" y="5478980"/>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05114" y="4869868"/>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05113" y="5065222"/>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693226" y="5274856"/>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06620" y="4663398"/>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1444" y="5673266"/>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1444" y="5885920"/>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1444" y="6098573"/>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155372"/>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536655"/>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091932"/>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216106"/>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dge 10">
            <a:extLst>
              <a:ext uri="{FF2B5EF4-FFF2-40B4-BE49-F238E27FC236}">
                <a16:creationId xmlns:a16="http://schemas.microsoft.com/office/drawing/2014/main" id="{77618D4F-4B01-4EEC-ADA7-D7F37175D65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8</a:t>
            </a:r>
            <a:br>
              <a:rPr lang="en-GB" sz="3700"/>
            </a:br>
            <a:r>
              <a:rPr lang="en-GB" sz="3200"/>
              <a:t>Excl. of outliers metagenome results</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872335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pic>
        <p:nvPicPr>
          <p:cNvPr id="5" name="Content Placeholder 4" descr="Badge 10">
            <a:extLst>
              <a:ext uri="{FF2B5EF4-FFF2-40B4-BE49-F238E27FC236}">
                <a16:creationId xmlns:a16="http://schemas.microsoft.com/office/drawing/2014/main" id="{77618D4F-4B01-4EEC-ADA7-D7F37175D65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8</a:t>
            </a:r>
            <a:br>
              <a:rPr lang="en-GB" sz="3700"/>
            </a:br>
            <a:r>
              <a:rPr lang="en-GB" sz="3200"/>
              <a:t>Excl. of outliers metagenome results</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pic>
        <p:nvPicPr>
          <p:cNvPr id="5" name="Content Placeholder 4" descr="Badge 10">
            <a:extLst>
              <a:ext uri="{FF2B5EF4-FFF2-40B4-BE49-F238E27FC236}">
                <a16:creationId xmlns:a16="http://schemas.microsoft.com/office/drawing/2014/main" id="{77618D4F-4B01-4EEC-ADA7-D7F37175D65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8</a:t>
            </a:r>
            <a:br>
              <a:rPr lang="en-GB" sz="3700"/>
            </a:br>
            <a:r>
              <a:rPr lang="en-GB" sz="3200"/>
              <a:t>Excl. of outliers metagenome results</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688" y="2123260"/>
            <a:ext cx="7828624" cy="4048956"/>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Badge 10">
            <a:extLst>
              <a:ext uri="{FF2B5EF4-FFF2-40B4-BE49-F238E27FC236}">
                <a16:creationId xmlns:a16="http://schemas.microsoft.com/office/drawing/2014/main" id="{77618D4F-4B01-4EEC-ADA7-D7F37175D65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a:t>Results: 8</a:t>
            </a:r>
            <a:br>
              <a:rPr lang="en-GB" sz="3700"/>
            </a:br>
            <a:r>
              <a:rPr lang="en-GB" sz="3200"/>
              <a:t>Excl. of outliers metagenome results</a:t>
            </a:r>
            <a:endParaRPr lang="en-GB" sz="3200" dirty="0"/>
          </a:p>
        </p:txBody>
      </p:sp>
    </p:spTree>
    <p:extLst>
      <p:ext uri="{BB962C8B-B14F-4D97-AF65-F5344CB8AC3E}">
        <p14:creationId xmlns:p14="http://schemas.microsoft.com/office/powerpoint/2010/main" val="10099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8</a:t>
            </a:r>
            <a:br>
              <a:rPr lang="en-GB" sz="3700" dirty="0"/>
            </a:br>
            <a:r>
              <a:rPr lang="en-GB" sz="3200" dirty="0"/>
              <a:t>Excl. of outliers metagenome &amp; metabolome results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598" y="1915895"/>
            <a:ext cx="5838825" cy="40862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(old = 35)</a:t>
            </a:r>
          </a:p>
          <a:p>
            <a:pPr marL="0" indent="0">
              <a:buFont typeface="Wingdings 3" charset="2"/>
              <a:buNone/>
            </a:pPr>
            <a:r>
              <a:rPr lang="en-GB" dirty="0"/>
              <a:t>10 metabolites </a:t>
            </a:r>
          </a:p>
          <a:p>
            <a:pPr marL="0" indent="0">
              <a:buFont typeface="Wingdings 3" charset="2"/>
              <a:buNone/>
            </a:pPr>
            <a:r>
              <a:rPr lang="en-GB" dirty="0"/>
              <a:t>(old = 12)</a:t>
            </a:r>
          </a:p>
          <a:p>
            <a:pPr marL="0" indent="0">
              <a:buFont typeface="Wingdings 3" charset="2"/>
              <a:buNone/>
            </a:pPr>
            <a:endParaRPr lang="en-GB" dirty="0"/>
          </a:p>
          <a:p>
            <a:pPr marL="0" indent="0">
              <a:buFont typeface="Wingdings 3" charset="2"/>
              <a:buNone/>
            </a:pPr>
            <a:r>
              <a:rPr lang="en-GB" dirty="0"/>
              <a:t>Correlation coefficient = 0.482 </a:t>
            </a:r>
          </a:p>
          <a:p>
            <a:pPr marL="0" indent="0">
              <a:buFont typeface="Wingdings 3" charset="2"/>
              <a:buNone/>
            </a:pPr>
            <a:r>
              <a:rPr lang="en-GB" dirty="0"/>
              <a:t>(old = 0.509)</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Tree>
    <p:extLst>
      <p:ext uri="{BB962C8B-B14F-4D97-AF65-F5344CB8AC3E}">
        <p14:creationId xmlns:p14="http://schemas.microsoft.com/office/powerpoint/2010/main" val="83129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lstStyle/>
          <a:p>
            <a:pPr marL="0" indent="0">
              <a:buNone/>
            </a:pPr>
            <a:r>
              <a:rPr lang="en-GB" dirty="0"/>
              <a:t>Complete taxon set enrichment analysis</a:t>
            </a:r>
          </a:p>
          <a:p>
            <a:pPr marL="0" indent="0">
              <a:buNone/>
            </a:pPr>
            <a:r>
              <a:rPr lang="en-GB" dirty="0"/>
              <a:t>More in depth understanding of the tests performed (e.g. PERMANOVA).</a:t>
            </a:r>
          </a:p>
          <a:p>
            <a:pPr marL="0" indent="0">
              <a:buNone/>
            </a:pPr>
            <a:r>
              <a:rPr lang="en-GB" dirty="0"/>
              <a:t>Interpretation of the results.</a:t>
            </a:r>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1322306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36858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4">
            <a:extLst>
              <a:ext uri="{FF2B5EF4-FFF2-40B4-BE49-F238E27FC236}">
                <a16:creationId xmlns:a16="http://schemas.microsoft.com/office/drawing/2014/main" id="{98CC7CE1-7573-454D-BEE5-062E070761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
        <p:nvSpPr>
          <p:cNvPr id="2" name="TextBox 1">
            <a:extLst>
              <a:ext uri="{FF2B5EF4-FFF2-40B4-BE49-F238E27FC236}">
                <a16:creationId xmlns:a16="http://schemas.microsoft.com/office/drawing/2014/main" id="{67360215-9184-4679-84E4-9FE1A1D1DA82}"/>
              </a:ext>
            </a:extLst>
          </p:cNvPr>
          <p:cNvSpPr txBox="1"/>
          <p:nvPr/>
        </p:nvSpPr>
        <p:spPr>
          <a:xfrm>
            <a:off x="846666" y="2654221"/>
            <a:ext cx="10498666" cy="1815882"/>
          </a:xfrm>
          <a:prstGeom prst="rect">
            <a:avLst/>
          </a:prstGeom>
          <a:noFill/>
        </p:spPr>
        <p:txBody>
          <a:bodyPr wrap="square" rtlCol="0">
            <a:spAutoFit/>
          </a:bodyPr>
          <a:lstStyle/>
          <a:p>
            <a:pPr algn="ctr"/>
            <a:r>
              <a:rPr lang="en-GB" sz="2800" dirty="0"/>
              <a:t>Investigate the changes in the host proteome and host metabolome as well as to the microbiome of insulin resistant individuals at high risk for diabetes compared to that of insulin sensitive individuals at high risk for diabetes.</a:t>
            </a:r>
          </a:p>
        </p:txBody>
      </p:sp>
    </p:spTree>
    <p:extLst>
      <p:ext uri="{BB962C8B-B14F-4D97-AF65-F5344CB8AC3E}">
        <p14:creationId xmlns:p14="http://schemas.microsoft.com/office/powerpoint/2010/main" val="7081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Content Placeholder 14" descr="Badge 5">
            <a:extLst>
              <a:ext uri="{FF2B5EF4-FFF2-40B4-BE49-F238E27FC236}">
                <a16:creationId xmlns:a16="http://schemas.microsoft.com/office/drawing/2014/main" id="{8F6661C5-69A3-4015-A4C8-ABCB4476C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171344"/>
            <a:ext cx="2221485" cy="22463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418988" y="2781082"/>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435189" y="3958274"/>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435189" y="5135467"/>
            <a:ext cx="3164527" cy="7597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err="1"/>
              <a:t>PCoA</a:t>
            </a:r>
            <a:r>
              <a:rPr lang="en-GB" dirty="0"/>
              <a:t> &amp; PERMANOVA</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309694" y="2755980"/>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309695" y="3868306"/>
            <a:ext cx="251817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309695" y="4400601"/>
            <a:ext cx="251817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309696" y="5119173"/>
            <a:ext cx="2518171" cy="7439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classifications</a:t>
            </a:r>
          </a:p>
          <a:p>
            <a:pPr algn="ctr"/>
            <a:r>
              <a:rPr lang="en-GB" dirty="0"/>
              <a:t>Incl. only classified</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4"/>
            <a:ext cx="2453731" cy="199174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3675148"/>
            <a:ext cx="2336601" cy="28644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756729" y="1402812"/>
            <a:ext cx="2230115" cy="829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245132" y="1891136"/>
            <a:ext cx="2206813" cy="14600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328761" y="1891136"/>
            <a:ext cx="1123183" cy="1460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5091985"/>
            <a:ext cx="1144211" cy="132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59" y="3683640"/>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034" y="5356835"/>
            <a:ext cx="2391296" cy="1077218"/>
          </a:xfrm>
          <a:prstGeom prst="rect">
            <a:avLst/>
          </a:prstGeom>
          <a:noFill/>
        </p:spPr>
        <p:txBody>
          <a:bodyPr wrap="square" rtlCol="0">
            <a:spAutoFit/>
          </a:bodyPr>
          <a:lstStyle/>
          <a:p>
            <a:pPr algn="ctr">
              <a:spcAft>
                <a:spcPts val="1200"/>
              </a:spcAft>
            </a:pPr>
            <a:r>
              <a:rPr lang="en-GB" dirty="0"/>
              <a:t>Creating consistent datasets</a:t>
            </a:r>
          </a:p>
          <a:p>
            <a:pPr algn="ctr">
              <a:spcAft>
                <a:spcPts val="1200"/>
              </a:spcAft>
            </a:pPr>
            <a:r>
              <a:rPr lang="en-GB" dirty="0"/>
              <a:t>CCA &amp; PCA</a:t>
            </a:r>
          </a:p>
        </p:txBody>
      </p:sp>
      <p:sp>
        <p:nvSpPr>
          <p:cNvPr id="37" name="Rectangle 36">
            <a:extLst>
              <a:ext uri="{FF2B5EF4-FFF2-40B4-BE49-F238E27FC236}">
                <a16:creationId xmlns:a16="http://schemas.microsoft.com/office/drawing/2014/main" id="{BD5057D4-2904-4718-82AB-7A72ED7294BE}"/>
              </a:ext>
            </a:extLst>
          </p:cNvPr>
          <p:cNvSpPr/>
          <p:nvPr/>
        </p:nvSpPr>
        <p:spPr>
          <a:xfrm>
            <a:off x="9653391" y="3849151"/>
            <a:ext cx="2384824" cy="269048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38" name="TextBox 37">
            <a:extLst>
              <a:ext uri="{FF2B5EF4-FFF2-40B4-BE49-F238E27FC236}">
                <a16:creationId xmlns:a16="http://schemas.microsoft.com/office/drawing/2014/main" id="{9923DBBB-6C7C-4709-ADAA-C4D4AD494136}"/>
              </a:ext>
            </a:extLst>
          </p:cNvPr>
          <p:cNvSpPr txBox="1"/>
          <p:nvPr/>
        </p:nvSpPr>
        <p:spPr>
          <a:xfrm>
            <a:off x="9701614" y="3857643"/>
            <a:ext cx="2336601" cy="369332"/>
          </a:xfrm>
          <a:prstGeom prst="rect">
            <a:avLst/>
          </a:prstGeom>
          <a:noFill/>
        </p:spPr>
        <p:txBody>
          <a:bodyPr wrap="square" rtlCol="0">
            <a:spAutoFit/>
          </a:bodyPr>
          <a:lstStyle/>
          <a:p>
            <a:pPr algn="ctr">
              <a:spcAft>
                <a:spcPts val="1200"/>
              </a:spcAft>
            </a:pPr>
            <a:r>
              <a:rPr lang="en-GB" u="sng" dirty="0"/>
              <a:t>Excl. of outliers </a:t>
            </a:r>
            <a:endParaRPr lang="en-GB" dirty="0"/>
          </a:p>
        </p:txBody>
      </p:sp>
      <p:sp>
        <p:nvSpPr>
          <p:cNvPr id="39" name="Rectangle 38">
            <a:extLst>
              <a:ext uri="{FF2B5EF4-FFF2-40B4-BE49-F238E27FC236}">
                <a16:creationId xmlns:a16="http://schemas.microsoft.com/office/drawing/2014/main" id="{06ABC8BB-FDAD-4E07-8768-8AFC05049AA9}"/>
              </a:ext>
            </a:extLst>
          </p:cNvPr>
          <p:cNvSpPr/>
          <p:nvPr/>
        </p:nvSpPr>
        <p:spPr>
          <a:xfrm>
            <a:off x="9765791" y="4321425"/>
            <a:ext cx="2150379" cy="21170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40" name="Rectangle 39">
            <a:extLst>
              <a:ext uri="{FF2B5EF4-FFF2-40B4-BE49-F238E27FC236}">
                <a16:creationId xmlns:a16="http://schemas.microsoft.com/office/drawing/2014/main" id="{784B83AF-322B-4008-A4D2-4849D5DD87CE}"/>
              </a:ext>
            </a:extLst>
          </p:cNvPr>
          <p:cNvSpPr/>
          <p:nvPr/>
        </p:nvSpPr>
        <p:spPr>
          <a:xfrm>
            <a:off x="9779917" y="5549922"/>
            <a:ext cx="1054610" cy="88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61D0900F-7D78-411D-B539-FAA82B3DA562}"/>
              </a:ext>
            </a:extLst>
          </p:cNvPr>
          <p:cNvSpPr txBox="1"/>
          <p:nvPr/>
        </p:nvSpPr>
        <p:spPr>
          <a:xfrm>
            <a:off x="9725593" y="4368729"/>
            <a:ext cx="2288642" cy="1477328"/>
          </a:xfrm>
          <a:prstGeom prst="rect">
            <a:avLst/>
          </a:prstGeom>
          <a:noFill/>
        </p:spPr>
        <p:txBody>
          <a:bodyPr wrap="square" rtlCol="0">
            <a:spAutoFit/>
          </a:bodyPr>
          <a:lstStyle/>
          <a:p>
            <a:pPr algn="ctr"/>
            <a:r>
              <a:rPr lang="en-GB" dirty="0"/>
              <a:t>Rerun 4 </a:t>
            </a:r>
          </a:p>
          <a:p>
            <a:pPr algn="ctr"/>
            <a:r>
              <a:rPr lang="en-GB" dirty="0"/>
              <a:t>Top taxa</a:t>
            </a:r>
          </a:p>
          <a:p>
            <a:pPr algn="ctr"/>
            <a:r>
              <a:rPr lang="en-GB" dirty="0"/>
              <a:t>Shannon diversity </a:t>
            </a:r>
          </a:p>
          <a:p>
            <a:pPr algn="ctr"/>
            <a:r>
              <a:rPr lang="en-GB" dirty="0"/>
              <a:t>Phyla abundance</a:t>
            </a:r>
          </a:p>
          <a:p>
            <a:pPr algn="ctr">
              <a:spcAft>
                <a:spcPts val="1200"/>
              </a:spcAft>
            </a:pPr>
            <a:endParaRPr lang="en-GB" dirty="0"/>
          </a:p>
        </p:txBody>
      </p:sp>
      <p:sp>
        <p:nvSpPr>
          <p:cNvPr id="42" name="Rectangle 41">
            <a:extLst>
              <a:ext uri="{FF2B5EF4-FFF2-40B4-BE49-F238E27FC236}">
                <a16:creationId xmlns:a16="http://schemas.microsoft.com/office/drawing/2014/main" id="{CA2742A3-3AEE-427E-B77C-6039F71808C3}"/>
              </a:ext>
            </a:extLst>
          </p:cNvPr>
          <p:cNvSpPr/>
          <p:nvPr/>
        </p:nvSpPr>
        <p:spPr>
          <a:xfrm>
            <a:off x="9653703" y="2468456"/>
            <a:ext cx="2361647"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p:txBody>
      </p:sp>
      <p:sp>
        <p:nvSpPr>
          <p:cNvPr id="43" name="TextBox 42">
            <a:extLst>
              <a:ext uri="{FF2B5EF4-FFF2-40B4-BE49-F238E27FC236}">
                <a16:creationId xmlns:a16="http://schemas.microsoft.com/office/drawing/2014/main" id="{F3FB63B0-7FA6-4E45-9A48-C78A3DF3710E}"/>
              </a:ext>
            </a:extLst>
          </p:cNvPr>
          <p:cNvSpPr txBox="1"/>
          <p:nvPr/>
        </p:nvSpPr>
        <p:spPr>
          <a:xfrm>
            <a:off x="9738644" y="5586690"/>
            <a:ext cx="2227896" cy="923330"/>
          </a:xfrm>
          <a:prstGeom prst="rect">
            <a:avLst/>
          </a:prstGeom>
          <a:noFill/>
        </p:spPr>
        <p:txBody>
          <a:bodyPr wrap="square" rtlCol="0">
            <a:spAutoFit/>
          </a:bodyPr>
          <a:lstStyle/>
          <a:p>
            <a:pPr algn="ctr">
              <a:spcAft>
                <a:spcPts val="1200"/>
              </a:spcAft>
            </a:pPr>
            <a:r>
              <a:rPr lang="en-GB" dirty="0"/>
              <a:t>Rerun taxa filtering, CCA &amp; PCA  </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512601" y="164053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BD2A54A-3866-404C-9FDD-A5F86393303D}"/>
              </a:ext>
            </a:extLst>
          </p:cNvPr>
          <p:cNvSpPr txBox="1"/>
          <p:nvPr/>
        </p:nvSpPr>
        <p:spPr>
          <a:xfrm>
            <a:off x="7173777" y="4119999"/>
            <a:ext cx="2275165" cy="923330"/>
          </a:xfrm>
          <a:prstGeom prst="rect">
            <a:avLst/>
          </a:prstGeom>
          <a:noFill/>
        </p:spPr>
        <p:txBody>
          <a:bodyPr wrap="square" rtlCol="0">
            <a:spAutoFit/>
          </a:bodyPr>
          <a:lstStyle/>
          <a:p>
            <a:pPr algn="ctr">
              <a:spcAft>
                <a:spcPts val="1200"/>
              </a:spcAft>
            </a:pPr>
            <a:r>
              <a:rPr lang="en-GB" dirty="0"/>
              <a:t>Filtering taxa (NA ranks &amp; prevalence)</a:t>
            </a:r>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8139" y="2610038"/>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482" y="3798633"/>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2128" y="500364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7605" y="1064644"/>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1287" y="6390714"/>
            <a:ext cx="546272" cy="546272"/>
          </a:xfrm>
          <a:prstGeom prst="rect">
            <a:avLst/>
          </a:prstGeom>
        </p:spPr>
      </p:pic>
      <p:pic>
        <p:nvPicPr>
          <p:cNvPr id="68" name="Graphic 67" descr="Badge 8">
            <a:extLst>
              <a:ext uri="{FF2B5EF4-FFF2-40B4-BE49-F238E27FC236}">
                <a16:creationId xmlns:a16="http://schemas.microsoft.com/office/drawing/2014/main" id="{B92A1A38-3769-45BE-8D55-83778A730B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27572" y="6395977"/>
            <a:ext cx="546272" cy="546272"/>
          </a:xfrm>
          <a:prstGeom prst="rect">
            <a:avLst/>
          </a:prstGeom>
        </p:spPr>
      </p:pic>
      <p:pic>
        <p:nvPicPr>
          <p:cNvPr id="70" name="Graphic 69" descr="Badge 9">
            <a:extLst>
              <a:ext uri="{FF2B5EF4-FFF2-40B4-BE49-F238E27FC236}">
                <a16:creationId xmlns:a16="http://schemas.microsoft.com/office/drawing/2014/main" id="{BFA84CE7-B30B-4EAB-992F-55AE1E26CE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49736" y="2339326"/>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795" y="1304198"/>
            <a:ext cx="546272" cy="546272"/>
          </a:xfrm>
          <a:prstGeom prst="rect">
            <a:avLst/>
          </a:prstGeom>
        </p:spPr>
      </p:pic>
      <p:sp>
        <p:nvSpPr>
          <p:cNvPr id="73" name="Arrow: Right 72">
            <a:extLst>
              <a:ext uri="{FF2B5EF4-FFF2-40B4-BE49-F238E27FC236}">
                <a16:creationId xmlns:a16="http://schemas.microsoft.com/office/drawing/2014/main" id="{BC408EF7-3B02-4D46-AAC3-FDC96A220D1F}"/>
              </a:ext>
            </a:extLst>
          </p:cNvPr>
          <p:cNvSpPr/>
          <p:nvPr/>
        </p:nvSpPr>
        <p:spPr>
          <a:xfrm rot="16200000">
            <a:off x="10627988" y="356022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A391306-7E8E-4BFE-89E7-0EE9A7FCB37F}"/>
              </a:ext>
            </a:extLst>
          </p:cNvPr>
          <p:cNvSpPr/>
          <p:nvPr/>
        </p:nvSpPr>
        <p:spPr>
          <a:xfrm>
            <a:off x="2969513" y="2125019"/>
            <a:ext cx="3988796" cy="2861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486369B-7EA2-4C04-8CB1-47DF3F5F6E8A}"/>
              </a:ext>
            </a:extLst>
          </p:cNvPr>
          <p:cNvSpPr/>
          <p:nvPr/>
        </p:nvSpPr>
        <p:spPr>
          <a:xfrm>
            <a:off x="309200" y="2764317"/>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spTree>
    <p:extLst>
      <p:ext uri="{BB962C8B-B14F-4D97-AF65-F5344CB8AC3E}">
        <p14:creationId xmlns:p14="http://schemas.microsoft.com/office/powerpoint/2010/main" val="26448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930088"/>
            <a:ext cx="4396339" cy="2475194"/>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933544"/>
            <a:ext cx="4396339" cy="247519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41730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Content Placeholder 4" descr="Badge 7">
            <a:extLst>
              <a:ext uri="{FF2B5EF4-FFF2-40B4-BE49-F238E27FC236}">
                <a16:creationId xmlns:a16="http://schemas.microsoft.com/office/drawing/2014/main" id="{889BF7DE-E5FA-4588-9137-91229364F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28049"/>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171344"/>
            <a:ext cx="2221485" cy="22463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418988" y="2781082"/>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435189" y="3958274"/>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435189" y="5135467"/>
            <a:ext cx="3164527" cy="75979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err="1"/>
              <a:t>PCoA</a:t>
            </a:r>
            <a:r>
              <a:rPr lang="en-GB" dirty="0"/>
              <a:t> &amp; PERMANOVA</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309694" y="2755980"/>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309695" y="3868306"/>
            <a:ext cx="251817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309695" y="4400601"/>
            <a:ext cx="251817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309696" y="5119173"/>
            <a:ext cx="2518171" cy="7439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 classifications</a:t>
            </a:r>
          </a:p>
          <a:p>
            <a:pPr algn="ctr"/>
            <a:r>
              <a:rPr lang="en-GB" dirty="0"/>
              <a:t>Incl. only classified</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10030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4"/>
            <a:ext cx="2453731" cy="1991743"/>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3675148"/>
            <a:ext cx="2336601" cy="28644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756729" y="1402812"/>
            <a:ext cx="2230115" cy="829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245132" y="1891136"/>
            <a:ext cx="2206813" cy="14600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328761" y="1891136"/>
            <a:ext cx="1123183" cy="1460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5091985"/>
            <a:ext cx="1144211" cy="132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59" y="3683640"/>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034" y="5356835"/>
            <a:ext cx="2391296" cy="1077218"/>
          </a:xfrm>
          <a:prstGeom prst="rect">
            <a:avLst/>
          </a:prstGeom>
          <a:noFill/>
        </p:spPr>
        <p:txBody>
          <a:bodyPr wrap="square" rtlCol="0">
            <a:spAutoFit/>
          </a:bodyPr>
          <a:lstStyle/>
          <a:p>
            <a:pPr algn="ctr">
              <a:spcAft>
                <a:spcPts val="1200"/>
              </a:spcAft>
            </a:pPr>
            <a:r>
              <a:rPr lang="en-GB" dirty="0"/>
              <a:t>Creating consistent datasets</a:t>
            </a:r>
          </a:p>
          <a:p>
            <a:pPr algn="ctr">
              <a:spcAft>
                <a:spcPts val="1200"/>
              </a:spcAft>
            </a:pPr>
            <a:r>
              <a:rPr lang="en-GB" dirty="0"/>
              <a:t>CCA &amp; PCA</a:t>
            </a:r>
          </a:p>
        </p:txBody>
      </p:sp>
      <p:sp>
        <p:nvSpPr>
          <p:cNvPr id="37" name="Rectangle 36">
            <a:extLst>
              <a:ext uri="{FF2B5EF4-FFF2-40B4-BE49-F238E27FC236}">
                <a16:creationId xmlns:a16="http://schemas.microsoft.com/office/drawing/2014/main" id="{BD5057D4-2904-4718-82AB-7A72ED7294BE}"/>
              </a:ext>
            </a:extLst>
          </p:cNvPr>
          <p:cNvSpPr/>
          <p:nvPr/>
        </p:nvSpPr>
        <p:spPr>
          <a:xfrm>
            <a:off x="9653391" y="3849151"/>
            <a:ext cx="2384824" cy="2690487"/>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38" name="TextBox 37">
            <a:extLst>
              <a:ext uri="{FF2B5EF4-FFF2-40B4-BE49-F238E27FC236}">
                <a16:creationId xmlns:a16="http://schemas.microsoft.com/office/drawing/2014/main" id="{9923DBBB-6C7C-4709-ADAA-C4D4AD494136}"/>
              </a:ext>
            </a:extLst>
          </p:cNvPr>
          <p:cNvSpPr txBox="1"/>
          <p:nvPr/>
        </p:nvSpPr>
        <p:spPr>
          <a:xfrm>
            <a:off x="9701614" y="3857643"/>
            <a:ext cx="2336601" cy="369332"/>
          </a:xfrm>
          <a:prstGeom prst="rect">
            <a:avLst/>
          </a:prstGeom>
          <a:noFill/>
        </p:spPr>
        <p:txBody>
          <a:bodyPr wrap="square" rtlCol="0">
            <a:spAutoFit/>
          </a:bodyPr>
          <a:lstStyle/>
          <a:p>
            <a:pPr algn="ctr">
              <a:spcAft>
                <a:spcPts val="1200"/>
              </a:spcAft>
            </a:pPr>
            <a:r>
              <a:rPr lang="en-GB" u="sng" dirty="0"/>
              <a:t>Excl. of outliers </a:t>
            </a:r>
            <a:endParaRPr lang="en-GB" dirty="0"/>
          </a:p>
        </p:txBody>
      </p:sp>
      <p:sp>
        <p:nvSpPr>
          <p:cNvPr id="39" name="Rectangle 38">
            <a:extLst>
              <a:ext uri="{FF2B5EF4-FFF2-40B4-BE49-F238E27FC236}">
                <a16:creationId xmlns:a16="http://schemas.microsoft.com/office/drawing/2014/main" id="{06ABC8BB-FDAD-4E07-8768-8AFC05049AA9}"/>
              </a:ext>
            </a:extLst>
          </p:cNvPr>
          <p:cNvSpPr/>
          <p:nvPr/>
        </p:nvSpPr>
        <p:spPr>
          <a:xfrm>
            <a:off x="9765791" y="4321425"/>
            <a:ext cx="2150379" cy="211701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40" name="Rectangle 39">
            <a:extLst>
              <a:ext uri="{FF2B5EF4-FFF2-40B4-BE49-F238E27FC236}">
                <a16:creationId xmlns:a16="http://schemas.microsoft.com/office/drawing/2014/main" id="{784B83AF-322B-4008-A4D2-4849D5DD87CE}"/>
              </a:ext>
            </a:extLst>
          </p:cNvPr>
          <p:cNvSpPr/>
          <p:nvPr/>
        </p:nvSpPr>
        <p:spPr>
          <a:xfrm>
            <a:off x="9779917" y="5549922"/>
            <a:ext cx="1054610" cy="88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61D0900F-7D78-411D-B539-FAA82B3DA562}"/>
              </a:ext>
            </a:extLst>
          </p:cNvPr>
          <p:cNvSpPr txBox="1"/>
          <p:nvPr/>
        </p:nvSpPr>
        <p:spPr>
          <a:xfrm>
            <a:off x="9725593" y="4368729"/>
            <a:ext cx="2288642" cy="1477328"/>
          </a:xfrm>
          <a:prstGeom prst="rect">
            <a:avLst/>
          </a:prstGeom>
          <a:noFill/>
        </p:spPr>
        <p:txBody>
          <a:bodyPr wrap="square" rtlCol="0">
            <a:spAutoFit/>
          </a:bodyPr>
          <a:lstStyle/>
          <a:p>
            <a:pPr algn="ctr"/>
            <a:r>
              <a:rPr lang="en-GB" dirty="0"/>
              <a:t>Rerun 4 </a:t>
            </a:r>
          </a:p>
          <a:p>
            <a:pPr algn="ctr"/>
            <a:r>
              <a:rPr lang="en-GB" dirty="0"/>
              <a:t>Top taxa</a:t>
            </a:r>
          </a:p>
          <a:p>
            <a:pPr algn="ctr"/>
            <a:r>
              <a:rPr lang="en-GB" dirty="0"/>
              <a:t>Shannon diversity </a:t>
            </a:r>
          </a:p>
          <a:p>
            <a:pPr algn="ctr"/>
            <a:r>
              <a:rPr lang="en-GB" dirty="0"/>
              <a:t>Phyla abundance</a:t>
            </a:r>
          </a:p>
          <a:p>
            <a:pPr algn="ctr">
              <a:spcAft>
                <a:spcPts val="1200"/>
              </a:spcAft>
            </a:pPr>
            <a:endParaRPr lang="en-GB" dirty="0"/>
          </a:p>
        </p:txBody>
      </p:sp>
      <p:sp>
        <p:nvSpPr>
          <p:cNvPr id="42" name="Rectangle 41">
            <a:extLst>
              <a:ext uri="{FF2B5EF4-FFF2-40B4-BE49-F238E27FC236}">
                <a16:creationId xmlns:a16="http://schemas.microsoft.com/office/drawing/2014/main" id="{CA2742A3-3AEE-427E-B77C-6039F71808C3}"/>
              </a:ext>
            </a:extLst>
          </p:cNvPr>
          <p:cNvSpPr/>
          <p:nvPr/>
        </p:nvSpPr>
        <p:spPr>
          <a:xfrm>
            <a:off x="9653703" y="2468456"/>
            <a:ext cx="2361647"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p:txBody>
      </p:sp>
      <p:sp>
        <p:nvSpPr>
          <p:cNvPr id="43" name="TextBox 42">
            <a:extLst>
              <a:ext uri="{FF2B5EF4-FFF2-40B4-BE49-F238E27FC236}">
                <a16:creationId xmlns:a16="http://schemas.microsoft.com/office/drawing/2014/main" id="{F3FB63B0-7FA6-4E45-9A48-C78A3DF3710E}"/>
              </a:ext>
            </a:extLst>
          </p:cNvPr>
          <p:cNvSpPr txBox="1"/>
          <p:nvPr/>
        </p:nvSpPr>
        <p:spPr>
          <a:xfrm>
            <a:off x="9738644" y="5586690"/>
            <a:ext cx="2227896" cy="923330"/>
          </a:xfrm>
          <a:prstGeom prst="rect">
            <a:avLst/>
          </a:prstGeom>
          <a:noFill/>
        </p:spPr>
        <p:txBody>
          <a:bodyPr wrap="square" rtlCol="0">
            <a:spAutoFit/>
          </a:bodyPr>
          <a:lstStyle/>
          <a:p>
            <a:pPr algn="ctr">
              <a:spcAft>
                <a:spcPts val="1200"/>
              </a:spcAft>
            </a:pPr>
            <a:r>
              <a:rPr lang="en-GB" dirty="0"/>
              <a:t>Rerun taxa filtering, CCA &amp; PCA  </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512601" y="164053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BD2A54A-3866-404C-9FDD-A5F86393303D}"/>
              </a:ext>
            </a:extLst>
          </p:cNvPr>
          <p:cNvSpPr txBox="1"/>
          <p:nvPr/>
        </p:nvSpPr>
        <p:spPr>
          <a:xfrm>
            <a:off x="7173777" y="4119999"/>
            <a:ext cx="2275165" cy="923330"/>
          </a:xfrm>
          <a:prstGeom prst="rect">
            <a:avLst/>
          </a:prstGeom>
          <a:noFill/>
        </p:spPr>
        <p:txBody>
          <a:bodyPr wrap="square" rtlCol="0">
            <a:spAutoFit/>
          </a:bodyPr>
          <a:lstStyle/>
          <a:p>
            <a:pPr algn="ctr">
              <a:spcAft>
                <a:spcPts val="1200"/>
              </a:spcAft>
            </a:pPr>
            <a:r>
              <a:rPr lang="en-GB" dirty="0"/>
              <a:t>Filtering taxa (NA ranks &amp; prevalence)</a:t>
            </a:r>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8139" y="2610038"/>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482" y="3798633"/>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2128" y="5003649"/>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57605" y="1064644"/>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1287" y="6390714"/>
            <a:ext cx="546272" cy="546272"/>
          </a:xfrm>
          <a:prstGeom prst="rect">
            <a:avLst/>
          </a:prstGeom>
        </p:spPr>
      </p:pic>
      <p:pic>
        <p:nvPicPr>
          <p:cNvPr id="68" name="Graphic 67" descr="Badge 8">
            <a:extLst>
              <a:ext uri="{FF2B5EF4-FFF2-40B4-BE49-F238E27FC236}">
                <a16:creationId xmlns:a16="http://schemas.microsoft.com/office/drawing/2014/main" id="{B92A1A38-3769-45BE-8D55-83778A730B2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27572" y="6395977"/>
            <a:ext cx="546272" cy="546272"/>
          </a:xfrm>
          <a:prstGeom prst="rect">
            <a:avLst/>
          </a:prstGeom>
        </p:spPr>
      </p:pic>
      <p:pic>
        <p:nvPicPr>
          <p:cNvPr id="70" name="Graphic 69" descr="Badge 9">
            <a:extLst>
              <a:ext uri="{FF2B5EF4-FFF2-40B4-BE49-F238E27FC236}">
                <a16:creationId xmlns:a16="http://schemas.microsoft.com/office/drawing/2014/main" id="{BFA84CE7-B30B-4EAB-992F-55AE1E26CE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49736" y="2339326"/>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795" y="1304198"/>
            <a:ext cx="546272" cy="546272"/>
          </a:xfrm>
          <a:prstGeom prst="rect">
            <a:avLst/>
          </a:prstGeom>
        </p:spPr>
      </p:pic>
      <p:sp>
        <p:nvSpPr>
          <p:cNvPr id="73" name="Arrow: Right 72">
            <a:extLst>
              <a:ext uri="{FF2B5EF4-FFF2-40B4-BE49-F238E27FC236}">
                <a16:creationId xmlns:a16="http://schemas.microsoft.com/office/drawing/2014/main" id="{BC408EF7-3B02-4D46-AAC3-FDC96A220D1F}"/>
              </a:ext>
            </a:extLst>
          </p:cNvPr>
          <p:cNvSpPr/>
          <p:nvPr/>
        </p:nvSpPr>
        <p:spPr>
          <a:xfrm rot="16200000">
            <a:off x="10627988" y="356022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3A391306-7E8E-4BFE-89E7-0EE9A7FCB37F}"/>
              </a:ext>
            </a:extLst>
          </p:cNvPr>
          <p:cNvSpPr/>
          <p:nvPr/>
        </p:nvSpPr>
        <p:spPr>
          <a:xfrm>
            <a:off x="6955845" y="1120487"/>
            <a:ext cx="2710944" cy="235376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2503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490</TotalTime>
  <Words>2005</Words>
  <Application>Microsoft Office PowerPoint</Application>
  <PresentationFormat>Widescreen</PresentationFormat>
  <Paragraphs>466</Paragraphs>
  <Slides>27</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Times New Roman</vt:lpstr>
      <vt:lpstr>Wingdings 3</vt:lpstr>
      <vt:lpstr>Ion</vt:lpstr>
      <vt:lpstr>Identifying differences in the omics of IR and IS prediabetics</vt:lpstr>
      <vt:lpstr>Introduction: T2DM</vt:lpstr>
      <vt:lpstr>Introduction: T2DM</vt:lpstr>
      <vt:lpstr>Introduction: The iHMP T2DM project</vt:lpstr>
      <vt:lpstr>Introduction: present knowledge concerning IR vs IS </vt:lpstr>
      <vt:lpstr>Aim</vt:lpstr>
      <vt:lpstr>Methods</vt:lpstr>
      <vt:lpstr>Results: 2 &amp; 3 Differential Analysis</vt:lpstr>
      <vt:lpstr>Methods</vt:lpstr>
      <vt:lpstr>Results: 5 Combined Pathway Analysis</vt:lpstr>
      <vt:lpstr>Results: 5 Combined Pathway Analysis</vt:lpstr>
      <vt:lpstr>Methods</vt:lpstr>
      <vt:lpstr>Results: 6 Network Analysis</vt:lpstr>
      <vt:lpstr>Methods</vt:lpstr>
      <vt:lpstr>Results: 4 PCoA &amp; PERMANOVA</vt:lpstr>
      <vt:lpstr>Methods</vt:lpstr>
      <vt:lpstr>Results: 7  CCA &amp; PCA</vt:lpstr>
      <vt:lpstr>Methods</vt:lpstr>
      <vt:lpstr>Results: 8 Excl. of outliers metagenome results</vt:lpstr>
      <vt:lpstr>Results: 8 Excl. of outliers metagenome results</vt:lpstr>
      <vt:lpstr>Results: 8 Excl. of outliers metagenome results</vt:lpstr>
      <vt:lpstr>Results: 8 Excl. of outliers metagenome results</vt:lpstr>
      <vt:lpstr>Results: 8 Excl. of outliers metagenome results</vt:lpstr>
      <vt:lpstr>Results: 8 Excl. of outliers metagenome results</vt:lpstr>
      <vt:lpstr>Results: 8 Excl. of outliers metagenome &amp; metabolome results </vt:lpstr>
      <vt:lpstr>Next steps…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2020-06-04T16:03:25Z</dcterms:modified>
</cp:coreProperties>
</file>