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9" r:id="rId7"/>
    <p:sldId id="264" r:id="rId8"/>
    <p:sldId id="265" r:id="rId9"/>
    <p:sldId id="268" r:id="rId10"/>
    <p:sldId id="276" r:id="rId11"/>
    <p:sldId id="277" r:id="rId12"/>
    <p:sldId id="278" r:id="rId13"/>
    <p:sldId id="279" r:id="rId14"/>
    <p:sldId id="266" r:id="rId15"/>
    <p:sldId id="267" r:id="rId16"/>
    <p:sldId id="274" r:id="rId17"/>
    <p:sldId id="272" r:id="rId18"/>
    <p:sldId id="273" r:id="rId19"/>
    <p:sldId id="284" r:id="rId20"/>
    <p:sldId id="280" r:id="rId21"/>
    <p:sldId id="281" r:id="rId22"/>
    <p:sldId id="282"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4/30/2023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4/30/2023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4/30/2023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4/30/2023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4/30/2023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4/30/2023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C443-97F4-0920-F40A-28AD7F0E6708}"/>
              </a:ext>
            </a:extLst>
          </p:cNvPr>
          <p:cNvSpPr>
            <a:spLocks noGrp="1"/>
          </p:cNvSpPr>
          <p:nvPr>
            <p:ph type="ctrTitle"/>
          </p:nvPr>
        </p:nvSpPr>
        <p:spPr>
          <a:xfrm>
            <a:off x="1156997" y="1978090"/>
            <a:ext cx="7642874" cy="3719467"/>
          </a:xfrm>
        </p:spPr>
        <p:txBody>
          <a:bodyPr>
            <a:normAutofit/>
          </a:bodyPr>
          <a:lstStyle/>
          <a:p>
            <a:pPr algn="ctr"/>
            <a:r>
              <a:rPr lang="en-IN" sz="4400" dirty="0">
                <a:latin typeface="Times New Roman" panose="02020603050405020304" pitchFamily="18" charset="0"/>
                <a:cs typeface="Times New Roman" panose="02020603050405020304" pitchFamily="18" charset="0"/>
              </a:rPr>
              <a:t>STOCK MARKET PREDICTION </a:t>
            </a:r>
          </a:p>
        </p:txBody>
      </p:sp>
    </p:spTree>
    <p:extLst>
      <p:ext uri="{BB962C8B-B14F-4D97-AF65-F5344CB8AC3E}">
        <p14:creationId xmlns:p14="http://schemas.microsoft.com/office/powerpoint/2010/main" val="235063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204C6-FF67-54FF-F0E5-BE5A785419F6}"/>
              </a:ext>
            </a:extLst>
          </p:cNvPr>
          <p:cNvSpPr>
            <a:spLocks noGrp="1"/>
          </p:cNvSpPr>
          <p:nvPr>
            <p:ph idx="1"/>
          </p:nvPr>
        </p:nvSpPr>
        <p:spPr>
          <a:xfrm>
            <a:off x="2555373" y="1523952"/>
            <a:ext cx="7796540" cy="3997828"/>
          </a:xfrm>
        </p:spPr>
        <p:txBody>
          <a:bodyPr>
            <a:noAutofit/>
          </a:bodyPr>
          <a:lstStyle/>
          <a:p>
            <a:pPr marL="0" indent="0">
              <a:buNone/>
            </a:pPr>
            <a:r>
              <a:rPr lang="en-US" dirty="0">
                <a:latin typeface="Times New Roman" panose="02020603050405020304"/>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p:txBody>
      </p:sp>
      <p:sp>
        <p:nvSpPr>
          <p:cNvPr id="5" name="Title 4">
            <a:extLst>
              <a:ext uri="{FF2B5EF4-FFF2-40B4-BE49-F238E27FC236}">
                <a16:creationId xmlns:a16="http://schemas.microsoft.com/office/drawing/2014/main" id="{2CD589EB-1FD0-1348-69BF-83DA34D661F2}"/>
              </a:ext>
            </a:extLst>
          </p:cNvPr>
          <p:cNvSpPr>
            <a:spLocks noGrp="1"/>
          </p:cNvSpPr>
          <p:nvPr>
            <p:ph type="title"/>
          </p:nvPr>
        </p:nvSpPr>
        <p:spPr>
          <a:xfrm>
            <a:off x="2116834" y="1336220"/>
            <a:ext cx="7958331" cy="1077229"/>
          </a:xfrm>
        </p:spPr>
        <p:txBody>
          <a:bodyPr>
            <a:normAutofit/>
          </a:bodyPr>
          <a:lstStyle/>
          <a:p>
            <a:r>
              <a:rPr lang="en-GB" sz="4000" dirty="0">
                <a:latin typeface="Times New Roman" panose="02020603050405020304" pitchFamily="18" charset="0"/>
                <a:cs typeface="Times New Roman" panose="02020603050405020304" pitchFamily="18" charset="0"/>
              </a:rPr>
              <a:t>RANDOM FOREST ALGORITHM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04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FB08DCB-7445-1B74-D271-64171B160978}"/>
              </a:ext>
            </a:extLst>
          </p:cNvPr>
          <p:cNvPicPr>
            <a:picLocks noChangeAspect="1"/>
          </p:cNvPicPr>
          <p:nvPr/>
        </p:nvPicPr>
        <p:blipFill>
          <a:blip r:embed="rId2"/>
          <a:stretch>
            <a:fillRect/>
          </a:stretch>
        </p:blipFill>
        <p:spPr>
          <a:xfrm>
            <a:off x="2032000" y="757383"/>
            <a:ext cx="8128000" cy="4922981"/>
          </a:xfrm>
          <a:prstGeom prst="rect">
            <a:avLst/>
          </a:prstGeom>
        </p:spPr>
      </p:pic>
    </p:spTree>
    <p:extLst>
      <p:ext uri="{BB962C8B-B14F-4D97-AF65-F5344CB8AC3E}">
        <p14:creationId xmlns:p14="http://schemas.microsoft.com/office/powerpoint/2010/main" val="369337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880-9959-4155-F3C5-283B6D666FB8}"/>
              </a:ext>
            </a:extLst>
          </p:cNvPr>
          <p:cNvSpPr>
            <a:spLocks noGrp="1"/>
          </p:cNvSpPr>
          <p:nvPr>
            <p:ph type="title"/>
          </p:nvPr>
        </p:nvSpPr>
        <p:spPr>
          <a:xfrm>
            <a:off x="2116834" y="1234260"/>
            <a:ext cx="7958331" cy="1077229"/>
          </a:xfrm>
        </p:spPr>
        <p:txBody>
          <a:bodyPr>
            <a:noAutofit/>
          </a:bodyPr>
          <a:lstStyle/>
          <a:p>
            <a:pPr algn="ctr"/>
            <a:r>
              <a:rPr lang="en-US" sz="4000" dirty="0">
                <a:latin typeface="Times New Roman" panose="02020603050405020304" pitchFamily="18" charset="0"/>
                <a:cs typeface="Times New Roman" panose="02020603050405020304" pitchFamily="18" charset="0"/>
              </a:rPr>
              <a:t>HOW DOES RANDOM FOREST ALGORITHM WORK?</a:t>
            </a:r>
          </a:p>
        </p:txBody>
      </p:sp>
      <p:sp>
        <p:nvSpPr>
          <p:cNvPr id="3" name="Content Placeholder 2">
            <a:extLst>
              <a:ext uri="{FF2B5EF4-FFF2-40B4-BE49-F238E27FC236}">
                <a16:creationId xmlns:a16="http://schemas.microsoft.com/office/drawing/2014/main" id="{F8920D39-9E74-8589-74EE-4CB817CA7CEB}"/>
              </a:ext>
            </a:extLst>
          </p:cNvPr>
          <p:cNvSpPr>
            <a:spLocks noGrp="1"/>
          </p:cNvSpPr>
          <p:nvPr>
            <p:ph idx="1"/>
          </p:nvPr>
        </p:nvSpPr>
        <p:spPr>
          <a:xfrm>
            <a:off x="2278625" y="2070777"/>
            <a:ext cx="7796540" cy="3997828"/>
          </a:xfrm>
        </p:spPr>
        <p:txBody>
          <a:bodyPr/>
          <a:lstStyle/>
          <a:p>
            <a:r>
              <a:rPr lang="en-US" dirty="0">
                <a:latin typeface="Times New Roman" panose="02020603050405020304"/>
              </a:rPr>
              <a:t>Random Forest works in two-phase first is to create the random forest by combining N decision trees</a:t>
            </a:r>
          </a:p>
          <a:p>
            <a:r>
              <a:rPr lang="en-US" dirty="0">
                <a:latin typeface="Times New Roman" panose="02020603050405020304"/>
              </a:rPr>
              <a:t> And second is to make predictions for each tree created in the first phase.</a:t>
            </a:r>
          </a:p>
        </p:txBody>
      </p:sp>
    </p:spTree>
    <p:extLst>
      <p:ext uri="{BB962C8B-B14F-4D97-AF65-F5344CB8AC3E}">
        <p14:creationId xmlns:p14="http://schemas.microsoft.com/office/powerpoint/2010/main" val="182608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D297F-32D2-05EC-897F-6F8880B0E135}"/>
              </a:ext>
            </a:extLst>
          </p:cNvPr>
          <p:cNvSpPr>
            <a:spLocks noGrp="1"/>
          </p:cNvSpPr>
          <p:nvPr>
            <p:ph idx="1"/>
          </p:nvPr>
        </p:nvSpPr>
        <p:spPr>
          <a:xfrm>
            <a:off x="2456358" y="896588"/>
            <a:ext cx="7796540" cy="5218671"/>
          </a:xfrm>
        </p:spPr>
        <p:txBody>
          <a:bodyPr>
            <a:normAutofit/>
          </a:bodyPr>
          <a:lstStyle/>
          <a:p>
            <a:r>
              <a:rPr lang="en-US" dirty="0">
                <a:latin typeface="Times New Roman" panose="02020603050405020304"/>
              </a:rPr>
              <a:t>Step-1: Select random K data points from the training set.</a:t>
            </a:r>
          </a:p>
          <a:p>
            <a:r>
              <a:rPr lang="en-US" dirty="0">
                <a:latin typeface="Times New Roman" panose="02020603050405020304"/>
              </a:rPr>
              <a:t>Step-2: Build the decision trees associated with the selected data points </a:t>
            </a:r>
          </a:p>
          <a:p>
            <a:r>
              <a:rPr lang="en-US" dirty="0">
                <a:latin typeface="Times New Roman" panose="02020603050405020304"/>
              </a:rPr>
              <a:t>Step-3: Choose the number N for decision trees that you want to build.</a:t>
            </a:r>
          </a:p>
          <a:p>
            <a:r>
              <a:rPr lang="en-US" dirty="0">
                <a:latin typeface="Times New Roman" panose="02020603050405020304"/>
              </a:rPr>
              <a:t>Step-4: Repeat Step 1 &amp; 2.</a:t>
            </a:r>
          </a:p>
          <a:p>
            <a:r>
              <a:rPr lang="en-US" dirty="0">
                <a:latin typeface="Times New Roman" panose="02020603050405020304"/>
              </a:rPr>
              <a:t>Step-5: For new data points, find the predictions of each decision tree, and assign the new data points to the category that wins the majority votes.</a:t>
            </a:r>
          </a:p>
          <a:p>
            <a:pPr marL="0" indent="0">
              <a:buNone/>
            </a:pPr>
            <a:endParaRPr lang="en-US" dirty="0">
              <a:latin typeface="Times New Roman" panose="02020603050405020304"/>
            </a:endParaRPr>
          </a:p>
        </p:txBody>
      </p:sp>
    </p:spTree>
    <p:extLst>
      <p:ext uri="{BB962C8B-B14F-4D97-AF65-F5344CB8AC3E}">
        <p14:creationId xmlns:p14="http://schemas.microsoft.com/office/powerpoint/2010/main" val="70249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A-8CE4-C45B-9EC4-D9284A232744}"/>
              </a:ext>
            </a:extLst>
          </p:cNvPr>
          <p:cNvSpPr>
            <a:spLocks noGrp="1"/>
          </p:cNvSpPr>
          <p:nvPr>
            <p:ph type="title"/>
          </p:nvPr>
        </p:nvSpPr>
        <p:spPr>
          <a:xfrm>
            <a:off x="2359430" y="612113"/>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B99DC0D6-7579-F200-050E-54567E7E2E2D}"/>
              </a:ext>
            </a:extLst>
          </p:cNvPr>
          <p:cNvPicPr>
            <a:picLocks noGrp="1" noChangeAspect="1"/>
          </p:cNvPicPr>
          <p:nvPr>
            <p:ph idx="1"/>
          </p:nvPr>
        </p:nvPicPr>
        <p:blipFill>
          <a:blip r:embed="rId2"/>
          <a:stretch>
            <a:fillRect/>
          </a:stretch>
        </p:blipFill>
        <p:spPr>
          <a:xfrm>
            <a:off x="2995320" y="2130573"/>
            <a:ext cx="6686550" cy="3019425"/>
          </a:xfrm>
        </p:spPr>
      </p:pic>
    </p:spTree>
    <p:extLst>
      <p:ext uri="{BB962C8B-B14F-4D97-AF65-F5344CB8AC3E}">
        <p14:creationId xmlns:p14="http://schemas.microsoft.com/office/powerpoint/2010/main" val="146093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3239-3906-9B78-EE03-A394BBCC2822}"/>
              </a:ext>
            </a:extLst>
          </p:cNvPr>
          <p:cNvSpPr>
            <a:spLocks noGrp="1"/>
          </p:cNvSpPr>
          <p:nvPr>
            <p:ph type="title"/>
          </p:nvPr>
        </p:nvSpPr>
        <p:spPr>
          <a:xfrm>
            <a:off x="2187858" y="789394"/>
            <a:ext cx="7958331" cy="1077229"/>
          </a:xfrm>
        </p:spPr>
        <p:txBody>
          <a:bodyPr>
            <a:normAutofit/>
          </a:bodyPr>
          <a:lstStyle/>
          <a:p>
            <a:pPr marL="457200" indent="-457200" algn="l">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5E68A119-83D3-C92F-6DB5-A0EED03C1FA6}"/>
              </a:ext>
            </a:extLst>
          </p:cNvPr>
          <p:cNvSpPr>
            <a:spLocks noGrp="1"/>
          </p:cNvSpPr>
          <p:nvPr>
            <p:ph idx="1"/>
          </p:nvPr>
        </p:nvSpPr>
        <p:spPr>
          <a:xfrm>
            <a:off x="2187858" y="1685133"/>
            <a:ext cx="7796540" cy="3997828"/>
          </a:xfrm>
        </p:spPr>
        <p:txBody>
          <a:bodyPr>
            <a:normAutofit fontScale="40000" lnSpcReduction="20000"/>
          </a:bodyPr>
          <a:lstStyle/>
          <a:p>
            <a:r>
              <a:rPr lang="en-US" sz="4200" dirty="0">
                <a:latin typeface="Times New Roman" panose="02020603050405020304" pitchFamily="18" charset="0"/>
                <a:cs typeface="Times New Roman" panose="02020603050405020304" pitchFamily="18" charset="0"/>
                <a:sym typeface="+mn-ea"/>
              </a:rPr>
              <a:t>Our input data will be collected in a dataset format which is consisting of past records.</a:t>
            </a:r>
          </a:p>
          <a:p>
            <a:endParaRPr lang="en-US" sz="4200" dirty="0">
              <a:latin typeface="Times New Roman" panose="02020603050405020304" pitchFamily="18" charset="0"/>
              <a:cs typeface="Times New Roman" panose="02020603050405020304" pitchFamily="18" charset="0"/>
              <a:sym typeface="+mn-ea"/>
            </a:endParaRPr>
          </a:p>
          <a:p>
            <a:r>
              <a:rPr lang="en-US" sz="7000" dirty="0">
                <a:latin typeface="Times New Roman" panose="02020603050405020304" pitchFamily="18" charset="0"/>
                <a:cs typeface="Times New Roman" panose="02020603050405020304" pitchFamily="18" charset="0"/>
                <a:sym typeface="+mn-ea"/>
              </a:rPr>
              <a:t>DATA PRE-PROCESSING</a:t>
            </a:r>
          </a:p>
          <a:p>
            <a:endParaRPr lang="en-US" sz="4200" dirty="0">
              <a:latin typeface="Times New Roman" panose="02020603050405020304" pitchFamily="18" charset="0"/>
              <a:cs typeface="Times New Roman" panose="02020603050405020304" pitchFamily="18" charset="0"/>
              <a:sym typeface="+mn-ea"/>
            </a:endParaRPr>
          </a:p>
          <a:p>
            <a:r>
              <a:rPr lang="en-US" sz="4200" dirty="0">
                <a:latin typeface="Times New Roman" panose="02020603050405020304" pitchFamily="18" charset="0"/>
                <a:cs typeface="Times New Roman" panose="02020603050405020304" pitchFamily="18" charset="0"/>
                <a:sym typeface="+mn-ea"/>
              </a:rPr>
              <a:t>Formatting- improper data will be converted into a proper format.</a:t>
            </a:r>
            <a:endParaRPr lang="en-US" sz="4200" dirty="0">
              <a:latin typeface="Times New Roman" panose="02020603050405020304" pitchFamily="18" charset="0"/>
              <a:cs typeface="Times New Roman" panose="02020603050405020304" pitchFamily="18" charset="0"/>
            </a:endParaRPr>
          </a:p>
          <a:p>
            <a:r>
              <a:rPr lang="en-US" sz="4200" dirty="0">
                <a:latin typeface="Times New Roman" panose="02020603050405020304" pitchFamily="18" charset="0"/>
                <a:cs typeface="Times New Roman" panose="02020603050405020304" pitchFamily="18" charset="0"/>
                <a:sym typeface="+mn-ea"/>
              </a:rPr>
              <a:t>Cleaning- filtering of data by eliminating all unwanted data present in our input .</a:t>
            </a:r>
            <a:endParaRPr lang="en-US" sz="4200" dirty="0">
              <a:latin typeface="Times New Roman" panose="02020603050405020304" pitchFamily="18" charset="0"/>
              <a:cs typeface="Times New Roman" panose="02020603050405020304" pitchFamily="18" charset="0"/>
            </a:endParaRPr>
          </a:p>
          <a:p>
            <a:r>
              <a:rPr lang="en-US" sz="4200" dirty="0">
                <a:latin typeface="Times New Roman" panose="02020603050405020304" pitchFamily="18" charset="0"/>
                <a:cs typeface="Times New Roman" panose="02020603050405020304" pitchFamily="18" charset="0"/>
                <a:sym typeface="+mn-ea"/>
              </a:rPr>
              <a:t>Sampling – our filtered data will be divided into number of samples .</a:t>
            </a:r>
            <a:endParaRPr lang="en-US" sz="4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72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7066-24B4-A4AE-BAA3-FA2244FAC790}"/>
              </a:ext>
            </a:extLst>
          </p:cNvPr>
          <p:cNvSpPr>
            <a:spLocks noGrp="1"/>
          </p:cNvSpPr>
          <p:nvPr>
            <p:ph type="title"/>
          </p:nvPr>
        </p:nvSpPr>
        <p:spPr>
          <a:xfrm>
            <a:off x="1765802" y="658766"/>
            <a:ext cx="7958331" cy="1077229"/>
          </a:xfrm>
        </p:spPr>
        <p:txBody>
          <a:bodyPr>
            <a:normAutofit/>
          </a:bodyPr>
          <a:lstStyle/>
          <a:p>
            <a:r>
              <a:rPr lang="en-IN" sz="400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8E2C946-63A6-3F79-1AF8-6DE0EE07649B}"/>
              </a:ext>
            </a:extLst>
          </p:cNvPr>
          <p:cNvSpPr>
            <a:spLocks noGrp="1"/>
          </p:cNvSpPr>
          <p:nvPr>
            <p:ph idx="1"/>
          </p:nvPr>
        </p:nvSpPr>
        <p:spPr>
          <a:xfrm>
            <a:off x="2123536" y="1735995"/>
            <a:ext cx="7796540" cy="3997828"/>
          </a:xfrm>
        </p:spPr>
        <p:txBody>
          <a:bodyPr>
            <a:normAutofit fontScale="77500" lnSpcReduction="20000"/>
          </a:bodyPr>
          <a:lstStyle/>
          <a:p>
            <a:r>
              <a:rPr lang="en-IN" sz="3000" dirty="0">
                <a:latin typeface="Times New Roman" panose="02020603050405020304" pitchFamily="18" charset="0"/>
                <a:cs typeface="Times New Roman" panose="02020603050405020304" pitchFamily="18" charset="0"/>
              </a:rPr>
              <a:t>HARDWARE :</a:t>
            </a:r>
            <a:r>
              <a:rPr lang="en-IN" dirty="0"/>
              <a:t> </a:t>
            </a:r>
          </a:p>
          <a:p>
            <a:r>
              <a:rPr lang="en-IN" sz="2400" dirty="0">
                <a:latin typeface="Times New Roman" panose="02020603050405020304" pitchFamily="18" charset="0"/>
                <a:cs typeface="Times New Roman" panose="02020603050405020304" pitchFamily="18" charset="0"/>
              </a:rPr>
              <a:t>Windows 7,8,9,10,11</a:t>
            </a:r>
          </a:p>
          <a:p>
            <a:r>
              <a:rPr lang="en-IN" sz="2400" dirty="0">
                <a:latin typeface="Times New Roman" panose="02020603050405020304" pitchFamily="18" charset="0"/>
                <a:cs typeface="Times New Roman" panose="02020603050405020304" pitchFamily="18" charset="0"/>
              </a:rPr>
              <a:t>Ram 4GB</a:t>
            </a:r>
          </a:p>
          <a:p>
            <a:endParaRPr lang="en-IN" dirty="0"/>
          </a:p>
          <a:p>
            <a:r>
              <a:rPr lang="en-IN" sz="3000" dirty="0">
                <a:latin typeface="Times New Roman" panose="02020603050405020304" pitchFamily="18" charset="0"/>
                <a:cs typeface="Times New Roman" panose="02020603050405020304" pitchFamily="18" charset="0"/>
              </a:rPr>
              <a:t>SOFTWARE : </a:t>
            </a:r>
          </a:p>
          <a:p>
            <a:r>
              <a:rPr lang="en-IN" sz="2400" dirty="0">
                <a:latin typeface="Times New Roman" panose="02020603050405020304" pitchFamily="18" charset="0"/>
                <a:cs typeface="Times New Roman" panose="02020603050405020304" pitchFamily="18" charset="0"/>
              </a:rPr>
              <a:t>Anaconda navigator</a:t>
            </a:r>
          </a:p>
          <a:p>
            <a:r>
              <a:rPr lang="en-IN" sz="2400" dirty="0">
                <a:latin typeface="Times New Roman" panose="02020603050405020304" pitchFamily="18" charset="0"/>
                <a:cs typeface="Times New Roman" panose="02020603050405020304" pitchFamily="18" charset="0"/>
              </a:rPr>
              <a:t>Python language</a:t>
            </a:r>
          </a:p>
          <a:p>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247997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2077E3-BE34-9AED-38B8-343A10809DDC}"/>
              </a:ext>
            </a:extLst>
          </p:cNvPr>
          <p:cNvSpPr/>
          <p:nvPr/>
        </p:nvSpPr>
        <p:spPr>
          <a:xfrm>
            <a:off x="1228531" y="1679509"/>
            <a:ext cx="9734938" cy="4655975"/>
          </a:xfrm>
          <a:prstGeom prst="rect">
            <a:avLst/>
          </a:prstGeom>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4" name="Straight Connector 3">
            <a:extLst>
              <a:ext uri="{FF2B5EF4-FFF2-40B4-BE49-F238E27FC236}">
                <a16:creationId xmlns:a16="http://schemas.microsoft.com/office/drawing/2014/main" id="{FA0AA090-84EE-6962-102C-BDCCBA5AB573}"/>
              </a:ext>
            </a:extLst>
          </p:cNvPr>
          <p:cNvCxnSpPr/>
          <p:nvPr/>
        </p:nvCxnSpPr>
        <p:spPr>
          <a:xfrm>
            <a:off x="1828800"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06B885-6213-6D89-BA62-313E2D8DAD38}"/>
              </a:ext>
            </a:extLst>
          </p:cNvPr>
          <p:cNvCxnSpPr/>
          <p:nvPr/>
        </p:nvCxnSpPr>
        <p:spPr>
          <a:xfrm>
            <a:off x="3956180" y="1642187"/>
            <a:ext cx="0" cy="465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138C46-1137-23F6-6573-B0F868C1DC14}"/>
              </a:ext>
            </a:extLst>
          </p:cNvPr>
          <p:cNvCxnSpPr/>
          <p:nvPr/>
        </p:nvCxnSpPr>
        <p:spPr>
          <a:xfrm>
            <a:off x="6428792"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C2CFAC-907E-9FEC-F1F9-C4BEA60296D1}"/>
              </a:ext>
            </a:extLst>
          </p:cNvPr>
          <p:cNvCxnSpPr/>
          <p:nvPr/>
        </p:nvCxnSpPr>
        <p:spPr>
          <a:xfrm>
            <a:off x="7697755"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C8CEC-71F4-6E72-DB92-883340A46663}"/>
              </a:ext>
            </a:extLst>
          </p:cNvPr>
          <p:cNvCxnSpPr/>
          <p:nvPr/>
        </p:nvCxnSpPr>
        <p:spPr>
          <a:xfrm>
            <a:off x="1228531" y="2165807"/>
            <a:ext cx="973493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91D18E9-12C4-1974-A5B7-3EB0CBB4F996}"/>
              </a:ext>
            </a:extLst>
          </p:cNvPr>
          <p:cNvSpPr txBox="1"/>
          <p:nvPr/>
        </p:nvSpPr>
        <p:spPr>
          <a:xfrm flipH="1">
            <a:off x="3563360" y="541178"/>
            <a:ext cx="717617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LITERATURE SURVEY</a:t>
            </a:r>
          </a:p>
        </p:txBody>
      </p:sp>
      <p:sp>
        <p:nvSpPr>
          <p:cNvPr id="24" name="TextBox 23">
            <a:extLst>
              <a:ext uri="{FF2B5EF4-FFF2-40B4-BE49-F238E27FC236}">
                <a16:creationId xmlns:a16="http://schemas.microsoft.com/office/drawing/2014/main" id="{FD44D529-52BC-7AF8-BDDD-9ECF4F977E6D}"/>
              </a:ext>
            </a:extLst>
          </p:cNvPr>
          <p:cNvSpPr txBox="1"/>
          <p:nvPr/>
        </p:nvSpPr>
        <p:spPr>
          <a:xfrm>
            <a:off x="2078396" y="1733327"/>
            <a:ext cx="13062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AUTHOR</a:t>
            </a:r>
          </a:p>
        </p:txBody>
      </p:sp>
      <p:sp>
        <p:nvSpPr>
          <p:cNvPr id="25" name="TextBox 24">
            <a:extLst>
              <a:ext uri="{FF2B5EF4-FFF2-40B4-BE49-F238E27FC236}">
                <a16:creationId xmlns:a16="http://schemas.microsoft.com/office/drawing/2014/main" id="{6727069B-B90E-BA83-C1CC-9639AB8A705A}"/>
              </a:ext>
            </a:extLst>
          </p:cNvPr>
          <p:cNvSpPr txBox="1"/>
          <p:nvPr/>
        </p:nvSpPr>
        <p:spPr>
          <a:xfrm>
            <a:off x="1228531" y="1792315"/>
            <a:ext cx="79310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S.NO</a:t>
            </a:r>
          </a:p>
        </p:txBody>
      </p:sp>
      <p:sp>
        <p:nvSpPr>
          <p:cNvPr id="26" name="TextBox 25">
            <a:extLst>
              <a:ext uri="{FF2B5EF4-FFF2-40B4-BE49-F238E27FC236}">
                <a16:creationId xmlns:a16="http://schemas.microsoft.com/office/drawing/2014/main" id="{6F2EC631-C9B0-00D5-FEDD-0A32F66C1E83}"/>
              </a:ext>
            </a:extLst>
          </p:cNvPr>
          <p:cNvSpPr txBox="1"/>
          <p:nvPr/>
        </p:nvSpPr>
        <p:spPr>
          <a:xfrm>
            <a:off x="4602330" y="1733327"/>
            <a:ext cx="173315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TITLE</a:t>
            </a:r>
          </a:p>
        </p:txBody>
      </p:sp>
      <p:sp>
        <p:nvSpPr>
          <p:cNvPr id="27" name="TextBox 26">
            <a:extLst>
              <a:ext uri="{FF2B5EF4-FFF2-40B4-BE49-F238E27FC236}">
                <a16:creationId xmlns:a16="http://schemas.microsoft.com/office/drawing/2014/main" id="{2ED05258-0FC7-362C-0DE2-C15E6C5C27F1}"/>
              </a:ext>
            </a:extLst>
          </p:cNvPr>
          <p:cNvSpPr txBox="1"/>
          <p:nvPr/>
        </p:nvSpPr>
        <p:spPr>
          <a:xfrm>
            <a:off x="6540296" y="1746769"/>
            <a:ext cx="115745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a:t>
            </a:r>
          </a:p>
        </p:txBody>
      </p:sp>
      <p:sp>
        <p:nvSpPr>
          <p:cNvPr id="29" name="TextBox 28">
            <a:extLst>
              <a:ext uri="{FF2B5EF4-FFF2-40B4-BE49-F238E27FC236}">
                <a16:creationId xmlns:a16="http://schemas.microsoft.com/office/drawing/2014/main" id="{3E1C4016-780F-EC8E-0CD6-BE01FA78956A}"/>
              </a:ext>
            </a:extLst>
          </p:cNvPr>
          <p:cNvSpPr txBox="1"/>
          <p:nvPr/>
        </p:nvSpPr>
        <p:spPr>
          <a:xfrm>
            <a:off x="8313575" y="1730760"/>
            <a:ext cx="22828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REFERENCE</a:t>
            </a:r>
          </a:p>
        </p:txBody>
      </p:sp>
      <p:sp>
        <p:nvSpPr>
          <p:cNvPr id="30" name="TextBox 29">
            <a:extLst>
              <a:ext uri="{FF2B5EF4-FFF2-40B4-BE49-F238E27FC236}">
                <a16:creationId xmlns:a16="http://schemas.microsoft.com/office/drawing/2014/main" id="{CD9ECACA-9CF6-1CB4-0999-C4C52DCC002B}"/>
              </a:ext>
            </a:extLst>
          </p:cNvPr>
          <p:cNvSpPr txBox="1"/>
          <p:nvPr/>
        </p:nvSpPr>
        <p:spPr>
          <a:xfrm>
            <a:off x="1324953" y="2321773"/>
            <a:ext cx="503847" cy="369332"/>
          </a:xfrm>
          <a:prstGeom prst="rect">
            <a:avLst/>
          </a:prstGeom>
          <a:noFill/>
        </p:spPr>
        <p:txBody>
          <a:bodyPr wrap="square" rtlCol="0">
            <a:spAutoFit/>
          </a:bodyPr>
          <a:lstStyle/>
          <a:p>
            <a:r>
              <a:rPr lang="en-IN" dirty="0"/>
              <a:t>1.</a:t>
            </a:r>
          </a:p>
        </p:txBody>
      </p:sp>
      <p:sp>
        <p:nvSpPr>
          <p:cNvPr id="33" name="TextBox 32">
            <a:extLst>
              <a:ext uri="{FF2B5EF4-FFF2-40B4-BE49-F238E27FC236}">
                <a16:creationId xmlns:a16="http://schemas.microsoft.com/office/drawing/2014/main" id="{9D397A34-F116-3459-EDE1-17493D00A035}"/>
              </a:ext>
            </a:extLst>
          </p:cNvPr>
          <p:cNvSpPr txBox="1"/>
          <p:nvPr/>
        </p:nvSpPr>
        <p:spPr>
          <a:xfrm>
            <a:off x="6475445" y="2360304"/>
            <a:ext cx="1371593" cy="646331"/>
          </a:xfrm>
          <a:prstGeom prst="rect">
            <a:avLst/>
          </a:prstGeom>
          <a:noFill/>
        </p:spPr>
        <p:txBody>
          <a:bodyPr wrap="square" rtlCol="0">
            <a:spAutoFit/>
          </a:bodyPr>
          <a:lstStyle/>
          <a:p>
            <a:r>
              <a:rPr lang="en-IN" dirty="0"/>
              <a:t>IEEE XPLORE</a:t>
            </a:r>
          </a:p>
        </p:txBody>
      </p:sp>
      <p:sp>
        <p:nvSpPr>
          <p:cNvPr id="34" name="TextBox 33">
            <a:extLst>
              <a:ext uri="{FF2B5EF4-FFF2-40B4-BE49-F238E27FC236}">
                <a16:creationId xmlns:a16="http://schemas.microsoft.com/office/drawing/2014/main" id="{2014B256-C549-93C6-2E5F-37F87B366887}"/>
              </a:ext>
            </a:extLst>
          </p:cNvPr>
          <p:cNvSpPr txBox="1"/>
          <p:nvPr/>
        </p:nvSpPr>
        <p:spPr>
          <a:xfrm>
            <a:off x="7800389" y="2246290"/>
            <a:ext cx="2883157" cy="1477328"/>
          </a:xfrm>
          <a:prstGeom prst="rect">
            <a:avLst/>
          </a:prstGeom>
          <a:noFill/>
        </p:spPr>
        <p:txBody>
          <a:bodyPr wrap="square" rtlCol="0">
            <a:spAutoFit/>
          </a:bodyPr>
          <a:lstStyle/>
          <a:p>
            <a:r>
              <a:rPr lang="en-IN" dirty="0"/>
              <a:t>In this paper, we survey of well known efficient regression approach to predict the stock market price</a:t>
            </a:r>
          </a:p>
        </p:txBody>
      </p:sp>
      <p:cxnSp>
        <p:nvCxnSpPr>
          <p:cNvPr id="36" name="Straight Connector 35">
            <a:extLst>
              <a:ext uri="{FF2B5EF4-FFF2-40B4-BE49-F238E27FC236}">
                <a16:creationId xmlns:a16="http://schemas.microsoft.com/office/drawing/2014/main" id="{89DC33D6-0D26-F0BE-AC86-B13C6D8B738B}"/>
              </a:ext>
            </a:extLst>
          </p:cNvPr>
          <p:cNvCxnSpPr>
            <a:stCxn id="2" idx="1"/>
            <a:endCxn id="2" idx="3"/>
          </p:cNvCxnSpPr>
          <p:nvPr/>
        </p:nvCxnSpPr>
        <p:spPr>
          <a:xfrm>
            <a:off x="1228531" y="4007497"/>
            <a:ext cx="9734938"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727B06F-C8C3-23CB-DEC0-CB4BCF211990}"/>
              </a:ext>
            </a:extLst>
          </p:cNvPr>
          <p:cNvSpPr txBox="1"/>
          <p:nvPr/>
        </p:nvSpPr>
        <p:spPr>
          <a:xfrm>
            <a:off x="1338955" y="4228646"/>
            <a:ext cx="475851" cy="369332"/>
          </a:xfrm>
          <a:prstGeom prst="rect">
            <a:avLst/>
          </a:prstGeom>
          <a:noFill/>
        </p:spPr>
        <p:txBody>
          <a:bodyPr wrap="square" rtlCol="0">
            <a:spAutoFit/>
          </a:bodyPr>
          <a:lstStyle/>
          <a:p>
            <a:r>
              <a:rPr lang="en-IN" dirty="0"/>
              <a:t>2.</a:t>
            </a:r>
          </a:p>
        </p:txBody>
      </p:sp>
      <p:sp>
        <p:nvSpPr>
          <p:cNvPr id="46" name="TextBox 45">
            <a:extLst>
              <a:ext uri="{FF2B5EF4-FFF2-40B4-BE49-F238E27FC236}">
                <a16:creationId xmlns:a16="http://schemas.microsoft.com/office/drawing/2014/main" id="{A9AB191C-B33D-2E4B-0258-05601F2E8951}"/>
              </a:ext>
            </a:extLst>
          </p:cNvPr>
          <p:cNvSpPr txBox="1"/>
          <p:nvPr/>
        </p:nvSpPr>
        <p:spPr>
          <a:xfrm>
            <a:off x="6457248" y="4201992"/>
            <a:ext cx="1110807" cy="646331"/>
          </a:xfrm>
          <a:prstGeom prst="rect">
            <a:avLst/>
          </a:prstGeom>
          <a:noFill/>
        </p:spPr>
        <p:txBody>
          <a:bodyPr wrap="square" rtlCol="0">
            <a:spAutoFit/>
          </a:bodyPr>
          <a:lstStyle/>
          <a:p>
            <a:r>
              <a:rPr lang="en-IN" dirty="0"/>
              <a:t>IEE XPLORE</a:t>
            </a:r>
          </a:p>
        </p:txBody>
      </p:sp>
      <p:sp>
        <p:nvSpPr>
          <p:cNvPr id="48" name="TextBox 47">
            <a:extLst>
              <a:ext uri="{FF2B5EF4-FFF2-40B4-BE49-F238E27FC236}">
                <a16:creationId xmlns:a16="http://schemas.microsoft.com/office/drawing/2014/main" id="{4873B38E-6A11-0E8C-43A2-EA6E6D75BE99}"/>
              </a:ext>
            </a:extLst>
          </p:cNvPr>
          <p:cNvSpPr txBox="1"/>
          <p:nvPr/>
        </p:nvSpPr>
        <p:spPr>
          <a:xfrm>
            <a:off x="7847038" y="4207727"/>
            <a:ext cx="2883157" cy="646331"/>
          </a:xfrm>
          <a:prstGeom prst="rect">
            <a:avLst/>
          </a:prstGeom>
          <a:noFill/>
        </p:spPr>
        <p:txBody>
          <a:bodyPr wrap="square" rtlCol="0">
            <a:spAutoFit/>
          </a:bodyPr>
          <a:lstStyle/>
          <a:p>
            <a:r>
              <a:rPr lang="en-US" b="0" i="0" u="none" strike="noStrike" dirty="0">
                <a:effectLst/>
              </a:rPr>
              <a:t>Data set as a reference for Stock market price</a:t>
            </a:r>
            <a:endParaRPr lang="en-IN" dirty="0"/>
          </a:p>
        </p:txBody>
      </p:sp>
      <p:sp>
        <p:nvSpPr>
          <p:cNvPr id="13" name="TextBox 12">
            <a:extLst>
              <a:ext uri="{FF2B5EF4-FFF2-40B4-BE49-F238E27FC236}">
                <a16:creationId xmlns:a16="http://schemas.microsoft.com/office/drawing/2014/main" id="{7297923B-5BC8-4466-B979-D113C3775044}"/>
              </a:ext>
            </a:extLst>
          </p:cNvPr>
          <p:cNvSpPr txBox="1"/>
          <p:nvPr/>
        </p:nvSpPr>
        <p:spPr>
          <a:xfrm>
            <a:off x="1842794" y="2176353"/>
            <a:ext cx="2099389" cy="923330"/>
          </a:xfrm>
          <a:prstGeom prst="rect">
            <a:avLst/>
          </a:prstGeom>
          <a:noFill/>
        </p:spPr>
        <p:txBody>
          <a:bodyPr wrap="square" rtlCol="0">
            <a:spAutoFit/>
          </a:bodyPr>
          <a:lstStyle/>
          <a:p>
            <a:pPr algn="l"/>
            <a:r>
              <a:rPr lang="en-US"/>
              <a:t>Du Peng (Dalian Ocean University; Liaoning Dalian 1</a:t>
            </a:r>
            <a:endParaRPr lang="en-US" dirty="0"/>
          </a:p>
        </p:txBody>
      </p:sp>
      <p:sp>
        <p:nvSpPr>
          <p:cNvPr id="17" name="TextBox 16">
            <a:extLst>
              <a:ext uri="{FF2B5EF4-FFF2-40B4-BE49-F238E27FC236}">
                <a16:creationId xmlns:a16="http://schemas.microsoft.com/office/drawing/2014/main" id="{5F9F9DC6-3CDB-0160-044B-539AAF7A8AB3}"/>
              </a:ext>
            </a:extLst>
          </p:cNvPr>
          <p:cNvSpPr txBox="1"/>
          <p:nvPr/>
        </p:nvSpPr>
        <p:spPr>
          <a:xfrm>
            <a:off x="1828800" y="4201992"/>
            <a:ext cx="2011072" cy="1200329"/>
          </a:xfrm>
          <a:prstGeom prst="rect">
            <a:avLst/>
          </a:prstGeom>
          <a:noFill/>
        </p:spPr>
        <p:txBody>
          <a:bodyPr wrap="square" rtlCol="0">
            <a:spAutoFit/>
          </a:bodyPr>
          <a:lstStyle/>
          <a:p>
            <a:pPr algn="l"/>
            <a:r>
              <a:rPr lang="en-US"/>
              <a:t>Zaharaddeen Karami ,Hayati Yassin , Rufai Yusuf Zakar</a:t>
            </a:r>
            <a:endParaRPr lang="en-US" dirty="0"/>
          </a:p>
        </p:txBody>
      </p:sp>
      <p:sp>
        <p:nvSpPr>
          <p:cNvPr id="18" name="TextBox 17">
            <a:extLst>
              <a:ext uri="{FF2B5EF4-FFF2-40B4-BE49-F238E27FC236}">
                <a16:creationId xmlns:a16="http://schemas.microsoft.com/office/drawing/2014/main" id="{548666E6-084E-29E4-22B4-69165F81D7AF}"/>
              </a:ext>
            </a:extLst>
          </p:cNvPr>
          <p:cNvSpPr txBox="1"/>
          <p:nvPr/>
        </p:nvSpPr>
        <p:spPr>
          <a:xfrm>
            <a:off x="3993501" y="2184625"/>
            <a:ext cx="2453943" cy="1754326"/>
          </a:xfrm>
          <a:prstGeom prst="rect">
            <a:avLst/>
          </a:prstGeom>
          <a:noFill/>
        </p:spPr>
        <p:txBody>
          <a:bodyPr wrap="square" rtlCol="0">
            <a:spAutoFit/>
          </a:bodyPr>
          <a:lstStyle/>
          <a:p>
            <a:pPr algn="l"/>
            <a:r>
              <a:rPr lang="en-US" dirty="0"/>
              <a:t>Analysis of Investor Sentiment and Stock Market Volatility </a:t>
            </a:r>
          </a:p>
          <a:p>
            <a:pPr algn="l"/>
            <a:r>
              <a:rPr lang="en-US" dirty="0"/>
              <a:t>Trend Based on Big Data Strategy.</a:t>
            </a:r>
          </a:p>
          <a:p>
            <a:pPr algn="l"/>
            <a:r>
              <a:rPr lang="en-US" dirty="0"/>
              <a:t> </a:t>
            </a:r>
          </a:p>
        </p:txBody>
      </p:sp>
      <p:sp>
        <p:nvSpPr>
          <p:cNvPr id="19" name="TextBox 18">
            <a:extLst>
              <a:ext uri="{FF2B5EF4-FFF2-40B4-BE49-F238E27FC236}">
                <a16:creationId xmlns:a16="http://schemas.microsoft.com/office/drawing/2014/main" id="{0BD7AA27-AE7E-10FF-C23B-D268067ABC86}"/>
              </a:ext>
            </a:extLst>
          </p:cNvPr>
          <p:cNvSpPr txBox="1"/>
          <p:nvPr/>
        </p:nvSpPr>
        <p:spPr>
          <a:xfrm>
            <a:off x="3965041" y="4025411"/>
            <a:ext cx="2445099" cy="1477328"/>
          </a:xfrm>
          <a:prstGeom prst="rect">
            <a:avLst/>
          </a:prstGeom>
          <a:noFill/>
        </p:spPr>
        <p:txBody>
          <a:bodyPr wrap="square" rtlCol="0">
            <a:spAutoFit/>
          </a:bodyPr>
          <a:lstStyle/>
          <a:p>
            <a:pPr algn="l"/>
            <a:r>
              <a:rPr lang="en-US"/>
              <a:t>Stock Market Prediction using Supervised Machine Learning </a:t>
            </a:r>
          </a:p>
          <a:p>
            <a:pPr algn="l"/>
            <a:r>
              <a:rPr lang="en-US"/>
              <a:t>Techniques</a:t>
            </a:r>
            <a:endParaRPr lang="en-US" dirty="0"/>
          </a:p>
        </p:txBody>
      </p:sp>
    </p:spTree>
    <p:extLst>
      <p:ext uri="{BB962C8B-B14F-4D97-AF65-F5344CB8AC3E}">
        <p14:creationId xmlns:p14="http://schemas.microsoft.com/office/powerpoint/2010/main" val="343031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135EA7-B6B2-AA50-1540-EF94AEDF4962}"/>
              </a:ext>
            </a:extLst>
          </p:cNvPr>
          <p:cNvSpPr/>
          <p:nvPr/>
        </p:nvSpPr>
        <p:spPr>
          <a:xfrm>
            <a:off x="1228531" y="1642177"/>
            <a:ext cx="9734938" cy="4655975"/>
          </a:xfrm>
          <a:prstGeom prst="rect">
            <a:avLst/>
          </a:prstGeom>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9" name="Straight Connector 8">
            <a:extLst>
              <a:ext uri="{FF2B5EF4-FFF2-40B4-BE49-F238E27FC236}">
                <a16:creationId xmlns:a16="http://schemas.microsoft.com/office/drawing/2014/main" id="{0B00FBF3-B4D0-C187-DBCA-D0E0447E3788}"/>
              </a:ext>
            </a:extLst>
          </p:cNvPr>
          <p:cNvCxnSpPr/>
          <p:nvPr/>
        </p:nvCxnSpPr>
        <p:spPr>
          <a:xfrm>
            <a:off x="1828800"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730E85-A80D-BDB5-66EF-BD906E660272}"/>
              </a:ext>
            </a:extLst>
          </p:cNvPr>
          <p:cNvCxnSpPr/>
          <p:nvPr/>
        </p:nvCxnSpPr>
        <p:spPr>
          <a:xfrm>
            <a:off x="3956180" y="1642187"/>
            <a:ext cx="0" cy="465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B53212-D632-CC5A-CCAE-145949703D41}"/>
              </a:ext>
            </a:extLst>
          </p:cNvPr>
          <p:cNvCxnSpPr/>
          <p:nvPr/>
        </p:nvCxnSpPr>
        <p:spPr>
          <a:xfrm>
            <a:off x="6428792"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BAD35C-6639-1355-9102-7E10CE602A14}"/>
              </a:ext>
            </a:extLst>
          </p:cNvPr>
          <p:cNvCxnSpPr/>
          <p:nvPr/>
        </p:nvCxnSpPr>
        <p:spPr>
          <a:xfrm>
            <a:off x="7697755" y="1679509"/>
            <a:ext cx="0" cy="461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63D6B9-1BD2-AE28-6F07-8CA769ED739F}"/>
              </a:ext>
            </a:extLst>
          </p:cNvPr>
          <p:cNvCxnSpPr/>
          <p:nvPr/>
        </p:nvCxnSpPr>
        <p:spPr>
          <a:xfrm>
            <a:off x="1228531" y="2165807"/>
            <a:ext cx="973493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8A47AD7-56EE-6019-65C3-7E6772909834}"/>
              </a:ext>
            </a:extLst>
          </p:cNvPr>
          <p:cNvSpPr txBox="1"/>
          <p:nvPr/>
        </p:nvSpPr>
        <p:spPr>
          <a:xfrm>
            <a:off x="2078396" y="1733327"/>
            <a:ext cx="13062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AUTHOR</a:t>
            </a:r>
          </a:p>
        </p:txBody>
      </p:sp>
      <p:sp>
        <p:nvSpPr>
          <p:cNvPr id="15" name="TextBox 14">
            <a:extLst>
              <a:ext uri="{FF2B5EF4-FFF2-40B4-BE49-F238E27FC236}">
                <a16:creationId xmlns:a16="http://schemas.microsoft.com/office/drawing/2014/main" id="{0E15E30F-E2D8-EE4E-5BCD-862A3213BB04}"/>
              </a:ext>
            </a:extLst>
          </p:cNvPr>
          <p:cNvSpPr txBox="1"/>
          <p:nvPr/>
        </p:nvSpPr>
        <p:spPr>
          <a:xfrm>
            <a:off x="1236306" y="1777547"/>
            <a:ext cx="961673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S.NO</a:t>
            </a:r>
          </a:p>
        </p:txBody>
      </p:sp>
      <p:sp>
        <p:nvSpPr>
          <p:cNvPr id="16" name="TextBox 15">
            <a:extLst>
              <a:ext uri="{FF2B5EF4-FFF2-40B4-BE49-F238E27FC236}">
                <a16:creationId xmlns:a16="http://schemas.microsoft.com/office/drawing/2014/main" id="{2B37E41E-4DC0-F8E7-F745-6CCE99F4C2CC}"/>
              </a:ext>
            </a:extLst>
          </p:cNvPr>
          <p:cNvSpPr txBox="1"/>
          <p:nvPr/>
        </p:nvSpPr>
        <p:spPr>
          <a:xfrm>
            <a:off x="4605443" y="1715992"/>
            <a:ext cx="173315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TITLE</a:t>
            </a:r>
          </a:p>
        </p:txBody>
      </p:sp>
      <p:sp>
        <p:nvSpPr>
          <p:cNvPr id="17" name="TextBox 16">
            <a:extLst>
              <a:ext uri="{FF2B5EF4-FFF2-40B4-BE49-F238E27FC236}">
                <a16:creationId xmlns:a16="http://schemas.microsoft.com/office/drawing/2014/main" id="{41EAF08F-6836-6019-01DC-EE332BDE8B39}"/>
              </a:ext>
            </a:extLst>
          </p:cNvPr>
          <p:cNvSpPr txBox="1"/>
          <p:nvPr/>
        </p:nvSpPr>
        <p:spPr>
          <a:xfrm>
            <a:off x="6540296" y="1746769"/>
            <a:ext cx="115745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a:t>
            </a:r>
          </a:p>
        </p:txBody>
      </p:sp>
      <p:sp>
        <p:nvSpPr>
          <p:cNvPr id="18" name="TextBox 17">
            <a:extLst>
              <a:ext uri="{FF2B5EF4-FFF2-40B4-BE49-F238E27FC236}">
                <a16:creationId xmlns:a16="http://schemas.microsoft.com/office/drawing/2014/main" id="{F98CD28B-381F-AA2F-F9C6-5BA1641B14AF}"/>
              </a:ext>
            </a:extLst>
          </p:cNvPr>
          <p:cNvSpPr txBox="1"/>
          <p:nvPr/>
        </p:nvSpPr>
        <p:spPr>
          <a:xfrm>
            <a:off x="8313575" y="1730760"/>
            <a:ext cx="22828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REFERENCE</a:t>
            </a:r>
          </a:p>
        </p:txBody>
      </p:sp>
      <p:sp>
        <p:nvSpPr>
          <p:cNvPr id="22" name="TextBox 21">
            <a:extLst>
              <a:ext uri="{FF2B5EF4-FFF2-40B4-BE49-F238E27FC236}">
                <a16:creationId xmlns:a16="http://schemas.microsoft.com/office/drawing/2014/main" id="{CB317D54-EFE7-DAF5-0DBD-C210ADCC99E3}"/>
              </a:ext>
            </a:extLst>
          </p:cNvPr>
          <p:cNvSpPr txBox="1"/>
          <p:nvPr/>
        </p:nvSpPr>
        <p:spPr>
          <a:xfrm>
            <a:off x="6475445" y="2360304"/>
            <a:ext cx="1371593" cy="646331"/>
          </a:xfrm>
          <a:prstGeom prst="rect">
            <a:avLst/>
          </a:prstGeom>
          <a:noFill/>
        </p:spPr>
        <p:txBody>
          <a:bodyPr wrap="square" rtlCol="0">
            <a:spAutoFit/>
          </a:bodyPr>
          <a:lstStyle/>
          <a:p>
            <a:r>
              <a:rPr lang="en-IN" dirty="0"/>
              <a:t>IEEE XPLORE</a:t>
            </a:r>
          </a:p>
        </p:txBody>
      </p:sp>
      <p:sp>
        <p:nvSpPr>
          <p:cNvPr id="23" name="TextBox 22">
            <a:extLst>
              <a:ext uri="{FF2B5EF4-FFF2-40B4-BE49-F238E27FC236}">
                <a16:creationId xmlns:a16="http://schemas.microsoft.com/office/drawing/2014/main" id="{15B6AFDC-4F18-BF68-F6A7-5C15CF63881B}"/>
              </a:ext>
            </a:extLst>
          </p:cNvPr>
          <p:cNvSpPr txBox="1"/>
          <p:nvPr/>
        </p:nvSpPr>
        <p:spPr>
          <a:xfrm>
            <a:off x="7800389" y="2246290"/>
            <a:ext cx="2883157" cy="646331"/>
          </a:xfrm>
          <a:prstGeom prst="rect">
            <a:avLst/>
          </a:prstGeom>
          <a:noFill/>
        </p:spPr>
        <p:txBody>
          <a:bodyPr wrap="square" rtlCol="0">
            <a:spAutoFit/>
          </a:bodyPr>
          <a:lstStyle/>
          <a:p>
            <a:r>
              <a:rPr lang="en-IN" dirty="0"/>
              <a:t>Filtering and analysing  of the data</a:t>
            </a:r>
          </a:p>
        </p:txBody>
      </p:sp>
      <p:cxnSp>
        <p:nvCxnSpPr>
          <p:cNvPr id="24" name="Straight Connector 23">
            <a:extLst>
              <a:ext uri="{FF2B5EF4-FFF2-40B4-BE49-F238E27FC236}">
                <a16:creationId xmlns:a16="http://schemas.microsoft.com/office/drawing/2014/main" id="{9C0B1EEF-B2C7-B558-A576-FD6351BDC8AA}"/>
              </a:ext>
            </a:extLst>
          </p:cNvPr>
          <p:cNvCxnSpPr>
            <a:cxnSpLocks/>
          </p:cNvCxnSpPr>
          <p:nvPr/>
        </p:nvCxnSpPr>
        <p:spPr>
          <a:xfrm>
            <a:off x="1237856" y="3965507"/>
            <a:ext cx="973493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E2344A5-5BD0-DF71-C263-D1783334A4CC}"/>
              </a:ext>
            </a:extLst>
          </p:cNvPr>
          <p:cNvSpPr txBox="1"/>
          <p:nvPr/>
        </p:nvSpPr>
        <p:spPr>
          <a:xfrm>
            <a:off x="1338955" y="4228646"/>
            <a:ext cx="475851" cy="369332"/>
          </a:xfrm>
          <a:prstGeom prst="rect">
            <a:avLst/>
          </a:prstGeom>
          <a:noFill/>
        </p:spPr>
        <p:txBody>
          <a:bodyPr wrap="square" rtlCol="0">
            <a:spAutoFit/>
          </a:bodyPr>
          <a:lstStyle/>
          <a:p>
            <a:r>
              <a:rPr lang="en-IN" dirty="0"/>
              <a:t>4.</a:t>
            </a:r>
          </a:p>
        </p:txBody>
      </p:sp>
      <p:sp>
        <p:nvSpPr>
          <p:cNvPr id="28" name="TextBox 27">
            <a:extLst>
              <a:ext uri="{FF2B5EF4-FFF2-40B4-BE49-F238E27FC236}">
                <a16:creationId xmlns:a16="http://schemas.microsoft.com/office/drawing/2014/main" id="{A7322488-8B07-E74D-0902-27B5E974E8A0}"/>
              </a:ext>
            </a:extLst>
          </p:cNvPr>
          <p:cNvSpPr txBox="1"/>
          <p:nvPr/>
        </p:nvSpPr>
        <p:spPr>
          <a:xfrm>
            <a:off x="6457248" y="4201992"/>
            <a:ext cx="1110807" cy="646331"/>
          </a:xfrm>
          <a:prstGeom prst="rect">
            <a:avLst/>
          </a:prstGeom>
          <a:noFill/>
        </p:spPr>
        <p:txBody>
          <a:bodyPr wrap="square" rtlCol="0">
            <a:spAutoFit/>
          </a:bodyPr>
          <a:lstStyle/>
          <a:p>
            <a:r>
              <a:rPr lang="en-IN" dirty="0"/>
              <a:t>IEE XPLORE</a:t>
            </a:r>
          </a:p>
        </p:txBody>
      </p:sp>
      <p:sp>
        <p:nvSpPr>
          <p:cNvPr id="29" name="TextBox 28">
            <a:extLst>
              <a:ext uri="{FF2B5EF4-FFF2-40B4-BE49-F238E27FC236}">
                <a16:creationId xmlns:a16="http://schemas.microsoft.com/office/drawing/2014/main" id="{D2DAAE52-855B-5439-E850-E19B53DF5E80}"/>
              </a:ext>
            </a:extLst>
          </p:cNvPr>
          <p:cNvSpPr txBox="1"/>
          <p:nvPr/>
        </p:nvSpPr>
        <p:spPr>
          <a:xfrm>
            <a:off x="7847038" y="4207727"/>
            <a:ext cx="2883157" cy="923330"/>
          </a:xfrm>
          <a:prstGeom prst="rect">
            <a:avLst/>
          </a:prstGeom>
          <a:noFill/>
        </p:spPr>
        <p:txBody>
          <a:bodyPr wrap="square" rtlCol="0">
            <a:spAutoFit/>
          </a:bodyPr>
          <a:lstStyle/>
          <a:p>
            <a:r>
              <a:rPr lang="en-US" dirty="0"/>
              <a:t>T</a:t>
            </a:r>
            <a:r>
              <a:rPr lang="en-US" b="0" i="0" u="none" strike="noStrike" dirty="0">
                <a:effectLst/>
              </a:rPr>
              <a:t>he data is being </a:t>
            </a:r>
            <a:r>
              <a:rPr lang="en-US" b="0" i="0" u="none" strike="noStrike" dirty="0" err="1">
                <a:effectLst/>
              </a:rPr>
              <a:t>refered</a:t>
            </a:r>
            <a:r>
              <a:rPr lang="en-US" b="0" i="0" u="none" strike="noStrike" dirty="0">
                <a:effectLst/>
              </a:rPr>
              <a:t> in a statistical way but limited to financial markets</a:t>
            </a:r>
            <a:endParaRPr lang="en-IN" dirty="0"/>
          </a:p>
        </p:txBody>
      </p:sp>
      <p:sp>
        <p:nvSpPr>
          <p:cNvPr id="30" name="TextBox 29">
            <a:extLst>
              <a:ext uri="{FF2B5EF4-FFF2-40B4-BE49-F238E27FC236}">
                <a16:creationId xmlns:a16="http://schemas.microsoft.com/office/drawing/2014/main" id="{979FEC27-EF4A-7C15-08E8-2CF173C6E8B7}"/>
              </a:ext>
            </a:extLst>
          </p:cNvPr>
          <p:cNvSpPr txBox="1"/>
          <p:nvPr/>
        </p:nvSpPr>
        <p:spPr>
          <a:xfrm>
            <a:off x="1338955" y="2360304"/>
            <a:ext cx="559828" cy="369332"/>
          </a:xfrm>
          <a:prstGeom prst="rect">
            <a:avLst/>
          </a:prstGeom>
          <a:noFill/>
        </p:spPr>
        <p:txBody>
          <a:bodyPr wrap="square" rtlCol="0">
            <a:spAutoFit/>
          </a:bodyPr>
          <a:lstStyle/>
          <a:p>
            <a:r>
              <a:rPr lang="en-IN" dirty="0"/>
              <a:t>3.</a:t>
            </a:r>
          </a:p>
        </p:txBody>
      </p:sp>
      <p:sp>
        <p:nvSpPr>
          <p:cNvPr id="2" name="TextBox 1">
            <a:extLst>
              <a:ext uri="{FF2B5EF4-FFF2-40B4-BE49-F238E27FC236}">
                <a16:creationId xmlns:a16="http://schemas.microsoft.com/office/drawing/2014/main" id="{EDC1B025-8491-269A-C195-AAB793F3378D}"/>
              </a:ext>
            </a:extLst>
          </p:cNvPr>
          <p:cNvSpPr txBox="1"/>
          <p:nvPr/>
        </p:nvSpPr>
        <p:spPr>
          <a:xfrm>
            <a:off x="1828800" y="2144649"/>
            <a:ext cx="2173615" cy="1816173"/>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A5D089D9-6A5F-7E04-F43E-A4F15A5BAB8F}"/>
              </a:ext>
            </a:extLst>
          </p:cNvPr>
          <p:cNvSpPr txBox="1"/>
          <p:nvPr/>
        </p:nvSpPr>
        <p:spPr>
          <a:xfrm>
            <a:off x="1828801" y="2180976"/>
            <a:ext cx="2127380" cy="1140211"/>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DA062935-061F-2A59-AA77-B53659412126}"/>
              </a:ext>
            </a:extLst>
          </p:cNvPr>
          <p:cNvSpPr txBox="1"/>
          <p:nvPr/>
        </p:nvSpPr>
        <p:spPr>
          <a:xfrm>
            <a:off x="3965505" y="2180976"/>
            <a:ext cx="2453953" cy="1477328"/>
          </a:xfrm>
          <a:prstGeom prst="rect">
            <a:avLst/>
          </a:prstGeom>
          <a:noFill/>
        </p:spPr>
        <p:txBody>
          <a:bodyPr wrap="square" rtlCol="0">
            <a:spAutoFit/>
          </a:bodyPr>
          <a:lstStyle/>
          <a:p>
            <a:pPr algn="l"/>
            <a:r>
              <a:rPr lang="en-US"/>
              <a:t>Stock Market Prediction for Time-series Forecasting </a:t>
            </a:r>
          </a:p>
          <a:p>
            <a:pPr algn="l"/>
            <a:r>
              <a:rPr lang="en-US"/>
              <a:t>using Prophet upon ARIMA</a:t>
            </a:r>
            <a:endParaRPr lang="en-US" dirty="0"/>
          </a:p>
        </p:txBody>
      </p:sp>
      <p:sp>
        <p:nvSpPr>
          <p:cNvPr id="5" name="TextBox 4">
            <a:extLst>
              <a:ext uri="{FF2B5EF4-FFF2-40B4-BE49-F238E27FC236}">
                <a16:creationId xmlns:a16="http://schemas.microsoft.com/office/drawing/2014/main" id="{A283846E-F31E-D065-A588-C9E02A4E963B}"/>
              </a:ext>
            </a:extLst>
          </p:cNvPr>
          <p:cNvSpPr txBox="1"/>
          <p:nvPr/>
        </p:nvSpPr>
        <p:spPr>
          <a:xfrm>
            <a:off x="1829072" y="2179772"/>
            <a:ext cx="2107978" cy="1781025"/>
          </a:xfrm>
          <a:prstGeom prst="rect">
            <a:avLst/>
          </a:prstGeom>
          <a:noFill/>
        </p:spPr>
        <p:txBody>
          <a:bodyPr wrap="square" rtlCol="0">
            <a:spAutoFit/>
          </a:bodyPr>
          <a:lstStyle/>
          <a:p>
            <a:pPr algn="l"/>
            <a:r>
              <a:rPr lang="en-US"/>
              <a:t>CH.RAGA MADHURI ,MUKESH CHINTA,N V PHANI </a:t>
            </a:r>
          </a:p>
          <a:p>
            <a:pPr algn="l"/>
            <a:r>
              <a:rPr lang="en-US"/>
              <a:t>KUMAR</a:t>
            </a:r>
            <a:endParaRPr lang="en-US" dirty="0"/>
          </a:p>
        </p:txBody>
      </p:sp>
      <p:sp>
        <p:nvSpPr>
          <p:cNvPr id="7" name="TextBox 6">
            <a:extLst>
              <a:ext uri="{FF2B5EF4-FFF2-40B4-BE49-F238E27FC236}">
                <a16:creationId xmlns:a16="http://schemas.microsoft.com/office/drawing/2014/main" id="{E81C35F2-C2AA-CD2C-A9E6-BEB37F96D954}"/>
              </a:ext>
            </a:extLst>
          </p:cNvPr>
          <p:cNvSpPr txBox="1"/>
          <p:nvPr/>
        </p:nvSpPr>
        <p:spPr>
          <a:xfrm>
            <a:off x="3928659" y="4294010"/>
            <a:ext cx="2453481" cy="1200329"/>
          </a:xfrm>
          <a:prstGeom prst="rect">
            <a:avLst/>
          </a:prstGeom>
          <a:noFill/>
        </p:spPr>
        <p:txBody>
          <a:bodyPr wrap="square" rtlCol="0">
            <a:spAutoFit/>
          </a:bodyPr>
          <a:lstStyle/>
          <a:p>
            <a:pPr algn="l"/>
            <a:r>
              <a:rPr lang="en-US"/>
              <a:t>Stock Price Prediction Using CNN and LSTMBased Deep </a:t>
            </a:r>
          </a:p>
          <a:p>
            <a:pPr algn="l"/>
            <a:r>
              <a:rPr lang="en-US"/>
              <a:t>Learning Models</a:t>
            </a:r>
            <a:endParaRPr lang="en-US" dirty="0"/>
          </a:p>
        </p:txBody>
      </p:sp>
      <p:sp>
        <p:nvSpPr>
          <p:cNvPr id="19" name="TextBox 18">
            <a:extLst>
              <a:ext uri="{FF2B5EF4-FFF2-40B4-BE49-F238E27FC236}">
                <a16:creationId xmlns:a16="http://schemas.microsoft.com/office/drawing/2014/main" id="{91A27D8C-4F99-70A3-0C23-E40776389513}"/>
              </a:ext>
            </a:extLst>
          </p:cNvPr>
          <p:cNvSpPr txBox="1"/>
          <p:nvPr/>
        </p:nvSpPr>
        <p:spPr>
          <a:xfrm>
            <a:off x="1791246" y="4429689"/>
            <a:ext cx="2248722" cy="646331"/>
          </a:xfrm>
          <a:prstGeom prst="rect">
            <a:avLst/>
          </a:prstGeom>
          <a:noFill/>
        </p:spPr>
        <p:txBody>
          <a:bodyPr wrap="square" rtlCol="0">
            <a:spAutoFit/>
          </a:bodyPr>
          <a:lstStyle/>
          <a:p>
            <a:pPr algn="l"/>
            <a:r>
              <a:rPr lang="en-US"/>
              <a:t>Sidra Mehtab, Jaydip Sen</a:t>
            </a:r>
            <a:endParaRPr lang="en-US" dirty="0"/>
          </a:p>
        </p:txBody>
      </p:sp>
    </p:spTree>
    <p:extLst>
      <p:ext uri="{BB962C8B-B14F-4D97-AF65-F5344CB8AC3E}">
        <p14:creationId xmlns:p14="http://schemas.microsoft.com/office/powerpoint/2010/main" val="201692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2077E3-BE34-9AED-38B8-343A10809DDC}"/>
              </a:ext>
            </a:extLst>
          </p:cNvPr>
          <p:cNvSpPr/>
          <p:nvPr/>
        </p:nvSpPr>
        <p:spPr>
          <a:xfrm>
            <a:off x="1024950" y="1642187"/>
            <a:ext cx="9938519" cy="2772795"/>
          </a:xfrm>
          <a:prstGeom prst="rect">
            <a:avLst/>
          </a:prstGeom>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4" name="Straight Connector 3">
            <a:extLst>
              <a:ext uri="{FF2B5EF4-FFF2-40B4-BE49-F238E27FC236}">
                <a16:creationId xmlns:a16="http://schemas.microsoft.com/office/drawing/2014/main" id="{FA0AA090-84EE-6962-102C-BDCCBA5AB573}"/>
              </a:ext>
            </a:extLst>
          </p:cNvPr>
          <p:cNvCxnSpPr>
            <a:cxnSpLocks/>
          </p:cNvCxnSpPr>
          <p:nvPr/>
        </p:nvCxnSpPr>
        <p:spPr>
          <a:xfrm flipH="1">
            <a:off x="1796474" y="1679509"/>
            <a:ext cx="32326" cy="2772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06B885-6213-6D89-BA62-313E2D8DAD38}"/>
              </a:ext>
            </a:extLst>
          </p:cNvPr>
          <p:cNvCxnSpPr>
            <a:cxnSpLocks/>
          </p:cNvCxnSpPr>
          <p:nvPr/>
        </p:nvCxnSpPr>
        <p:spPr>
          <a:xfrm>
            <a:off x="3956180" y="1642187"/>
            <a:ext cx="0" cy="2620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138C46-1137-23F6-6573-B0F868C1DC14}"/>
              </a:ext>
            </a:extLst>
          </p:cNvPr>
          <p:cNvCxnSpPr>
            <a:cxnSpLocks/>
          </p:cNvCxnSpPr>
          <p:nvPr/>
        </p:nvCxnSpPr>
        <p:spPr>
          <a:xfrm flipH="1">
            <a:off x="6428791" y="1679509"/>
            <a:ext cx="1" cy="2735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C2CFAC-907E-9FEC-F1F9-C4BEA60296D1}"/>
              </a:ext>
            </a:extLst>
          </p:cNvPr>
          <p:cNvCxnSpPr>
            <a:cxnSpLocks/>
          </p:cNvCxnSpPr>
          <p:nvPr/>
        </p:nvCxnSpPr>
        <p:spPr>
          <a:xfrm>
            <a:off x="7697755" y="1679509"/>
            <a:ext cx="0" cy="2735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FC8CEC-71F4-6E72-DB92-883340A46663}"/>
              </a:ext>
            </a:extLst>
          </p:cNvPr>
          <p:cNvCxnSpPr/>
          <p:nvPr/>
        </p:nvCxnSpPr>
        <p:spPr>
          <a:xfrm>
            <a:off x="1228531" y="2165807"/>
            <a:ext cx="973493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91D18E9-12C4-1974-A5B7-3EB0CBB4F996}"/>
              </a:ext>
            </a:extLst>
          </p:cNvPr>
          <p:cNvSpPr txBox="1"/>
          <p:nvPr/>
        </p:nvSpPr>
        <p:spPr>
          <a:xfrm flipH="1">
            <a:off x="3563360" y="541178"/>
            <a:ext cx="717617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LITERATURE SURVEY</a:t>
            </a:r>
          </a:p>
        </p:txBody>
      </p:sp>
      <p:sp>
        <p:nvSpPr>
          <p:cNvPr id="24" name="TextBox 23">
            <a:extLst>
              <a:ext uri="{FF2B5EF4-FFF2-40B4-BE49-F238E27FC236}">
                <a16:creationId xmlns:a16="http://schemas.microsoft.com/office/drawing/2014/main" id="{FD44D529-52BC-7AF8-BDDD-9ECF4F977E6D}"/>
              </a:ext>
            </a:extLst>
          </p:cNvPr>
          <p:cNvSpPr txBox="1"/>
          <p:nvPr/>
        </p:nvSpPr>
        <p:spPr>
          <a:xfrm>
            <a:off x="2078396" y="1733327"/>
            <a:ext cx="13062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AUTHOR</a:t>
            </a:r>
          </a:p>
        </p:txBody>
      </p:sp>
      <p:sp>
        <p:nvSpPr>
          <p:cNvPr id="25" name="TextBox 24">
            <a:extLst>
              <a:ext uri="{FF2B5EF4-FFF2-40B4-BE49-F238E27FC236}">
                <a16:creationId xmlns:a16="http://schemas.microsoft.com/office/drawing/2014/main" id="{6727069B-B90E-BA83-C1CC-9639AB8A705A}"/>
              </a:ext>
            </a:extLst>
          </p:cNvPr>
          <p:cNvSpPr txBox="1"/>
          <p:nvPr/>
        </p:nvSpPr>
        <p:spPr>
          <a:xfrm>
            <a:off x="1236307" y="1777547"/>
            <a:ext cx="79310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S.NO</a:t>
            </a:r>
          </a:p>
        </p:txBody>
      </p:sp>
      <p:sp>
        <p:nvSpPr>
          <p:cNvPr id="26" name="TextBox 25">
            <a:extLst>
              <a:ext uri="{FF2B5EF4-FFF2-40B4-BE49-F238E27FC236}">
                <a16:creationId xmlns:a16="http://schemas.microsoft.com/office/drawing/2014/main" id="{6F2EC631-C9B0-00D5-FEDD-0A32F66C1E83}"/>
              </a:ext>
            </a:extLst>
          </p:cNvPr>
          <p:cNvSpPr txBox="1"/>
          <p:nvPr/>
        </p:nvSpPr>
        <p:spPr>
          <a:xfrm>
            <a:off x="4602330" y="1733327"/>
            <a:ext cx="173315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TITLE</a:t>
            </a:r>
          </a:p>
        </p:txBody>
      </p:sp>
      <p:sp>
        <p:nvSpPr>
          <p:cNvPr id="27" name="TextBox 26">
            <a:extLst>
              <a:ext uri="{FF2B5EF4-FFF2-40B4-BE49-F238E27FC236}">
                <a16:creationId xmlns:a16="http://schemas.microsoft.com/office/drawing/2014/main" id="{2ED05258-0FC7-362C-0DE2-C15E6C5C27F1}"/>
              </a:ext>
            </a:extLst>
          </p:cNvPr>
          <p:cNvSpPr txBox="1"/>
          <p:nvPr/>
        </p:nvSpPr>
        <p:spPr>
          <a:xfrm>
            <a:off x="6540296" y="1746769"/>
            <a:ext cx="115745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SOURCE</a:t>
            </a:r>
          </a:p>
        </p:txBody>
      </p:sp>
      <p:sp>
        <p:nvSpPr>
          <p:cNvPr id="29" name="TextBox 28">
            <a:extLst>
              <a:ext uri="{FF2B5EF4-FFF2-40B4-BE49-F238E27FC236}">
                <a16:creationId xmlns:a16="http://schemas.microsoft.com/office/drawing/2014/main" id="{3E1C4016-780F-EC8E-0CD6-BE01FA78956A}"/>
              </a:ext>
            </a:extLst>
          </p:cNvPr>
          <p:cNvSpPr txBox="1"/>
          <p:nvPr/>
        </p:nvSpPr>
        <p:spPr>
          <a:xfrm>
            <a:off x="8313575" y="1730760"/>
            <a:ext cx="22828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REFERENCE</a:t>
            </a:r>
          </a:p>
        </p:txBody>
      </p:sp>
      <p:sp>
        <p:nvSpPr>
          <p:cNvPr id="30" name="TextBox 29">
            <a:extLst>
              <a:ext uri="{FF2B5EF4-FFF2-40B4-BE49-F238E27FC236}">
                <a16:creationId xmlns:a16="http://schemas.microsoft.com/office/drawing/2014/main" id="{CD9ECACA-9CF6-1CB4-0999-C4C52DCC002B}"/>
              </a:ext>
            </a:extLst>
          </p:cNvPr>
          <p:cNvSpPr txBox="1"/>
          <p:nvPr/>
        </p:nvSpPr>
        <p:spPr>
          <a:xfrm>
            <a:off x="1324953" y="2321773"/>
            <a:ext cx="503847" cy="369332"/>
          </a:xfrm>
          <a:prstGeom prst="rect">
            <a:avLst/>
          </a:prstGeom>
          <a:noFill/>
        </p:spPr>
        <p:txBody>
          <a:bodyPr wrap="square" rtlCol="0">
            <a:spAutoFit/>
          </a:bodyPr>
          <a:lstStyle/>
          <a:p>
            <a:r>
              <a:rPr lang="en-GB" dirty="0"/>
              <a:t>5</a:t>
            </a:r>
            <a:r>
              <a:rPr lang="en-IN" dirty="0"/>
              <a:t>.</a:t>
            </a:r>
          </a:p>
        </p:txBody>
      </p:sp>
      <p:sp>
        <p:nvSpPr>
          <p:cNvPr id="33" name="TextBox 32">
            <a:extLst>
              <a:ext uri="{FF2B5EF4-FFF2-40B4-BE49-F238E27FC236}">
                <a16:creationId xmlns:a16="http://schemas.microsoft.com/office/drawing/2014/main" id="{9D397A34-F116-3459-EDE1-17493D00A035}"/>
              </a:ext>
            </a:extLst>
          </p:cNvPr>
          <p:cNvSpPr txBox="1"/>
          <p:nvPr/>
        </p:nvSpPr>
        <p:spPr>
          <a:xfrm>
            <a:off x="6475445" y="2360304"/>
            <a:ext cx="1371593" cy="646331"/>
          </a:xfrm>
          <a:prstGeom prst="rect">
            <a:avLst/>
          </a:prstGeom>
          <a:noFill/>
        </p:spPr>
        <p:txBody>
          <a:bodyPr wrap="square" rtlCol="0">
            <a:spAutoFit/>
          </a:bodyPr>
          <a:lstStyle/>
          <a:p>
            <a:r>
              <a:rPr lang="en-IN" dirty="0"/>
              <a:t>IEEE XPLORE</a:t>
            </a:r>
          </a:p>
        </p:txBody>
      </p:sp>
      <p:sp>
        <p:nvSpPr>
          <p:cNvPr id="34" name="TextBox 33">
            <a:extLst>
              <a:ext uri="{FF2B5EF4-FFF2-40B4-BE49-F238E27FC236}">
                <a16:creationId xmlns:a16="http://schemas.microsoft.com/office/drawing/2014/main" id="{2014B256-C549-93C6-2E5F-37F87B366887}"/>
              </a:ext>
            </a:extLst>
          </p:cNvPr>
          <p:cNvSpPr txBox="1"/>
          <p:nvPr/>
        </p:nvSpPr>
        <p:spPr>
          <a:xfrm>
            <a:off x="7800389" y="2246290"/>
            <a:ext cx="2883157" cy="1477328"/>
          </a:xfrm>
          <a:prstGeom prst="rect">
            <a:avLst/>
          </a:prstGeom>
          <a:noFill/>
        </p:spPr>
        <p:txBody>
          <a:bodyPr wrap="square" rtlCol="0">
            <a:spAutoFit/>
          </a:bodyPr>
          <a:lstStyle/>
          <a:p>
            <a:r>
              <a:rPr lang="en-IN" dirty="0"/>
              <a:t>In this paper, we survey of well known efficient regression approach to predict the stock market price</a:t>
            </a:r>
          </a:p>
        </p:txBody>
      </p:sp>
      <p:sp>
        <p:nvSpPr>
          <p:cNvPr id="5" name="TextBox 4">
            <a:extLst>
              <a:ext uri="{FF2B5EF4-FFF2-40B4-BE49-F238E27FC236}">
                <a16:creationId xmlns:a16="http://schemas.microsoft.com/office/drawing/2014/main" id="{1C9FEF74-1968-84DA-6FF7-25A14C14F0CA}"/>
              </a:ext>
            </a:extLst>
          </p:cNvPr>
          <p:cNvSpPr txBox="1"/>
          <p:nvPr/>
        </p:nvSpPr>
        <p:spPr>
          <a:xfrm>
            <a:off x="3998185" y="2193903"/>
            <a:ext cx="2500592" cy="1200329"/>
          </a:xfrm>
          <a:prstGeom prst="rect">
            <a:avLst/>
          </a:prstGeom>
          <a:noFill/>
        </p:spPr>
        <p:txBody>
          <a:bodyPr wrap="square" rtlCol="0">
            <a:spAutoFit/>
          </a:bodyPr>
          <a:lstStyle/>
          <a:p>
            <a:pPr algn="l"/>
            <a:r>
              <a:rPr lang="en-US"/>
              <a:t>Analysis of Stock Market using Streaming data Framework</a:t>
            </a:r>
            <a:endParaRPr lang="en-US" dirty="0"/>
          </a:p>
        </p:txBody>
      </p:sp>
      <p:sp>
        <p:nvSpPr>
          <p:cNvPr id="7" name="TextBox 6">
            <a:extLst>
              <a:ext uri="{FF2B5EF4-FFF2-40B4-BE49-F238E27FC236}">
                <a16:creationId xmlns:a16="http://schemas.microsoft.com/office/drawing/2014/main" id="{AD468004-F0D7-B147-A696-6220D9D93684}"/>
              </a:ext>
            </a:extLst>
          </p:cNvPr>
          <p:cNvSpPr txBox="1"/>
          <p:nvPr/>
        </p:nvSpPr>
        <p:spPr>
          <a:xfrm>
            <a:off x="1842794" y="2200697"/>
            <a:ext cx="2126933" cy="1754326"/>
          </a:xfrm>
          <a:prstGeom prst="rect">
            <a:avLst/>
          </a:prstGeom>
          <a:noFill/>
        </p:spPr>
        <p:txBody>
          <a:bodyPr wrap="square" rtlCol="0">
            <a:spAutoFit/>
          </a:bodyPr>
          <a:lstStyle/>
          <a:p>
            <a:pPr algn="l"/>
            <a:r>
              <a:rPr lang="en-US"/>
              <a:t>Umadevi.K.S*, Abhijitsingh Gaonka, umadeviks R. Jagadeesh </a:t>
            </a:r>
          </a:p>
          <a:p>
            <a:pPr algn="l"/>
            <a:r>
              <a:rPr lang="en-US"/>
              <a:t>Kannan</a:t>
            </a:r>
            <a:endParaRPr lang="en-US" dirty="0"/>
          </a:p>
        </p:txBody>
      </p:sp>
    </p:spTree>
    <p:extLst>
      <p:ext uri="{BB962C8B-B14F-4D97-AF65-F5344CB8AC3E}">
        <p14:creationId xmlns:p14="http://schemas.microsoft.com/office/powerpoint/2010/main" val="327933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858D-27E6-2885-8228-7FA78A44C238}"/>
              </a:ext>
            </a:extLst>
          </p:cNvPr>
          <p:cNvSpPr>
            <a:spLocks noGrp="1"/>
          </p:cNvSpPr>
          <p:nvPr>
            <p:ph type="title"/>
          </p:nvPr>
        </p:nvSpPr>
        <p:spPr>
          <a:xfrm>
            <a:off x="1912776" y="877078"/>
            <a:ext cx="8360228" cy="1698171"/>
          </a:xfrm>
        </p:spPr>
        <p:txBody>
          <a:bodyPr>
            <a:normAutofit/>
          </a:bodyPr>
          <a:lstStyle/>
          <a:p>
            <a:pPr algn="ctr"/>
            <a:r>
              <a:rPr lang="en-IN" sz="4000" dirty="0">
                <a:latin typeface="Times New Roman" panose="02020603050405020304" pitchFamily="18" charset="0"/>
                <a:cs typeface="Times New Roman" panose="02020603050405020304" pitchFamily="18" charset="0"/>
              </a:rPr>
              <a:t>OUR TEAM</a:t>
            </a:r>
            <a:br>
              <a:rPr lang="en-IN" dirty="0"/>
            </a:br>
            <a:br>
              <a:rPr lang="en-IN" dirty="0"/>
            </a:br>
            <a:r>
              <a:rPr lang="en-IN" dirty="0"/>
              <a:t>                  </a:t>
            </a:r>
          </a:p>
        </p:txBody>
      </p:sp>
      <p:sp>
        <p:nvSpPr>
          <p:cNvPr id="3" name="Content Placeholder 2">
            <a:extLst>
              <a:ext uri="{FF2B5EF4-FFF2-40B4-BE49-F238E27FC236}">
                <a16:creationId xmlns:a16="http://schemas.microsoft.com/office/drawing/2014/main" id="{6BC0FFEB-4C2D-90A4-103A-D31BD92420C7}"/>
              </a:ext>
            </a:extLst>
          </p:cNvPr>
          <p:cNvSpPr>
            <a:spLocks noGrp="1"/>
          </p:cNvSpPr>
          <p:nvPr>
            <p:ph idx="1"/>
          </p:nvPr>
        </p:nvSpPr>
        <p:spPr>
          <a:xfrm>
            <a:off x="1474236" y="2052116"/>
            <a:ext cx="9741159" cy="3997828"/>
          </a:xfrm>
        </p:spPr>
        <p:txBody>
          <a:bodyPr/>
          <a:lstStyle/>
          <a:p>
            <a:r>
              <a:rPr lang="en-IN" dirty="0" err="1">
                <a:latin typeface="Times New Roman" panose="02020603050405020304" pitchFamily="18" charset="0"/>
                <a:cs typeface="Times New Roman" panose="02020603050405020304" pitchFamily="18" charset="0"/>
              </a:rPr>
              <a:t>Mohd</a:t>
            </a:r>
            <a:r>
              <a:rPr lang="en-IN" dirty="0">
                <a:latin typeface="Times New Roman" panose="02020603050405020304" pitchFamily="18" charset="0"/>
                <a:cs typeface="Times New Roman" panose="02020603050405020304" pitchFamily="18" charset="0"/>
              </a:rPr>
              <a:t> Sabeel Uddin                  Syed </a:t>
            </a:r>
            <a:r>
              <a:rPr lang="en-IN" dirty="0" err="1">
                <a:latin typeface="Times New Roman" panose="02020603050405020304" pitchFamily="18" charset="0"/>
                <a:cs typeface="Times New Roman" panose="02020603050405020304" pitchFamily="18" charset="0"/>
              </a:rPr>
              <a:t>Arbaz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Amena</a:t>
            </a:r>
            <a:r>
              <a:rPr lang="en-IN" dirty="0">
                <a:latin typeface="Times New Roman" panose="02020603050405020304" pitchFamily="18" charset="0"/>
                <a:cs typeface="Times New Roman" panose="02020603050405020304" pitchFamily="18" charset="0"/>
              </a:rPr>
              <a:t> Sarah</a:t>
            </a:r>
          </a:p>
          <a:p>
            <a:r>
              <a:rPr lang="en-IN" dirty="0">
                <a:latin typeface="Times New Roman" panose="02020603050405020304" pitchFamily="18" charset="0"/>
                <a:cs typeface="Times New Roman" panose="02020603050405020304" pitchFamily="18" charset="0"/>
              </a:rPr>
              <a:t>1604-19-737-111                    1604-19-737-101                1609-19-737-093</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Under the Guidance of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Gouri</a:t>
            </a:r>
            <a:r>
              <a:rPr lang="en-IN" dirty="0">
                <a:latin typeface="Times New Roman" panose="02020603050405020304" pitchFamily="18" charset="0"/>
                <a:cs typeface="Times New Roman" panose="02020603050405020304" pitchFamily="18" charset="0"/>
              </a:rPr>
              <a:t> R. Patil</a:t>
            </a:r>
          </a:p>
          <a:p>
            <a:pPr marL="0" indent="0">
              <a:buNone/>
            </a:pPr>
            <a:r>
              <a:rPr lang="en-IN" dirty="0">
                <a:latin typeface="Times New Roman" panose="02020603050405020304" pitchFamily="18" charset="0"/>
                <a:cs typeface="Times New Roman" panose="02020603050405020304" pitchFamily="18" charset="0"/>
              </a:rPr>
              <a:t>                                                                                               IT-</a:t>
            </a:r>
            <a:r>
              <a:rPr lang="en-IN" dirty="0" err="1">
                <a:latin typeface="Times New Roman" panose="02020603050405020304" pitchFamily="18" charset="0"/>
                <a:cs typeface="Times New Roman" panose="02020603050405020304" pitchFamily="18" charset="0"/>
              </a:rPr>
              <a:t>Dept,MJCET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6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0CAFEC7-F8AD-22A5-DEEB-746FCFF534DC}"/>
              </a:ext>
            </a:extLst>
          </p:cNvPr>
          <p:cNvPicPr>
            <a:picLocks noChangeAspect="1"/>
          </p:cNvPicPr>
          <p:nvPr/>
        </p:nvPicPr>
        <p:blipFill>
          <a:blip r:embed="rId2"/>
          <a:stretch>
            <a:fillRect/>
          </a:stretch>
        </p:blipFill>
        <p:spPr>
          <a:xfrm>
            <a:off x="2537927" y="1895969"/>
            <a:ext cx="6959600" cy="4626553"/>
          </a:xfrm>
          <a:prstGeom prst="rect">
            <a:avLst/>
          </a:prstGeom>
        </p:spPr>
      </p:pic>
      <p:sp>
        <p:nvSpPr>
          <p:cNvPr id="5" name="Title 4">
            <a:extLst>
              <a:ext uri="{FF2B5EF4-FFF2-40B4-BE49-F238E27FC236}">
                <a16:creationId xmlns:a16="http://schemas.microsoft.com/office/drawing/2014/main" id="{EA0DCD2F-015B-27B2-5296-6E44277E6D11}"/>
              </a:ext>
            </a:extLst>
          </p:cNvPr>
          <p:cNvSpPr>
            <a:spLocks noGrp="1"/>
          </p:cNvSpPr>
          <p:nvPr>
            <p:ph type="title"/>
          </p:nvPr>
        </p:nvSpPr>
        <p:spPr>
          <a:xfrm>
            <a:off x="2116834" y="870307"/>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OUTPUT SCREENSHOTS</a:t>
            </a:r>
          </a:p>
        </p:txBody>
      </p:sp>
      <p:sp>
        <p:nvSpPr>
          <p:cNvPr id="6" name="Content Placeholder 5">
            <a:extLst>
              <a:ext uri="{FF2B5EF4-FFF2-40B4-BE49-F238E27FC236}">
                <a16:creationId xmlns:a16="http://schemas.microsoft.com/office/drawing/2014/main" id="{1BDFAF99-3029-BF9C-A11A-8AB884A702AE}"/>
              </a:ext>
            </a:extLst>
          </p:cNvPr>
          <p:cNvSpPr>
            <a:spLocks noGrp="1"/>
          </p:cNvSpPr>
          <p:nvPr>
            <p:ph idx="1"/>
          </p:nvPr>
        </p:nvSpPr>
        <p:spPr>
          <a:xfrm flipH="1">
            <a:off x="9722497" y="5271795"/>
            <a:ext cx="167951" cy="177283"/>
          </a:xfrm>
        </p:spPr>
        <p:txBody>
          <a:bodyPr>
            <a:normAutofit fontScale="25000" lnSpcReduction="20000"/>
          </a:bodyPr>
          <a:lstStyle/>
          <a:p>
            <a:pPr marL="0" indent="0">
              <a:buNone/>
            </a:pPr>
            <a:r>
              <a:rPr lang="en-IN" dirty="0"/>
              <a:t>.</a:t>
            </a:r>
          </a:p>
        </p:txBody>
      </p:sp>
    </p:spTree>
    <p:extLst>
      <p:ext uri="{BB962C8B-B14F-4D97-AF65-F5344CB8AC3E}">
        <p14:creationId xmlns:p14="http://schemas.microsoft.com/office/powerpoint/2010/main" val="267158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B3F37FA-B662-6455-3677-1AF8032AE344}"/>
              </a:ext>
            </a:extLst>
          </p:cNvPr>
          <p:cNvPicPr>
            <a:picLocks noChangeAspect="1"/>
          </p:cNvPicPr>
          <p:nvPr/>
        </p:nvPicPr>
        <p:blipFill>
          <a:blip r:embed="rId2"/>
          <a:stretch>
            <a:fillRect/>
          </a:stretch>
        </p:blipFill>
        <p:spPr>
          <a:xfrm>
            <a:off x="2032000" y="822036"/>
            <a:ext cx="8128000" cy="5347855"/>
          </a:xfrm>
          <a:prstGeom prst="rect">
            <a:avLst/>
          </a:prstGeom>
        </p:spPr>
      </p:pic>
    </p:spTree>
    <p:extLst>
      <p:ext uri="{BB962C8B-B14F-4D97-AF65-F5344CB8AC3E}">
        <p14:creationId xmlns:p14="http://schemas.microsoft.com/office/powerpoint/2010/main" val="216505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4FB3418-3BF8-51EF-C616-22545D93F0DB}"/>
              </a:ext>
            </a:extLst>
          </p:cNvPr>
          <p:cNvPicPr>
            <a:picLocks noChangeAspect="1"/>
          </p:cNvPicPr>
          <p:nvPr/>
        </p:nvPicPr>
        <p:blipFill>
          <a:blip r:embed="rId2"/>
          <a:stretch>
            <a:fillRect/>
          </a:stretch>
        </p:blipFill>
        <p:spPr>
          <a:xfrm>
            <a:off x="2133600" y="1142999"/>
            <a:ext cx="8128000" cy="5017655"/>
          </a:xfrm>
          <a:prstGeom prst="rect">
            <a:avLst/>
          </a:prstGeom>
        </p:spPr>
      </p:pic>
    </p:spTree>
    <p:extLst>
      <p:ext uri="{BB962C8B-B14F-4D97-AF65-F5344CB8AC3E}">
        <p14:creationId xmlns:p14="http://schemas.microsoft.com/office/powerpoint/2010/main" val="320565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388D-D68C-173F-B38E-B41AB7D680DB}"/>
              </a:ext>
            </a:extLst>
          </p:cNvPr>
          <p:cNvSpPr>
            <a:spLocks noGrp="1"/>
          </p:cNvSpPr>
          <p:nvPr>
            <p:ph type="title"/>
          </p:nvPr>
        </p:nvSpPr>
        <p:spPr>
          <a:xfrm>
            <a:off x="1669416" y="2786146"/>
            <a:ext cx="7958331" cy="1077229"/>
          </a:xfrm>
        </p:spPr>
        <p:txBody>
          <a:bodyPr>
            <a:noAutofit/>
          </a:bodyPr>
          <a:lstStyle/>
          <a:p>
            <a:r>
              <a:rPr lang="en-IN" sz="7400" dirty="0">
                <a:latin typeface="Times New Roman" panose="02020603050405020304" pitchFamily="18" charset="0"/>
                <a:cs typeface="Times New Roman" panose="02020603050405020304" pitchFamily="18" charset="0"/>
              </a:rPr>
              <a:t>~ THANK YOU ~</a:t>
            </a:r>
          </a:p>
        </p:txBody>
      </p:sp>
    </p:spTree>
    <p:extLst>
      <p:ext uri="{BB962C8B-B14F-4D97-AF65-F5344CB8AC3E}">
        <p14:creationId xmlns:p14="http://schemas.microsoft.com/office/powerpoint/2010/main" val="124269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52BB8DE-999F-D833-4687-E1819A343474}"/>
              </a:ext>
            </a:extLst>
          </p:cNvPr>
          <p:cNvSpPr>
            <a:spLocks noGrp="1"/>
          </p:cNvSpPr>
          <p:nvPr>
            <p:ph type="title"/>
          </p:nvPr>
        </p:nvSpPr>
        <p:spPr>
          <a:xfrm>
            <a:off x="2116833" y="724081"/>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0D2924A-55BB-4836-9D55-A89A9F892B5E}"/>
              </a:ext>
            </a:extLst>
          </p:cNvPr>
          <p:cNvSpPr>
            <a:spLocks noGrp="1"/>
          </p:cNvSpPr>
          <p:nvPr>
            <p:ph idx="4294967295"/>
          </p:nvPr>
        </p:nvSpPr>
        <p:spPr>
          <a:xfrm>
            <a:off x="1281112" y="2220330"/>
            <a:ext cx="9629775" cy="4772025"/>
          </a:xfrm>
        </p:spPr>
        <p:txBody>
          <a:bodyPr/>
          <a:lstStyle/>
          <a:p>
            <a:pPr algn="ctr"/>
            <a:r>
              <a:rPr lang="en-US" b="0" i="0" u="none" strike="noStrike" dirty="0">
                <a:effectLst/>
                <a:latin typeface="Times New Roman" panose="02020603050405020304" pitchFamily="18" charset="0"/>
                <a:cs typeface="Times New Roman" panose="02020603050405020304" pitchFamily="18" charset="0"/>
              </a:rPr>
              <a:t>In previous years, It was difficult to predict the stock market because lack of technology and knowledge. In present days, technology increases day by day and now we can predict the stock market easily when compared to past. We can predict stock price by analyzing the previous data by using machine learning techniques</a:t>
            </a:r>
            <a:r>
              <a:rPr lang="en-US" b="0" i="0" u="none" strike="noStrike">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57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1C89-A6A4-B989-10CA-0764DE67C35E}"/>
              </a:ext>
            </a:extLst>
          </p:cNvPr>
          <p:cNvSpPr>
            <a:spLocks noGrp="1"/>
          </p:cNvSpPr>
          <p:nvPr>
            <p:ph type="title"/>
          </p:nvPr>
        </p:nvSpPr>
        <p:spPr>
          <a:xfrm>
            <a:off x="1698172" y="808056"/>
            <a:ext cx="8871968"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FD6B1FB-6C32-FBEB-E395-68D9E82011B0}"/>
              </a:ext>
            </a:extLst>
          </p:cNvPr>
          <p:cNvSpPr>
            <a:spLocks noGrp="1"/>
          </p:cNvSpPr>
          <p:nvPr>
            <p:ph idx="1"/>
          </p:nvPr>
        </p:nvSpPr>
        <p:spPr>
          <a:xfrm>
            <a:off x="1996751" y="808056"/>
            <a:ext cx="8573388" cy="4724998"/>
          </a:xfrm>
        </p:spPr>
        <p:txBody>
          <a:bodyPr/>
          <a:lstStyle/>
          <a:p>
            <a:pPr algn="ctr"/>
            <a:r>
              <a:rPr lang="en-US" b="0" i="0" u="none" strike="noStrike" dirty="0">
                <a:effectLst/>
                <a:latin typeface="Times New Roman" panose="02020603050405020304" pitchFamily="18" charset="0"/>
                <a:cs typeface="Times New Roman" panose="02020603050405020304" pitchFamily="18" charset="0"/>
              </a:rPr>
              <a:t>In existing method analysis we used convolutional neural network (CNN) for the classification. But, we got less training accurate results for the given data set. We should improvise the accuracy to get less false output results for the future predictions.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35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1F36-1EB4-A01F-A56B-E958677E62D6}"/>
              </a:ext>
            </a:extLst>
          </p:cNvPr>
          <p:cNvSpPr>
            <a:spLocks noGrp="1"/>
          </p:cNvSpPr>
          <p:nvPr>
            <p:ph type="title"/>
          </p:nvPr>
        </p:nvSpPr>
        <p:spPr>
          <a:xfrm>
            <a:off x="2193898" y="808056"/>
            <a:ext cx="7985559" cy="1077229"/>
          </a:xfrm>
        </p:spPr>
        <p:txBody>
          <a:bodyPr>
            <a:noAutofit/>
          </a:bodyPr>
          <a:lstStyle/>
          <a:p>
            <a:pPr algn="ctr"/>
            <a:r>
              <a:rPr lang="en-IN" sz="4000" dirty="0">
                <a:latin typeface="Times New Roman" panose="02020603050405020304" pitchFamily="18" charset="0"/>
                <a:cs typeface="Times New Roman" panose="02020603050405020304" pitchFamily="18" charset="0"/>
              </a:rPr>
              <a:t>DISADVANTAGES </a:t>
            </a:r>
            <a:r>
              <a:rPr lang="en-IN" sz="4000" b="0" i="0" u="none" strike="noStrike" dirty="0">
                <a:effectLst/>
                <a:latin typeface="Times New Roman" panose="02020603050405020304" pitchFamily="18" charset="0"/>
                <a:cs typeface="Times New Roman" panose="02020603050405020304" pitchFamily="18" charset="0"/>
              </a:rPr>
              <a:t>OF </a:t>
            </a:r>
            <a:r>
              <a:rPr lang="en-IN"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2C75A0FE-C464-1B6E-3849-01272322BDE3}"/>
              </a:ext>
            </a:extLst>
          </p:cNvPr>
          <p:cNvSpPr>
            <a:spLocks noGrp="1"/>
          </p:cNvSpPr>
          <p:nvPr>
            <p:ph idx="1"/>
          </p:nvPr>
        </p:nvSpPr>
        <p:spPr>
          <a:xfrm>
            <a:off x="2193898" y="1624028"/>
            <a:ext cx="7796540" cy="3997828"/>
          </a:xfrm>
        </p:spPr>
        <p:txBody>
          <a:bodyPr/>
          <a:lstStyle/>
          <a:p>
            <a:r>
              <a:rPr lang="en-US" b="0" i="0" u="none" strike="noStrike" dirty="0">
                <a:effectLst/>
                <a:latin typeface="Times New Roman" panose="02020603050405020304" pitchFamily="18" charset="0"/>
                <a:cs typeface="Times New Roman" panose="02020603050405020304" pitchFamily="18" charset="0"/>
              </a:rPr>
              <a:t>Less amount of accuracy score</a:t>
            </a:r>
          </a:p>
          <a:p>
            <a:r>
              <a:rPr lang="en-US" dirty="0">
                <a:latin typeface="Times New Roman" panose="02020603050405020304" pitchFamily="18" charset="0"/>
                <a:cs typeface="Times New Roman" panose="02020603050405020304" pitchFamily="18" charset="0"/>
              </a:rPr>
              <a:t>Small level Data Set</a:t>
            </a:r>
          </a:p>
          <a:p>
            <a:r>
              <a:rPr lang="en-US" dirty="0">
                <a:latin typeface="Times New Roman" panose="02020603050405020304" pitchFamily="18" charset="0"/>
                <a:cs typeface="Times New Roman" panose="02020603050405020304" pitchFamily="18" charset="0"/>
              </a:rPr>
              <a:t>Applicable on Small level prediction work</a:t>
            </a:r>
          </a:p>
          <a:p>
            <a:r>
              <a:rPr lang="en-US" dirty="0">
                <a:latin typeface="Times New Roman" panose="02020603050405020304" pitchFamily="18" charset="0"/>
                <a:cs typeface="Times New Roman" panose="02020603050405020304" pitchFamily="18" charset="0"/>
              </a:rPr>
              <a:t>Time taken is high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70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C505-6F4E-DD53-9CC1-2E1580662E1A}"/>
              </a:ext>
            </a:extLst>
          </p:cNvPr>
          <p:cNvSpPr>
            <a:spLocks noGrp="1"/>
          </p:cNvSpPr>
          <p:nvPr>
            <p:ph type="title"/>
          </p:nvPr>
        </p:nvSpPr>
        <p:spPr>
          <a:xfrm>
            <a:off x="2197730" y="891471"/>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825072-4A06-6A1D-6678-2B1E8362410D}"/>
              </a:ext>
            </a:extLst>
          </p:cNvPr>
          <p:cNvSpPr>
            <a:spLocks noGrp="1"/>
          </p:cNvSpPr>
          <p:nvPr>
            <p:ph idx="1"/>
          </p:nvPr>
        </p:nvSpPr>
        <p:spPr>
          <a:xfrm>
            <a:off x="2193436" y="1206151"/>
            <a:ext cx="7796540" cy="3997828"/>
          </a:xfrm>
        </p:spPr>
        <p:txBody>
          <a:bodyPr/>
          <a:lstStyle/>
          <a:p>
            <a:pPr algn="ctr"/>
            <a:r>
              <a:rPr lang="en-US" b="0" i="0" u="none" strike="noStrike" dirty="0">
                <a:effectLst/>
                <a:latin typeface="Times New Roman" panose="02020603050405020304" pitchFamily="18" charset="0"/>
                <a:cs typeface="Times New Roman" panose="02020603050405020304" pitchFamily="18" charset="0"/>
              </a:rPr>
              <a:t>This research on the stock market prediction is mainly used for predicting the stock market prices based upon date time datatype. This date time datatype is mainly used to sort out the problem which we’re facing regularly in selecting the company for investing in the stock market trading.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4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63A8-411A-6EBA-5B80-2D233F1F7452}"/>
              </a:ext>
            </a:extLst>
          </p:cNvPr>
          <p:cNvSpPr>
            <a:spLocks noGrp="1"/>
          </p:cNvSpPr>
          <p:nvPr>
            <p:ph type="title"/>
          </p:nvPr>
        </p:nvSpPr>
        <p:spPr>
          <a:xfrm>
            <a:off x="2116834" y="808056"/>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D200BD3-081C-2ECD-4803-D0AE37C71B3E}"/>
              </a:ext>
            </a:extLst>
          </p:cNvPr>
          <p:cNvSpPr>
            <a:spLocks noGrp="1"/>
          </p:cNvSpPr>
          <p:nvPr>
            <p:ph idx="1"/>
          </p:nvPr>
        </p:nvSpPr>
        <p:spPr>
          <a:xfrm>
            <a:off x="2197730" y="1885285"/>
            <a:ext cx="7796540" cy="3997828"/>
          </a:xfrm>
        </p:spPr>
        <p:txBody>
          <a:bodyPr/>
          <a:lstStyle/>
          <a:p>
            <a:r>
              <a:rPr lang="en-IN" dirty="0">
                <a:latin typeface="Times New Roman" panose="02020603050405020304" pitchFamily="18" charset="0"/>
                <a:cs typeface="Times New Roman" panose="02020603050405020304" pitchFamily="18" charset="0"/>
              </a:rPr>
              <a:t>In our proposed system, we are implementing K-means clustering. </a:t>
            </a:r>
          </a:p>
          <a:p>
            <a:r>
              <a:rPr lang="en-IN" dirty="0">
                <a:latin typeface="Times New Roman" panose="02020603050405020304" pitchFamily="18" charset="0"/>
                <a:cs typeface="Times New Roman" panose="02020603050405020304" pitchFamily="18" charset="0"/>
              </a:rPr>
              <a:t>We are collecting the past data sets for future prediction by using Random forest algorithm. </a:t>
            </a:r>
          </a:p>
          <a:p>
            <a:pPr algn="ct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Accuracy level is high.</a:t>
            </a:r>
          </a:p>
          <a:p>
            <a:r>
              <a:rPr lang="en-IN" dirty="0">
                <a:latin typeface="Times New Roman" panose="02020603050405020304" pitchFamily="18" charset="0"/>
                <a:cs typeface="Times New Roman" panose="02020603050405020304" pitchFamily="18" charset="0"/>
              </a:rPr>
              <a:t>Time consumption is less.</a:t>
            </a:r>
          </a:p>
        </p:txBody>
      </p:sp>
    </p:spTree>
    <p:extLst>
      <p:ext uri="{BB962C8B-B14F-4D97-AF65-F5344CB8AC3E}">
        <p14:creationId xmlns:p14="http://schemas.microsoft.com/office/powerpoint/2010/main" val="126082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0D42-3E8F-1989-E266-D9DE02777851}"/>
              </a:ext>
            </a:extLst>
          </p:cNvPr>
          <p:cNvSpPr>
            <a:spLocks noGrp="1"/>
          </p:cNvSpPr>
          <p:nvPr>
            <p:ph type="title"/>
          </p:nvPr>
        </p:nvSpPr>
        <p:spPr>
          <a:xfrm>
            <a:off x="2197730" y="696088"/>
            <a:ext cx="7958331" cy="1077229"/>
          </a:xfrm>
        </p:spPr>
        <p:txBody>
          <a:bodyPr>
            <a:normAutofit/>
          </a:bodyPr>
          <a:lstStyle/>
          <a:p>
            <a:pPr algn="ctr"/>
            <a:r>
              <a:rPr lang="en-IN" sz="4000" dirty="0">
                <a:latin typeface="Times New Roman" panose="02020603050405020304" pitchFamily="18" charset="0"/>
                <a:cs typeface="Times New Roman" panose="02020603050405020304" pitchFamily="18" charset="0"/>
              </a:rPr>
              <a:t>K-MEANS CLUSTERING</a:t>
            </a:r>
          </a:p>
        </p:txBody>
      </p:sp>
      <p:sp>
        <p:nvSpPr>
          <p:cNvPr id="3" name="Content Placeholder 2">
            <a:extLst>
              <a:ext uri="{FF2B5EF4-FFF2-40B4-BE49-F238E27FC236}">
                <a16:creationId xmlns:a16="http://schemas.microsoft.com/office/drawing/2014/main" id="{513C4D50-F8B2-AC22-BF52-49512D726E68}"/>
              </a:ext>
            </a:extLst>
          </p:cNvPr>
          <p:cNvSpPr>
            <a:spLocks noGrp="1"/>
          </p:cNvSpPr>
          <p:nvPr>
            <p:ph idx="1"/>
          </p:nvPr>
        </p:nvSpPr>
        <p:spPr>
          <a:xfrm>
            <a:off x="2197730" y="2164084"/>
            <a:ext cx="7796540" cy="3997828"/>
          </a:xfrm>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Clustering is a type of unsupervised learning wherein data points are grouped into different sets based on their degree of similarity.</a:t>
            </a:r>
          </a:p>
          <a:p>
            <a:r>
              <a:rPr lang="en-US" sz="2400" dirty="0">
                <a:latin typeface="Times New Roman" panose="02020603050405020304" pitchFamily="18" charset="0"/>
                <a:cs typeface="Times New Roman" panose="02020603050405020304" pitchFamily="18" charset="0"/>
              </a:rPr>
              <a:t>K-Means clustering is an unsupervised learning algorithm which groups the unlabeled data set into different clusters.</a:t>
            </a:r>
          </a:p>
          <a:p>
            <a:r>
              <a:rPr lang="en-US" sz="2400" dirty="0">
                <a:latin typeface="Times New Roman" panose="02020603050405020304" pitchFamily="18" charset="0"/>
                <a:cs typeface="Times New Roman" panose="02020603050405020304" pitchFamily="18" charset="0"/>
              </a:rPr>
              <a:t> K-Means performs the division of objects into clusters that share similarities and are dissimilar to the objects belonging to another cluster. </a:t>
            </a:r>
          </a:p>
          <a:p>
            <a:r>
              <a:rPr lang="en-US" sz="2400" dirty="0">
                <a:latin typeface="Times New Roman" panose="02020603050405020304" pitchFamily="18" charset="0"/>
                <a:cs typeface="Times New Roman" panose="02020603050405020304" pitchFamily="18" charset="0"/>
              </a:rPr>
              <a:t>The term ‘K’ is a number. You need to tell the system how many clusters you need to create. For example, K = 2 refers to two clusters.</a:t>
            </a:r>
          </a:p>
          <a:p>
            <a:endParaRPr lang="en-IN" dirty="0"/>
          </a:p>
        </p:txBody>
      </p:sp>
    </p:spTree>
    <p:extLst>
      <p:ext uri="{BB962C8B-B14F-4D97-AF65-F5344CB8AC3E}">
        <p14:creationId xmlns:p14="http://schemas.microsoft.com/office/powerpoint/2010/main" val="56920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F3C0-F3A6-E813-8ED8-C52FD695C59E}"/>
              </a:ext>
            </a:extLst>
          </p:cNvPr>
          <p:cNvSpPr>
            <a:spLocks noGrp="1"/>
          </p:cNvSpPr>
          <p:nvPr>
            <p:ph type="title"/>
          </p:nvPr>
        </p:nvSpPr>
        <p:spPr>
          <a:xfrm>
            <a:off x="1940767" y="429209"/>
            <a:ext cx="8256301" cy="1352920"/>
          </a:xfrm>
        </p:spPr>
        <p:txBody>
          <a:bodyPr>
            <a:normAutofit/>
          </a:bodyPr>
          <a:lstStyle/>
          <a:p>
            <a:pPr algn="ctr"/>
            <a:r>
              <a:rPr lang="en-IN" sz="4000" dirty="0">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id="{86FEBEB0-6C37-E9CB-0E31-13F9DDF163C2}"/>
              </a:ext>
            </a:extLst>
          </p:cNvPr>
          <p:cNvPicPr>
            <a:picLocks noGrp="1" noChangeAspect="1"/>
          </p:cNvPicPr>
          <p:nvPr>
            <p:ph idx="1"/>
          </p:nvPr>
        </p:nvPicPr>
        <p:blipFill>
          <a:blip r:embed="rId2"/>
          <a:stretch>
            <a:fillRect/>
          </a:stretch>
        </p:blipFill>
        <p:spPr>
          <a:xfrm>
            <a:off x="3592287" y="1400013"/>
            <a:ext cx="4842586" cy="5115465"/>
          </a:xfrm>
        </p:spPr>
      </p:pic>
    </p:spTree>
    <p:extLst>
      <p:ext uri="{BB962C8B-B14F-4D97-AF65-F5344CB8AC3E}">
        <p14:creationId xmlns:p14="http://schemas.microsoft.com/office/powerpoint/2010/main" val="2853928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stockmarketpptbyarbaaz</Template>
  <TotalTime>40</TotalTime>
  <Words>839</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MS Shell Dlg 2</vt:lpstr>
      <vt:lpstr>Times New Roman</vt:lpstr>
      <vt:lpstr>Wingdings</vt:lpstr>
      <vt:lpstr>Wingdings 3</vt:lpstr>
      <vt:lpstr>Madison</vt:lpstr>
      <vt:lpstr>STOCK MARKET PREDICTION </vt:lpstr>
      <vt:lpstr>OUR TEAM                    </vt:lpstr>
      <vt:lpstr>INTRODUCTION</vt:lpstr>
      <vt:lpstr>EXISTING SYSTEM</vt:lpstr>
      <vt:lpstr>DISADVANTAGES OF EXISTING SYSTEM</vt:lpstr>
      <vt:lpstr>PROBLEM STATEMENT</vt:lpstr>
      <vt:lpstr>PROPOSED SYSTEM</vt:lpstr>
      <vt:lpstr>K-MEANS CLUSTERING</vt:lpstr>
      <vt:lpstr>FLOW CHART</vt:lpstr>
      <vt:lpstr>RANDOM FOREST ALGORITHM </vt:lpstr>
      <vt:lpstr>PowerPoint Presentation</vt:lpstr>
      <vt:lpstr>HOW DOES RANDOM FOREST ALGORITHM WORK?</vt:lpstr>
      <vt:lpstr>PowerPoint Presentation</vt:lpstr>
      <vt:lpstr>SYSTEM  ARCHITECTURE</vt:lpstr>
      <vt:lpstr>DATA COLLECTION</vt:lpstr>
      <vt:lpstr>SYSTEM REQUIREMENTS</vt:lpstr>
      <vt:lpstr>PowerPoint Presentation</vt:lpstr>
      <vt:lpstr>PowerPoint Presentation</vt:lpstr>
      <vt:lpstr>PowerPoint Presentation</vt:lpstr>
      <vt:lpstr>OUTPUT SCREENSHOTS</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BASED ON CLUSTERING</dc:title>
  <dc:creator>Syed Arbaaz</dc:creator>
  <cp:lastModifiedBy>mohdsabeel15@gmail.com</cp:lastModifiedBy>
  <cp:revision>11</cp:revision>
  <dcterms:created xsi:type="dcterms:W3CDTF">2023-04-27T17:18:59Z</dcterms:created>
  <dcterms:modified xsi:type="dcterms:W3CDTF">2023-04-29T20:00:38Z</dcterms:modified>
</cp:coreProperties>
</file>