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35"/>
  </p:normalViewPr>
  <p:slideViewPr>
    <p:cSldViewPr snapToGrid="0">
      <p:cViewPr varScale="1">
        <p:scale>
          <a:sx n="96" d="100"/>
          <a:sy n="96"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780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803035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73397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566831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49640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197022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393517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440170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413769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792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7C3A7-D6F6-4D38-A7C3-B72967BB81A6}" type="datetime1">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843543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7C3A7-D6F6-4D38-A7C3-B72967BB81A6}" type="datetime1">
              <a:rPr lang="en-US" smtClean="0"/>
              <a:t>9/26/24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767640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9/26/24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3923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9/26/24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93686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83857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9/26/24</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21198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F7C3A7-D6F6-4D38-A7C3-B72967BB81A6}" type="datetime1">
              <a:rPr lang="en-US" smtClean="0"/>
              <a:t>9/26/24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485784473"/>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abegg2.github.io/Project3/"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70DEB8F4-BE46-FB07-9BCE-A25782327499}"/>
              </a:ext>
            </a:extLst>
          </p:cNvPr>
          <p:cNvSpPr>
            <a:spLocks noGrp="1"/>
          </p:cNvSpPr>
          <p:nvPr>
            <p:ph type="ctrTitle"/>
          </p:nvPr>
        </p:nvSpPr>
        <p:spPr>
          <a:xfrm>
            <a:off x="841248" y="663960"/>
            <a:ext cx="10264073" cy="1067530"/>
          </a:xfrm>
        </p:spPr>
        <p:txBody>
          <a:bodyPr anchor="ctr">
            <a:normAutofit/>
          </a:bodyPr>
          <a:lstStyle/>
          <a:p>
            <a:pPr algn="l"/>
            <a:r>
              <a:rPr lang="en-US" sz="3400" b="1" dirty="0">
                <a:solidFill>
                  <a:schemeClr val="bg1"/>
                </a:solidFill>
              </a:rPr>
              <a:t>Anemometer Data Comparison Dashboard</a:t>
            </a:r>
          </a:p>
        </p:txBody>
      </p:sp>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3892069"/>
            <a:ext cx="5254751" cy="1972900"/>
          </a:xfrm>
        </p:spPr>
        <p:txBody>
          <a:bodyPr anchor="b">
            <a:normAutofit/>
          </a:bodyPr>
          <a:lstStyle/>
          <a:p>
            <a:pPr algn="l"/>
            <a:r>
              <a:rPr lang="en-US" dirty="0">
                <a:solidFill>
                  <a:schemeClr val="bg1"/>
                </a:solidFill>
              </a:rPr>
              <a:t>Project 3</a:t>
            </a:r>
          </a:p>
          <a:p>
            <a:pPr algn="l"/>
            <a:r>
              <a:rPr lang="en-US" dirty="0">
                <a:solidFill>
                  <a:schemeClr val="bg1"/>
                </a:solidFill>
              </a:rPr>
              <a:t>Steph </a:t>
            </a:r>
            <a:r>
              <a:rPr lang="en-US" dirty="0" err="1">
                <a:solidFill>
                  <a:schemeClr val="bg1"/>
                </a:solidFill>
              </a:rPr>
              <a:t>Abegg</a:t>
            </a:r>
            <a:endParaRPr lang="en-US" dirty="0">
              <a:solidFill>
                <a:schemeClr val="bg1"/>
              </a:solidFill>
            </a:endParaRPr>
          </a:p>
        </p:txBody>
      </p:sp>
    </p:spTree>
    <p:extLst>
      <p:ext uri="{BB962C8B-B14F-4D97-AF65-F5344CB8AC3E}">
        <p14:creationId xmlns:p14="http://schemas.microsoft.com/office/powerpoint/2010/main" val="31094669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Analysis : Linear Regression</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6" name="Picture 5">
            <a:extLst>
              <a:ext uri="{FF2B5EF4-FFF2-40B4-BE49-F238E27FC236}">
                <a16:creationId xmlns:a16="http://schemas.microsoft.com/office/drawing/2014/main" id="{C5199DFE-81B7-FFCA-CD72-2110505BFAC8}"/>
              </a:ext>
            </a:extLst>
          </p:cNvPr>
          <p:cNvPicPr>
            <a:picLocks noChangeAspect="1"/>
          </p:cNvPicPr>
          <p:nvPr/>
        </p:nvPicPr>
        <p:blipFill>
          <a:blip r:embed="rId3"/>
          <a:srcRect/>
          <a:stretch/>
        </p:blipFill>
        <p:spPr>
          <a:xfrm>
            <a:off x="280692" y="1496584"/>
            <a:ext cx="4065965" cy="3207937"/>
          </a:xfrm>
          <a:prstGeom prst="rect">
            <a:avLst/>
          </a:prstGeom>
        </p:spPr>
      </p:pic>
      <p:pic>
        <p:nvPicPr>
          <p:cNvPr id="5" name="Picture 4">
            <a:extLst>
              <a:ext uri="{FF2B5EF4-FFF2-40B4-BE49-F238E27FC236}">
                <a16:creationId xmlns:a16="http://schemas.microsoft.com/office/drawing/2014/main" id="{4157CED6-A916-2EFD-E22B-D9C7BFED77C7}"/>
              </a:ext>
            </a:extLst>
          </p:cNvPr>
          <p:cNvPicPr>
            <a:picLocks noChangeAspect="1"/>
          </p:cNvPicPr>
          <p:nvPr/>
        </p:nvPicPr>
        <p:blipFill>
          <a:blip r:embed="rId4"/>
          <a:srcRect/>
          <a:stretch/>
        </p:blipFill>
        <p:spPr>
          <a:xfrm>
            <a:off x="3887108" y="3429000"/>
            <a:ext cx="4303004" cy="3337532"/>
          </a:xfrm>
          <a:prstGeom prst="rect">
            <a:avLst/>
          </a:prstGeom>
        </p:spPr>
      </p:pic>
      <p:pic>
        <p:nvPicPr>
          <p:cNvPr id="2" name="Picture 1">
            <a:extLst>
              <a:ext uri="{FF2B5EF4-FFF2-40B4-BE49-F238E27FC236}">
                <a16:creationId xmlns:a16="http://schemas.microsoft.com/office/drawing/2014/main" id="{8954E805-7C30-428A-7699-8F3EB5CF050F}"/>
              </a:ext>
            </a:extLst>
          </p:cNvPr>
          <p:cNvPicPr>
            <a:picLocks noChangeAspect="1"/>
          </p:cNvPicPr>
          <p:nvPr/>
        </p:nvPicPr>
        <p:blipFill>
          <a:blip r:embed="rId5"/>
          <a:srcRect/>
          <a:stretch/>
        </p:blipFill>
        <p:spPr>
          <a:xfrm>
            <a:off x="7845345" y="832625"/>
            <a:ext cx="4129642" cy="3112640"/>
          </a:xfrm>
          <a:prstGeom prst="rect">
            <a:avLst/>
          </a:prstGeom>
        </p:spPr>
      </p:pic>
    </p:spTree>
    <p:extLst>
      <p:ext uri="{BB962C8B-B14F-4D97-AF65-F5344CB8AC3E}">
        <p14:creationId xmlns:p14="http://schemas.microsoft.com/office/powerpoint/2010/main" val="154056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Analysis : Conclusions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2" name="Subtitle 2">
            <a:extLst>
              <a:ext uri="{FF2B5EF4-FFF2-40B4-BE49-F238E27FC236}">
                <a16:creationId xmlns:a16="http://schemas.microsoft.com/office/drawing/2014/main" id="{64DCB5E7-30E4-5A5B-9165-289187946AB9}"/>
              </a:ext>
            </a:extLst>
          </p:cNvPr>
          <p:cNvSpPr txBox="1">
            <a:spLocks/>
          </p:cNvSpPr>
          <p:nvPr/>
        </p:nvSpPr>
        <p:spPr>
          <a:xfrm>
            <a:off x="993648" y="16489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1F2328"/>
                </a:solidFill>
                <a:effectLst/>
                <a:latin typeface="-apple-system"/>
              </a:rPr>
              <a:t>The measurements of wind speed, wind direction, and temperature from the 2D and 3D anemometer show themselves to be very similar and with a strong linear relationship. </a:t>
            </a:r>
          </a:p>
          <a:p>
            <a:pPr marL="342900" indent="-342900" algn="l">
              <a:buFont typeface="Arial" panose="020B0604020202020204" pitchFamily="34" charset="0"/>
              <a:buChar char="•"/>
            </a:pPr>
            <a:r>
              <a:rPr lang="en-US" b="0" i="0" dirty="0">
                <a:solidFill>
                  <a:srgbClr val="1F2328"/>
                </a:solidFill>
                <a:effectLst/>
                <a:latin typeface="-apple-system"/>
              </a:rPr>
              <a:t>There is some scatter in the data, but when averaged over time, the values are within a reasonable error tolerance. </a:t>
            </a:r>
          </a:p>
          <a:p>
            <a:pPr marL="342900" indent="-342900" algn="l">
              <a:buFont typeface="Arial" panose="020B0604020202020204" pitchFamily="34" charset="0"/>
              <a:buChar char="•"/>
            </a:pPr>
            <a:r>
              <a:rPr lang="en-US" b="0" i="0" dirty="0">
                <a:solidFill>
                  <a:srgbClr val="1F2328"/>
                </a:solidFill>
                <a:effectLst/>
                <a:latin typeface="-apple-system"/>
              </a:rPr>
              <a:t>Removing data with low wind speeds (less than 1m/s, the typical threshold for reliable measurements anyway) reduces the scatter. </a:t>
            </a:r>
          </a:p>
          <a:p>
            <a:pPr marL="342900" indent="-342900" algn="l">
              <a:buFont typeface="Arial" panose="020B0604020202020204" pitchFamily="34" charset="0"/>
              <a:buChar char="•"/>
            </a:pPr>
            <a:r>
              <a:rPr lang="en-US" b="0" i="0" dirty="0">
                <a:solidFill>
                  <a:srgbClr val="1F2328"/>
                </a:solidFill>
                <a:effectLst/>
                <a:latin typeface="-apple-system"/>
              </a:rPr>
              <a:t>This all suggests that the 2D anemometer data can be used instead of the 3D anemometer data if needed.</a:t>
            </a:r>
          </a:p>
        </p:txBody>
      </p:sp>
    </p:spTree>
    <p:extLst>
      <p:ext uri="{BB962C8B-B14F-4D97-AF65-F5344CB8AC3E}">
        <p14:creationId xmlns:p14="http://schemas.microsoft.com/office/powerpoint/2010/main" val="409451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Assumptions Made in Study</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2" name="Subtitle 2">
            <a:extLst>
              <a:ext uri="{FF2B5EF4-FFF2-40B4-BE49-F238E27FC236}">
                <a16:creationId xmlns:a16="http://schemas.microsoft.com/office/drawing/2014/main" id="{68EE0CA3-45D9-4CE6-CB8D-FB2EF5DCF670}"/>
              </a:ext>
            </a:extLst>
          </p:cNvPr>
          <p:cNvSpPr txBox="1">
            <a:spLocks/>
          </p:cNvSpPr>
          <p:nvPr/>
        </p:nvSpPr>
        <p:spPr>
          <a:xfrm>
            <a:off x="993648" y="16489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b="0" i="0" dirty="0">
                <a:solidFill>
                  <a:srgbClr val="1F2328"/>
                </a:solidFill>
                <a:effectLst/>
                <a:latin typeface="-apple-system"/>
              </a:rPr>
              <a:t>The anemometers are oriented correctly and were in normal operation during the timespan of the datasets.</a:t>
            </a:r>
          </a:p>
          <a:p>
            <a:pPr marL="285750" indent="-285750" algn="l">
              <a:buFont typeface="Arial" panose="020B0604020202020204" pitchFamily="34" charset="0"/>
              <a:buChar char="•"/>
            </a:pPr>
            <a:r>
              <a:rPr lang="en-US" b="0" i="0" dirty="0">
                <a:solidFill>
                  <a:srgbClr val="1F2328"/>
                </a:solidFill>
                <a:effectLst/>
                <a:latin typeface="-apple-system"/>
              </a:rPr>
              <a:t>The wind shear formula applies to correcting the wind speeds for height.</a:t>
            </a:r>
          </a:p>
          <a:p>
            <a:pPr marL="285750" indent="-285750" algn="l">
              <a:buFont typeface="Arial" panose="020B0604020202020204" pitchFamily="34" charset="0"/>
              <a:buChar char="•"/>
            </a:pPr>
            <a:r>
              <a:rPr lang="en-US" b="0" i="0" dirty="0">
                <a:solidFill>
                  <a:srgbClr val="1F2328"/>
                </a:solidFill>
                <a:effectLst/>
                <a:latin typeface="-apple-system"/>
              </a:rPr>
              <a:t>Both anemometers are placed in the open and surrounded by similar terrain and not located close to any heat sink or source.</a:t>
            </a:r>
          </a:p>
          <a:p>
            <a:pPr marL="285750" indent="-285750" algn="l">
              <a:buFont typeface="Arial" panose="020B0604020202020204" pitchFamily="34" charset="0"/>
              <a:buChar char="•"/>
            </a:pPr>
            <a:r>
              <a:rPr lang="en-US" b="0" i="0" dirty="0">
                <a:solidFill>
                  <a:srgbClr val="1F2328"/>
                </a:solidFill>
                <a:effectLst/>
                <a:latin typeface="-apple-system"/>
              </a:rPr>
              <a:t>The anemometer data was collected for 30 days during the winter in North Dakota, when weather can be quite harsh. This analysis assumes that the weather and conditions do not affect the results. It also assumes that this 30-day window is representative of general behavior at any time.</a:t>
            </a:r>
          </a:p>
        </p:txBody>
      </p:sp>
    </p:spTree>
    <p:extLst>
      <p:ext uri="{BB962C8B-B14F-4D97-AF65-F5344CB8AC3E}">
        <p14:creationId xmlns:p14="http://schemas.microsoft.com/office/powerpoint/2010/main" val="152507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Database, Library Not Covered In Class, Ethical Concerns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6" name="Subtitle 2">
            <a:extLst>
              <a:ext uri="{FF2B5EF4-FFF2-40B4-BE49-F238E27FC236}">
                <a16:creationId xmlns:a16="http://schemas.microsoft.com/office/drawing/2014/main" id="{E57BC5B4-8712-28F0-E56C-0A2EEF270173}"/>
              </a:ext>
            </a:extLst>
          </p:cNvPr>
          <p:cNvSpPr txBox="1">
            <a:spLocks/>
          </p:cNvSpPr>
          <p:nvPr/>
        </p:nvSpPr>
        <p:spPr>
          <a:xfrm>
            <a:off x="993648" y="16489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b="0" i="0" dirty="0">
                <a:solidFill>
                  <a:srgbClr val="1F2328"/>
                </a:solidFill>
                <a:effectLst/>
                <a:latin typeface="-apple-system"/>
              </a:rPr>
              <a:t>Stored data in a local database. To access the data, I wrote a Node.js server that queries my PostgreSQL database and serves the data over HTTP as a </a:t>
            </a:r>
            <a:r>
              <a:rPr lang="en-US" b="0" i="0" dirty="0" err="1">
                <a:solidFill>
                  <a:srgbClr val="1F2328"/>
                </a:solidFill>
                <a:effectLst/>
                <a:latin typeface="-apple-system"/>
              </a:rPr>
              <a:t>json</a:t>
            </a:r>
            <a:r>
              <a:rPr lang="en-US" b="0" i="0" dirty="0">
                <a:solidFill>
                  <a:srgbClr val="1F2328"/>
                </a:solidFill>
                <a:effectLst/>
                <a:latin typeface="-apple-system"/>
              </a:rPr>
              <a:t> file. For the data to display, my local server needs to be running.</a:t>
            </a:r>
          </a:p>
          <a:p>
            <a:pPr marL="285750" indent="-285750" algn="l">
              <a:buFont typeface="Arial" panose="020B0604020202020204" pitchFamily="34" charset="0"/>
              <a:buChar char="•"/>
            </a:pPr>
            <a:r>
              <a:rPr lang="en-US" b="0" i="0" dirty="0">
                <a:solidFill>
                  <a:srgbClr val="1F2328"/>
                </a:solidFill>
                <a:effectLst/>
                <a:latin typeface="-apple-system"/>
              </a:rPr>
              <a:t>I used three libraries not previously covered in class: </a:t>
            </a:r>
            <a:r>
              <a:rPr lang="en-US" b="0" i="0" dirty="0" err="1">
                <a:solidFill>
                  <a:srgbClr val="1F2328"/>
                </a:solidFill>
                <a:effectLst/>
                <a:latin typeface="-apple-system"/>
              </a:rPr>
              <a:t>pg</a:t>
            </a:r>
            <a:r>
              <a:rPr lang="en-US" b="0" i="0" dirty="0">
                <a:solidFill>
                  <a:srgbClr val="1F2328"/>
                </a:solidFill>
                <a:effectLst/>
                <a:latin typeface="-apple-system"/>
              </a:rPr>
              <a:t>, express, and </a:t>
            </a:r>
            <a:r>
              <a:rPr lang="en-US" b="0" i="0" dirty="0" err="1">
                <a:solidFill>
                  <a:srgbClr val="1F2328"/>
                </a:solidFill>
                <a:effectLst/>
                <a:latin typeface="-apple-system"/>
              </a:rPr>
              <a:t>cors</a:t>
            </a:r>
            <a:r>
              <a:rPr lang="en-US" b="0" i="0" dirty="0">
                <a:solidFill>
                  <a:srgbClr val="1F2328"/>
                </a:solidFill>
                <a:effectLst/>
                <a:latin typeface="-apple-system"/>
              </a:rPr>
              <a:t>. All were involved in interacting with PostgreSQL databases from a Node.js application. </a:t>
            </a:r>
          </a:p>
          <a:p>
            <a:pPr marL="285750" indent="-285750" algn="l">
              <a:buFont typeface="Arial" panose="020B0604020202020204" pitchFamily="34" charset="0"/>
              <a:buChar char="•"/>
            </a:pPr>
            <a:r>
              <a:rPr lang="en-US" b="0" i="0" dirty="0">
                <a:solidFill>
                  <a:srgbClr val="1F2328"/>
                </a:solidFill>
                <a:effectLst/>
                <a:latin typeface="-apple-system"/>
              </a:rPr>
              <a:t>Data is not considered confidential, since historical wind data is accessible to anyone who wants to install their own anemometer or from several local forecasting stations. No ethical issues with its usage since there is no identifying information about the site or persons involved</a:t>
            </a:r>
            <a:r>
              <a:rPr lang="en-US" dirty="0">
                <a:solidFill>
                  <a:srgbClr val="1F2328"/>
                </a:solidFill>
                <a:latin typeface="-apple-system"/>
              </a:rPr>
              <a:t>.</a:t>
            </a:r>
            <a:endParaRPr lang="en-US" b="0" i="0" dirty="0">
              <a:solidFill>
                <a:srgbClr val="1F2328"/>
              </a:solidFill>
              <a:effectLst/>
              <a:latin typeface="-apple-system"/>
            </a:endParaRPr>
          </a:p>
        </p:txBody>
      </p:sp>
    </p:spTree>
    <p:extLst>
      <p:ext uri="{BB962C8B-B14F-4D97-AF65-F5344CB8AC3E}">
        <p14:creationId xmlns:p14="http://schemas.microsoft.com/office/powerpoint/2010/main" val="199187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6" name="Subtitle 2">
            <a:extLst>
              <a:ext uri="{FF2B5EF4-FFF2-40B4-BE49-F238E27FC236}">
                <a16:creationId xmlns:a16="http://schemas.microsoft.com/office/drawing/2014/main" id="{E57BC5B4-8712-28F0-E56C-0A2EEF270173}"/>
              </a:ext>
            </a:extLst>
          </p:cNvPr>
          <p:cNvSpPr txBox="1">
            <a:spLocks/>
          </p:cNvSpPr>
          <p:nvPr/>
        </p:nvSpPr>
        <p:spPr>
          <a:xfrm>
            <a:off x="993648" y="1648985"/>
            <a:ext cx="10144877"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2000" b="0" i="0" dirty="0">
                <a:solidFill>
                  <a:srgbClr val="1F2328"/>
                </a:solidFill>
                <a:effectLst/>
                <a:latin typeface="-apple-system"/>
              </a:rPr>
              <a:t>?</a:t>
            </a:r>
          </a:p>
        </p:txBody>
      </p:sp>
    </p:spTree>
    <p:extLst>
      <p:ext uri="{BB962C8B-B14F-4D97-AF65-F5344CB8AC3E}">
        <p14:creationId xmlns:p14="http://schemas.microsoft.com/office/powerpoint/2010/main" val="260479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Research Question</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400" b="0" i="0" dirty="0">
                <a:solidFill>
                  <a:srgbClr val="1F2328"/>
                </a:solidFill>
                <a:effectLst/>
                <a:latin typeface="-apple-system"/>
              </a:rPr>
              <a:t>Can 2D anemometer data such as temperature, wind direction, and wind speed can be </a:t>
            </a:r>
            <a:r>
              <a:rPr lang="en-US" sz="2400" i="0" dirty="0">
                <a:solidFill>
                  <a:srgbClr val="1F2328"/>
                </a:solidFill>
                <a:effectLst/>
                <a:latin typeface="-apple-system"/>
              </a:rPr>
              <a:t>used as a substitute</a:t>
            </a:r>
            <a:r>
              <a:rPr lang="en-US" sz="2400" b="0" i="0" dirty="0">
                <a:solidFill>
                  <a:srgbClr val="1F2328"/>
                </a:solidFill>
                <a:effectLst/>
                <a:latin typeface="-apple-system"/>
              </a:rPr>
              <a:t> for the equivalent measurements from a 3D anemometer?</a:t>
            </a:r>
          </a:p>
          <a:p>
            <a:pPr marL="342900" indent="-342900" algn="l">
              <a:buFont typeface="Arial" panose="020B0604020202020204" pitchFamily="34" charset="0"/>
              <a:buChar char="•"/>
            </a:pPr>
            <a:r>
              <a:rPr lang="en-US" sz="2400" b="0" i="0" dirty="0">
                <a:solidFill>
                  <a:srgbClr val="1F2328"/>
                </a:solidFill>
                <a:effectLst/>
                <a:latin typeface="-apple-system"/>
              </a:rPr>
              <a:t>This would be particularly beneficial during the </a:t>
            </a:r>
            <a:r>
              <a:rPr lang="en-US" sz="2400" i="0" dirty="0">
                <a:solidFill>
                  <a:srgbClr val="1F2328"/>
                </a:solidFill>
                <a:effectLst/>
                <a:latin typeface="-apple-system"/>
              </a:rPr>
              <a:t>times when a 3D anemometer is iced up </a:t>
            </a:r>
            <a:r>
              <a:rPr lang="en-US" sz="2400" b="0" i="0" dirty="0">
                <a:solidFill>
                  <a:srgbClr val="1F2328"/>
                </a:solidFill>
                <a:effectLst/>
                <a:latin typeface="-apple-system"/>
              </a:rPr>
              <a:t>(3D anemometers are more prone to icin</a:t>
            </a:r>
            <a:r>
              <a:rPr lang="en-US" sz="2400" dirty="0">
                <a:solidFill>
                  <a:srgbClr val="1F2328"/>
                </a:solidFill>
                <a:latin typeface="-apple-system"/>
              </a:rPr>
              <a:t>g up than 2D).</a:t>
            </a:r>
            <a:endParaRPr lang="en-US" sz="2400" b="0" i="0" dirty="0">
              <a:solidFill>
                <a:srgbClr val="1F2328"/>
              </a:solidFill>
              <a:effectLst/>
              <a:latin typeface="-apple-system"/>
            </a:endParaRPr>
          </a:p>
          <a:p>
            <a:pPr marL="342900" indent="-342900" algn="l">
              <a:buFont typeface="Arial" panose="020B0604020202020204" pitchFamily="34" charset="0"/>
              <a:buChar char="•"/>
            </a:pPr>
            <a:r>
              <a:rPr lang="en-US" sz="2400" b="0" i="0" dirty="0">
                <a:solidFill>
                  <a:srgbClr val="1F2328"/>
                </a:solidFill>
                <a:effectLst/>
                <a:latin typeface="-apple-system"/>
              </a:rPr>
              <a:t>To address this question, we analyze data collected from a 2D anemometer and a 3D anemometer at the </a:t>
            </a:r>
            <a:r>
              <a:rPr lang="en-US" sz="2400" i="0" dirty="0">
                <a:solidFill>
                  <a:srgbClr val="1F2328"/>
                </a:solidFill>
                <a:effectLst/>
                <a:latin typeface="-apple-system"/>
              </a:rPr>
              <a:t>same location during the same 30-day time frame</a:t>
            </a:r>
            <a:r>
              <a:rPr lang="en-US" sz="2400" b="0" i="0" dirty="0">
                <a:solidFill>
                  <a:srgbClr val="1F2328"/>
                </a:solidFill>
                <a:effectLst/>
                <a:latin typeface="-apple-system"/>
              </a:rPr>
              <a:t>. The 15-minute averaged temperatures, wind directions, and wind speeds are directly compared via timeseries plots, regression analysis, and binning.</a:t>
            </a:r>
            <a:br>
              <a:rPr lang="en-US" sz="2400" dirty="0"/>
            </a:br>
            <a:endParaRPr lang="en-US" sz="3000" dirty="0"/>
          </a:p>
        </p:txBody>
      </p:sp>
      <p:pic>
        <p:nvPicPr>
          <p:cNvPr id="10" name="Picture 9">
            <a:extLst>
              <a:ext uri="{FF2B5EF4-FFF2-40B4-BE49-F238E27FC236}">
                <a16:creationId xmlns:a16="http://schemas.microsoft.com/office/drawing/2014/main" id="{A48385A8-6025-ACFF-5D04-594F23D8DD5A}"/>
              </a:ext>
            </a:extLst>
          </p:cNvPr>
          <p:cNvPicPr>
            <a:picLocks noChangeAspect="1"/>
          </p:cNvPicPr>
          <p:nvPr/>
        </p:nvPicPr>
        <p:blipFill>
          <a:blip r:embed="rId3"/>
          <a:stretch>
            <a:fillRect/>
          </a:stretch>
        </p:blipFill>
        <p:spPr>
          <a:xfrm>
            <a:off x="10371025" y="502156"/>
            <a:ext cx="1744199" cy="2377834"/>
          </a:xfrm>
          <a:prstGeom prst="rect">
            <a:avLst/>
          </a:prstGeom>
        </p:spPr>
      </p:pic>
      <p:pic>
        <p:nvPicPr>
          <p:cNvPr id="12" name="Picture 11">
            <a:extLst>
              <a:ext uri="{FF2B5EF4-FFF2-40B4-BE49-F238E27FC236}">
                <a16:creationId xmlns:a16="http://schemas.microsoft.com/office/drawing/2014/main" id="{4763FDA1-9F41-0C74-95CB-C19D286B21D8}"/>
              </a:ext>
            </a:extLst>
          </p:cNvPr>
          <p:cNvPicPr>
            <a:picLocks noChangeAspect="1"/>
          </p:cNvPicPr>
          <p:nvPr/>
        </p:nvPicPr>
        <p:blipFill>
          <a:blip r:embed="rId4"/>
          <a:stretch>
            <a:fillRect/>
          </a:stretch>
        </p:blipFill>
        <p:spPr>
          <a:xfrm>
            <a:off x="10297297" y="3382136"/>
            <a:ext cx="1853175" cy="2911061"/>
          </a:xfrm>
          <a:prstGeom prst="rect">
            <a:avLst/>
          </a:prstGeom>
        </p:spPr>
      </p:pic>
      <p:sp>
        <p:nvSpPr>
          <p:cNvPr id="19" name="TextBox 18">
            <a:extLst>
              <a:ext uri="{FF2B5EF4-FFF2-40B4-BE49-F238E27FC236}">
                <a16:creationId xmlns:a16="http://schemas.microsoft.com/office/drawing/2014/main" id="{6C6E0B7D-E6EB-01EB-C829-FB7AE14E6391}"/>
              </a:ext>
            </a:extLst>
          </p:cNvPr>
          <p:cNvSpPr txBox="1"/>
          <p:nvPr/>
        </p:nvSpPr>
        <p:spPr>
          <a:xfrm>
            <a:off x="10405307" y="2448001"/>
            <a:ext cx="1745165" cy="369332"/>
          </a:xfrm>
          <a:prstGeom prst="rect">
            <a:avLst/>
          </a:prstGeom>
          <a:noFill/>
        </p:spPr>
        <p:txBody>
          <a:bodyPr wrap="square">
            <a:spAutoFit/>
          </a:bodyPr>
          <a:lstStyle/>
          <a:p>
            <a:pPr algn="l"/>
            <a:r>
              <a:rPr lang="en-US" sz="1800" b="0" i="0" dirty="0">
                <a:solidFill>
                  <a:srgbClr val="1F2328"/>
                </a:solidFill>
                <a:effectLst/>
                <a:latin typeface="-apple-system"/>
              </a:rPr>
              <a:t>2D anemometer</a:t>
            </a:r>
          </a:p>
        </p:txBody>
      </p:sp>
      <p:sp>
        <p:nvSpPr>
          <p:cNvPr id="20" name="TextBox 19">
            <a:extLst>
              <a:ext uri="{FF2B5EF4-FFF2-40B4-BE49-F238E27FC236}">
                <a16:creationId xmlns:a16="http://schemas.microsoft.com/office/drawing/2014/main" id="{626BACD0-1B4A-7C35-6B9B-B49D75401134}"/>
              </a:ext>
            </a:extLst>
          </p:cNvPr>
          <p:cNvSpPr txBox="1"/>
          <p:nvPr/>
        </p:nvSpPr>
        <p:spPr>
          <a:xfrm>
            <a:off x="10380150" y="5816032"/>
            <a:ext cx="1745165" cy="369332"/>
          </a:xfrm>
          <a:prstGeom prst="rect">
            <a:avLst/>
          </a:prstGeom>
          <a:noFill/>
        </p:spPr>
        <p:txBody>
          <a:bodyPr wrap="square">
            <a:spAutoFit/>
          </a:bodyPr>
          <a:lstStyle/>
          <a:p>
            <a:pPr algn="l"/>
            <a:r>
              <a:rPr lang="en-US" dirty="0">
                <a:solidFill>
                  <a:srgbClr val="1F2328"/>
                </a:solidFill>
                <a:latin typeface="-apple-system"/>
              </a:rPr>
              <a:t>3</a:t>
            </a:r>
            <a:r>
              <a:rPr lang="en-US" sz="1800" b="0" i="0" dirty="0">
                <a:solidFill>
                  <a:srgbClr val="1F2328"/>
                </a:solidFill>
                <a:effectLst/>
                <a:latin typeface="-apple-system"/>
              </a:rPr>
              <a:t>D anemometer</a:t>
            </a:r>
          </a:p>
        </p:txBody>
      </p:sp>
    </p:spTree>
    <p:extLst>
      <p:ext uri="{BB962C8B-B14F-4D97-AF65-F5344CB8AC3E}">
        <p14:creationId xmlns:p14="http://schemas.microsoft.com/office/powerpoint/2010/main" val="79142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The Data</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0" i="0" dirty="0">
                <a:solidFill>
                  <a:srgbClr val="1F2328"/>
                </a:solidFill>
                <a:effectLst/>
                <a:latin typeface="-apple-system"/>
              </a:rPr>
              <a:t>Data from a 2D anemometer and 3D anemometer.</a:t>
            </a:r>
          </a:p>
          <a:p>
            <a:pPr marL="342900" indent="-342900" algn="l">
              <a:buFont typeface="Arial" panose="020B0604020202020204" pitchFamily="34" charset="0"/>
              <a:buChar char="•"/>
            </a:pPr>
            <a:r>
              <a:rPr lang="en-US" sz="2000" b="0" i="0" dirty="0">
                <a:solidFill>
                  <a:srgbClr val="1F2328"/>
                </a:solidFill>
                <a:effectLst/>
                <a:latin typeface="-apple-system"/>
              </a:rPr>
              <a:t>Located in North Dakota at 47.8437 N, 102.8524 W, elevation 2300 ft above sea level. </a:t>
            </a:r>
          </a:p>
          <a:p>
            <a:pPr marL="342900" indent="-342900" algn="l">
              <a:buFont typeface="Arial" panose="020B0604020202020204" pitchFamily="34" charset="0"/>
              <a:buChar char="•"/>
            </a:pPr>
            <a:r>
              <a:rPr lang="en-US" sz="2000" b="0" i="0" dirty="0">
                <a:solidFill>
                  <a:srgbClr val="1F2328"/>
                </a:solidFill>
                <a:effectLst/>
                <a:latin typeface="-apple-system"/>
              </a:rPr>
              <a:t>Provided by </a:t>
            </a:r>
            <a:r>
              <a:rPr lang="en-US" sz="2000" b="0" i="0" dirty="0" err="1">
                <a:solidFill>
                  <a:srgbClr val="1F2328"/>
                </a:solidFill>
                <a:effectLst/>
                <a:latin typeface="-apple-system"/>
              </a:rPr>
              <a:t>LongPath</a:t>
            </a:r>
            <a:r>
              <a:rPr lang="en-US" sz="2000" b="0" i="0" dirty="0">
                <a:solidFill>
                  <a:srgbClr val="1F2328"/>
                </a:solidFill>
                <a:effectLst/>
                <a:latin typeface="-apple-system"/>
              </a:rPr>
              <a:t> Technologies, Inc. (Methane monitoring service based in Boulder, CO.)</a:t>
            </a:r>
          </a:p>
          <a:p>
            <a:pPr marL="342900" indent="-342900" algn="l">
              <a:buFont typeface="Arial" panose="020B0604020202020204" pitchFamily="34" charset="0"/>
              <a:buChar char="•"/>
            </a:pPr>
            <a:r>
              <a:rPr lang="en-US" sz="2000" b="0" i="0" dirty="0">
                <a:solidFill>
                  <a:srgbClr val="1F2328"/>
                </a:solidFill>
                <a:effectLst/>
                <a:latin typeface="-apple-system"/>
              </a:rPr>
              <a:t>Data spans 30 days from February 11, 2024 to March 11, 2024. </a:t>
            </a:r>
          </a:p>
          <a:p>
            <a:pPr marL="342900" indent="-342900" algn="l">
              <a:buFont typeface="Arial" panose="020B0604020202020204" pitchFamily="34" charset="0"/>
              <a:buChar char="•"/>
            </a:pPr>
            <a:r>
              <a:rPr lang="en-US" sz="2000" b="0" i="0" dirty="0">
                <a:solidFill>
                  <a:srgbClr val="1F2328"/>
                </a:solidFill>
                <a:effectLst/>
                <a:latin typeface="-apple-system"/>
              </a:rPr>
              <a:t>Measure on five-second intervals. Data averaged into 15-minute intervals. </a:t>
            </a:r>
          </a:p>
          <a:p>
            <a:pPr marL="342900" indent="-342900" algn="l">
              <a:buFont typeface="Arial" panose="020B0604020202020204" pitchFamily="34" charset="0"/>
              <a:buChar char="•"/>
            </a:pPr>
            <a:r>
              <a:rPr lang="en-US" sz="2000" b="0" i="0" dirty="0">
                <a:solidFill>
                  <a:srgbClr val="1F2328"/>
                </a:solidFill>
                <a:effectLst/>
                <a:latin typeface="-apple-system"/>
              </a:rPr>
              <a:t>The raw 2D anemometer data contains 472,048 rows. The raw 3D anemometer data contains 420,917 rows. After 15-minute intervals, 2344 rows.</a:t>
            </a:r>
          </a:p>
          <a:p>
            <a:pPr marL="342900" indent="-342900" algn="l">
              <a:buFont typeface="Arial" panose="020B0604020202020204" pitchFamily="34" charset="0"/>
              <a:buChar char="•"/>
            </a:pPr>
            <a:r>
              <a:rPr lang="en-US" sz="2000" b="0" i="0" dirty="0">
                <a:solidFill>
                  <a:srgbClr val="1F2328"/>
                </a:solidFill>
                <a:effectLst/>
                <a:latin typeface="-apple-system"/>
              </a:rPr>
              <a:t>The relevant columns include: Date and time; Number of internal data points used to compute the measurements corresponding to a single time; Temperature; Wind direction in degrees (North: 0°, East: 90°); Wind speed; Wind elevation (3D anemometer only).</a:t>
            </a:r>
          </a:p>
        </p:txBody>
      </p:sp>
    </p:spTree>
    <p:extLst>
      <p:ext uri="{BB962C8B-B14F-4D97-AF65-F5344CB8AC3E}">
        <p14:creationId xmlns:p14="http://schemas.microsoft.com/office/powerpoint/2010/main" val="92284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Preparing the Data : Data Cleaning</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1F2328"/>
                </a:solidFill>
                <a:effectLst/>
                <a:latin typeface="-apple-system"/>
              </a:rPr>
              <a:t>The UTC time column was changed into a datetime64 format.</a:t>
            </a:r>
          </a:p>
          <a:p>
            <a:pPr marL="342900" indent="-342900" algn="l">
              <a:buFont typeface="Arial" panose="020B0604020202020204" pitchFamily="34" charset="0"/>
              <a:buChar char="•"/>
            </a:pPr>
            <a:r>
              <a:rPr lang="en-US" b="0" i="0" dirty="0">
                <a:solidFill>
                  <a:srgbClr val="1F2328"/>
                </a:solidFill>
                <a:effectLst/>
                <a:latin typeface="-apple-system"/>
              </a:rPr>
              <a:t>The seconds column was added to the UTC time.</a:t>
            </a:r>
          </a:p>
          <a:p>
            <a:pPr marL="342900" indent="-342900" algn="l">
              <a:buFont typeface="Arial" panose="020B0604020202020204" pitchFamily="34" charset="0"/>
              <a:buChar char="•"/>
            </a:pPr>
            <a:r>
              <a:rPr lang="en-US" b="0" i="0" dirty="0">
                <a:solidFill>
                  <a:srgbClr val="1F2328"/>
                </a:solidFill>
                <a:effectLst/>
                <a:latin typeface="-apple-system"/>
              </a:rPr>
              <a:t>Columns that were not needed for the analysis were removed. </a:t>
            </a:r>
          </a:p>
          <a:p>
            <a:pPr marL="342900" indent="-342900" algn="l">
              <a:buFont typeface="Arial" panose="020B0604020202020204" pitchFamily="34" charset="0"/>
              <a:buChar char="•"/>
            </a:pPr>
            <a:r>
              <a:rPr lang="en-US" b="0" i="0" dirty="0">
                <a:solidFill>
                  <a:srgbClr val="1F2328"/>
                </a:solidFill>
                <a:effectLst/>
                <a:latin typeface="-apple-system"/>
              </a:rPr>
              <a:t>Columns were renamed to clarify units (e.g. “temp” to “</a:t>
            </a:r>
            <a:r>
              <a:rPr lang="en-US" b="0" i="0" dirty="0" err="1">
                <a:solidFill>
                  <a:srgbClr val="1F2328"/>
                </a:solidFill>
                <a:effectLst/>
                <a:latin typeface="-apple-system"/>
              </a:rPr>
              <a:t>temp_C</a:t>
            </a:r>
            <a:r>
              <a:rPr lang="en-US" b="0" i="0" dirty="0">
                <a:solidFill>
                  <a:srgbClr val="1F2328"/>
                </a:solidFill>
                <a:effectLst/>
                <a:latin typeface="-apple-system"/>
              </a:rPr>
              <a:t>”, “</a:t>
            </a:r>
            <a:r>
              <a:rPr lang="en-US" b="0" i="0" dirty="0" err="1">
                <a:solidFill>
                  <a:srgbClr val="1F2328"/>
                </a:solidFill>
                <a:effectLst/>
                <a:latin typeface="-apple-system"/>
              </a:rPr>
              <a:t>wspd</a:t>
            </a:r>
            <a:r>
              <a:rPr lang="en-US" b="0" i="0" dirty="0">
                <a:solidFill>
                  <a:srgbClr val="1F2328"/>
                </a:solidFill>
                <a:effectLst/>
                <a:latin typeface="-apple-system"/>
              </a:rPr>
              <a:t>” to “</a:t>
            </a:r>
            <a:r>
              <a:rPr lang="en-US" b="0" i="0" dirty="0" err="1">
                <a:solidFill>
                  <a:srgbClr val="1F2328"/>
                </a:solidFill>
                <a:effectLst/>
                <a:latin typeface="-apple-system"/>
              </a:rPr>
              <a:t>wspd_mps</a:t>
            </a:r>
            <a:r>
              <a:rPr lang="en-US" b="0" i="0" dirty="0">
                <a:solidFill>
                  <a:srgbClr val="1F2328"/>
                </a:solidFill>
                <a:effectLst/>
                <a:latin typeface="-apple-system"/>
              </a:rPr>
              <a:t>”).</a:t>
            </a:r>
          </a:p>
          <a:p>
            <a:pPr marL="342900" indent="-342900" algn="l">
              <a:buFont typeface="Arial" panose="020B0604020202020204" pitchFamily="34" charset="0"/>
              <a:buChar char="•"/>
            </a:pPr>
            <a:r>
              <a:rPr lang="en-US" b="0" i="0" dirty="0">
                <a:solidFill>
                  <a:srgbClr val="1F2328"/>
                </a:solidFill>
                <a:effectLst/>
                <a:latin typeface="-apple-system"/>
              </a:rPr>
              <a:t>Rows with null values were dropped.</a:t>
            </a:r>
          </a:p>
          <a:p>
            <a:pPr marL="342900" indent="-342900" algn="l">
              <a:buFont typeface="Arial" panose="020B0604020202020204" pitchFamily="34" charset="0"/>
              <a:buChar char="•"/>
            </a:pPr>
            <a:r>
              <a:rPr lang="en-US" b="0" i="0" dirty="0">
                <a:solidFill>
                  <a:srgbClr val="1F2328"/>
                </a:solidFill>
                <a:effectLst/>
                <a:latin typeface="-apple-system"/>
              </a:rPr>
              <a:t>Any rows where the temperature was outside of -30°C to 30°C were removed (2D anemometer).</a:t>
            </a:r>
          </a:p>
          <a:p>
            <a:pPr marL="342900" indent="-342900" algn="l">
              <a:buFont typeface="Arial" panose="020B0604020202020204" pitchFamily="34" charset="0"/>
              <a:buChar char="•"/>
            </a:pPr>
            <a:r>
              <a:rPr lang="en-US" b="0" i="0" dirty="0">
                <a:solidFill>
                  <a:srgbClr val="1F2328"/>
                </a:solidFill>
                <a:effectLst/>
                <a:latin typeface="-apple-system"/>
              </a:rPr>
              <a:t>Any rows where the number of internal data points (‘</a:t>
            </a:r>
            <a:r>
              <a:rPr lang="en-US" b="0" i="0" dirty="0" err="1">
                <a:solidFill>
                  <a:srgbClr val="1F2328"/>
                </a:solidFill>
                <a:effectLst/>
                <a:latin typeface="-apple-system"/>
              </a:rPr>
              <a:t>n_pts</a:t>
            </a:r>
            <a:r>
              <a:rPr lang="en-US" b="0" i="0" dirty="0">
                <a:solidFill>
                  <a:srgbClr val="1F2328"/>
                </a:solidFill>
                <a:effectLst/>
                <a:latin typeface="-apple-system"/>
              </a:rPr>
              <a:t>’) was less than five were removed.</a:t>
            </a:r>
          </a:p>
          <a:p>
            <a:pPr marL="342900" indent="-342900" algn="l">
              <a:buFont typeface="Arial" panose="020B0604020202020204" pitchFamily="34" charset="0"/>
              <a:buChar char="•"/>
            </a:pPr>
            <a:r>
              <a:rPr lang="en-US" b="0" i="0" dirty="0">
                <a:solidFill>
                  <a:srgbClr val="1F2328"/>
                </a:solidFill>
                <a:effectLst/>
                <a:latin typeface="-apple-system"/>
              </a:rPr>
              <a:t>The data was checked for duplicate rows. </a:t>
            </a:r>
          </a:p>
          <a:p>
            <a:pPr marL="342900" indent="-342900" algn="l">
              <a:buFont typeface="Arial" panose="020B0604020202020204" pitchFamily="34" charset="0"/>
              <a:buChar char="•"/>
            </a:pPr>
            <a:r>
              <a:rPr lang="en-US" b="0" i="0" dirty="0">
                <a:solidFill>
                  <a:srgbClr val="1F2328"/>
                </a:solidFill>
                <a:effectLst/>
                <a:latin typeface="-apple-system"/>
              </a:rPr>
              <a:t>The wind speed from the 3D anemometer was adjusted to just the horizontal component multiplying by the cosine of the wind elevation. </a:t>
            </a:r>
          </a:p>
          <a:p>
            <a:pPr marL="342900" indent="-342900" algn="l">
              <a:buFont typeface="Arial" panose="020B0604020202020204" pitchFamily="34" charset="0"/>
              <a:buChar char="•"/>
            </a:pPr>
            <a:r>
              <a:rPr lang="en-US" b="0" i="0" dirty="0">
                <a:solidFill>
                  <a:srgbClr val="1F2328"/>
                </a:solidFill>
                <a:effectLst/>
                <a:latin typeface="-apple-system"/>
              </a:rPr>
              <a:t>The wind speeds for the 2D anemometer were corrected using the wind shear formula so the anemometers represented the same heights above the ground. (3D: 3m, 2D: 5.2m)</a:t>
            </a:r>
          </a:p>
        </p:txBody>
      </p:sp>
    </p:spTree>
    <p:extLst>
      <p:ext uri="{BB962C8B-B14F-4D97-AF65-F5344CB8AC3E}">
        <p14:creationId xmlns:p14="http://schemas.microsoft.com/office/powerpoint/2010/main" val="347823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Preparing the Data : Adding Columns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rgbClr val="1F2328"/>
                </a:solidFill>
                <a:latin typeface="-apple-system"/>
              </a:rPr>
              <a:t>L</a:t>
            </a:r>
            <a:r>
              <a:rPr lang="en-US" b="0" i="0" dirty="0">
                <a:solidFill>
                  <a:srgbClr val="1F2328"/>
                </a:solidFill>
                <a:effectLst/>
                <a:latin typeface="-apple-system"/>
              </a:rPr>
              <a:t>ocal time.</a:t>
            </a:r>
          </a:p>
          <a:p>
            <a:pPr marL="342900" indent="-342900" algn="l">
              <a:buFont typeface="Arial" panose="020B0604020202020204" pitchFamily="34" charset="0"/>
              <a:buChar char="•"/>
            </a:pPr>
            <a:r>
              <a:rPr lang="en-US" dirty="0">
                <a:solidFill>
                  <a:srgbClr val="1F2328"/>
                </a:solidFill>
                <a:latin typeface="-apple-system"/>
              </a:rPr>
              <a:t>D</a:t>
            </a:r>
            <a:r>
              <a:rPr lang="en-US" b="0" i="0" dirty="0">
                <a:solidFill>
                  <a:srgbClr val="1F2328"/>
                </a:solidFill>
                <a:effectLst/>
                <a:latin typeface="-apple-system"/>
              </a:rPr>
              <a:t>ate and hour of day, both in local time.</a:t>
            </a:r>
          </a:p>
          <a:p>
            <a:pPr marL="342900" indent="-342900" algn="l">
              <a:buFont typeface="Arial" panose="020B0604020202020204" pitchFamily="34" charset="0"/>
              <a:buChar char="•"/>
            </a:pPr>
            <a:r>
              <a:rPr lang="en-US" b="0" i="0" dirty="0">
                <a:solidFill>
                  <a:srgbClr val="1F2328"/>
                </a:solidFill>
                <a:effectLst/>
                <a:latin typeface="-apple-system"/>
              </a:rPr>
              <a:t>Minute. This was used for binning into 15-minute intervals.</a:t>
            </a:r>
          </a:p>
          <a:p>
            <a:pPr marL="342900" indent="-342900" algn="l">
              <a:buFont typeface="Arial" panose="020B0604020202020204" pitchFamily="34" charset="0"/>
              <a:buChar char="•"/>
            </a:pPr>
            <a:r>
              <a:rPr lang="en-US" b="0" i="0" dirty="0">
                <a:solidFill>
                  <a:srgbClr val="1F2328"/>
                </a:solidFill>
                <a:effectLst/>
                <a:latin typeface="-apple-system"/>
              </a:rPr>
              <a:t>Bin for 15-minute intervals, starting on the hour. </a:t>
            </a:r>
          </a:p>
          <a:p>
            <a:pPr marL="342900" indent="-342900" algn="l">
              <a:buFont typeface="Arial" panose="020B0604020202020204" pitchFamily="34" charset="0"/>
              <a:buChar char="•"/>
            </a:pPr>
            <a:r>
              <a:rPr lang="en-US" b="0" i="0" dirty="0">
                <a:solidFill>
                  <a:srgbClr val="1F2328"/>
                </a:solidFill>
                <a:effectLst/>
                <a:latin typeface="-apple-system"/>
              </a:rPr>
              <a:t>Cosines and sines of the wind direction. This was needed for the circular averaging of the wind direction over the 15-minute bins. </a:t>
            </a:r>
          </a:p>
          <a:p>
            <a:pPr marL="342900" indent="-342900" algn="l">
              <a:buFont typeface="Arial" panose="020B0604020202020204" pitchFamily="34" charset="0"/>
              <a:buChar char="•"/>
            </a:pPr>
            <a:r>
              <a:rPr lang="en-US" b="0" i="0" dirty="0">
                <a:solidFill>
                  <a:srgbClr val="1F2328"/>
                </a:solidFill>
                <a:effectLst/>
                <a:latin typeface="-apple-system"/>
              </a:rPr>
              <a:t>Temperature in degrees Fahrenheit. </a:t>
            </a:r>
          </a:p>
          <a:p>
            <a:pPr marL="342900" indent="-342900" algn="l">
              <a:buFont typeface="Arial" panose="020B0604020202020204" pitchFamily="34" charset="0"/>
              <a:buChar char="•"/>
            </a:pPr>
            <a:r>
              <a:rPr lang="en-US" b="0" i="0" dirty="0">
                <a:solidFill>
                  <a:srgbClr val="1F2328"/>
                </a:solidFill>
                <a:effectLst/>
                <a:latin typeface="-apple-system"/>
              </a:rPr>
              <a:t>Wind speed in miles per hour. </a:t>
            </a:r>
          </a:p>
        </p:txBody>
      </p:sp>
    </p:spTree>
    <p:extLst>
      <p:ext uri="{BB962C8B-B14F-4D97-AF65-F5344CB8AC3E}">
        <p14:creationId xmlns:p14="http://schemas.microsoft.com/office/powerpoint/2010/main" val="123234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Preparing the Data : Joined </a:t>
            </a:r>
            <a:r>
              <a:rPr lang="en-US" sz="3000" dirty="0" err="1"/>
              <a:t>Dataframe</a:t>
            </a:r>
            <a:endParaRPr lang="en-US" sz="3000" dirty="0"/>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1F2328"/>
                </a:solidFill>
                <a:effectLst/>
                <a:latin typeface="-apple-system"/>
              </a:rPr>
              <a:t>New </a:t>
            </a:r>
            <a:r>
              <a:rPr lang="en-US" b="0" i="0" dirty="0" err="1">
                <a:solidFill>
                  <a:srgbClr val="1F2328"/>
                </a:solidFill>
                <a:effectLst/>
                <a:latin typeface="-apple-system"/>
              </a:rPr>
              <a:t>dataframes</a:t>
            </a:r>
            <a:r>
              <a:rPr lang="en-US" b="0" i="0" dirty="0">
                <a:solidFill>
                  <a:srgbClr val="1F2328"/>
                </a:solidFill>
                <a:effectLst/>
                <a:latin typeface="-apple-system"/>
              </a:rPr>
              <a:t> were created for each of the 2D and 3D anemometer data sets, by averaging temperature, wind direction, and wind speed over 15-minute intervals. </a:t>
            </a:r>
          </a:p>
          <a:p>
            <a:pPr marL="342900" indent="-342900" algn="l">
              <a:buFont typeface="Arial" panose="020B0604020202020204" pitchFamily="34" charset="0"/>
              <a:buChar char="•"/>
            </a:pPr>
            <a:r>
              <a:rPr lang="en-US" b="0" i="0" dirty="0">
                <a:solidFill>
                  <a:srgbClr val="1F2328"/>
                </a:solidFill>
                <a:effectLst/>
                <a:latin typeface="-apple-system"/>
              </a:rPr>
              <a:t>A </a:t>
            </a:r>
            <a:r>
              <a:rPr lang="en-US" b="0" i="0" dirty="0" err="1">
                <a:solidFill>
                  <a:srgbClr val="1F2328"/>
                </a:solidFill>
                <a:effectLst/>
                <a:latin typeface="-apple-system"/>
              </a:rPr>
              <a:t>dataframe</a:t>
            </a:r>
            <a:r>
              <a:rPr lang="en-US" b="0" i="0" dirty="0">
                <a:solidFill>
                  <a:srgbClr val="1F2328"/>
                </a:solidFill>
                <a:effectLst/>
                <a:latin typeface="-apple-system"/>
              </a:rPr>
              <a:t> was created via an outer join of the 15-minute averaged 2D anemometer data with the 15-minute averaged 3D anemometer data, joining on date, hour, and 15-minute bin. </a:t>
            </a:r>
          </a:p>
          <a:p>
            <a:pPr marL="342900" indent="-342900" algn="l">
              <a:buFont typeface="Arial" panose="020B0604020202020204" pitchFamily="34" charset="0"/>
              <a:buChar char="•"/>
            </a:pPr>
            <a:r>
              <a:rPr lang="en-US" b="0" i="0" dirty="0">
                <a:solidFill>
                  <a:srgbClr val="1F2328"/>
                </a:solidFill>
                <a:effectLst/>
                <a:latin typeface="-apple-system"/>
              </a:rPr>
              <a:t>For all but the four days where one or both of the anemometers were iced up, this gives a 1 to 1 comparison of measurements. </a:t>
            </a:r>
          </a:p>
          <a:p>
            <a:pPr marL="342900" indent="-342900" algn="l">
              <a:buFont typeface="Arial" panose="020B0604020202020204" pitchFamily="34" charset="0"/>
              <a:buChar char="•"/>
            </a:pPr>
            <a:r>
              <a:rPr lang="en-US" b="0" i="0" dirty="0">
                <a:solidFill>
                  <a:srgbClr val="1F2328"/>
                </a:solidFill>
                <a:effectLst/>
                <a:latin typeface="-apple-system"/>
              </a:rPr>
              <a:t>New columns were added for the differences between the 15-minute average 2D and 3D (2D-3D) wind speed, wind direction, and </a:t>
            </a:r>
            <a:r>
              <a:rPr lang="en-US" b="0" i="0" dirty="0" err="1">
                <a:solidFill>
                  <a:srgbClr val="1F2328"/>
                </a:solidFill>
                <a:effectLst/>
                <a:latin typeface="-apple-system"/>
              </a:rPr>
              <a:t>tempearture</a:t>
            </a:r>
            <a:r>
              <a:rPr lang="en-US" b="0" i="0" dirty="0">
                <a:solidFill>
                  <a:srgbClr val="1F2328"/>
                </a:solidFill>
                <a:effectLst/>
                <a:latin typeface="-apple-system"/>
              </a:rPr>
              <a:t> for the same 15-minute windows.</a:t>
            </a:r>
          </a:p>
          <a:p>
            <a:pPr marL="342900" indent="-342900">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265669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The Dashboard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2988527"/>
            <a:ext cx="9456049" cy="3205513"/>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4000" b="0" i="0" u="sng" dirty="0">
                <a:effectLst/>
                <a:latin typeface="-apple-system"/>
                <a:hlinkClick r:id="rId3"/>
              </a:rPr>
              <a:t>https://sabegg2.github.io/Project3/</a:t>
            </a:r>
            <a:endParaRPr lang="en-US" sz="4000" b="0" i="0" dirty="0">
              <a:solidFill>
                <a:srgbClr val="1F2328"/>
              </a:solidFill>
              <a:effectLst/>
              <a:latin typeface="-apple-system"/>
            </a:endParaRPr>
          </a:p>
        </p:txBody>
      </p:sp>
    </p:spTree>
    <p:extLst>
      <p:ext uri="{BB962C8B-B14F-4D97-AF65-F5344CB8AC3E}">
        <p14:creationId xmlns:p14="http://schemas.microsoft.com/office/powerpoint/2010/main" val="270819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Analysis : Timeseries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5" name="Picture 4">
            <a:extLst>
              <a:ext uri="{FF2B5EF4-FFF2-40B4-BE49-F238E27FC236}">
                <a16:creationId xmlns:a16="http://schemas.microsoft.com/office/drawing/2014/main" id="{58B0C484-9EA3-E518-7ACC-880BD303143E}"/>
              </a:ext>
            </a:extLst>
          </p:cNvPr>
          <p:cNvPicPr>
            <a:picLocks noChangeAspect="1"/>
          </p:cNvPicPr>
          <p:nvPr/>
        </p:nvPicPr>
        <p:blipFill>
          <a:blip r:embed="rId3"/>
          <a:stretch>
            <a:fillRect/>
          </a:stretch>
        </p:blipFill>
        <p:spPr>
          <a:xfrm>
            <a:off x="173004" y="1691073"/>
            <a:ext cx="7014888" cy="2910939"/>
          </a:xfrm>
          <a:prstGeom prst="rect">
            <a:avLst/>
          </a:prstGeom>
        </p:spPr>
      </p:pic>
      <p:pic>
        <p:nvPicPr>
          <p:cNvPr id="2" name="Picture 1">
            <a:extLst>
              <a:ext uri="{FF2B5EF4-FFF2-40B4-BE49-F238E27FC236}">
                <a16:creationId xmlns:a16="http://schemas.microsoft.com/office/drawing/2014/main" id="{62C921ED-F2DA-612C-612E-AFC6121F86D6}"/>
              </a:ext>
            </a:extLst>
          </p:cNvPr>
          <p:cNvPicPr>
            <a:picLocks noChangeAspect="1"/>
          </p:cNvPicPr>
          <p:nvPr/>
        </p:nvPicPr>
        <p:blipFill>
          <a:blip r:embed="rId4"/>
          <a:stretch>
            <a:fillRect/>
          </a:stretch>
        </p:blipFill>
        <p:spPr>
          <a:xfrm>
            <a:off x="5569272" y="222357"/>
            <a:ext cx="6601014" cy="2742945"/>
          </a:xfrm>
          <a:prstGeom prst="rect">
            <a:avLst/>
          </a:prstGeom>
        </p:spPr>
      </p:pic>
      <p:pic>
        <p:nvPicPr>
          <p:cNvPr id="6" name="Picture 5">
            <a:extLst>
              <a:ext uri="{FF2B5EF4-FFF2-40B4-BE49-F238E27FC236}">
                <a16:creationId xmlns:a16="http://schemas.microsoft.com/office/drawing/2014/main" id="{3D2E2FF0-6B30-4553-5156-890B01F91A14}"/>
              </a:ext>
            </a:extLst>
          </p:cNvPr>
          <p:cNvPicPr>
            <a:picLocks noChangeAspect="1"/>
          </p:cNvPicPr>
          <p:nvPr/>
        </p:nvPicPr>
        <p:blipFill>
          <a:blip r:embed="rId5"/>
          <a:stretch>
            <a:fillRect/>
          </a:stretch>
        </p:blipFill>
        <p:spPr>
          <a:xfrm>
            <a:off x="2505463" y="3892700"/>
            <a:ext cx="6637292" cy="2777352"/>
          </a:xfrm>
          <a:prstGeom prst="rect">
            <a:avLst/>
          </a:prstGeom>
        </p:spPr>
      </p:pic>
    </p:spTree>
    <p:extLst>
      <p:ext uri="{BB962C8B-B14F-4D97-AF65-F5344CB8AC3E}">
        <p14:creationId xmlns:p14="http://schemas.microsoft.com/office/powerpoint/2010/main" val="382533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Analysis : Histograms of Differences (2D-3D)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3" name="Picture 12">
            <a:extLst>
              <a:ext uri="{FF2B5EF4-FFF2-40B4-BE49-F238E27FC236}">
                <a16:creationId xmlns:a16="http://schemas.microsoft.com/office/drawing/2014/main" id="{32704A75-6878-7FA5-3248-577E11144777}"/>
              </a:ext>
            </a:extLst>
          </p:cNvPr>
          <p:cNvPicPr>
            <a:picLocks noChangeAspect="1"/>
          </p:cNvPicPr>
          <p:nvPr/>
        </p:nvPicPr>
        <p:blipFill>
          <a:blip r:embed="rId3"/>
          <a:stretch>
            <a:fillRect/>
          </a:stretch>
        </p:blipFill>
        <p:spPr>
          <a:xfrm>
            <a:off x="275741" y="1496585"/>
            <a:ext cx="4123981" cy="3477749"/>
          </a:xfrm>
          <a:prstGeom prst="rect">
            <a:avLst/>
          </a:prstGeom>
        </p:spPr>
      </p:pic>
      <p:pic>
        <p:nvPicPr>
          <p:cNvPr id="12" name="Picture 11">
            <a:extLst>
              <a:ext uri="{FF2B5EF4-FFF2-40B4-BE49-F238E27FC236}">
                <a16:creationId xmlns:a16="http://schemas.microsoft.com/office/drawing/2014/main" id="{AFA95FDF-2B9D-51C6-6453-C9A639797E4C}"/>
              </a:ext>
            </a:extLst>
          </p:cNvPr>
          <p:cNvPicPr>
            <a:picLocks noChangeAspect="1"/>
          </p:cNvPicPr>
          <p:nvPr/>
        </p:nvPicPr>
        <p:blipFill>
          <a:blip r:embed="rId4"/>
          <a:stretch>
            <a:fillRect/>
          </a:stretch>
        </p:blipFill>
        <p:spPr>
          <a:xfrm>
            <a:off x="3995472" y="2882228"/>
            <a:ext cx="4147059" cy="3643045"/>
          </a:xfrm>
          <a:prstGeom prst="rect">
            <a:avLst/>
          </a:prstGeom>
        </p:spPr>
      </p:pic>
      <p:pic>
        <p:nvPicPr>
          <p:cNvPr id="11" name="Picture 10">
            <a:extLst>
              <a:ext uri="{FF2B5EF4-FFF2-40B4-BE49-F238E27FC236}">
                <a16:creationId xmlns:a16="http://schemas.microsoft.com/office/drawing/2014/main" id="{0C5A7B5B-A33A-2767-FF81-E33DDA10058D}"/>
              </a:ext>
            </a:extLst>
          </p:cNvPr>
          <p:cNvPicPr>
            <a:picLocks noChangeAspect="1"/>
          </p:cNvPicPr>
          <p:nvPr/>
        </p:nvPicPr>
        <p:blipFill>
          <a:blip r:embed="rId5"/>
          <a:stretch>
            <a:fillRect/>
          </a:stretch>
        </p:blipFill>
        <p:spPr>
          <a:xfrm>
            <a:off x="7934291" y="988154"/>
            <a:ext cx="4123981" cy="3549980"/>
          </a:xfrm>
          <a:prstGeom prst="rect">
            <a:avLst/>
          </a:prstGeom>
        </p:spPr>
      </p:pic>
    </p:spTree>
    <p:extLst>
      <p:ext uri="{BB962C8B-B14F-4D97-AF65-F5344CB8AC3E}">
        <p14:creationId xmlns:p14="http://schemas.microsoft.com/office/powerpoint/2010/main" val="2667288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1031</Words>
  <Application>Microsoft Macintosh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Trebuchet MS</vt:lpstr>
      <vt:lpstr>Wingdings 3</vt:lpstr>
      <vt:lpstr>Facet</vt:lpstr>
      <vt:lpstr>Anemometer Data Comparison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aBEGG</dc:creator>
  <cp:lastModifiedBy>sTEPH aBEGG</cp:lastModifiedBy>
  <cp:revision>47</cp:revision>
  <dcterms:created xsi:type="dcterms:W3CDTF">2024-09-26T17:53:02Z</dcterms:created>
  <dcterms:modified xsi:type="dcterms:W3CDTF">2024-09-26T19:04:11Z</dcterms:modified>
</cp:coreProperties>
</file>