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58" r:id="rId4"/>
    <p:sldId id="264" r:id="rId5"/>
    <p:sldId id="265" r:id="rId6"/>
    <p:sldId id="263" r:id="rId7"/>
    <p:sldId id="266" r:id="rId8"/>
    <p:sldId id="267" r:id="rId9"/>
    <p:sldId id="268" r:id="rId10"/>
    <p:sldId id="269" r:id="rId11"/>
    <p:sldId id="271" r:id="rId12"/>
    <p:sldId id="273" r:id="rId13"/>
    <p:sldId id="275" r:id="rId14"/>
    <p:sldId id="272" r:id="rId15"/>
    <p:sldId id="270" r:id="rId16"/>
    <p:sldId id="274" r:id="rId17"/>
    <p:sldId id="276" r:id="rId18"/>
    <p:sldId id="279" r:id="rId19"/>
    <p:sldId id="278" r:id="rId20"/>
    <p:sldId id="277" r:id="rId21"/>
  </p:sldIdLst>
  <p:sldSz cx="12192000" cy="6858000"/>
  <p:notesSz cx="6858000" cy="9144000"/>
  <p:defaultTextStyle>
    <a:defPPr>
      <a:defRPr lang="en-M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1"/>
    <p:restoredTop sz="94748"/>
  </p:normalViewPr>
  <p:slideViewPr>
    <p:cSldViewPr snapToGrid="0">
      <p:cViewPr varScale="1">
        <p:scale>
          <a:sx n="117" d="100"/>
          <a:sy n="117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13530-395C-0D41-BACF-063D2DE5D501}" type="datetimeFigureOut">
              <a:rPr lang="en-MA" smtClean="0"/>
              <a:t>2/5/2024</a:t>
            </a:fld>
            <a:endParaRPr lang="en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097A2-C6CD-D44D-89FA-3D6177315CFC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57865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097A2-C6CD-D44D-89FA-3D6177315CFC}" type="slidenum">
              <a:rPr lang="en-MA" smtClean="0"/>
              <a:t>0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89221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8B91-CAE9-6A4D-816F-9A0159FCD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7166F-69B3-17F4-934B-F014FF34C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DA43-1E1D-CE6C-AAE3-7645A740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54F2-6A0D-B34F-B1D3-3926EA996189}" type="datetime1">
              <a:rPr lang="en-US" smtClean="0"/>
              <a:t>5/2/24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D8FC-D2F5-A490-4124-8399DC34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03C7-92FF-3E0D-1038-9836D830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4E12-879D-8B47-8350-48E1010E058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72415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8BB7-0DDD-C473-622B-F474EBA5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B62B2-1197-798C-51EB-3C4CB33B8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4A7C4-E2F9-26EC-FF75-CB7A3FCA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F12A-9B05-2F4D-B527-5538C4A5C5F2}" type="datetime1">
              <a:rPr lang="en-US" smtClean="0"/>
              <a:t>5/2/24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0786-5952-982D-E9B8-0A6A2F6D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D61D-C4E5-3E99-7039-4176015E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4E12-879D-8B47-8350-48E1010E058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54990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46BF5-817E-185E-1F51-E15AFBEB0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F113E-30BF-DBD4-EBE0-C5C59ECB9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7473-FFFD-69E9-125F-21C7AB41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FEF9-DC3F-DD49-9516-D69881BC44B6}" type="datetime1">
              <a:rPr lang="en-US" smtClean="0"/>
              <a:t>5/2/24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A00D2-36B2-3E9D-A51E-A03D5A3B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D5D1-34AF-D1E0-084C-F5033B65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4E12-879D-8B47-8350-48E1010E058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07989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076-DA3B-E887-7545-444F9F71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6CB3-C2CB-FFCE-A4C1-E612C864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5CB5-18B2-F2DB-F8AC-99F2ABF0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9BBB-96C9-344C-AC55-9DA193EFE5F6}" type="datetime1">
              <a:rPr lang="en-US" smtClean="0"/>
              <a:t>5/2/24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4EB42-99F6-8A80-B7DD-7E4330D1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C827C-7316-F7E9-8D22-83EDF878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4E12-879D-8B47-8350-48E1010E058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2647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02F1-241A-838D-6ADD-E6D598F0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8144-54C2-EC9A-68AA-EB661EA6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6DF4-FDBF-6460-32FC-0679EC94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1FF5-B9EF-B547-8730-86ED9193C221}" type="datetime1">
              <a:rPr lang="en-US" smtClean="0"/>
              <a:t>5/2/24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2765-C629-DF4F-1595-0211C5F3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4068-ECAB-7848-42F6-19DCFC82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4E12-879D-8B47-8350-48E1010E058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21013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045B-1B79-6936-9C73-70EFA72E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7F47-7D75-0456-B936-A5674D568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39C77-44CD-2F4A-1B09-5754866C6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351B9-8013-F96F-8424-A28E2348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D26-76E7-DB44-9996-7207AE504751}" type="datetime1">
              <a:rPr lang="en-US" smtClean="0"/>
              <a:t>5/2/24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7DDE-F23A-5D3E-5B98-05B09577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A2153-6611-C64D-3B28-51F1F21B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4E12-879D-8B47-8350-48E1010E058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2504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6719-33BE-0964-DC95-9A313356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E11A-EE38-5D2F-E1CD-09B64AAB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6AD4-ED58-92F7-62C0-0E1D4CE1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DA102-7B34-9873-A677-2374BC594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F30B5-92A6-422A-F8CB-4984BD047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B563B-3B14-6DA0-AC9D-C8CCDC6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650B-6F2F-2A49-9B15-2F72573ADA2E}" type="datetime1">
              <a:rPr lang="en-US" smtClean="0"/>
              <a:t>5/2/24</a:t>
            </a:fld>
            <a:endParaRPr lang="en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E911D-3062-2855-0B08-12074F84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26FA0-39FB-74EC-1AE1-A899E72E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4E12-879D-8B47-8350-48E1010E058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59865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BCF0-E57E-05D8-751B-E1401DE6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2E504-27E5-067B-83D6-5A53A975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B841-CCCB-7B47-9657-9AAFA222E6C1}" type="datetime1">
              <a:rPr lang="en-US" smtClean="0"/>
              <a:t>5/2/24</a:t>
            </a:fld>
            <a:endParaRPr lang="en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319AB-AB9C-F656-D6A4-2349F48B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3DB5A-F3D4-8883-A8DA-F2B3B8CC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4E12-879D-8B47-8350-48E1010E058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21549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35AF5-1DF4-7EBA-8EB2-11A293E3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7339-AA71-414E-9548-4D5A64B78E61}" type="datetime1">
              <a:rPr lang="en-US" smtClean="0"/>
              <a:t>5/2/24</a:t>
            </a:fld>
            <a:endParaRPr lang="en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95CB8-6D75-FC10-FB4F-76D46FA9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4990D-5A1F-D6C1-C672-4104D173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4E12-879D-8B47-8350-48E1010E058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6624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AA17-20DA-31E5-CC5E-B55994BA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CABF-A809-B15A-93DC-DF1DB608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06864-1B44-9563-72AE-3E770256A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EC2EB-9584-5F2D-98BB-7958142F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018D-E900-B146-845A-7875A2446637}" type="datetime1">
              <a:rPr lang="en-US" smtClean="0"/>
              <a:t>5/2/24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CA2DD-D7B9-D9F3-82E0-3F8289EE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3AD44-1E6A-28A0-93CE-BE730219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4E12-879D-8B47-8350-48E1010E058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13507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C982-58EF-5AD9-DAC8-62FB5314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C7928-D1F4-4F7E-1973-F68B60286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6CD97-5B18-677B-F6C0-732DAB24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02BB8-AAEA-5FC7-D363-CD587485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9A14-CD02-464F-BF72-AAF4EFE8E87A}" type="datetime1">
              <a:rPr lang="en-US" smtClean="0"/>
              <a:t>5/2/24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43CC0-B219-AD1A-4AC2-06958EF8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4B630-AF86-EAD7-9FB8-3F9D8A8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4E12-879D-8B47-8350-48E1010E058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66930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A3EC0-FFB2-BC0B-8111-F0217416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23352-FED1-127F-D8ED-B615B3AE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D8CE-B775-E920-C5E2-F559A3752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C5C3-B7A3-604F-B0A0-49BB652C0CA2}" type="datetime1">
              <a:rPr lang="en-US" smtClean="0"/>
              <a:t>5/2/24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F2FA-441D-3F5D-7B02-A7C32D275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39B2-52BF-431B-EDB7-5ED305C9D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A4E12-879D-8B47-8350-48E1010E058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81220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RAG or Retrieval-Augmented Generation #RAG #NLP #MachineLearning  #AI #GPT #techtalk - YouTube">
            <a:extLst>
              <a:ext uri="{FF2B5EF4-FFF2-40B4-BE49-F238E27FC236}">
                <a16:creationId xmlns:a16="http://schemas.microsoft.com/office/drawing/2014/main" id="{34AA3AF5-79A7-4546-9E83-522109A0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92088-A433-FF06-F1DC-801770797680}"/>
              </a:ext>
            </a:extLst>
          </p:cNvPr>
          <p:cNvSpPr txBox="1"/>
          <p:nvPr/>
        </p:nvSpPr>
        <p:spPr>
          <a:xfrm>
            <a:off x="914826" y="5594686"/>
            <a:ext cx="3995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A" dirty="0">
                <a:solidFill>
                  <a:schemeClr val="bg1"/>
                </a:solidFill>
              </a:rPr>
              <a:t>Present</a:t>
            </a:r>
            <a:r>
              <a:rPr lang="fr-FR" dirty="0">
                <a:solidFill>
                  <a:schemeClr val="bg1"/>
                </a:solidFill>
              </a:rPr>
              <a:t>é</a:t>
            </a:r>
            <a:r>
              <a:rPr lang="en-MA" dirty="0">
                <a:solidFill>
                  <a:schemeClr val="bg1"/>
                </a:solidFill>
              </a:rPr>
              <a:t> par : </a:t>
            </a:r>
            <a:r>
              <a:rPr lang="en-GB" dirty="0">
                <a:solidFill>
                  <a:schemeClr val="bg1"/>
                </a:solidFill>
              </a:rPr>
              <a:t>Mohamed </a:t>
            </a:r>
            <a:r>
              <a:rPr lang="en-GB" dirty="0" err="1">
                <a:solidFill>
                  <a:schemeClr val="bg1"/>
                </a:solidFill>
              </a:rPr>
              <a:t>Saber</a:t>
            </a:r>
            <a:r>
              <a:rPr lang="en-GB" dirty="0">
                <a:solidFill>
                  <a:schemeClr val="bg1"/>
                </a:solidFill>
              </a:rPr>
              <a:t> El </a:t>
            </a:r>
            <a:r>
              <a:rPr lang="en-GB" dirty="0" err="1">
                <a:solidFill>
                  <a:schemeClr val="bg1"/>
                </a:solidFill>
              </a:rPr>
              <a:t>Guelta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Soukaina El </a:t>
            </a:r>
            <a:r>
              <a:rPr lang="en-GB" dirty="0" err="1">
                <a:solidFill>
                  <a:schemeClr val="bg1"/>
                </a:solidFill>
              </a:rPr>
              <a:t>Hadifi</a:t>
            </a:r>
            <a:endParaRPr lang="en-M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91881-433F-94D6-B110-36D8D91AEF40}"/>
              </a:ext>
            </a:extLst>
          </p:cNvPr>
          <p:cNvSpPr txBox="1"/>
          <p:nvPr/>
        </p:nvSpPr>
        <p:spPr>
          <a:xfrm>
            <a:off x="1481680" y="6241017"/>
            <a:ext cx="286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dirty="0">
                <a:solidFill>
                  <a:schemeClr val="bg1"/>
                </a:solidFill>
              </a:rPr>
              <a:t>Encadr</a:t>
            </a:r>
            <a:r>
              <a:rPr lang="fr-FR" dirty="0">
                <a:solidFill>
                  <a:schemeClr val="bg1"/>
                </a:solidFill>
              </a:rPr>
              <a:t>é</a:t>
            </a:r>
            <a:r>
              <a:rPr lang="en-MA" dirty="0">
                <a:solidFill>
                  <a:schemeClr val="bg1"/>
                </a:solidFill>
              </a:rPr>
              <a:t> par: Prof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A.Bouffasil</a:t>
            </a:r>
            <a:endParaRPr lang="en-M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2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26DAA-62AC-69CB-71EA-D9201042A0D5}"/>
              </a:ext>
            </a:extLst>
          </p:cNvPr>
          <p:cNvSpPr txBox="1"/>
          <p:nvPr/>
        </p:nvSpPr>
        <p:spPr>
          <a:xfrm>
            <a:off x="447466" y="2729950"/>
            <a:ext cx="1047145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Simulation de </a:t>
            </a:r>
            <a:r>
              <a:rPr lang="en-US" sz="5000" dirty="0" err="1"/>
              <a:t>l’algorithme</a:t>
            </a:r>
            <a:r>
              <a:rPr lang="en-US" sz="5000" dirty="0"/>
              <a:t> avec </a:t>
            </a:r>
            <a:r>
              <a:rPr lang="en-US" sz="5000" dirty="0">
                <a:solidFill>
                  <a:srgbClr val="FF0000"/>
                </a:solidFill>
              </a:rPr>
              <a:t>Python</a:t>
            </a:r>
            <a:r>
              <a:rPr lang="en-US" sz="5000" dirty="0"/>
              <a:t> </a:t>
            </a:r>
            <a:endParaRPr lang="en-MA" sz="5000" dirty="0"/>
          </a:p>
          <a:p>
            <a:endParaRPr lang="en-M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CF024-E38E-503F-ADA0-E7E180B7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043" y="2831589"/>
            <a:ext cx="741156" cy="6688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3024B-5D6C-A10D-1AFD-C755D172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9461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26DAA-62AC-69CB-71EA-D9201042A0D5}"/>
              </a:ext>
            </a:extLst>
          </p:cNvPr>
          <p:cNvSpPr txBox="1"/>
          <p:nvPr/>
        </p:nvSpPr>
        <p:spPr>
          <a:xfrm>
            <a:off x="2404727" y="2729950"/>
            <a:ext cx="7382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rgbClr val="FF0000"/>
                </a:solidFill>
              </a:rPr>
              <a:t>Avantages</a:t>
            </a:r>
            <a:r>
              <a:rPr lang="en-US" sz="5400" dirty="0"/>
              <a:t> de </a:t>
            </a:r>
            <a:r>
              <a:rPr lang="en-US" sz="5400" dirty="0" err="1"/>
              <a:t>l’algorithme</a:t>
            </a:r>
            <a:endParaRPr lang="en-MA" sz="5400" dirty="0"/>
          </a:p>
          <a:p>
            <a:endParaRPr lang="en-M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4A972-6356-6B03-1EF1-CB408A7C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920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71BF56-E9CD-4721-2B82-8DB2C9B6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113" y="1082854"/>
            <a:ext cx="1022312" cy="102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5A29D3-F8BC-ED75-985F-EB3943F1147F}"/>
              </a:ext>
            </a:extLst>
          </p:cNvPr>
          <p:cNvSpPr txBox="1"/>
          <p:nvPr/>
        </p:nvSpPr>
        <p:spPr>
          <a:xfrm>
            <a:off x="90177" y="4859767"/>
            <a:ext cx="61497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M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Qualité de réponse améliorée :</a:t>
            </a:r>
            <a:r>
              <a:rPr lang="fr-M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fr-M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modèles RAG produisent des réponses plus précises et appropriées sur le plan contextuel. Cela conduit à des sorties de meilleure qualité, notamment dans les domaines complexes ou spécialisés où des informations précises sont cruciales.</a:t>
            </a:r>
            <a:endParaRPr lang="en-M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M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3C39D-FB84-3B32-42FE-40D3DE79516E}"/>
              </a:ext>
            </a:extLst>
          </p:cNvPr>
          <p:cNvSpPr txBox="1"/>
          <p:nvPr/>
        </p:nvSpPr>
        <p:spPr>
          <a:xfrm>
            <a:off x="2200616" y="2105166"/>
            <a:ext cx="7951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Actualisation des connaissances :</a:t>
            </a:r>
            <a:r>
              <a:rPr lang="fr-M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M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L'intégration d'informations d'actualité dans le processus de génération de la RAG permet une actualisation des connaissances, ce qui conduit à des réponses contextuelles dynamiques.</a:t>
            </a:r>
            <a:endParaRPr lang="en-M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M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00CAB1-3A11-9E8C-76F3-C718CB18E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1" t="18533" r="18279" b="17784"/>
          <a:stretch/>
        </p:blipFill>
        <p:spPr>
          <a:xfrm>
            <a:off x="8488016" y="3837770"/>
            <a:ext cx="1088191" cy="1077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C4C03D-6D7F-2AF9-3B82-D8E9942DBF04}"/>
              </a:ext>
            </a:extLst>
          </p:cNvPr>
          <p:cNvSpPr txBox="1"/>
          <p:nvPr/>
        </p:nvSpPr>
        <p:spPr>
          <a:xfrm>
            <a:off x="6390136" y="4914989"/>
            <a:ext cx="5711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Compréhension du contexte améliorée :</a:t>
            </a:r>
            <a:r>
              <a:rPr lang="fr-M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M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modèles RAG peuvent récupérer des informations pertinentes avant de générer une réponse, ce qui améliore leur compréhension du contexte par rapport aux modèles traditionnels.</a:t>
            </a:r>
            <a:endParaRPr lang="en-M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M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B190F5-705E-534D-2579-A0198C5C9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452" y="3991621"/>
            <a:ext cx="817215" cy="817215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8644B2F-A1D9-2422-2CB0-21F92D1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3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26DAA-62AC-69CB-71EA-D9201042A0D5}"/>
              </a:ext>
            </a:extLst>
          </p:cNvPr>
          <p:cNvSpPr txBox="1"/>
          <p:nvPr/>
        </p:nvSpPr>
        <p:spPr>
          <a:xfrm>
            <a:off x="2955132" y="2571959"/>
            <a:ext cx="6281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Defis</a:t>
            </a:r>
            <a:r>
              <a:rPr lang="en-US" sz="6600" dirty="0"/>
              <a:t> lies a la RAG </a:t>
            </a:r>
          </a:p>
          <a:p>
            <a:endParaRPr lang="en-M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57EE4-8246-1244-E3ED-AF7B3F1C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5643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217443-F142-6476-0FAE-C5B2C48633FA}"/>
              </a:ext>
            </a:extLst>
          </p:cNvPr>
          <p:cNvSpPr txBox="1"/>
          <p:nvPr/>
        </p:nvSpPr>
        <p:spPr>
          <a:xfrm>
            <a:off x="468798" y="3105834"/>
            <a:ext cx="47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Amélioration</a:t>
            </a:r>
            <a:r>
              <a:rPr lang="en-US" dirty="0"/>
              <a:t> de la </a:t>
            </a:r>
            <a:r>
              <a:rPr lang="en-US" dirty="0" err="1"/>
              <a:t>capacité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comprendre</a:t>
            </a:r>
            <a:r>
              <a:rPr lang="en-US" dirty="0"/>
              <a:t> et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répondre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des </a:t>
            </a:r>
            <a:r>
              <a:rPr lang="en-US" dirty="0" err="1"/>
              <a:t>requêtes</a:t>
            </a:r>
            <a:r>
              <a:rPr lang="en-US" dirty="0"/>
              <a:t> complexes et </a:t>
            </a:r>
            <a:r>
              <a:rPr lang="en-US" dirty="0" err="1"/>
              <a:t>nuancées</a:t>
            </a:r>
            <a:endParaRPr lang="en-M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C9908-F02F-87BC-3E92-B149D1A3DDF8}"/>
              </a:ext>
            </a:extLst>
          </p:cNvPr>
          <p:cNvSpPr txBox="1"/>
          <p:nvPr/>
        </p:nvSpPr>
        <p:spPr>
          <a:xfrm>
            <a:off x="468798" y="773953"/>
            <a:ext cx="47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Intégration</a:t>
            </a:r>
            <a:r>
              <a:rPr lang="en-US" dirty="0"/>
              <a:t> de </a:t>
            </a:r>
            <a:r>
              <a:rPr lang="en-US" dirty="0" err="1"/>
              <a:t>vastes</a:t>
            </a:r>
            <a:r>
              <a:rPr lang="en-US" dirty="0"/>
              <a:t> ensembles de </a:t>
            </a:r>
            <a:r>
              <a:rPr lang="en-US" dirty="0" err="1"/>
              <a:t>données</a:t>
            </a:r>
            <a:r>
              <a:rPr lang="en-US" dirty="0"/>
              <a:t> tout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maintenant</a:t>
            </a:r>
            <a:r>
              <a:rPr lang="en-US" dirty="0"/>
              <a:t> la </a:t>
            </a:r>
            <a:r>
              <a:rPr lang="en-US" dirty="0" err="1"/>
              <a:t>précision</a:t>
            </a:r>
            <a:r>
              <a:rPr lang="en-US" dirty="0"/>
              <a:t> et </a:t>
            </a:r>
            <a:r>
              <a:rPr lang="en-US" dirty="0" err="1"/>
              <a:t>l'efficacité</a:t>
            </a:r>
            <a:r>
              <a:rPr lang="en-US" dirty="0"/>
              <a:t>.</a:t>
            </a:r>
            <a:endParaRPr lang="en-M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D5C0B-E28D-CF49-60B2-E13E67A8A774}"/>
              </a:ext>
            </a:extLst>
          </p:cNvPr>
          <p:cNvSpPr txBox="1"/>
          <p:nvPr/>
        </p:nvSpPr>
        <p:spPr>
          <a:xfrm>
            <a:off x="7156173" y="1907165"/>
            <a:ext cx="494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Gestion de la </a:t>
            </a:r>
            <a:r>
              <a:rPr lang="en-US" dirty="0" err="1"/>
              <a:t>complexité</a:t>
            </a:r>
            <a:r>
              <a:rPr lang="en-US" dirty="0"/>
              <a:t> </a:t>
            </a:r>
            <a:r>
              <a:rPr lang="en-US" dirty="0" err="1"/>
              <a:t>croissante</a:t>
            </a:r>
            <a:r>
              <a:rPr lang="en-US" dirty="0"/>
              <a:t> des interactions </a:t>
            </a:r>
            <a:r>
              <a:rPr lang="en-US" dirty="0" err="1"/>
              <a:t>utilisateur</a:t>
            </a:r>
            <a:r>
              <a:rPr lang="en-US" dirty="0"/>
              <a:t> et </a:t>
            </a:r>
            <a:r>
              <a:rPr lang="en-US" dirty="0" err="1"/>
              <a:t>système</a:t>
            </a:r>
            <a:r>
              <a:rPr lang="en-US" dirty="0"/>
              <a:t>.</a:t>
            </a:r>
            <a:endParaRPr lang="en-M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666FB-45CE-3DB5-778E-2954BC0ED66E}"/>
              </a:ext>
            </a:extLst>
          </p:cNvPr>
          <p:cNvSpPr txBox="1"/>
          <p:nvPr/>
        </p:nvSpPr>
        <p:spPr>
          <a:xfrm>
            <a:off x="468798" y="5533075"/>
            <a:ext cx="47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Développement</a:t>
            </a:r>
            <a:r>
              <a:rPr lang="en-US" dirty="0"/>
              <a:t> de </a:t>
            </a:r>
            <a:r>
              <a:rPr lang="en-US" dirty="0" err="1"/>
              <a:t>méthodes</a:t>
            </a:r>
            <a:r>
              <a:rPr lang="en-US" dirty="0"/>
              <a:t> pour assurer </a:t>
            </a:r>
            <a:r>
              <a:rPr lang="en-US" dirty="0" err="1"/>
              <a:t>l'équité</a:t>
            </a:r>
            <a:r>
              <a:rPr lang="en-US" dirty="0"/>
              <a:t> dans les </a:t>
            </a:r>
            <a:r>
              <a:rPr lang="en-US" dirty="0" err="1"/>
              <a:t>réponses</a:t>
            </a:r>
            <a:r>
              <a:rPr lang="en-US" dirty="0"/>
              <a:t> </a:t>
            </a:r>
            <a:r>
              <a:rPr lang="en-US" dirty="0" err="1"/>
              <a:t>générées</a:t>
            </a:r>
            <a:r>
              <a:rPr lang="en-US" dirty="0"/>
              <a:t>.</a:t>
            </a:r>
            <a:endParaRPr lang="en-M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95130-D1BB-3DE3-937B-BBB27E6772BF}"/>
              </a:ext>
            </a:extLst>
          </p:cNvPr>
          <p:cNvSpPr txBox="1"/>
          <p:nvPr/>
        </p:nvSpPr>
        <p:spPr>
          <a:xfrm>
            <a:off x="7229061" y="4189201"/>
            <a:ext cx="47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Garantie</a:t>
            </a:r>
            <a:r>
              <a:rPr lang="en-US" dirty="0"/>
              <a:t> de la </a:t>
            </a:r>
            <a:r>
              <a:rPr lang="en-US" dirty="0" err="1"/>
              <a:t>confidentialité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de </a:t>
            </a:r>
            <a:r>
              <a:rPr lang="en-US" dirty="0" err="1"/>
              <a:t>l'accès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de </a:t>
            </a:r>
            <a:r>
              <a:rPr lang="en-US" dirty="0" err="1"/>
              <a:t>grandes</a:t>
            </a:r>
            <a:r>
              <a:rPr lang="en-US" dirty="0"/>
              <a:t> bases de </a:t>
            </a:r>
            <a:r>
              <a:rPr lang="en-US" dirty="0" err="1"/>
              <a:t>connaissances</a:t>
            </a:r>
            <a:r>
              <a:rPr lang="en-US" dirty="0"/>
              <a:t>.</a:t>
            </a:r>
            <a:endParaRPr lang="en-M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BA051A-9771-883B-BEBC-DD1E699C66C6}"/>
              </a:ext>
            </a:extLst>
          </p:cNvPr>
          <p:cNvCxnSpPr/>
          <p:nvPr/>
        </p:nvCxnSpPr>
        <p:spPr>
          <a:xfrm>
            <a:off x="6374296" y="0"/>
            <a:ext cx="0" cy="6858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DBDE0F8-7906-7B14-44B8-37E4F59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724" y="3125936"/>
            <a:ext cx="451144" cy="4511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65D2AC-DB2D-0C8B-D019-1A88A4515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1" b="7233"/>
          <a:stretch/>
        </p:blipFill>
        <p:spPr>
          <a:xfrm>
            <a:off x="6072476" y="4282123"/>
            <a:ext cx="603640" cy="523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7A3BBC-34A9-0130-DBBA-20E5CA9C1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124" y="5619303"/>
            <a:ext cx="464744" cy="4647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56A395-2598-D6AA-083B-D22AFBB11A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44"/>
          <a:stretch/>
        </p:blipFill>
        <p:spPr>
          <a:xfrm>
            <a:off x="6080639" y="2018520"/>
            <a:ext cx="619001" cy="4236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D14FC0-A530-C488-D0CD-5A3B1CC86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773953"/>
            <a:ext cx="603640" cy="60364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49A1BDD-78FE-E86D-9B4E-BCE61709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750492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26DAA-62AC-69CB-71EA-D9201042A0D5}"/>
              </a:ext>
            </a:extLst>
          </p:cNvPr>
          <p:cNvSpPr txBox="1"/>
          <p:nvPr/>
        </p:nvSpPr>
        <p:spPr>
          <a:xfrm>
            <a:off x="445479" y="2690194"/>
            <a:ext cx="1130104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Cas pratique </a:t>
            </a:r>
            <a:r>
              <a:rPr lang="en-US" sz="5000" dirty="0"/>
              <a:t>de </a:t>
            </a:r>
            <a:r>
              <a:rPr lang="en-US" sz="5000" dirty="0" err="1"/>
              <a:t>l’utilisation</a:t>
            </a:r>
            <a:r>
              <a:rPr lang="en-US" sz="5000" dirty="0"/>
              <a:t> de </a:t>
            </a:r>
            <a:r>
              <a:rPr lang="en-US" sz="5000" dirty="0" err="1"/>
              <a:t>l’algorithme</a:t>
            </a:r>
            <a:endParaRPr lang="en-US" sz="5000" dirty="0"/>
          </a:p>
          <a:p>
            <a:endParaRPr lang="en-M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37369F-DF6B-E9B2-440F-FA4676C2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5084934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CFA850-90D2-6750-E807-F88F5855E55C}"/>
              </a:ext>
            </a:extLst>
          </p:cNvPr>
          <p:cNvSpPr txBox="1"/>
          <p:nvPr/>
        </p:nvSpPr>
        <p:spPr>
          <a:xfrm>
            <a:off x="614364" y="1281232"/>
            <a:ext cx="9729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Recherche et développement: </a:t>
            </a: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Accéder à des informations pertinentes dans un domaine de recherche. Le système peut récupérer des données </a:t>
            </a:r>
            <a:r>
              <a:rPr lang="fr-M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relevantes</a:t>
            </a: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à partir de bases de données académiques, de brevets, de revues scientifiques, etc.,</a:t>
            </a:r>
            <a:r>
              <a:rPr lang="en-MA" sz="2800" dirty="0">
                <a:effectLst/>
              </a:rPr>
              <a:t> </a:t>
            </a:r>
            <a:r>
              <a:rPr lang="fr-M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M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9A558-0974-0BAE-8013-9670CFCE0BB7}"/>
              </a:ext>
            </a:extLst>
          </p:cNvPr>
          <p:cNvSpPr txBox="1"/>
          <p:nvPr/>
        </p:nvSpPr>
        <p:spPr>
          <a:xfrm>
            <a:off x="614363" y="2968636"/>
            <a:ext cx="9458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Gestion des emails: </a:t>
            </a: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système de RAG peut être configuré pour trier et répondre aux emails entrants en fonction de critères prédéfinis. Il peut répondre aux questions courantes, planifier des réunions ou des rendez-vous, ou rediriger les emails</a:t>
            </a:r>
            <a:r>
              <a:rPr lang="en-MA" dirty="0">
                <a:effectLst/>
              </a:rPr>
              <a:t> </a:t>
            </a: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M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EA098-B684-28B8-FADB-94F7486702EC}"/>
              </a:ext>
            </a:extLst>
          </p:cNvPr>
          <p:cNvSpPr txBox="1"/>
          <p:nvPr/>
        </p:nvSpPr>
        <p:spPr>
          <a:xfrm>
            <a:off x="614363" y="4502151"/>
            <a:ext cx="89868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 client: </a:t>
            </a:r>
            <a:r>
              <a:rPr lang="fr-M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modèle LLM renforcé par la rag peut aider à répondre aux questions des clients, à enregistrer les demandes de support, ou à résoudre les problèmes courants de manière automatisée.</a:t>
            </a:r>
            <a:endParaRPr lang="en-M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MA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DB197-CFEB-BAB2-9C6C-6384E3800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0" y="4566533"/>
            <a:ext cx="939800" cy="93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B7561-B3B0-F7F1-2131-77AC3E6EE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50" y="2959100"/>
            <a:ext cx="939800" cy="93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4A118-C1E4-9B5F-4CD7-CDC3A6385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850" y="1124030"/>
            <a:ext cx="1422400" cy="14224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7B720F6-3D76-B4C0-23EA-CCE7FA2D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983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26DAA-62AC-69CB-71EA-D9201042A0D5}"/>
              </a:ext>
            </a:extLst>
          </p:cNvPr>
          <p:cNvSpPr txBox="1"/>
          <p:nvPr/>
        </p:nvSpPr>
        <p:spPr>
          <a:xfrm>
            <a:off x="3727403" y="2423080"/>
            <a:ext cx="473719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Conclusion</a:t>
            </a:r>
            <a:endParaRPr lang="en-US" sz="5000" dirty="0"/>
          </a:p>
          <a:p>
            <a:endParaRPr lang="en-M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CC9DD5-B047-6EF3-5FA9-B1817945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24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26DAA-62AC-69CB-71EA-D9201042A0D5}"/>
              </a:ext>
            </a:extLst>
          </p:cNvPr>
          <p:cNvSpPr txBox="1"/>
          <p:nvPr/>
        </p:nvSpPr>
        <p:spPr>
          <a:xfrm>
            <a:off x="2526607" y="2531167"/>
            <a:ext cx="60304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C’est</a:t>
            </a:r>
            <a:r>
              <a:rPr lang="en-US" sz="6600" dirty="0"/>
              <a:t> quoi la </a:t>
            </a:r>
            <a:r>
              <a:rPr lang="en-US" sz="6600" dirty="0">
                <a:solidFill>
                  <a:srgbClr val="FF0000"/>
                </a:solidFill>
              </a:rPr>
              <a:t>RAG</a:t>
            </a:r>
            <a:endParaRPr lang="en-US" sz="6600" dirty="0"/>
          </a:p>
          <a:p>
            <a:endParaRPr lang="en-M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63F29-56A6-A1D8-002C-3AFB0186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15" y="2005716"/>
            <a:ext cx="2895323" cy="173719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3535-5211-890A-B8FD-A2DCF6EC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07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26DAA-62AC-69CB-71EA-D9201042A0D5}"/>
              </a:ext>
            </a:extLst>
          </p:cNvPr>
          <p:cNvSpPr txBox="1"/>
          <p:nvPr/>
        </p:nvSpPr>
        <p:spPr>
          <a:xfrm>
            <a:off x="3360099" y="2676942"/>
            <a:ext cx="51743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Quel </a:t>
            </a:r>
            <a:r>
              <a:rPr lang="en-US" sz="6000" dirty="0"/>
              <a:t>Avenir</a:t>
            </a:r>
            <a:r>
              <a:rPr lang="en-US" sz="6000" dirty="0">
                <a:solidFill>
                  <a:srgbClr val="0070C0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?</a:t>
            </a:r>
          </a:p>
          <a:p>
            <a:endParaRPr lang="en-M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DF233-04C9-AF8E-9EF1-87D78476D797}"/>
              </a:ext>
            </a:extLst>
          </p:cNvPr>
          <p:cNvSpPr txBox="1"/>
          <p:nvPr/>
        </p:nvSpPr>
        <p:spPr>
          <a:xfrm>
            <a:off x="3949148" y="2107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A25401-DD49-5C7F-C566-3D429B14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459" y="2052459"/>
            <a:ext cx="1850887" cy="185088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8DAA4-8098-CE1C-4FDC-7A4086E7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11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3B8E7-01F9-1869-0D41-F504BE35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453" y="717942"/>
            <a:ext cx="7772400" cy="26760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B1562F-783F-FA9D-22BF-3440A7E2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68" y="4894353"/>
            <a:ext cx="662609" cy="662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0D992-DFFD-4D83-C639-18EBDDD5D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147" y="1537921"/>
            <a:ext cx="851452" cy="851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EC352-6D1E-B4CC-AF1D-B633B0A41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453" y="4315559"/>
            <a:ext cx="77724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5D9809-90B4-6A64-F2E1-743D13B97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7453" y="4315559"/>
            <a:ext cx="612914" cy="583096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DFAAE11-D106-1CA3-8113-28F30549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4E12-879D-8B47-8350-48E1010E0582}" type="slidenum">
              <a:rPr lang="en-MA" smtClean="0"/>
              <a:t>1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77924879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AD4B7D-FD04-3418-9048-C16396A8D07B}"/>
              </a:ext>
            </a:extLst>
          </p:cNvPr>
          <p:cNvSpPr txBox="1"/>
          <p:nvPr/>
        </p:nvSpPr>
        <p:spPr>
          <a:xfrm>
            <a:off x="1181100" y="2782669"/>
            <a:ext cx="9829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Merci </a:t>
            </a:r>
            <a:r>
              <a:rPr lang="en-US" sz="6000" dirty="0"/>
              <a:t>pour </a:t>
            </a:r>
            <a:r>
              <a:rPr lang="en-US" sz="6000" dirty="0" err="1"/>
              <a:t>votre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FF0000"/>
                </a:solidFill>
              </a:rPr>
              <a:t>Attention</a:t>
            </a:r>
            <a:r>
              <a:rPr lang="en-US" sz="6000" dirty="0">
                <a:solidFill>
                  <a:srgbClr val="0070C0"/>
                </a:solidFill>
              </a:rPr>
              <a:t> </a:t>
            </a:r>
            <a:endParaRPr lang="en-US" sz="6000" dirty="0"/>
          </a:p>
          <a:p>
            <a:endParaRPr lang="en-M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F831F-296F-9F12-B3E4-E44980B1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013" y="2456081"/>
            <a:ext cx="1619250" cy="16192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F3F69-A239-CF1B-30FB-24EEB6B4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6329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383E3C-6A2F-B8E1-2492-ED7740B2D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1" b="3356"/>
          <a:stretch/>
        </p:blipFill>
        <p:spPr>
          <a:xfrm>
            <a:off x="3541128" y="2023341"/>
            <a:ext cx="5109744" cy="281131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15735-6991-DBDA-5DE4-A5ED0703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4E12-879D-8B47-8350-48E1010E0582}" type="slidenum">
              <a:rPr lang="en-MA" smtClean="0"/>
              <a:t>2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8376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E12C06-8E8E-BB99-82D9-5BF66773F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1" r="30494"/>
          <a:stretch/>
        </p:blipFill>
        <p:spPr>
          <a:xfrm>
            <a:off x="8454528" y="385448"/>
            <a:ext cx="1940685" cy="1995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6E9F1-3966-AC23-BB80-DF9889DB1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1" b="3356"/>
          <a:stretch/>
        </p:blipFill>
        <p:spPr>
          <a:xfrm>
            <a:off x="305941" y="228230"/>
            <a:ext cx="3913049" cy="2152911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E32F041C-F0A5-A515-5643-BAD478E8C0F0}"/>
              </a:ext>
            </a:extLst>
          </p:cNvPr>
          <p:cNvSpPr/>
          <p:nvPr/>
        </p:nvSpPr>
        <p:spPr>
          <a:xfrm>
            <a:off x="2424502" y="1148296"/>
            <a:ext cx="7877883" cy="4561408"/>
          </a:xfrm>
          <a:prstGeom prst="arc">
            <a:avLst>
              <a:gd name="adj1" fmla="val 13641754"/>
              <a:gd name="adj2" fmla="val 18951522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DB55D-BE2C-C98C-B5A4-94868CBC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8733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E12C06-8E8E-BB99-82D9-5BF66773F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1" r="30494"/>
          <a:stretch/>
        </p:blipFill>
        <p:spPr>
          <a:xfrm>
            <a:off x="8454528" y="385448"/>
            <a:ext cx="1940685" cy="1995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6E9F1-3966-AC23-BB80-DF9889DB1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1" b="3356"/>
          <a:stretch/>
        </p:blipFill>
        <p:spPr>
          <a:xfrm>
            <a:off x="305941" y="228230"/>
            <a:ext cx="3913049" cy="2152911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E32F041C-F0A5-A515-5643-BAD478E8C0F0}"/>
              </a:ext>
            </a:extLst>
          </p:cNvPr>
          <p:cNvSpPr/>
          <p:nvPr/>
        </p:nvSpPr>
        <p:spPr>
          <a:xfrm>
            <a:off x="2424502" y="1148296"/>
            <a:ext cx="7877883" cy="4561408"/>
          </a:xfrm>
          <a:prstGeom prst="arc">
            <a:avLst>
              <a:gd name="adj1" fmla="val 13641754"/>
              <a:gd name="adj2" fmla="val 18951522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D73DF-B227-8763-6A6B-6D3BA6A17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528" y="4226949"/>
            <a:ext cx="2047420" cy="210568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1921F55A-F287-EE66-3239-ACCD1451171A}"/>
              </a:ext>
            </a:extLst>
          </p:cNvPr>
          <p:cNvSpPr/>
          <p:nvPr/>
        </p:nvSpPr>
        <p:spPr>
          <a:xfrm>
            <a:off x="7954990" y="2138467"/>
            <a:ext cx="2939760" cy="2711406"/>
          </a:xfrm>
          <a:prstGeom prst="arc">
            <a:avLst>
              <a:gd name="adj1" fmla="val 19198483"/>
              <a:gd name="adj2" fmla="val 2916982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98B6E-4906-7A19-3FB2-DF8BE38D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1650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E12C06-8E8E-BB99-82D9-5BF66773F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1" r="30494"/>
          <a:stretch/>
        </p:blipFill>
        <p:spPr>
          <a:xfrm>
            <a:off x="8454528" y="385448"/>
            <a:ext cx="1940685" cy="1995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6E9F1-3966-AC23-BB80-DF9889DB1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1" b="3356"/>
          <a:stretch/>
        </p:blipFill>
        <p:spPr>
          <a:xfrm>
            <a:off x="305941" y="228230"/>
            <a:ext cx="3913049" cy="2152911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E32F041C-F0A5-A515-5643-BAD478E8C0F0}"/>
              </a:ext>
            </a:extLst>
          </p:cNvPr>
          <p:cNvSpPr/>
          <p:nvPr/>
        </p:nvSpPr>
        <p:spPr>
          <a:xfrm>
            <a:off x="2424502" y="1148296"/>
            <a:ext cx="7877883" cy="4561408"/>
          </a:xfrm>
          <a:prstGeom prst="arc">
            <a:avLst>
              <a:gd name="adj1" fmla="val 13641754"/>
              <a:gd name="adj2" fmla="val 18951522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D73DF-B227-8763-6A6B-6D3BA6A17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544" y="4227673"/>
            <a:ext cx="2047420" cy="210568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1921F55A-F287-EE66-3239-ACCD1451171A}"/>
              </a:ext>
            </a:extLst>
          </p:cNvPr>
          <p:cNvSpPr/>
          <p:nvPr/>
        </p:nvSpPr>
        <p:spPr>
          <a:xfrm>
            <a:off x="7954990" y="2138467"/>
            <a:ext cx="2939760" cy="2711406"/>
          </a:xfrm>
          <a:prstGeom prst="arc">
            <a:avLst>
              <a:gd name="adj1" fmla="val 19198483"/>
              <a:gd name="adj2" fmla="val 2916982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4A1E6-BEDC-1958-1AE3-5288F28D5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4420" y="4340179"/>
            <a:ext cx="5249369" cy="2105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70EF0C-FB7C-CA2F-5075-AE4DFBE78548}"/>
              </a:ext>
            </a:extLst>
          </p:cNvPr>
          <p:cNvSpPr txBox="1"/>
          <p:nvPr/>
        </p:nvSpPr>
        <p:spPr>
          <a:xfrm>
            <a:off x="3713799" y="4445922"/>
            <a:ext cx="829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sz="2800" b="1" dirty="0">
                <a:solidFill>
                  <a:srgbClr val="FFC000"/>
                </a:solidFill>
              </a:rPr>
              <a:t>RAG</a:t>
            </a:r>
            <a:endParaRPr lang="en-MA" b="1" dirty="0">
              <a:solidFill>
                <a:srgbClr val="FFC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5A4E767-C7A7-ACB1-1793-7F066C41CE5E}"/>
              </a:ext>
            </a:extLst>
          </p:cNvPr>
          <p:cNvSpPr/>
          <p:nvPr/>
        </p:nvSpPr>
        <p:spPr>
          <a:xfrm rot="10800000">
            <a:off x="2627081" y="1460121"/>
            <a:ext cx="7877883" cy="4561408"/>
          </a:xfrm>
          <a:prstGeom prst="arc">
            <a:avLst>
              <a:gd name="adj1" fmla="val 13641754"/>
              <a:gd name="adj2" fmla="val 18951522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C9EB43-7A71-359E-1A9B-81DDCF5C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1797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26DAA-62AC-69CB-71EA-D9201042A0D5}"/>
              </a:ext>
            </a:extLst>
          </p:cNvPr>
          <p:cNvSpPr txBox="1"/>
          <p:nvPr/>
        </p:nvSpPr>
        <p:spPr>
          <a:xfrm>
            <a:off x="1432377" y="874645"/>
            <a:ext cx="16658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sz="6600" dirty="0">
                <a:solidFill>
                  <a:srgbClr val="FF0000"/>
                </a:solidFill>
              </a:rPr>
              <a:t>Plan</a:t>
            </a:r>
            <a:endParaRPr lang="en-MA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92088-A433-FF06-F1DC-801770797680}"/>
              </a:ext>
            </a:extLst>
          </p:cNvPr>
          <p:cNvSpPr txBox="1"/>
          <p:nvPr/>
        </p:nvSpPr>
        <p:spPr>
          <a:xfrm>
            <a:off x="2265297" y="2703445"/>
            <a:ext cx="6470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A" sz="2400" dirty="0"/>
              <a:t>Fondamentale theorique de l’algorithme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Simulation de </a:t>
            </a:r>
            <a:r>
              <a:rPr lang="en-US" sz="2400" dirty="0" err="1"/>
              <a:t>l’algorithme</a:t>
            </a:r>
            <a:r>
              <a:rPr lang="en-US" sz="2400" dirty="0"/>
              <a:t> </a:t>
            </a:r>
            <a:endParaRPr lang="en-MA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Avantages</a:t>
            </a:r>
            <a:r>
              <a:rPr lang="en-US" sz="2400" dirty="0"/>
              <a:t> de la RAG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Defis lies a la RAG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Cas pratique de </a:t>
            </a:r>
            <a:r>
              <a:rPr lang="en-US" sz="2400" dirty="0" err="1"/>
              <a:t>l’utilisation</a:t>
            </a:r>
            <a:r>
              <a:rPr lang="en-US" sz="2400" dirty="0"/>
              <a:t> de </a:t>
            </a:r>
            <a:r>
              <a:rPr lang="en-US" sz="2400" dirty="0" err="1"/>
              <a:t>l’algorithme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en-M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B2E2A6-DF24-86BB-D436-E658E3F3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104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26DAA-62AC-69CB-71EA-D9201042A0D5}"/>
              </a:ext>
            </a:extLst>
          </p:cNvPr>
          <p:cNvSpPr txBox="1"/>
          <p:nvPr/>
        </p:nvSpPr>
        <p:spPr>
          <a:xfrm>
            <a:off x="323907" y="2716697"/>
            <a:ext cx="11544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A" sz="5400" dirty="0"/>
              <a:t>Fondamentale theorique de </a:t>
            </a:r>
            <a:r>
              <a:rPr lang="en-MA" sz="5400" dirty="0">
                <a:solidFill>
                  <a:srgbClr val="FF0000"/>
                </a:solidFill>
              </a:rPr>
              <a:t>l’algorithme</a:t>
            </a:r>
          </a:p>
          <a:p>
            <a:endParaRPr lang="en-M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BE73A-F1EC-C428-D464-990D7961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229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50B72-1DF9-DDAF-009C-4BA4C5C7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75" y="818169"/>
            <a:ext cx="8811554" cy="5221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3A6F7-DDEC-973C-923A-50B0C493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A" dirty="0"/>
              <a:t>5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F2F0538-34FC-ADFE-DBD0-F010D7B7C4B6}"/>
              </a:ext>
            </a:extLst>
          </p:cNvPr>
          <p:cNvSpPr/>
          <p:nvPr/>
        </p:nvSpPr>
        <p:spPr>
          <a:xfrm>
            <a:off x="6912429" y="1763486"/>
            <a:ext cx="859971" cy="10885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4059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389</Words>
  <Application>Microsoft Macintosh PowerPoint</Application>
  <PresentationFormat>Widescreen</PresentationFormat>
  <Paragraphs>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Mohamed-Saber El Guelta</dc:creator>
  <cp:lastModifiedBy>Mohamed-Saber El Guelta</cp:lastModifiedBy>
  <cp:revision>8</cp:revision>
  <dcterms:created xsi:type="dcterms:W3CDTF">2024-04-30T11:18:12Z</dcterms:created>
  <dcterms:modified xsi:type="dcterms:W3CDTF">2024-05-02T18:49:31Z</dcterms:modified>
</cp:coreProperties>
</file>