
<file path=[Content_Types].xml><?xml version="1.0" encoding="utf-8"?>
<Types xmlns="http://schemas.openxmlformats.org/package/2006/content-types">
  <Default Extension="gif" ContentType="image/gif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8" r:id="rId10"/>
    <p:sldId id="279" r:id="rId11"/>
    <p:sldId id="265" r:id="rId12"/>
    <p:sldId id="280" r:id="rId13"/>
    <p:sldId id="281" r:id="rId14"/>
    <p:sldId id="275" r:id="rId15"/>
    <p:sldId id="276" r:id="rId16"/>
    <p:sldId id="277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75CC88-77C8-4FDF-A366-D998151E13A6}">
  <a:tblStyle styleId="{3B75CC88-77C8-4FDF-A366-D998151E13A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23" autoAdjust="0"/>
  </p:normalViewPr>
  <p:slideViewPr>
    <p:cSldViewPr snapToGrid="0">
      <p:cViewPr varScale="1">
        <p:scale>
          <a:sx n="140" d="100"/>
          <a:sy n="140" d="100"/>
        </p:scale>
        <p:origin x="120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 formally formulate this problem, we adopt the standard Markov Decision Process (MDP)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Get the optimal action-value function Q∗ (s, a) in all states by solving the Bellman equation</a:t>
            </a:r>
            <a:br>
              <a:rPr lang="en"/>
            </a:b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 a function approximator, an Neural Network in this case, to estimate Q-values</a:t>
            </a:r>
            <a:br>
              <a:rPr lang="en"/>
            </a:b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Two separate network are used: </a:t>
            </a:r>
            <a:endParaRPr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behavior network that is </a:t>
            </a:r>
            <a:endParaRPr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separate target network that is copied every τ steps from the regular network so that the target Q-values are more stable. Second, the agent adds all of its experiences to a replay buffer Dreplay, which is then sampled uniformly to perform updates on the network.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double Q-learning update uses the current network to calculate the argmax over next state values and the target network for the value of that action.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*** Separating the value functions used for these two variables reduces the upward bias that is created with regular Q-learning updates***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dirty="0">
                <a:solidFill>
                  <a:schemeClr val="dk1"/>
                </a:solidFill>
              </a:rPr>
              <a:t>DQfD initially pretrains solely on the demonstration data using a combination of temporal difference (TD) and supervised losses.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dirty="0">
                <a:solidFill>
                  <a:schemeClr val="dk1"/>
                </a:solidFill>
              </a:rPr>
              <a:t>The supervised loss enables the algorithm to learn to imitate the demonstrator (to classify demonstrator’s actions). 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dirty="0">
                <a:solidFill>
                  <a:schemeClr val="dk1"/>
                </a:solidFill>
              </a:rPr>
              <a:t>Adding this loss grounds the values of the unseen actions to reasonable values, and makes the greedy policy induced by the value function imitate the demonstrator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dirty="0">
                <a:solidFill>
                  <a:schemeClr val="dk1"/>
                </a:solidFill>
              </a:rPr>
              <a:t>If the algorithm pre-trained with only this supervised loss, there would be nothing constraining the values between consecutive states and the Q-network would not satisfy the Bellman equation, which is required to improve the policy on-line with TD learning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dirty="0">
                <a:solidFill>
                  <a:schemeClr val="dk1"/>
                </a:solidFill>
              </a:rPr>
              <a:t>the TD loss enables it to learn a self-consistent value function from which it can continue learning with RL (to satisfy Bellman equation)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dirty="0">
                <a:solidFill>
                  <a:schemeClr val="dk1"/>
                </a:solidFill>
              </a:rPr>
              <a:t>After pre-training, the agent starts interacting with the domain with its learned policy.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We worked off a paper from DeepMind titled “Deep Q-Learning from Demonstrations”. We choose this paper because of it’s proven success on Minecraft by a group of students at Moscow’s Institute of Physics and Technology. The group applied this architecture to another MineRL task, TreeChop, in which an agent learns to cut down a few trees.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There’s quite a lot of moving parts, but the core concept is pretty simple: we use a replay buffer to store data from both experts and agents, and sample from the buffer to train our networks based on how important a sample is using the four loss functions mentioned previously. Sample importance is determined by the magnitude of the last TD error computed using that sample.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Very briefly, the algorithm works like this:  we load demonstration data into the replay buffer and train exclusively on demonstration data for a fixed number of steps using double-q learning. From there, we start generating episodes and entering them into our replay buffer, while also sampling data from the buffer to train on.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7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4.mp4"/><Relationship Id="rId7" Type="http://schemas.openxmlformats.org/officeDocument/2006/relationships/image" Target="../media/image22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4.mp4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7" Type="http://schemas.openxmlformats.org/officeDocument/2006/relationships/image" Target="../media/image1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Boost DQN Agent’s Learning with fNIRS Data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00" dirty="0"/>
              <a:t>Saber Bahranifard and Ellery Buntel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" sz="2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dirty="0"/>
              <a:t>8/15/2022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4512-6E5A-A97D-29B8-1B6550A0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Pre-training on Human Experiments – MS-PacMan-v0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6E1CF6B5-199D-ADC4-CCF1-6877FE040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646" y="1505518"/>
            <a:ext cx="36290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58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Issues Faced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70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 dirty="0"/>
              <a:t>Training with JUST a few human experiments didn’t converge</a:t>
            </a:r>
          </a:p>
          <a:p>
            <a:pPr lvl="1" indent="-336550">
              <a:spcBef>
                <a:spcPts val="0"/>
              </a:spcBef>
              <a:buSzPts val="1700"/>
              <a:buChar char="●"/>
            </a:pPr>
            <a:r>
              <a:rPr lang="en-US" sz="1500" dirty="0"/>
              <a:t>More human experiments is needed</a:t>
            </a: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 dirty="0" err="1"/>
              <a:t>fNIRS</a:t>
            </a:r>
            <a:r>
              <a:rPr lang="en-US" sz="1700" dirty="0"/>
              <a:t> data was not ready</a:t>
            </a:r>
            <a:endParaRPr sz="1700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3777C5C0-2044-CC50-3EC9-CAADB8E7F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726089" y="1283648"/>
            <a:ext cx="3154054" cy="315405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8933-D96C-A2CA-8F57-1DF7431B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LunarLander-v0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A72D3-8805-F83E-0558-371C1830D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4155741"/>
            <a:ext cx="3999900" cy="413133"/>
          </a:xfrm>
        </p:spPr>
        <p:txBody>
          <a:bodyPr/>
          <a:lstStyle/>
          <a:p>
            <a:pPr marL="139700" indent="0" algn="ctr">
              <a:buNone/>
            </a:pPr>
            <a:r>
              <a:rPr lang="en-US" dirty="0"/>
              <a:t>random Agent for 100,000 Episodes</a:t>
            </a:r>
          </a:p>
          <a:p>
            <a:pPr marL="139700" indent="0" algn="ctr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28373-F06D-E15A-356C-543F5EAD57B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4155743"/>
            <a:ext cx="3999900" cy="413132"/>
          </a:xfrm>
        </p:spPr>
        <p:txBody>
          <a:bodyPr/>
          <a:lstStyle/>
          <a:p>
            <a:pPr marL="139700" indent="0" algn="ctr">
              <a:buNone/>
            </a:pPr>
            <a:r>
              <a:rPr lang="en-US" dirty="0"/>
              <a:t>Trained DQN Agent for 100,000 Episodes</a:t>
            </a:r>
          </a:p>
        </p:txBody>
      </p:sp>
      <p:pic>
        <p:nvPicPr>
          <p:cNvPr id="5" name="randomDQN-LunarLander-100000Episodes">
            <a:hlinkClick r:id="" action="ppaction://media"/>
            <a:extLst>
              <a:ext uri="{FF2B5EF4-FFF2-40B4-BE49-F238E27FC236}">
                <a16:creationId xmlns:a16="http://schemas.microsoft.com/office/drawing/2014/main" id="{D05891DC-7470-0856-D066-4D5C3CE45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66771" y="1265570"/>
            <a:ext cx="3573651" cy="2351086"/>
          </a:xfrm>
          <a:prstGeom prst="rect">
            <a:avLst/>
          </a:prstGeom>
        </p:spPr>
      </p:pic>
      <p:pic>
        <p:nvPicPr>
          <p:cNvPr id="7" name="trainedDQN-LunarLander-100000Episodes">
            <a:hlinkClick r:id="" action="ppaction://media"/>
            <a:extLst>
              <a:ext uri="{FF2B5EF4-FFF2-40B4-BE49-F238E27FC236}">
                <a16:creationId xmlns:a16="http://schemas.microsoft.com/office/drawing/2014/main" id="{C47C5FEC-D97E-2BDE-33F2-2209DA17DB83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045524" y="1265570"/>
            <a:ext cx="3573651" cy="235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4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23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906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61C9-20E3-C7BF-006C-376F7387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Trained DQN Agent - LunarLander-v0</a:t>
            </a:r>
          </a:p>
        </p:txBody>
      </p:sp>
      <p:pic>
        <p:nvPicPr>
          <p:cNvPr id="6" name="Picture 5" descr="Text, whiteboard&#10;&#10;Description automatically generated">
            <a:extLst>
              <a:ext uri="{FF2B5EF4-FFF2-40B4-BE49-F238E27FC236}">
                <a16:creationId xmlns:a16="http://schemas.microsoft.com/office/drawing/2014/main" id="{4F55F916-A6F4-9691-3671-F330B6F52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41" y="1576998"/>
            <a:ext cx="5092063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10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800"/>
              <a:t>Thank You!</a:t>
            </a:r>
            <a:endParaRPr sz="4800"/>
          </a:p>
        </p:txBody>
      </p:sp>
      <p:pic>
        <p:nvPicPr>
          <p:cNvPr id="2" name="Picture 1" descr="A yellow smiley face&#10;&#10;Description automatically generated with low confidence">
            <a:extLst>
              <a:ext uri="{FF2B5EF4-FFF2-40B4-BE49-F238E27FC236}">
                <a16:creationId xmlns:a16="http://schemas.microsoft.com/office/drawing/2014/main" id="{3DF30414-2157-6451-D142-DA773C9B0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853" y="1911752"/>
            <a:ext cx="285750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References</a:t>
            </a:r>
            <a:endParaRPr/>
          </a:p>
        </p:txBody>
      </p:sp>
      <p:graphicFrame>
        <p:nvGraphicFramePr>
          <p:cNvPr id="202" name="Google Shape;202;p34"/>
          <p:cNvGraphicFramePr/>
          <p:nvPr/>
        </p:nvGraphicFramePr>
        <p:xfrm>
          <a:off x="464950" y="1170125"/>
          <a:ext cx="7891075" cy="2773560"/>
        </p:xfrm>
        <a:graphic>
          <a:graphicData uri="http://schemas.openxmlformats.org/drawingml/2006/table">
            <a:tbl>
              <a:tblPr>
                <a:noFill/>
                <a:tableStyleId>{3B75CC88-77C8-4FDF-A366-D998151E13A6}</a:tableStyleId>
              </a:tblPr>
              <a:tblGrid>
                <a:gridCol w="42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[1]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2"/>
                          </a:solidFill>
                        </a:rPr>
                        <a:t>Todd Hester, Matej Vecerik, Olivier Pietquin, Marc Lanctot, Tom Schaul, Bilal Piot, Dan Horgan, John Quan, Andrew Sendonaris, Ian Osband, et al.</a:t>
                      </a:r>
                      <a:r>
                        <a:rPr lang="en" sz="1800" u="none" strike="noStrike" cap="none">
                          <a:solidFill>
                            <a:schemeClr val="dk2"/>
                          </a:solidFill>
                        </a:rPr>
                        <a:t> </a:t>
                      </a:r>
                      <a:r>
                        <a:rPr lang="en" sz="1400" b="1" i="1" u="none" strike="noStrike" cap="none">
                          <a:solidFill>
                            <a:schemeClr val="dk2"/>
                          </a:solidFill>
                        </a:rPr>
                        <a:t>Deep q-learning from demonstrations.</a:t>
                      </a:r>
                      <a:r>
                        <a:rPr lang="en" sz="1800" u="none" strike="noStrike" cap="none">
                          <a:solidFill>
                            <a:schemeClr val="dk2"/>
                          </a:solidFill>
                        </a:rPr>
                        <a:t> </a:t>
                      </a:r>
                      <a:r>
                        <a:rPr lang="en" sz="1400" u="none" strike="noStrike" cap="none">
                          <a:solidFill>
                            <a:schemeClr val="dk2"/>
                          </a:solidFill>
                        </a:rPr>
                        <a:t>In Thirty-Second AAAI Conference on Artificial Intelligence, 2018.</a:t>
                      </a:r>
                      <a:endParaRPr sz="14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[2]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2"/>
                          </a:solidFill>
                        </a:rPr>
                        <a:t>Schaul, T.; Quan, J.; Antonoglou, I.; and Silver, D. 2016. </a:t>
                      </a:r>
                      <a:r>
                        <a:rPr lang="en" sz="1400" b="1" i="1" u="none" strike="noStrike" cap="none">
                          <a:solidFill>
                            <a:schemeClr val="dk2"/>
                          </a:solidFill>
                        </a:rPr>
                        <a:t>Prioritized experience replay. In Proceedings of the International Conference on Learning Representations</a:t>
                      </a:r>
                      <a:r>
                        <a:rPr lang="en" sz="1400" u="none" strike="noStrike" cap="none">
                          <a:solidFill>
                            <a:schemeClr val="dk2"/>
                          </a:solidFill>
                        </a:rPr>
                        <a:t>, volume abs/1511.05952.</a:t>
                      </a:r>
                      <a:endParaRPr sz="14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[</a:t>
                      </a:r>
                      <a:r>
                        <a:rPr lang="en"/>
                        <a:t>3</a:t>
                      </a:r>
                      <a:r>
                        <a:rPr lang="en" sz="1400" u="none" strike="noStrike" cap="none"/>
                        <a:t>]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2"/>
                          </a:solidFill>
                        </a:rPr>
                        <a:t>Volodymyr Mnih, Koray Kavukcuoglu, David Silver, Alex Graves, Ioannis Antonoglou, Daan Wierstra, and Martin Riedmiller. </a:t>
                      </a:r>
                      <a:r>
                        <a:rPr lang="en" sz="1400" b="1" i="1" u="none" strike="noStrike" cap="none">
                          <a:solidFill>
                            <a:schemeClr val="dk2"/>
                          </a:solidFill>
                        </a:rPr>
                        <a:t>Playing atari with deep reinforcement learning</a:t>
                      </a:r>
                      <a:r>
                        <a:rPr lang="en" sz="1400" u="none" strike="noStrike" cap="none">
                          <a:solidFill>
                            <a:schemeClr val="dk2"/>
                          </a:solidFill>
                        </a:rPr>
                        <a:t>, 2013.</a:t>
                      </a:r>
                      <a:endParaRPr sz="14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endParaRPr sz="1150" u="none" strike="noStrike" cap="none">
                        <a:solidFill>
                          <a:schemeClr val="dk1"/>
                        </a:solidFill>
                        <a:highlight>
                          <a:srgbClr val="E4E8EE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900" dirty="0">
                <a:solidFill>
                  <a:schemeClr val="dk1"/>
                </a:solidFill>
              </a:rPr>
              <a:t>Goal</a:t>
            </a:r>
            <a:endParaRPr sz="1900" dirty="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DQN Agent Plays MS-PacMan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DQN Agent Plays LunarLander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Training the DQN agent from human demonstrations</a:t>
            </a:r>
            <a:endParaRPr sz="19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FC077-94C0-75C1-81BA-950BA8FCD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661" y="1500301"/>
            <a:ext cx="4398392" cy="24907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Experimental Environment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050200"/>
            <a:ext cx="3999900" cy="3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In the PacMan environment:</a:t>
            </a:r>
            <a:endParaRPr sz="10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sng"/>
              <a:t>observation</a:t>
            </a:r>
            <a:r>
              <a:rPr lang="en" sz="1100" b="1"/>
              <a:t> </a:t>
            </a:r>
            <a:r>
              <a:rPr lang="en" sz="900"/>
              <a:t>is an RGB picture of size 210x160. Each frame represents:  </a:t>
            </a:r>
            <a:endParaRPr sz="9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900"/>
              <a:t>the position of the PacMan and ghosts</a:t>
            </a:r>
            <a:endParaRPr sz="900"/>
          </a:p>
          <a:p>
            <a: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900"/>
              <a:t>the position of rewards and goals </a:t>
            </a:r>
            <a:endParaRPr sz="10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/>
              <a:t>reward</a:t>
            </a:r>
            <a:r>
              <a:rPr lang="en" sz="1000"/>
              <a:t> </a:t>
            </a:r>
            <a:r>
              <a:rPr lang="en" sz="900"/>
              <a:t>is a scalar float value</a:t>
            </a:r>
            <a:endParaRPr sz="10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/>
              <a:t>action</a:t>
            </a:r>
            <a:r>
              <a:rPr lang="en" sz="900"/>
              <a:t> is a scalar integer with only 9 possible values:</a:t>
            </a:r>
            <a:endParaRPr sz="1000" b="1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b="1"/>
              <a:t>`0` — "no move"</a:t>
            </a:r>
            <a:endParaRPr sz="1000" b="1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 b="1"/>
              <a:t>`1` — "move right"</a:t>
            </a:r>
            <a:endParaRPr sz="1000" b="1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 b="1"/>
              <a:t>`2` — "move right"</a:t>
            </a:r>
            <a:endParaRPr sz="1000" b="1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 b="1"/>
              <a:t>`3` — "move left"</a:t>
            </a:r>
            <a:endParaRPr sz="1000" b="1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 b="1"/>
              <a:t>`4` — "move down"</a:t>
            </a:r>
            <a:endParaRPr sz="1000" b="1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 b="1"/>
              <a:t>`5` — "move upright"</a:t>
            </a:r>
            <a:endParaRPr sz="1000" b="1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 b="1"/>
              <a:t>`6` — "move upleft"</a:t>
            </a:r>
            <a:endParaRPr sz="1000" b="1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 b="1"/>
              <a:t>`7` — "move downright"</a:t>
            </a:r>
            <a:endParaRPr sz="1000" b="1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 b="1"/>
              <a:t>`8` — "move downleft"</a:t>
            </a:r>
            <a:endParaRPr sz="1000" b="1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sz="1100"/>
          </a:p>
        </p:txBody>
      </p:sp>
      <p:pic>
        <p:nvPicPr>
          <p:cNvPr id="3" name="randomDQN-200000Episode">
            <a:hlinkClick r:id="" action="ppaction://media"/>
            <a:extLst>
              <a:ext uri="{FF2B5EF4-FFF2-40B4-BE49-F238E27FC236}">
                <a16:creationId xmlns:a16="http://schemas.microsoft.com/office/drawing/2014/main" id="{E67F69BE-158D-0EE1-4043-D649AF984AA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384235" y="1504950"/>
            <a:ext cx="152400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4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3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Deep Reinforcement Learning</a:t>
            </a:r>
            <a:endParaRPr sz="1600" dirty="0"/>
          </a:p>
          <a:p>
            <a:pPr marL="62865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ConvNet to approximate Q values (DQN)</a:t>
            </a:r>
            <a:endParaRPr sz="1300" dirty="0"/>
          </a:p>
          <a:p>
            <a:pPr marL="9144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Takes in play screenshots as states </a:t>
            </a:r>
            <a:endParaRPr sz="1300" dirty="0"/>
          </a:p>
          <a:p>
            <a:pPr marL="9144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Outputs Q-values per action</a:t>
            </a:r>
            <a:endParaRPr sz="13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Learning from Demonstration (DQfD)</a:t>
            </a:r>
            <a:endParaRPr sz="1600" dirty="0"/>
          </a:p>
          <a:p>
            <a:pPr marL="62865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Two Q-Networks are used (Double DQN):</a:t>
            </a:r>
            <a:endParaRPr sz="1300" dirty="0"/>
          </a:p>
          <a:p>
            <a:pPr marL="9144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Behavioral Value</a:t>
            </a:r>
            <a:endParaRPr sz="1300" dirty="0"/>
          </a:p>
          <a:p>
            <a:pPr marL="9144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Target Value</a:t>
            </a:r>
            <a:endParaRPr sz="1300" dirty="0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Main</a:t>
            </a:r>
            <a:r>
              <a:rPr lang="en" sz="1300" dirty="0"/>
              <a:t> </a:t>
            </a:r>
            <a:r>
              <a:rPr lang="en" sz="1600" dirty="0"/>
              <a:t>Components</a:t>
            </a:r>
            <a:endParaRPr sz="1600" dirty="0"/>
          </a:p>
          <a:p>
            <a:pPr marL="62865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Q-networks</a:t>
            </a:r>
            <a:endParaRPr sz="1300" dirty="0"/>
          </a:p>
          <a:p>
            <a:pPr marL="62865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Prioritized Replay Buffer</a:t>
            </a:r>
            <a:endParaRPr sz="1300" dirty="0"/>
          </a:p>
          <a:p>
            <a:pPr marL="62865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Importance Sampling</a:t>
            </a:r>
            <a:endParaRPr sz="1300" dirty="0"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2200" y="119475"/>
            <a:ext cx="3852975" cy="487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69;p15">
            <a:extLst>
              <a:ext uri="{FF2B5EF4-FFF2-40B4-BE49-F238E27FC236}">
                <a16:creationId xmlns:a16="http://schemas.microsoft.com/office/drawing/2014/main" id="{D8460E4A-4C77-0480-6E3D-D962011DAB4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2933" y="623886"/>
            <a:ext cx="1141147" cy="626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69;p15">
            <a:extLst>
              <a:ext uri="{FF2B5EF4-FFF2-40B4-BE49-F238E27FC236}">
                <a16:creationId xmlns:a16="http://schemas.microsoft.com/office/drawing/2014/main" id="{332510FD-7A51-31A1-D19B-6A38DD8FBCE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2932" y="4167609"/>
            <a:ext cx="1141147" cy="626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 Formulation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Q-value update is guaranteed to converge to optimal value (Bellman Equation)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                         is learned by behavioral network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Parameters are updated on each iteration of training</a:t>
            </a:r>
            <a:br>
              <a:rPr lang="en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                         is learned by target network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Parameters are updated by learned parameters for behavioral network (with freq. of 𝜏)</a:t>
            </a:r>
            <a:endParaRPr/>
          </a:p>
        </p:txBody>
      </p:sp>
      <p:pic>
        <p:nvPicPr>
          <p:cNvPr id="83" name="Google Shape;83;p17" descr="\begin{align*}&#10;        Q^{(i)}_{\pi}(s_{t}, a_{t};\theta) &amp;\leftarrow&#10;        Q^{(i-1)}_{\pi}(s_t, a_t;\theta) \\ &amp;+ \alpha \bigg(\widehat{Q_{\pi}}(s_t, a_t; \widehat\theta) - Q^{(i-1)}_{\pi}(s_t, a_t;\theta) \bigg)&#10;\end{align*}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8551" y="1901337"/>
            <a:ext cx="5426901" cy="10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 descr="\begin{align*}&#10;        Q_{\pi}(s_t, a_t; \theta):&#10;\end{align*}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4775" y="3086626"/>
            <a:ext cx="1484425" cy="27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 descr="\begin{align*}&#10;        \widehat{Q_{\pi}}(s_t, a_t;\widehat\theta):&#10;\end{align*}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4941" y="3833336"/>
            <a:ext cx="1484444" cy="356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Formulation (cont.)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Loss Functions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1-step TD loss:</a:t>
            </a:r>
            <a:br>
              <a:rPr lang="en" sz="1600"/>
            </a:b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n-step TD loss:</a:t>
            </a:r>
            <a:br>
              <a:rPr lang="en" sz="1600"/>
            </a:b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Large margin loss: </a:t>
            </a:r>
            <a:br>
              <a:rPr lang="en" sz="1600"/>
            </a:b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L2 regularization loss</a:t>
            </a:r>
            <a:endParaRPr sz="1600"/>
          </a:p>
        </p:txBody>
      </p:sp>
      <p:pic>
        <p:nvPicPr>
          <p:cNvPr id="92" name="Google Shape;92;p18" descr="\begin{align*}&#10;        J_{DQ}}\bigg(Q(s_{t}, a_{t};\theta_i)\bigg) =  \mathbb{E}\bigg[\bigg(r_{t} + \gamma . \max_{a_{t+1}}Q_{\pi}(s_{t+1}, a_{t+1};\widehat{\theta}) - Q_{\pi}(s_t, a_t;\theta_{i-1}) \bigg)^2\bigg]&#10;\end{align*}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7026" y="2184229"/>
            <a:ext cx="5971275" cy="49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 descr="\begin{align*}&#10;        J_{n}}\bigg(Q(s_{t}, a_{t};\theta_i)\bigg) =  \mathbb{E}\bigg[\bigg(\sum_{i=0}^{n} \gamma^{i}r_{t+i} + \gamma^{n} . \max_{a_{t+n}}Q_{\pi}(s_{t+n}, a_{t+n};\widehat{\theta}) - Q_{\pi}(s_t, a_t;\theta_{i-1}) \bigg)^2\bigg]&#10;\end{align*}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9663" y="2683105"/>
            <a:ext cx="6211677" cy="49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 descr="\begin{align*}&#10;J_{E}\bigg(Q(s_{t},a_{t};\theta_i)\bigg) = \max_{a_t}\bigg[Q_{\pi}(s_{t},a_{t};\widehat{\theta}) - \mathcal{L}(a_t, a_{E,t})\bigg] - \widehat{Q_{\pi}}(s_t, a_{E,t};\widehat{\theta_{i-1}}) &#10;\end{align*}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57025" y="3258175"/>
            <a:ext cx="6196954" cy="4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 descr="\begin{align*}&#10;         J(Q) = J_{DQ}(Q)+ \lambda_1J_{n}(Q)+\lambda_2J_{E}(Q)+\lambda_3J_{L2}(Q)&#10;\end{align*}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92825" y="1222100"/>
            <a:ext cx="67532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50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Two Convolutional Neural Networks, Behavior and Target</a:t>
            </a:r>
            <a:endParaRPr sz="1900"/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Double Deep Q Learning to avoid maximization bias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Prioritized Replay Buffer using TD error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Importance Sampling</a:t>
            </a:r>
            <a:endParaRPr sz="19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D21F1-49EB-679D-7A25-1B6D3618B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1428746"/>
            <a:ext cx="4036882" cy="22860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Algorithm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Initialization</a:t>
            </a:r>
            <a:endParaRPr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Replay with Demo. data</a:t>
            </a:r>
            <a:endParaRPr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Random weights for both networks</a:t>
            </a:r>
            <a:endParaRPr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Hyperparameters 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Pretraining (for </a:t>
            </a:r>
            <a:r>
              <a:rPr lang="en" i="1"/>
              <a:t>k </a:t>
            </a:r>
            <a:r>
              <a:rPr lang="en"/>
              <a:t>steps)</a:t>
            </a:r>
            <a:endParaRPr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Sample mini-batch from replay buffer</a:t>
            </a:r>
            <a:endParaRPr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Calculate loss J(Q) and its gradient</a:t>
            </a:r>
            <a:endParaRPr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Update     </a:t>
            </a:r>
            <a:endParaRPr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With      frequency update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Training </a:t>
            </a:r>
            <a:endParaRPr lang="en-US" dirty="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dirty="0"/>
              <a:t>Sample an action from behavior policy</a:t>
            </a: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Play action and observe </a:t>
            </a:r>
            <a:endParaRPr dirty="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Store                     into the replay buffer</a:t>
            </a:r>
            <a:endParaRPr dirty="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Sample a mini-batch of size </a:t>
            </a:r>
            <a:r>
              <a:rPr lang="en" b="1" dirty="0"/>
              <a:t>n</a:t>
            </a:r>
            <a:r>
              <a:rPr lang="en" dirty="0"/>
              <a:t> from replay buffer with prioritization</a:t>
            </a:r>
            <a:endParaRPr dirty="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Calculate loss J(Q) and its gradient</a:t>
            </a:r>
            <a:endParaRPr dirty="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Update     </a:t>
            </a:r>
            <a:endParaRPr dirty="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With      frequency update 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  <p:pic>
        <p:nvPicPr>
          <p:cNvPr id="117" name="Google Shape;117;p21" descr="\thet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5568" y="3193596"/>
            <a:ext cx="105049" cy="142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 descr="\tau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97100" y="3462161"/>
            <a:ext cx="129291" cy="88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 descr="\widehat\thet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17480" y="3356407"/>
            <a:ext cx="145453" cy="209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 descr="(s', r)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78672" y="2135662"/>
            <a:ext cx="431296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 descr="(s,a,r,s')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73300" y="2339446"/>
            <a:ext cx="781348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 descr="\thet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9768" y="3245419"/>
            <a:ext cx="105049" cy="142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 descr="\tau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1300" y="3513984"/>
            <a:ext cx="129291" cy="88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 descr="\widehat\thet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21680" y="3408230"/>
            <a:ext cx="145453" cy="209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4512-6E5A-A97D-29B8-1B6550A0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MS-PacMan-v0</a:t>
            </a:r>
          </a:p>
        </p:txBody>
      </p:sp>
      <p:pic>
        <p:nvPicPr>
          <p:cNvPr id="5" name="trainedDQN-200000Episode">
            <a:hlinkClick r:id="" action="ppaction://media"/>
            <a:extLst>
              <a:ext uri="{FF2B5EF4-FFF2-40B4-BE49-F238E27FC236}">
                <a16:creationId xmlns:a16="http://schemas.microsoft.com/office/drawing/2014/main" id="{3545E65F-DC66-9709-E072-70F942DA9E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767995" y="1742979"/>
            <a:ext cx="1524000" cy="213360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E3E36DC8-2A75-2A63-96B1-6C67FA2C6B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700" y="1372106"/>
            <a:ext cx="5825888" cy="291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1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1067</Words>
  <Application>Microsoft Office PowerPoint</Application>
  <PresentationFormat>On-screen Show (16:9)</PresentationFormat>
  <Paragraphs>119</Paragraphs>
  <Slides>16</Slides>
  <Notes>13</Notes>
  <HiddenSlides>0</HiddenSlides>
  <MMClips>4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Boost DQN Agent’s Learning with fNIRS Data</vt:lpstr>
      <vt:lpstr>Introduction</vt:lpstr>
      <vt:lpstr>Experimental Environment</vt:lpstr>
      <vt:lpstr>Approach</vt:lpstr>
      <vt:lpstr>Problem Formulation</vt:lpstr>
      <vt:lpstr>Problem Formulation (cont.)</vt:lpstr>
      <vt:lpstr>Implementation</vt:lpstr>
      <vt:lpstr>Algorithm</vt:lpstr>
      <vt:lpstr>Results – MS-PacMan-v0</vt:lpstr>
      <vt:lpstr>Results from Pre-training on Human Experiments – MS-PacMan-v0</vt:lpstr>
      <vt:lpstr>Issues Faced</vt:lpstr>
      <vt:lpstr>Training LunarLander-v0</vt:lpstr>
      <vt:lpstr>Trained DQN Agent - LunarLander-v0</vt:lpstr>
      <vt:lpstr>Thank You!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 DQN Agent’s Learning with fNIRS Data</dc:title>
  <cp:lastModifiedBy>Bahranifard, Saber</cp:lastModifiedBy>
  <cp:revision>2</cp:revision>
  <dcterms:modified xsi:type="dcterms:W3CDTF">2022-08-15T19:39:25Z</dcterms:modified>
</cp:coreProperties>
</file>