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7019FBA-5592-48B0-9CCB-E9E09F886404}">
  <a:tblStyle styleId="{27019FBA-5592-48B0-9CCB-E9E09F88640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c2526d23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6c2526d239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c2ccdfe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c2ccdfe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c2ccdfe40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c2ccdfe40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c2526d23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c2526d23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c2ea28f16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c2ea28f16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c2526d23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c2526d23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6c2ccdfe4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6c2ccdfe4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6c2526d23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6c2526d23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6c2526d23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c2526d23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Trying to connect state of brain to the encoding of visual stimuli into memory</a:t>
            </a:r>
            <a:endParaRPr/>
          </a:p>
          <a:p>
            <a:pPr indent="-298450" lvl="0" marL="457200" rtl="0" algn="l">
              <a:spcBef>
                <a:spcPts val="0"/>
              </a:spcBef>
              <a:spcAft>
                <a:spcPts val="0"/>
              </a:spcAft>
              <a:buSzPts val="1100"/>
              <a:buChar char="-"/>
            </a:pPr>
            <a:r>
              <a:rPr lang="en"/>
              <a:t>Data from 7 participants</a:t>
            </a:r>
            <a:endParaRPr/>
          </a:p>
          <a:p>
            <a:pPr indent="-298450" lvl="1" marL="914400" rtl="0" algn="l">
              <a:spcBef>
                <a:spcPts val="0"/>
              </a:spcBef>
              <a:spcAft>
                <a:spcPts val="0"/>
              </a:spcAft>
              <a:buSzPts val="1100"/>
              <a:buChar char="-"/>
            </a:pPr>
            <a:r>
              <a:rPr lang="en"/>
              <a:t>Spectral Power across 12 scalp regions</a:t>
            </a:r>
            <a:endParaRPr/>
          </a:p>
          <a:p>
            <a:pPr indent="-298450" lvl="1" marL="914400" rtl="0" algn="l">
              <a:spcBef>
                <a:spcPts val="0"/>
              </a:spcBef>
              <a:spcAft>
                <a:spcPts val="0"/>
              </a:spcAft>
              <a:buSzPts val="1100"/>
              <a:buChar char="-"/>
            </a:pPr>
            <a:r>
              <a:rPr lang="en"/>
              <a:t>7 frequency bands (1Hz to 42Hz)</a:t>
            </a:r>
            <a:endParaRPr/>
          </a:p>
          <a:p>
            <a:pPr indent="-298450" lvl="1" marL="914400" rtl="0" algn="l">
              <a:spcBef>
                <a:spcPts val="0"/>
              </a:spcBef>
              <a:spcAft>
                <a:spcPts val="0"/>
              </a:spcAft>
              <a:buSzPts val="1100"/>
              <a:buChar char="-"/>
            </a:pPr>
            <a:r>
              <a:rPr lang="en"/>
              <a:t>4 time windows of 500ms</a:t>
            </a:r>
            <a:endParaRPr/>
          </a:p>
          <a:p>
            <a:pPr indent="-298450" lvl="0" marL="457200" rtl="0" algn="l">
              <a:spcBef>
                <a:spcPts val="0"/>
              </a:spcBef>
              <a:spcAft>
                <a:spcPts val="0"/>
              </a:spcAft>
              <a:buSzPts val="1100"/>
              <a:buChar char="-"/>
            </a:pPr>
            <a:r>
              <a:rPr lang="en"/>
              <a:t>Evaluate BNN performance as hidden layers are added, and against SVM performance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c2ea28f16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c2ea28f16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c2526d23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c2526d23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c2526d23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c2526d23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For the sake of this project we try to compare a </a:t>
            </a:r>
            <a:r>
              <a:rPr lang="en"/>
              <a:t>probabilistic</a:t>
            </a:r>
            <a:r>
              <a:rPr lang="en"/>
              <a:t> and a non-probabilistic model. The non-probabilistic model is a soft </a:t>
            </a:r>
            <a:r>
              <a:rPr lang="en"/>
              <a:t>constraint</a:t>
            </a:r>
            <a:r>
              <a:rPr lang="en"/>
              <a:t> SVM which is </a:t>
            </a:r>
            <a:r>
              <a:rPr lang="en"/>
              <a:t>governed</a:t>
            </a:r>
            <a:r>
              <a:rPr lang="en"/>
              <a:t> by a regularization hyperparameter. Although lack of introducing uncertainty in the model could result in poor performance in capturing the uncertainty in the data, this model </a:t>
            </a:r>
            <a:r>
              <a:rPr lang="en"/>
              <a:t>takes the advantage of Kernel functions to handle large set of input features.</a:t>
            </a:r>
            <a:endParaRPr/>
          </a:p>
          <a:p>
            <a:pPr indent="-298450" lvl="0" marL="457200" rtl="0" algn="l">
              <a:spcBef>
                <a:spcPts val="0"/>
              </a:spcBef>
              <a:spcAft>
                <a:spcPts val="0"/>
              </a:spcAft>
              <a:buSzPts val="1100"/>
              <a:buChar char="●"/>
            </a:pPr>
            <a:r>
              <a:rPr lang="en"/>
              <a:t>In this project, we use built-in functions of sklearn library to implement a SVM classifier. Since </a:t>
            </a:r>
            <a:r>
              <a:rPr lang="en">
                <a:solidFill>
                  <a:schemeClr val="dk1"/>
                </a:solidFill>
              </a:rPr>
              <a:t>the number of features is more than the number of data samples, a</a:t>
            </a:r>
            <a:r>
              <a:rPr lang="en"/>
              <a:t> linear Kernel is used. Also, we use cross validation method along with grid search to find the optimal value for the regularization parameter.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c2ccdfe4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c2ccdfe4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introduce uncertainty into the model we use a Bayesian approach to build a probabilistic model on top of the parameters of a Neural Network. For this purpose, a simple Normal distribution prior with mean zero and variance one is defined over network weights and biases. Because the model is supposed to be a binomial classifier, a Bernoulli Likelihood is defined over output given the input data and network parameters. </a:t>
            </a:r>
            <a:endParaRPr/>
          </a:p>
          <a:p>
            <a:pPr indent="0" lvl="0" marL="0" rtl="0" algn="l">
              <a:spcBef>
                <a:spcPts val="0"/>
              </a:spcBef>
              <a:spcAft>
                <a:spcPts val="0"/>
              </a:spcAft>
              <a:buNone/>
            </a:pPr>
            <a:r>
              <a:rPr lang="en"/>
              <a:t>A single hidden layer NN with 5 hidden units is used which its output layer uses a sigmoid function as activation function. The resulting posterior over the network parameters given data and </a:t>
            </a:r>
            <a:r>
              <a:rPr lang="en"/>
              <a:t>labels</a:t>
            </a:r>
            <a:r>
              <a:rPr lang="en"/>
              <a:t> is intractable and we can’t find a closed form for it because of the nonlinearities introduced by activation functions of the network.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c2ea28f16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c2ea28f16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be able to </a:t>
            </a:r>
            <a:r>
              <a:rPr lang="en"/>
              <a:t>approximate</a:t>
            </a:r>
            <a:r>
              <a:rPr lang="en"/>
              <a:t> the true posterior and use it for predictions, our proposed method uses Variational Inference approximation which is a stochastic approximation method. A simple </a:t>
            </a:r>
            <a:r>
              <a:rPr lang="en"/>
              <a:t>variational</a:t>
            </a:r>
            <a:r>
              <a:rPr lang="en"/>
              <a:t> distribution q over network parameters is defined. This variational posterior is normal distributions over network parameters with individual mean and variance per network parameter. ELBO function is used as objective function to be optimized with respect to VI posterior hyperparameters to make the variational posterior as similar to the true posterior as possible. Again, calculating solutions of expectations w.r.t. Approximate posterior is </a:t>
            </a:r>
            <a:r>
              <a:rPr lang="en"/>
              <a:t>often</a:t>
            </a:r>
            <a:r>
              <a:rPr lang="en"/>
              <a:t> intractable. Thus a reparametrization trick is used as a stochastic estimator to find approximate posterior. After implementing this trick, Monte Carlo sampling can be used as an unbiased estimator of the gradient of elbo.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c2ea28f16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c2ea28f16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hyperparameters need to be tuned under this approach. The most important ones that we are trying to tune are number of hidden layers, number of hidden units, learning rate, and number of MC samples.</a:t>
            </a:r>
            <a:endParaRPr/>
          </a:p>
          <a:p>
            <a:pPr indent="0" lvl="0" marL="0" rtl="0" algn="l">
              <a:spcBef>
                <a:spcPts val="0"/>
              </a:spcBef>
              <a:spcAft>
                <a:spcPts val="0"/>
              </a:spcAft>
              <a:buNone/>
            </a:pPr>
            <a:r>
              <a:rPr lang="en"/>
              <a:t>This method introduces uncertainty into the model which avoids </a:t>
            </a:r>
            <a:r>
              <a:rPr lang="en"/>
              <a:t>overfitting</a:t>
            </a:r>
            <a:r>
              <a:rPr lang="en"/>
              <a:t> to the data. However, this is gained with the cost of huge computational overhead due to many hyperparameters tuning and slow sampling techniques.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c2ccdfe4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c2ccdfe4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gif"/><Relationship Id="rId4" Type="http://schemas.openxmlformats.org/officeDocument/2006/relationships/image" Target="../media/image9.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gif"/><Relationship Id="rId4" Type="http://schemas.openxmlformats.org/officeDocument/2006/relationships/image" Target="../media/image12.gif"/><Relationship Id="rId5" Type="http://schemas.openxmlformats.org/officeDocument/2006/relationships/image" Target="../media/image15.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gif"/><Relationship Id="rId4" Type="http://schemas.openxmlformats.org/officeDocument/2006/relationships/image" Target="../media/image5.gif"/><Relationship Id="rId9" Type="http://schemas.openxmlformats.org/officeDocument/2006/relationships/image" Target="../media/image2.gif"/><Relationship Id="rId5" Type="http://schemas.openxmlformats.org/officeDocument/2006/relationships/image" Target="../media/image14.gif"/><Relationship Id="rId6" Type="http://schemas.openxmlformats.org/officeDocument/2006/relationships/image" Target="../media/image6.gif"/><Relationship Id="rId7" Type="http://schemas.openxmlformats.org/officeDocument/2006/relationships/image" Target="../media/image13.gif"/><Relationship Id="rId8" Type="http://schemas.openxmlformats.org/officeDocument/2006/relationships/image" Target="../media/image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gif"/><Relationship Id="rId4" Type="http://schemas.openxmlformats.org/officeDocument/2006/relationships/image" Target="../media/image3.gif"/><Relationship Id="rId5" Type="http://schemas.openxmlformats.org/officeDocument/2006/relationships/image" Target="../media/image11.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778000" y="1640807"/>
            <a:ext cx="3970200" cy="18618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200"/>
              <a:buFont typeface="Calibri"/>
              <a:buNone/>
            </a:pPr>
            <a:r>
              <a:rPr b="1" lang="en" sz="3200">
                <a:latin typeface="Calibri"/>
                <a:ea typeface="Calibri"/>
                <a:cs typeface="Calibri"/>
                <a:sym typeface="Calibri"/>
              </a:rPr>
              <a:t>Bayesian Neural Network Classification of EEG Correlates of Memory</a:t>
            </a:r>
            <a:endParaRPr/>
          </a:p>
        </p:txBody>
      </p:sp>
      <p:sp>
        <p:nvSpPr>
          <p:cNvPr id="55" name="Google Shape;55;p13"/>
          <p:cNvSpPr txBox="1"/>
          <p:nvPr>
            <p:ph idx="1" type="subTitle"/>
          </p:nvPr>
        </p:nvSpPr>
        <p:spPr>
          <a:xfrm>
            <a:off x="1778000" y="3502693"/>
            <a:ext cx="3970200" cy="1028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100"/>
              <a:buNone/>
            </a:pPr>
            <a:r>
              <a:rPr lang="en" sz="1100"/>
              <a:t>Team DeepEEG:</a:t>
            </a:r>
            <a:endParaRPr/>
          </a:p>
          <a:p>
            <a:pPr indent="0" lvl="0" marL="0" rtl="0" algn="l">
              <a:lnSpc>
                <a:spcPct val="90000"/>
              </a:lnSpc>
              <a:spcBef>
                <a:spcPts val="800"/>
              </a:spcBef>
              <a:spcAft>
                <a:spcPts val="0"/>
              </a:spcAft>
              <a:buClr>
                <a:schemeClr val="dk1"/>
              </a:buClr>
              <a:buSzPts val="1100"/>
              <a:buNone/>
            </a:pPr>
            <a:r>
              <a:rPr lang="en" sz="1100"/>
              <a:t>David DiStefano (knowledge of dataset)</a:t>
            </a:r>
            <a:endParaRPr sz="1100"/>
          </a:p>
          <a:p>
            <a:pPr indent="0" lvl="0" marL="0" rtl="0" algn="l">
              <a:lnSpc>
                <a:spcPct val="90000"/>
              </a:lnSpc>
              <a:spcBef>
                <a:spcPts val="800"/>
              </a:spcBef>
              <a:spcAft>
                <a:spcPts val="0"/>
              </a:spcAft>
              <a:buClr>
                <a:schemeClr val="dk1"/>
              </a:buClr>
              <a:buSzPts val="1100"/>
              <a:buNone/>
            </a:pPr>
            <a:r>
              <a:rPr lang="en" sz="1100"/>
              <a:t>Saber Bahranifard (algorithms)</a:t>
            </a:r>
            <a:endParaRPr sz="1100"/>
          </a:p>
          <a:p>
            <a:pPr indent="0" lvl="0" marL="0" rtl="0" algn="l">
              <a:lnSpc>
                <a:spcPct val="90000"/>
              </a:lnSpc>
              <a:spcBef>
                <a:spcPts val="800"/>
              </a:spcBef>
              <a:spcAft>
                <a:spcPts val="0"/>
              </a:spcAft>
              <a:buClr>
                <a:schemeClr val="dk1"/>
              </a:buClr>
              <a:buSzPts val="1100"/>
              <a:buNone/>
            </a:pPr>
            <a:r>
              <a:rPr lang="en" sz="1100"/>
              <a:t>Rohan Deshpande (programming)</a:t>
            </a:r>
            <a:endParaRPr sz="1100"/>
          </a:p>
        </p:txBody>
      </p:sp>
      <p:pic>
        <p:nvPicPr>
          <p:cNvPr id="56" name="Google Shape;56;p13"/>
          <p:cNvPicPr preferRelativeResize="0"/>
          <p:nvPr/>
        </p:nvPicPr>
        <p:blipFill rotWithShape="1">
          <a:blip r:embed="rId3">
            <a:alphaModFix amt="15000"/>
          </a:blip>
          <a:srcRect b="0" l="0" r="0" t="0"/>
          <a:stretch/>
        </p:blipFill>
        <p:spPr>
          <a:xfrm>
            <a:off x="4981073" y="612253"/>
            <a:ext cx="3918996" cy="3918996"/>
          </a:xfrm>
          <a:prstGeom prst="rect">
            <a:avLst/>
          </a:prstGeom>
          <a:noFill/>
          <a:ln>
            <a:noFill/>
          </a:ln>
        </p:spPr>
      </p:pic>
      <p:pic>
        <p:nvPicPr>
          <p:cNvPr descr="Brain" id="57" name="Google Shape;57;p13"/>
          <p:cNvPicPr preferRelativeResize="0"/>
          <p:nvPr/>
        </p:nvPicPr>
        <p:blipFill rotWithShape="1">
          <a:blip r:embed="rId3">
            <a:alphaModFix/>
          </a:blip>
          <a:srcRect b="0" l="0" r="0" t="0"/>
          <a:stretch/>
        </p:blipFill>
        <p:spPr>
          <a:xfrm>
            <a:off x="628651" y="2057401"/>
            <a:ext cx="1028700" cy="1028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Experimental Results (cont.)</a:t>
            </a:r>
            <a:endParaRPr sz="2400"/>
          </a:p>
        </p:txBody>
      </p:sp>
      <p:sp>
        <p:nvSpPr>
          <p:cNvPr id="186" name="Google Shape;186;p22"/>
          <p:cNvSpPr txBox="1"/>
          <p:nvPr/>
        </p:nvSpPr>
        <p:spPr>
          <a:xfrm>
            <a:off x="712275" y="1093925"/>
            <a:ext cx="7841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Example predictions on test set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SVM									BNN</a:t>
            </a:r>
            <a:endParaRPr b="1"/>
          </a:p>
        </p:txBody>
      </p:sp>
      <p:pic>
        <p:nvPicPr>
          <p:cNvPr id="187" name="Google Shape;187;p22"/>
          <p:cNvPicPr preferRelativeResize="0"/>
          <p:nvPr/>
        </p:nvPicPr>
        <p:blipFill>
          <a:blip r:embed="rId3">
            <a:alphaModFix/>
          </a:blip>
          <a:stretch>
            <a:fillRect/>
          </a:stretch>
        </p:blipFill>
        <p:spPr>
          <a:xfrm>
            <a:off x="320288" y="2047625"/>
            <a:ext cx="4010025" cy="2990850"/>
          </a:xfrm>
          <a:prstGeom prst="rect">
            <a:avLst/>
          </a:prstGeom>
          <a:noFill/>
          <a:ln>
            <a:noFill/>
          </a:ln>
        </p:spPr>
      </p:pic>
      <p:pic>
        <p:nvPicPr>
          <p:cNvPr id="188" name="Google Shape;188;p22"/>
          <p:cNvPicPr preferRelativeResize="0"/>
          <p:nvPr/>
        </p:nvPicPr>
        <p:blipFill>
          <a:blip r:embed="rId4">
            <a:alphaModFix/>
          </a:blip>
          <a:stretch>
            <a:fillRect/>
          </a:stretch>
        </p:blipFill>
        <p:spPr>
          <a:xfrm>
            <a:off x="4405944" y="2047625"/>
            <a:ext cx="4038600" cy="3009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id="193" name="Google Shape;193;p23"/>
          <p:cNvPicPr preferRelativeResize="0"/>
          <p:nvPr/>
        </p:nvPicPr>
        <p:blipFill rotWithShape="1">
          <a:blip r:embed="rId3">
            <a:alphaModFix/>
          </a:blip>
          <a:srcRect b="0" l="0" r="49122" t="0"/>
          <a:stretch/>
        </p:blipFill>
        <p:spPr>
          <a:xfrm>
            <a:off x="945275" y="1611175"/>
            <a:ext cx="3053309" cy="1626150"/>
          </a:xfrm>
          <a:prstGeom prst="rect">
            <a:avLst/>
          </a:prstGeom>
          <a:noFill/>
          <a:ln>
            <a:noFill/>
          </a:ln>
        </p:spPr>
      </p:pic>
      <p:pic>
        <p:nvPicPr>
          <p:cNvPr id="194" name="Google Shape;194;p23"/>
          <p:cNvPicPr preferRelativeResize="0"/>
          <p:nvPr/>
        </p:nvPicPr>
        <p:blipFill rotWithShape="1">
          <a:blip r:embed="rId3">
            <a:alphaModFix/>
          </a:blip>
          <a:srcRect b="0" l="51248" r="0" t="0"/>
          <a:stretch/>
        </p:blipFill>
        <p:spPr>
          <a:xfrm>
            <a:off x="1021477" y="3313524"/>
            <a:ext cx="2925726" cy="1626150"/>
          </a:xfrm>
          <a:prstGeom prst="rect">
            <a:avLst/>
          </a:prstGeom>
          <a:noFill/>
          <a:ln>
            <a:noFill/>
          </a:ln>
        </p:spPr>
      </p:pic>
      <p:sp>
        <p:nvSpPr>
          <p:cNvPr id="195" name="Google Shape;195;p23"/>
          <p:cNvSpPr txBox="1"/>
          <p:nvPr/>
        </p:nvSpPr>
        <p:spPr>
          <a:xfrm>
            <a:off x="311700" y="1203525"/>
            <a:ext cx="4431000" cy="3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rPr>
              <a:t>Mean loss and L1 norm of grad across CV folds</a:t>
            </a:r>
            <a:endParaRPr/>
          </a:p>
        </p:txBody>
      </p:sp>
      <p:graphicFrame>
        <p:nvGraphicFramePr>
          <p:cNvPr id="196" name="Google Shape;196;p23"/>
          <p:cNvGraphicFramePr/>
          <p:nvPr/>
        </p:nvGraphicFramePr>
        <p:xfrm>
          <a:off x="4495800" y="2096175"/>
          <a:ext cx="3000000" cy="3000000"/>
        </p:xfrm>
        <a:graphic>
          <a:graphicData uri="http://schemas.openxmlformats.org/drawingml/2006/table">
            <a:tbl>
              <a:tblPr>
                <a:noFill/>
                <a:tableStyleId>{27019FBA-5592-48B0-9CCB-E9E09F886404}</a:tableStyleId>
              </a:tblPr>
              <a:tblGrid>
                <a:gridCol w="1351425"/>
                <a:gridCol w="1400700"/>
                <a:gridCol w="1336175"/>
              </a:tblGrid>
              <a:tr h="771800">
                <a:tc>
                  <a:txBody>
                    <a:bodyPr/>
                    <a:lstStyle/>
                    <a:p>
                      <a:pPr indent="0" lvl="0" marL="0" rtl="0" algn="ctr">
                        <a:spcBef>
                          <a:spcPts val="0"/>
                        </a:spcBef>
                        <a:spcAft>
                          <a:spcPts val="0"/>
                        </a:spcAft>
                        <a:buNone/>
                      </a:pPr>
                      <a:r>
                        <a:rPr b="1" lang="en" sz="1000">
                          <a:solidFill>
                            <a:schemeClr val="dk1"/>
                          </a:solidFill>
                          <a:highlight>
                            <a:srgbClr val="FFFFFF"/>
                          </a:highlight>
                        </a:rPr>
                        <a:t>Metric Average over cross validation folds</a:t>
                      </a:r>
                      <a:endParaRPr b="1" sz="1000">
                        <a:solidFill>
                          <a:schemeClr val="dk1"/>
                        </a:solidFill>
                        <a:highlight>
                          <a:srgbClr val="FFFFFF"/>
                        </a:highlight>
                      </a:endParaRPr>
                    </a:p>
                  </a:txBody>
                  <a:tcPr marT="91425" marB="91425" marR="91425" marL="91425" anchor="ctr"/>
                </a:tc>
                <a:tc>
                  <a:txBody>
                    <a:bodyPr/>
                    <a:lstStyle/>
                    <a:p>
                      <a:pPr indent="0" lvl="0" marL="0" rtl="0" algn="ctr">
                        <a:spcBef>
                          <a:spcPts val="0"/>
                        </a:spcBef>
                        <a:spcAft>
                          <a:spcPts val="0"/>
                        </a:spcAft>
                        <a:buNone/>
                      </a:pPr>
                      <a:r>
                        <a:rPr b="1" lang="en" sz="1200"/>
                        <a:t>SVM</a:t>
                      </a:r>
                      <a:endParaRPr b="1" sz="1200"/>
                    </a:p>
                  </a:txBody>
                  <a:tcPr marT="91425" marB="91425" marR="91425" marL="91425" anchor="ctr"/>
                </a:tc>
                <a:tc>
                  <a:txBody>
                    <a:bodyPr/>
                    <a:lstStyle/>
                    <a:p>
                      <a:pPr indent="0" lvl="0" marL="0" rtl="0" algn="ctr">
                        <a:spcBef>
                          <a:spcPts val="0"/>
                        </a:spcBef>
                        <a:spcAft>
                          <a:spcPts val="0"/>
                        </a:spcAft>
                        <a:buNone/>
                      </a:pPr>
                      <a:r>
                        <a:rPr b="1" lang="en" sz="1200"/>
                        <a:t>BNN</a:t>
                      </a:r>
                      <a:endParaRPr b="1" sz="1200"/>
                    </a:p>
                  </a:txBody>
                  <a:tcPr marT="91425" marB="91425" marR="91425" marL="91425" anchor="ctr"/>
                </a:tc>
              </a:tr>
              <a:tr h="438725">
                <a:tc>
                  <a:txBody>
                    <a:bodyPr/>
                    <a:lstStyle/>
                    <a:p>
                      <a:pPr indent="0" lvl="0" marL="0" rtl="0" algn="l">
                        <a:spcBef>
                          <a:spcPts val="0"/>
                        </a:spcBef>
                        <a:spcAft>
                          <a:spcPts val="0"/>
                        </a:spcAft>
                        <a:buNone/>
                      </a:pPr>
                      <a:r>
                        <a:rPr lang="en" sz="1050">
                          <a:solidFill>
                            <a:schemeClr val="dk1"/>
                          </a:solidFill>
                          <a:highlight>
                            <a:srgbClr val="FFFFFF"/>
                          </a:highlight>
                        </a:rPr>
                        <a:t>Mean class acc</a:t>
                      </a:r>
                      <a:endParaRPr/>
                    </a:p>
                  </a:txBody>
                  <a:tcPr marT="91425" marB="91425" marR="91425" marL="91425"/>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97.00%</a:t>
                      </a:r>
                      <a:endParaRPr/>
                    </a:p>
                  </a:txBody>
                  <a:tcPr marT="91425" marB="91425" marR="91425" marL="91425"/>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95.92%</a:t>
                      </a:r>
                      <a:endParaRPr sz="1050">
                        <a:solidFill>
                          <a:schemeClr val="dk1"/>
                        </a:solidFill>
                        <a:highlight>
                          <a:srgbClr val="FFFFFF"/>
                        </a:highlight>
                      </a:endParaRPr>
                    </a:p>
                  </a:txBody>
                  <a:tcPr marT="91425" marB="91425" marR="91425" marL="91425"/>
                </a:tc>
              </a:tr>
              <a:tr h="438725">
                <a:tc>
                  <a:txBody>
                    <a:bodyPr/>
                    <a:lstStyle/>
                    <a:p>
                      <a:pPr indent="0" lvl="0" marL="0" rtl="0" algn="l">
                        <a:spcBef>
                          <a:spcPts val="0"/>
                        </a:spcBef>
                        <a:spcAft>
                          <a:spcPts val="0"/>
                        </a:spcAft>
                        <a:buNone/>
                      </a:pPr>
                      <a:r>
                        <a:rPr lang="en" sz="1050">
                          <a:solidFill>
                            <a:schemeClr val="dk1"/>
                          </a:solidFill>
                          <a:highlight>
                            <a:srgbClr val="FFFFFF"/>
                          </a:highlight>
                        </a:rPr>
                        <a:t>Mean sensitivity</a:t>
                      </a:r>
                      <a:endParaRPr/>
                    </a:p>
                  </a:txBody>
                  <a:tcPr marT="91425" marB="91425" marR="91425" marL="91425"/>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95.96%</a:t>
                      </a:r>
                      <a:endParaRPr/>
                    </a:p>
                  </a:txBody>
                  <a:tcPr marT="91425" marB="91425" marR="91425" marL="91425"/>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97.21%</a:t>
                      </a:r>
                      <a:endParaRPr sz="1050">
                        <a:solidFill>
                          <a:schemeClr val="dk1"/>
                        </a:solidFill>
                        <a:highlight>
                          <a:srgbClr val="FFFFFF"/>
                        </a:highlight>
                      </a:endParaRPr>
                    </a:p>
                  </a:txBody>
                  <a:tcPr marT="91425" marB="91425" marR="91425" marL="91425"/>
                </a:tc>
              </a:tr>
              <a:tr h="438725">
                <a:tc>
                  <a:txBody>
                    <a:bodyPr/>
                    <a:lstStyle/>
                    <a:p>
                      <a:pPr indent="0" lvl="0" marL="0" rtl="0" algn="l">
                        <a:spcBef>
                          <a:spcPts val="0"/>
                        </a:spcBef>
                        <a:spcAft>
                          <a:spcPts val="0"/>
                        </a:spcAft>
                        <a:buNone/>
                      </a:pPr>
                      <a:r>
                        <a:rPr lang="en" sz="1050">
                          <a:solidFill>
                            <a:schemeClr val="dk1"/>
                          </a:solidFill>
                          <a:highlight>
                            <a:srgbClr val="FFFFFF"/>
                          </a:highlight>
                        </a:rPr>
                        <a:t>Mean specificity</a:t>
                      </a:r>
                      <a:endParaRPr/>
                    </a:p>
                  </a:txBody>
                  <a:tcPr marT="91425" marB="91425" marR="91425" marL="91425"/>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98.04%</a:t>
                      </a:r>
                      <a:endParaRPr/>
                    </a:p>
                  </a:txBody>
                  <a:tcPr marT="91425" marB="91425" marR="91425" marL="91425"/>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94.63%</a:t>
                      </a:r>
                      <a:endParaRPr sz="1050">
                        <a:solidFill>
                          <a:schemeClr val="dk1"/>
                        </a:solidFill>
                        <a:highlight>
                          <a:srgbClr val="FFFFFF"/>
                        </a:highlight>
                      </a:endParaRPr>
                    </a:p>
                  </a:txBody>
                  <a:tcPr marT="91425" marB="91425" marR="91425" marL="91425"/>
                </a:tc>
              </a:tr>
            </a:tbl>
          </a:graphicData>
        </a:graphic>
      </p:graphicFrame>
      <p:sp>
        <p:nvSpPr>
          <p:cNvPr id="197" name="Google Shape;197;p23"/>
          <p:cNvSpPr txBox="1"/>
          <p:nvPr/>
        </p:nvSpPr>
        <p:spPr>
          <a:xfrm>
            <a:off x="4495800" y="1755675"/>
            <a:ext cx="4000500" cy="3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Baseline vs Focus Method Performance Metrics</a:t>
            </a:r>
            <a:endParaRPr sz="1200"/>
          </a:p>
        </p:txBody>
      </p:sp>
      <p:sp>
        <p:nvSpPr>
          <p:cNvPr id="198" name="Google Shape;198;p23"/>
          <p:cNvSpPr txBox="1"/>
          <p:nvPr>
            <p:ph type="title"/>
          </p:nvPr>
        </p:nvSpPr>
        <p:spPr>
          <a:xfrm>
            <a:off x="311700" y="445025"/>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Experimental Results (cont.)</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Future Work</a:t>
            </a:r>
            <a:endParaRPr/>
          </a:p>
        </p:txBody>
      </p:sp>
      <p:sp>
        <p:nvSpPr>
          <p:cNvPr id="204" name="Google Shape;20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Debug BNN approach for EEG dataset</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Preliminary results prove difficulty with 336 features</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Simple logistic regression shows classification should be possible</a:t>
            </a:r>
            <a:br>
              <a:rPr lang="en">
                <a:solidFill>
                  <a:schemeClr val="dk1"/>
                </a:solidFill>
              </a:rPr>
            </a:b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Comparison between models with differing numbers of layers</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Hypothesis: Test accuracy should increase as the number of layers increases, before plateauing and decreasing as overfitting occurs</a:t>
            </a:r>
            <a:br>
              <a:rPr lang="en">
                <a:solidFill>
                  <a:schemeClr val="dk1"/>
                </a:solidFill>
              </a:rPr>
            </a:b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Observe training and test accuracies over VI iterations and network depth</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 Home Lessons</a:t>
            </a:r>
            <a:endParaRPr/>
          </a:p>
        </p:txBody>
      </p:sp>
      <p:sp>
        <p:nvSpPr>
          <p:cNvPr id="210" name="Google Shape;21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chemeClr val="dk1"/>
              </a:buClr>
              <a:buSzPts val="2000"/>
              <a:buChar char="●"/>
            </a:pPr>
            <a:r>
              <a:rPr lang="en" sz="2000">
                <a:solidFill>
                  <a:schemeClr val="dk1"/>
                </a:solidFill>
              </a:rPr>
              <a:t>Deep Learning is not a “magic bullet”</a:t>
            </a:r>
            <a:endParaRPr sz="2000">
              <a:solidFill>
                <a:schemeClr val="dk1"/>
              </a:solidFill>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rPr>
              <a:t>Requires a lot of overhead</a:t>
            </a:r>
            <a:endParaRPr sz="1800">
              <a:solidFill>
                <a:schemeClr val="dk1"/>
              </a:solidFill>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rPr>
              <a:t>Not guaranteed to outperform non-deep ML methods</a:t>
            </a:r>
            <a:endParaRPr sz="1800">
              <a:solidFill>
                <a:schemeClr val="dk1"/>
              </a:solidFill>
            </a:endParaRPr>
          </a:p>
          <a:p>
            <a:pPr indent="-355600" lvl="1" marL="914400" rtl="0" algn="l">
              <a:lnSpc>
                <a:spcPct val="100000"/>
              </a:lnSpc>
              <a:spcBef>
                <a:spcPts val="0"/>
              </a:spcBef>
              <a:spcAft>
                <a:spcPts val="0"/>
              </a:spcAft>
              <a:buClr>
                <a:schemeClr val="dk1"/>
              </a:buClr>
              <a:buSzPts val="2000"/>
              <a:buChar char="○"/>
            </a:pPr>
            <a:r>
              <a:rPr lang="en" sz="1800">
                <a:solidFill>
                  <a:schemeClr val="dk1"/>
                </a:solidFill>
              </a:rPr>
              <a:t>Need to ensure that BDL methods are appropriate</a:t>
            </a:r>
            <a:br>
              <a:rPr lang="en" sz="2000">
                <a:solidFill>
                  <a:schemeClr val="dk1"/>
                </a:solidFill>
              </a:rPr>
            </a:b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 sz="2000">
                <a:solidFill>
                  <a:schemeClr val="dk1"/>
                </a:solidFill>
              </a:rPr>
              <a:t>EEG Data may have too many features to use without significant preprocessing</a:t>
            </a:r>
            <a:endParaRPr sz="2000">
              <a:solidFill>
                <a:schemeClr val="dk1"/>
              </a:solidFill>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rPr>
              <a:t>Original trials had 25,000 features each</a:t>
            </a:r>
            <a:endParaRPr sz="1800">
              <a:solidFill>
                <a:schemeClr val="dk1"/>
              </a:solidFill>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rPr>
              <a:t>Reduced to 1,000 and then to 336</a:t>
            </a:r>
            <a:endParaRPr sz="1800">
              <a:solidFill>
                <a:schemeClr val="dk1"/>
              </a:solidFill>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rPr>
              <a:t>Smart feature extraction and preprocessing is needed</a:t>
            </a:r>
            <a:endParaRPr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2468700" y="881625"/>
            <a:ext cx="4206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pic>
        <p:nvPicPr>
          <p:cNvPr descr="Brain" id="216" name="Google Shape;216;p26"/>
          <p:cNvPicPr preferRelativeResize="0"/>
          <p:nvPr/>
        </p:nvPicPr>
        <p:blipFill rotWithShape="1">
          <a:blip r:embed="rId3">
            <a:alphaModFix/>
          </a:blip>
          <a:srcRect b="0" l="0" r="0" t="0"/>
          <a:stretch/>
        </p:blipFill>
        <p:spPr>
          <a:xfrm>
            <a:off x="705375" y="1800737"/>
            <a:ext cx="1466075" cy="1466075"/>
          </a:xfrm>
          <a:prstGeom prst="rect">
            <a:avLst/>
          </a:prstGeom>
          <a:noFill/>
          <a:ln>
            <a:noFill/>
          </a:ln>
        </p:spPr>
      </p:pic>
      <p:grpSp>
        <p:nvGrpSpPr>
          <p:cNvPr id="217" name="Google Shape;217;p26"/>
          <p:cNvGrpSpPr/>
          <p:nvPr/>
        </p:nvGrpSpPr>
        <p:grpSpPr>
          <a:xfrm>
            <a:off x="2717137" y="1763619"/>
            <a:ext cx="3862126" cy="1387912"/>
            <a:chOff x="5186300" y="3384044"/>
            <a:chExt cx="3862126" cy="1387912"/>
          </a:xfrm>
        </p:grpSpPr>
        <p:grpSp>
          <p:nvGrpSpPr>
            <p:cNvPr id="218" name="Google Shape;218;p26"/>
            <p:cNvGrpSpPr/>
            <p:nvPr/>
          </p:nvGrpSpPr>
          <p:grpSpPr>
            <a:xfrm>
              <a:off x="5277252" y="3384044"/>
              <a:ext cx="3410265" cy="1387912"/>
              <a:chOff x="2223574" y="1902914"/>
              <a:chExt cx="5365426" cy="2031486"/>
            </a:xfrm>
          </p:grpSpPr>
          <p:grpSp>
            <p:nvGrpSpPr>
              <p:cNvPr id="219" name="Google Shape;219;p26"/>
              <p:cNvGrpSpPr/>
              <p:nvPr/>
            </p:nvGrpSpPr>
            <p:grpSpPr>
              <a:xfrm>
                <a:off x="2223574" y="1902914"/>
                <a:ext cx="4539201" cy="2031486"/>
                <a:chOff x="1315574" y="1648114"/>
                <a:chExt cx="4539201" cy="2031486"/>
              </a:xfrm>
            </p:grpSpPr>
            <p:sp>
              <p:nvSpPr>
                <p:cNvPr id="220" name="Google Shape;220;p26"/>
                <p:cNvSpPr/>
                <p:nvPr/>
              </p:nvSpPr>
              <p:spPr>
                <a:xfrm>
                  <a:off x="3776375" y="2230450"/>
                  <a:ext cx="560400" cy="56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21" name="Google Shape;221;p26"/>
                <p:cNvSpPr/>
                <p:nvPr/>
              </p:nvSpPr>
              <p:spPr>
                <a:xfrm>
                  <a:off x="3776375" y="3119200"/>
                  <a:ext cx="560400" cy="56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22" name="Google Shape;222;p26"/>
                <p:cNvSpPr/>
                <p:nvPr/>
              </p:nvSpPr>
              <p:spPr>
                <a:xfrm>
                  <a:off x="5093775" y="2601850"/>
                  <a:ext cx="560400" cy="56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3" name="Google Shape;223;p26"/>
                <p:cNvCxnSpPr>
                  <a:stCxn id="220" idx="6"/>
                  <a:endCxn id="222" idx="2"/>
                </p:cNvCxnSpPr>
                <p:nvPr/>
              </p:nvCxnSpPr>
              <p:spPr>
                <a:xfrm>
                  <a:off x="4336775" y="2510650"/>
                  <a:ext cx="757200" cy="371400"/>
                </a:xfrm>
                <a:prstGeom prst="straightConnector1">
                  <a:avLst/>
                </a:prstGeom>
                <a:noFill/>
                <a:ln cap="flat" cmpd="sng" w="9525">
                  <a:solidFill>
                    <a:schemeClr val="dk2"/>
                  </a:solidFill>
                  <a:prstDash val="solid"/>
                  <a:round/>
                  <a:headEnd len="med" w="med" type="none"/>
                  <a:tailEnd len="med" w="med" type="none"/>
                </a:ln>
              </p:spPr>
            </p:cxnSp>
            <p:cxnSp>
              <p:nvCxnSpPr>
                <p:cNvPr id="224" name="Google Shape;224;p26"/>
                <p:cNvCxnSpPr>
                  <a:stCxn id="221" idx="6"/>
                  <a:endCxn id="222" idx="2"/>
                </p:cNvCxnSpPr>
                <p:nvPr/>
              </p:nvCxnSpPr>
              <p:spPr>
                <a:xfrm flipH="1" rot="10800000">
                  <a:off x="4336775" y="2882200"/>
                  <a:ext cx="757200" cy="517200"/>
                </a:xfrm>
                <a:prstGeom prst="straightConnector1">
                  <a:avLst/>
                </a:prstGeom>
                <a:noFill/>
                <a:ln cap="flat" cmpd="sng" w="9525">
                  <a:solidFill>
                    <a:schemeClr val="dk2"/>
                  </a:solidFill>
                  <a:prstDash val="solid"/>
                  <a:round/>
                  <a:headEnd len="med" w="med" type="none"/>
                  <a:tailEnd len="med" w="med" type="none"/>
                </a:ln>
              </p:spPr>
            </p:cxnSp>
            <p:sp>
              <p:nvSpPr>
                <p:cNvPr id="225" name="Google Shape;225;p26"/>
                <p:cNvSpPr/>
                <p:nvPr/>
              </p:nvSpPr>
              <p:spPr>
                <a:xfrm>
                  <a:off x="4521514" y="2310127"/>
                  <a:ext cx="462352" cy="200512"/>
                </a:xfrm>
                <a:custGeom>
                  <a:rect b="b" l="l" r="r" t="t"/>
                  <a:pathLst>
                    <a:path extrusionOk="0" h="11978" w="48797">
                      <a:moveTo>
                        <a:pt x="0" y="11430"/>
                      </a:moveTo>
                      <a:cubicBezTo>
                        <a:pt x="1978" y="11357"/>
                        <a:pt x="7620" y="12896"/>
                        <a:pt x="11870" y="10991"/>
                      </a:cubicBezTo>
                      <a:cubicBezTo>
                        <a:pt x="16120" y="9086"/>
                        <a:pt x="20955" y="0"/>
                        <a:pt x="25498" y="0"/>
                      </a:cubicBezTo>
                      <a:cubicBezTo>
                        <a:pt x="30041" y="0"/>
                        <a:pt x="35243" y="9086"/>
                        <a:pt x="39126" y="10991"/>
                      </a:cubicBezTo>
                      <a:cubicBezTo>
                        <a:pt x="43009" y="12896"/>
                        <a:pt x="47185" y="11357"/>
                        <a:pt x="48797" y="11430"/>
                      </a:cubicBezTo>
                    </a:path>
                  </a:pathLst>
                </a:custGeom>
                <a:noFill/>
                <a:ln cap="flat" cmpd="sng" w="9525">
                  <a:solidFill>
                    <a:srgbClr val="0000FF"/>
                  </a:solidFill>
                  <a:prstDash val="solid"/>
                  <a:round/>
                  <a:headEnd len="med" w="med" type="none"/>
                  <a:tailEnd len="med" w="med" type="none"/>
                </a:ln>
              </p:spPr>
            </p:sp>
            <p:sp>
              <p:nvSpPr>
                <p:cNvPr id="226" name="Google Shape;226;p26"/>
                <p:cNvSpPr/>
                <p:nvPr/>
              </p:nvSpPr>
              <p:spPr>
                <a:xfrm>
                  <a:off x="5216140" y="2746985"/>
                  <a:ext cx="327602" cy="276920"/>
                </a:xfrm>
                <a:custGeom>
                  <a:rect b="b" l="l" r="r" t="t"/>
                  <a:pathLst>
                    <a:path extrusionOk="0" h="33394" w="52754">
                      <a:moveTo>
                        <a:pt x="0" y="32386"/>
                      </a:moveTo>
                      <a:cubicBezTo>
                        <a:pt x="2986" y="32109"/>
                        <a:pt x="12373" y="35731"/>
                        <a:pt x="17918" y="30721"/>
                      </a:cubicBezTo>
                      <a:cubicBezTo>
                        <a:pt x="23463" y="25711"/>
                        <a:pt x="27466" y="7179"/>
                        <a:pt x="33272" y="2328"/>
                      </a:cubicBezTo>
                      <a:cubicBezTo>
                        <a:pt x="39078" y="-2523"/>
                        <a:pt x="49507" y="1732"/>
                        <a:pt x="52754" y="1613"/>
                      </a:cubicBezTo>
                    </a:path>
                  </a:pathLst>
                </a:custGeom>
                <a:noFill/>
                <a:ln cap="flat" cmpd="sng" w="28575">
                  <a:solidFill>
                    <a:srgbClr val="FF0000"/>
                  </a:solidFill>
                  <a:prstDash val="solid"/>
                  <a:round/>
                  <a:headEnd len="med" w="med" type="none"/>
                  <a:tailEnd len="med" w="med" type="none"/>
                </a:ln>
              </p:spPr>
            </p:sp>
            <p:sp>
              <p:nvSpPr>
                <p:cNvPr id="227" name="Google Shape;227;p26"/>
                <p:cNvSpPr/>
                <p:nvPr/>
              </p:nvSpPr>
              <p:spPr>
                <a:xfrm>
                  <a:off x="4521514" y="3242852"/>
                  <a:ext cx="462352" cy="200512"/>
                </a:xfrm>
                <a:custGeom>
                  <a:rect b="b" l="l" r="r" t="t"/>
                  <a:pathLst>
                    <a:path extrusionOk="0" h="11978" w="48797">
                      <a:moveTo>
                        <a:pt x="0" y="11430"/>
                      </a:moveTo>
                      <a:cubicBezTo>
                        <a:pt x="1978" y="11357"/>
                        <a:pt x="7620" y="12896"/>
                        <a:pt x="11870" y="10991"/>
                      </a:cubicBezTo>
                      <a:cubicBezTo>
                        <a:pt x="16120" y="9086"/>
                        <a:pt x="20955" y="0"/>
                        <a:pt x="25498" y="0"/>
                      </a:cubicBezTo>
                      <a:cubicBezTo>
                        <a:pt x="30041" y="0"/>
                        <a:pt x="35243" y="9086"/>
                        <a:pt x="39126" y="10991"/>
                      </a:cubicBezTo>
                      <a:cubicBezTo>
                        <a:pt x="43009" y="12896"/>
                        <a:pt x="47185" y="11357"/>
                        <a:pt x="48797" y="11430"/>
                      </a:cubicBezTo>
                    </a:path>
                  </a:pathLst>
                </a:custGeom>
                <a:noFill/>
                <a:ln cap="flat" cmpd="sng" w="9525">
                  <a:solidFill>
                    <a:srgbClr val="0000FF"/>
                  </a:solidFill>
                  <a:prstDash val="solid"/>
                  <a:round/>
                  <a:headEnd len="med" w="med" type="none"/>
                  <a:tailEnd len="med" w="med" type="none"/>
                </a:ln>
              </p:spPr>
            </p:sp>
            <p:sp>
              <p:nvSpPr>
                <p:cNvPr id="228" name="Google Shape;228;p26"/>
                <p:cNvSpPr txBox="1"/>
                <p:nvPr/>
              </p:nvSpPr>
              <p:spPr>
                <a:xfrm>
                  <a:off x="1315574" y="2279952"/>
                  <a:ext cx="7572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latin typeface="Times New Roman"/>
                      <a:ea typeface="Times New Roman"/>
                      <a:cs typeface="Times New Roman"/>
                      <a:sym typeface="Times New Roman"/>
                    </a:rPr>
                    <a:t>x_0</a:t>
                  </a:r>
                  <a:endParaRPr i="1" sz="1000">
                    <a:latin typeface="Times New Roman"/>
                    <a:ea typeface="Times New Roman"/>
                    <a:cs typeface="Times New Roman"/>
                    <a:sym typeface="Times New Roman"/>
                  </a:endParaRPr>
                </a:p>
              </p:txBody>
            </p:sp>
            <p:cxnSp>
              <p:nvCxnSpPr>
                <p:cNvPr id="229" name="Google Shape;229;p26"/>
                <p:cNvCxnSpPr>
                  <a:stCxn id="228" idx="3"/>
                  <a:endCxn id="230" idx="2"/>
                </p:cNvCxnSpPr>
                <p:nvPr/>
              </p:nvCxnSpPr>
              <p:spPr>
                <a:xfrm>
                  <a:off x="2072774" y="2505702"/>
                  <a:ext cx="560700" cy="4800"/>
                </a:xfrm>
                <a:prstGeom prst="straightConnector1">
                  <a:avLst/>
                </a:prstGeom>
                <a:noFill/>
                <a:ln cap="flat" cmpd="sng" w="9525">
                  <a:solidFill>
                    <a:schemeClr val="dk2"/>
                  </a:solidFill>
                  <a:prstDash val="solid"/>
                  <a:round/>
                  <a:headEnd len="med" w="med" type="none"/>
                  <a:tailEnd len="med" w="med" type="triangle"/>
                </a:ln>
              </p:spPr>
            </p:cxnSp>
            <p:cxnSp>
              <p:nvCxnSpPr>
                <p:cNvPr id="231" name="Google Shape;231;p26"/>
                <p:cNvCxnSpPr>
                  <a:stCxn id="232" idx="3"/>
                  <a:endCxn id="233" idx="2"/>
                </p:cNvCxnSpPr>
                <p:nvPr/>
              </p:nvCxnSpPr>
              <p:spPr>
                <a:xfrm flipH="1" rot="10800000">
                  <a:off x="2094127" y="3399671"/>
                  <a:ext cx="539100" cy="9600"/>
                </a:xfrm>
                <a:prstGeom prst="straightConnector1">
                  <a:avLst/>
                </a:prstGeom>
                <a:noFill/>
                <a:ln cap="flat" cmpd="sng" w="9525">
                  <a:solidFill>
                    <a:schemeClr val="dk2"/>
                  </a:solidFill>
                  <a:prstDash val="solid"/>
                  <a:round/>
                  <a:headEnd len="med" w="med" type="none"/>
                  <a:tailEnd len="med" w="med" type="triangle"/>
                </a:ln>
              </p:spPr>
            </p:cxnSp>
            <p:sp>
              <p:nvSpPr>
                <p:cNvPr id="234" name="Google Shape;234;p26"/>
                <p:cNvSpPr txBox="1"/>
                <p:nvPr/>
              </p:nvSpPr>
              <p:spPr>
                <a:xfrm>
                  <a:off x="2378000" y="1672813"/>
                  <a:ext cx="10968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Input</a:t>
                  </a:r>
                  <a:endParaRPr sz="1000"/>
                </a:p>
                <a:p>
                  <a:pPr indent="0" lvl="0" marL="0" rtl="0" algn="ctr">
                    <a:spcBef>
                      <a:spcPts val="0"/>
                    </a:spcBef>
                    <a:spcAft>
                      <a:spcPts val="0"/>
                    </a:spcAft>
                    <a:buNone/>
                  </a:pPr>
                  <a:r>
                    <a:rPr lang="en" sz="1000"/>
                    <a:t>Layer</a:t>
                  </a:r>
                  <a:endParaRPr sz="1000"/>
                </a:p>
              </p:txBody>
            </p:sp>
            <p:sp>
              <p:nvSpPr>
                <p:cNvPr id="230" name="Google Shape;230;p26"/>
                <p:cNvSpPr/>
                <p:nvPr/>
              </p:nvSpPr>
              <p:spPr>
                <a:xfrm>
                  <a:off x="2633375" y="2230450"/>
                  <a:ext cx="560400" cy="56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33" name="Google Shape;233;p26"/>
                <p:cNvSpPr/>
                <p:nvPr/>
              </p:nvSpPr>
              <p:spPr>
                <a:xfrm>
                  <a:off x="2633375" y="3119200"/>
                  <a:ext cx="560400" cy="56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cxnSp>
              <p:nvCxnSpPr>
                <p:cNvPr id="235" name="Google Shape;235;p26"/>
                <p:cNvCxnSpPr>
                  <a:stCxn id="230" idx="6"/>
                  <a:endCxn id="220" idx="2"/>
                </p:cNvCxnSpPr>
                <p:nvPr/>
              </p:nvCxnSpPr>
              <p:spPr>
                <a:xfrm>
                  <a:off x="3193775" y="2510650"/>
                  <a:ext cx="582300" cy="0"/>
                </a:xfrm>
                <a:prstGeom prst="straightConnector1">
                  <a:avLst/>
                </a:prstGeom>
                <a:noFill/>
                <a:ln cap="flat" cmpd="sng" w="9525">
                  <a:solidFill>
                    <a:schemeClr val="dk2"/>
                  </a:solidFill>
                  <a:prstDash val="solid"/>
                  <a:round/>
                  <a:headEnd len="med" w="med" type="none"/>
                  <a:tailEnd len="med" w="med" type="none"/>
                </a:ln>
              </p:spPr>
            </p:cxnSp>
            <p:cxnSp>
              <p:nvCxnSpPr>
                <p:cNvPr id="236" name="Google Shape;236;p26"/>
                <p:cNvCxnSpPr>
                  <a:stCxn id="230" idx="6"/>
                  <a:endCxn id="221" idx="2"/>
                </p:cNvCxnSpPr>
                <p:nvPr/>
              </p:nvCxnSpPr>
              <p:spPr>
                <a:xfrm>
                  <a:off x="3193775" y="2510650"/>
                  <a:ext cx="582300" cy="888900"/>
                </a:xfrm>
                <a:prstGeom prst="straightConnector1">
                  <a:avLst/>
                </a:prstGeom>
                <a:noFill/>
                <a:ln cap="flat" cmpd="sng" w="9525">
                  <a:solidFill>
                    <a:schemeClr val="dk2"/>
                  </a:solidFill>
                  <a:prstDash val="solid"/>
                  <a:round/>
                  <a:headEnd len="med" w="med" type="none"/>
                  <a:tailEnd len="med" w="med" type="none"/>
                </a:ln>
              </p:spPr>
            </p:cxnSp>
            <p:cxnSp>
              <p:nvCxnSpPr>
                <p:cNvPr id="237" name="Google Shape;237;p26"/>
                <p:cNvCxnSpPr>
                  <a:stCxn id="233" idx="6"/>
                  <a:endCxn id="220" idx="2"/>
                </p:cNvCxnSpPr>
                <p:nvPr/>
              </p:nvCxnSpPr>
              <p:spPr>
                <a:xfrm flipH="1" rot="10800000">
                  <a:off x="3193775" y="2510500"/>
                  <a:ext cx="582300" cy="888900"/>
                </a:xfrm>
                <a:prstGeom prst="straightConnector1">
                  <a:avLst/>
                </a:prstGeom>
                <a:noFill/>
                <a:ln cap="flat" cmpd="sng" w="9525">
                  <a:solidFill>
                    <a:schemeClr val="dk2"/>
                  </a:solidFill>
                  <a:prstDash val="solid"/>
                  <a:round/>
                  <a:headEnd len="med" w="med" type="none"/>
                  <a:tailEnd len="med" w="med" type="none"/>
                </a:ln>
              </p:spPr>
            </p:cxnSp>
            <p:cxnSp>
              <p:nvCxnSpPr>
                <p:cNvPr id="238" name="Google Shape;238;p26"/>
                <p:cNvCxnSpPr>
                  <a:stCxn id="233" idx="6"/>
                  <a:endCxn id="221" idx="2"/>
                </p:cNvCxnSpPr>
                <p:nvPr/>
              </p:nvCxnSpPr>
              <p:spPr>
                <a:xfrm>
                  <a:off x="3193775" y="3399400"/>
                  <a:ext cx="582300" cy="0"/>
                </a:xfrm>
                <a:prstGeom prst="straightConnector1">
                  <a:avLst/>
                </a:prstGeom>
                <a:noFill/>
                <a:ln cap="flat" cmpd="sng" w="9525">
                  <a:solidFill>
                    <a:schemeClr val="dk2"/>
                  </a:solidFill>
                  <a:prstDash val="solid"/>
                  <a:round/>
                  <a:headEnd len="med" w="med" type="none"/>
                  <a:tailEnd len="med" w="med" type="none"/>
                </a:ln>
              </p:spPr>
            </p:cxnSp>
            <p:sp>
              <p:nvSpPr>
                <p:cNvPr id="239" name="Google Shape;239;p26"/>
                <p:cNvSpPr/>
                <p:nvPr/>
              </p:nvSpPr>
              <p:spPr>
                <a:xfrm>
                  <a:off x="3253898" y="2230452"/>
                  <a:ext cx="462352" cy="200512"/>
                </a:xfrm>
                <a:custGeom>
                  <a:rect b="b" l="l" r="r" t="t"/>
                  <a:pathLst>
                    <a:path extrusionOk="0" h="11978" w="48797">
                      <a:moveTo>
                        <a:pt x="0" y="11430"/>
                      </a:moveTo>
                      <a:cubicBezTo>
                        <a:pt x="1978" y="11357"/>
                        <a:pt x="7620" y="12896"/>
                        <a:pt x="11870" y="10991"/>
                      </a:cubicBezTo>
                      <a:cubicBezTo>
                        <a:pt x="16120" y="9086"/>
                        <a:pt x="20955" y="0"/>
                        <a:pt x="25498" y="0"/>
                      </a:cubicBezTo>
                      <a:cubicBezTo>
                        <a:pt x="30041" y="0"/>
                        <a:pt x="35243" y="9086"/>
                        <a:pt x="39126" y="10991"/>
                      </a:cubicBezTo>
                      <a:cubicBezTo>
                        <a:pt x="43009" y="12896"/>
                        <a:pt x="47185" y="11357"/>
                        <a:pt x="48797" y="11430"/>
                      </a:cubicBezTo>
                    </a:path>
                  </a:pathLst>
                </a:custGeom>
                <a:noFill/>
                <a:ln cap="flat" cmpd="sng" w="9525">
                  <a:solidFill>
                    <a:srgbClr val="0000FF"/>
                  </a:solidFill>
                  <a:prstDash val="solid"/>
                  <a:round/>
                  <a:headEnd len="med" w="med" type="none"/>
                  <a:tailEnd len="med" w="med" type="none"/>
                </a:ln>
              </p:spPr>
            </p:sp>
            <p:sp>
              <p:nvSpPr>
                <p:cNvPr id="240" name="Google Shape;240;p26"/>
                <p:cNvSpPr/>
                <p:nvPr/>
              </p:nvSpPr>
              <p:spPr>
                <a:xfrm>
                  <a:off x="3248039" y="3162252"/>
                  <a:ext cx="462352" cy="200512"/>
                </a:xfrm>
                <a:custGeom>
                  <a:rect b="b" l="l" r="r" t="t"/>
                  <a:pathLst>
                    <a:path extrusionOk="0" h="11978" w="48797">
                      <a:moveTo>
                        <a:pt x="0" y="11430"/>
                      </a:moveTo>
                      <a:cubicBezTo>
                        <a:pt x="1978" y="11357"/>
                        <a:pt x="7620" y="12896"/>
                        <a:pt x="11870" y="10991"/>
                      </a:cubicBezTo>
                      <a:cubicBezTo>
                        <a:pt x="16120" y="9086"/>
                        <a:pt x="20955" y="0"/>
                        <a:pt x="25498" y="0"/>
                      </a:cubicBezTo>
                      <a:cubicBezTo>
                        <a:pt x="30041" y="0"/>
                        <a:pt x="35243" y="9086"/>
                        <a:pt x="39126" y="10991"/>
                      </a:cubicBezTo>
                      <a:cubicBezTo>
                        <a:pt x="43009" y="12896"/>
                        <a:pt x="47185" y="11357"/>
                        <a:pt x="48797" y="11430"/>
                      </a:cubicBezTo>
                    </a:path>
                  </a:pathLst>
                </a:custGeom>
                <a:noFill/>
                <a:ln cap="flat" cmpd="sng" w="9525">
                  <a:solidFill>
                    <a:srgbClr val="0000FF"/>
                  </a:solidFill>
                  <a:prstDash val="solid"/>
                  <a:round/>
                  <a:headEnd len="med" w="med" type="none"/>
                  <a:tailEnd len="med" w="med" type="none"/>
                </a:ln>
              </p:spPr>
            </p:sp>
            <p:sp>
              <p:nvSpPr>
                <p:cNvPr id="241" name="Google Shape;241;p26"/>
                <p:cNvSpPr/>
                <p:nvPr/>
              </p:nvSpPr>
              <p:spPr>
                <a:xfrm>
                  <a:off x="2960507" y="2780058"/>
                  <a:ext cx="462352" cy="200512"/>
                </a:xfrm>
                <a:custGeom>
                  <a:rect b="b" l="l" r="r" t="t"/>
                  <a:pathLst>
                    <a:path extrusionOk="0" h="11978" w="48797">
                      <a:moveTo>
                        <a:pt x="0" y="11430"/>
                      </a:moveTo>
                      <a:cubicBezTo>
                        <a:pt x="1978" y="11357"/>
                        <a:pt x="7620" y="12896"/>
                        <a:pt x="11870" y="10991"/>
                      </a:cubicBezTo>
                      <a:cubicBezTo>
                        <a:pt x="16120" y="9086"/>
                        <a:pt x="20955" y="0"/>
                        <a:pt x="25498" y="0"/>
                      </a:cubicBezTo>
                      <a:cubicBezTo>
                        <a:pt x="30041" y="0"/>
                        <a:pt x="35243" y="9086"/>
                        <a:pt x="39126" y="10991"/>
                      </a:cubicBezTo>
                      <a:cubicBezTo>
                        <a:pt x="43009" y="12896"/>
                        <a:pt x="47185" y="11357"/>
                        <a:pt x="48797" y="11430"/>
                      </a:cubicBezTo>
                    </a:path>
                  </a:pathLst>
                </a:custGeom>
                <a:noFill/>
                <a:ln cap="flat" cmpd="sng" w="9525">
                  <a:solidFill>
                    <a:srgbClr val="0000FF"/>
                  </a:solidFill>
                  <a:prstDash val="solid"/>
                  <a:round/>
                  <a:headEnd len="med" w="med" type="none"/>
                  <a:tailEnd len="med" w="med" type="none"/>
                </a:ln>
              </p:spPr>
            </p:sp>
            <p:sp>
              <p:nvSpPr>
                <p:cNvPr id="242" name="Google Shape;242;p26"/>
                <p:cNvSpPr/>
                <p:nvPr/>
              </p:nvSpPr>
              <p:spPr>
                <a:xfrm>
                  <a:off x="3541881" y="2778294"/>
                  <a:ext cx="462352" cy="200512"/>
                </a:xfrm>
                <a:custGeom>
                  <a:rect b="b" l="l" r="r" t="t"/>
                  <a:pathLst>
                    <a:path extrusionOk="0" h="11978" w="48797">
                      <a:moveTo>
                        <a:pt x="0" y="11430"/>
                      </a:moveTo>
                      <a:cubicBezTo>
                        <a:pt x="1978" y="11357"/>
                        <a:pt x="7620" y="12896"/>
                        <a:pt x="11870" y="10991"/>
                      </a:cubicBezTo>
                      <a:cubicBezTo>
                        <a:pt x="16120" y="9086"/>
                        <a:pt x="20955" y="0"/>
                        <a:pt x="25498" y="0"/>
                      </a:cubicBezTo>
                      <a:cubicBezTo>
                        <a:pt x="30041" y="0"/>
                        <a:pt x="35243" y="9086"/>
                        <a:pt x="39126" y="10991"/>
                      </a:cubicBezTo>
                      <a:cubicBezTo>
                        <a:pt x="43009" y="12896"/>
                        <a:pt x="47185" y="11357"/>
                        <a:pt x="48797" y="11430"/>
                      </a:cubicBezTo>
                    </a:path>
                  </a:pathLst>
                </a:custGeom>
                <a:noFill/>
                <a:ln cap="flat" cmpd="sng" w="9525">
                  <a:solidFill>
                    <a:srgbClr val="0000FF"/>
                  </a:solidFill>
                  <a:prstDash val="solid"/>
                  <a:round/>
                  <a:headEnd len="med" w="med" type="none"/>
                  <a:tailEnd len="med" w="med" type="none"/>
                </a:ln>
              </p:spPr>
            </p:sp>
            <p:sp>
              <p:nvSpPr>
                <p:cNvPr id="243" name="Google Shape;243;p26"/>
                <p:cNvSpPr txBox="1"/>
                <p:nvPr/>
              </p:nvSpPr>
              <p:spPr>
                <a:xfrm>
                  <a:off x="3588875" y="1648114"/>
                  <a:ext cx="935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Hidden Layer</a:t>
                  </a:r>
                  <a:endParaRPr sz="1000"/>
                </a:p>
              </p:txBody>
            </p:sp>
            <p:sp>
              <p:nvSpPr>
                <p:cNvPr id="244" name="Google Shape;244;p26"/>
                <p:cNvSpPr txBox="1"/>
                <p:nvPr/>
              </p:nvSpPr>
              <p:spPr>
                <a:xfrm>
                  <a:off x="4919375" y="2026501"/>
                  <a:ext cx="935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Output Layer</a:t>
                  </a:r>
                  <a:endParaRPr sz="1000"/>
                </a:p>
              </p:txBody>
            </p:sp>
          </p:grpSp>
          <p:sp>
            <p:nvSpPr>
              <p:cNvPr id="245" name="Google Shape;245;p26"/>
              <p:cNvSpPr txBox="1"/>
              <p:nvPr/>
            </p:nvSpPr>
            <p:spPr>
              <a:xfrm>
                <a:off x="7128500" y="2912425"/>
                <a:ext cx="460500" cy="4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800">
                    <a:latin typeface="Times New Roman"/>
                    <a:ea typeface="Times New Roman"/>
                    <a:cs typeface="Times New Roman"/>
                    <a:sym typeface="Times New Roman"/>
                  </a:rPr>
                  <a:t>y</a:t>
                </a:r>
                <a:endParaRPr i="1" sz="1800">
                  <a:latin typeface="Times New Roman"/>
                  <a:ea typeface="Times New Roman"/>
                  <a:cs typeface="Times New Roman"/>
                  <a:sym typeface="Times New Roman"/>
                </a:endParaRPr>
              </a:p>
            </p:txBody>
          </p:sp>
          <p:cxnSp>
            <p:nvCxnSpPr>
              <p:cNvPr id="246" name="Google Shape;246;p26"/>
              <p:cNvCxnSpPr>
                <a:stCxn id="222" idx="6"/>
                <a:endCxn id="245" idx="1"/>
              </p:cNvCxnSpPr>
              <p:nvPr/>
            </p:nvCxnSpPr>
            <p:spPr>
              <a:xfrm>
                <a:off x="6562175" y="3136850"/>
                <a:ext cx="566400" cy="300"/>
              </a:xfrm>
              <a:prstGeom prst="straightConnector1">
                <a:avLst/>
              </a:prstGeom>
              <a:noFill/>
              <a:ln cap="flat" cmpd="sng" w="9525">
                <a:solidFill>
                  <a:schemeClr val="dk2"/>
                </a:solidFill>
                <a:prstDash val="solid"/>
                <a:round/>
                <a:headEnd len="med" w="med" type="none"/>
                <a:tailEnd len="med" w="med" type="triangle"/>
              </a:ln>
            </p:spPr>
          </p:cxnSp>
          <p:sp>
            <p:nvSpPr>
              <p:cNvPr id="232" name="Google Shape;232;p26"/>
              <p:cNvSpPr txBox="1"/>
              <p:nvPr/>
            </p:nvSpPr>
            <p:spPr>
              <a:xfrm>
                <a:off x="2244927" y="3438321"/>
                <a:ext cx="7572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latin typeface="Times New Roman"/>
                    <a:ea typeface="Times New Roman"/>
                    <a:cs typeface="Times New Roman"/>
                    <a:sym typeface="Times New Roman"/>
                  </a:rPr>
                  <a:t>x_1</a:t>
                </a:r>
                <a:endParaRPr i="1" sz="1000">
                  <a:latin typeface="Times New Roman"/>
                  <a:ea typeface="Times New Roman"/>
                  <a:cs typeface="Times New Roman"/>
                  <a:sym typeface="Times New Roman"/>
                </a:endParaRPr>
              </a:p>
            </p:txBody>
          </p:sp>
        </p:grpSp>
        <p:sp>
          <p:nvSpPr>
            <p:cNvPr id="247" name="Google Shape;247;p26"/>
            <p:cNvSpPr txBox="1"/>
            <p:nvPr/>
          </p:nvSpPr>
          <p:spPr>
            <a:xfrm>
              <a:off x="5186300" y="3393942"/>
              <a:ext cx="7137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Features of Input</a:t>
              </a:r>
              <a:endParaRPr sz="1000"/>
            </a:p>
          </p:txBody>
        </p:sp>
        <p:sp>
          <p:nvSpPr>
            <p:cNvPr id="248" name="Google Shape;248;p26"/>
            <p:cNvSpPr txBox="1"/>
            <p:nvPr/>
          </p:nvSpPr>
          <p:spPr>
            <a:xfrm>
              <a:off x="8066526" y="3703759"/>
              <a:ext cx="981900" cy="96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Probabilistic Output</a:t>
              </a:r>
              <a:endParaRPr sz="1000"/>
            </a:p>
          </p:txBody>
        </p:sp>
      </p:grpSp>
      <p:sp>
        <p:nvSpPr>
          <p:cNvPr id="249" name="Google Shape;249;p26"/>
          <p:cNvSpPr txBox="1"/>
          <p:nvPr/>
        </p:nvSpPr>
        <p:spPr>
          <a:xfrm>
            <a:off x="7018275" y="2111100"/>
            <a:ext cx="1370700" cy="92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Good</a:t>
            </a:r>
            <a:endParaRPr sz="2400"/>
          </a:p>
          <a:p>
            <a:pPr indent="0" lvl="0" marL="0" rtl="0" algn="ctr">
              <a:spcBef>
                <a:spcPts val="0"/>
              </a:spcBef>
              <a:spcAft>
                <a:spcPts val="0"/>
              </a:spcAft>
              <a:buNone/>
            </a:pPr>
            <a:r>
              <a:rPr lang="en" sz="2400"/>
              <a:t>Memory!</a:t>
            </a:r>
            <a:endParaRPr sz="2400"/>
          </a:p>
        </p:txBody>
      </p:sp>
      <p:sp>
        <p:nvSpPr>
          <p:cNvPr id="250" name="Google Shape;250;p26"/>
          <p:cNvSpPr/>
          <p:nvPr/>
        </p:nvSpPr>
        <p:spPr>
          <a:xfrm>
            <a:off x="2171450" y="2347500"/>
            <a:ext cx="621900" cy="438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p:nvPr/>
        </p:nvSpPr>
        <p:spPr>
          <a:xfrm>
            <a:off x="6448000" y="2314450"/>
            <a:ext cx="621900" cy="438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55" name="Shape 255"/>
        <p:cNvGrpSpPr/>
        <p:nvPr/>
      </p:nvGrpSpPr>
      <p:grpSpPr>
        <a:xfrm>
          <a:off x="0" y="0"/>
          <a:ext cx="0" cy="0"/>
          <a:chOff x="0" y="0"/>
          <a:chExt cx="0" cy="0"/>
        </a:xfrm>
      </p:grpSpPr>
      <p:sp>
        <p:nvSpPr>
          <p:cNvPr id="256" name="Google Shape;25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Hidden Layer BNN for binary classification</a:t>
            </a:r>
            <a:endParaRPr/>
          </a:p>
        </p:txBody>
      </p:sp>
      <p:grpSp>
        <p:nvGrpSpPr>
          <p:cNvPr id="257" name="Google Shape;257;p27"/>
          <p:cNvGrpSpPr/>
          <p:nvPr/>
        </p:nvGrpSpPr>
        <p:grpSpPr>
          <a:xfrm>
            <a:off x="1743166" y="1826714"/>
            <a:ext cx="5683068" cy="2031486"/>
            <a:chOff x="1743166" y="1826714"/>
            <a:chExt cx="5683068" cy="2031486"/>
          </a:xfrm>
        </p:grpSpPr>
        <p:grpSp>
          <p:nvGrpSpPr>
            <p:cNvPr id="258" name="Google Shape;258;p27"/>
            <p:cNvGrpSpPr/>
            <p:nvPr/>
          </p:nvGrpSpPr>
          <p:grpSpPr>
            <a:xfrm>
              <a:off x="1963158" y="1826714"/>
              <a:ext cx="5168642" cy="2031486"/>
              <a:chOff x="2420358" y="1902914"/>
              <a:chExt cx="5168642" cy="2031486"/>
            </a:xfrm>
          </p:grpSpPr>
          <p:grpSp>
            <p:nvGrpSpPr>
              <p:cNvPr id="259" name="Google Shape;259;p27"/>
              <p:cNvGrpSpPr/>
              <p:nvPr/>
            </p:nvGrpSpPr>
            <p:grpSpPr>
              <a:xfrm>
                <a:off x="2420358" y="1902914"/>
                <a:ext cx="4342417" cy="2031486"/>
                <a:chOff x="1512358" y="1648114"/>
                <a:chExt cx="4342417" cy="2031486"/>
              </a:xfrm>
            </p:grpSpPr>
            <p:sp>
              <p:nvSpPr>
                <p:cNvPr id="260" name="Google Shape;260;p27"/>
                <p:cNvSpPr/>
                <p:nvPr/>
              </p:nvSpPr>
              <p:spPr>
                <a:xfrm>
                  <a:off x="3776375" y="2230450"/>
                  <a:ext cx="560400" cy="56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61" name="Google Shape;261;p27"/>
                <p:cNvSpPr/>
                <p:nvPr/>
              </p:nvSpPr>
              <p:spPr>
                <a:xfrm>
                  <a:off x="3776375" y="3119200"/>
                  <a:ext cx="560400" cy="56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62" name="Google Shape;262;p27"/>
                <p:cNvSpPr/>
                <p:nvPr/>
              </p:nvSpPr>
              <p:spPr>
                <a:xfrm>
                  <a:off x="5093775" y="2601850"/>
                  <a:ext cx="560400" cy="56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 name="Google Shape;263;p27"/>
                <p:cNvCxnSpPr>
                  <a:stCxn id="260" idx="6"/>
                  <a:endCxn id="262" idx="2"/>
                </p:cNvCxnSpPr>
                <p:nvPr/>
              </p:nvCxnSpPr>
              <p:spPr>
                <a:xfrm>
                  <a:off x="4336775" y="2510650"/>
                  <a:ext cx="756900" cy="371400"/>
                </a:xfrm>
                <a:prstGeom prst="straightConnector1">
                  <a:avLst/>
                </a:prstGeom>
                <a:noFill/>
                <a:ln cap="flat" cmpd="sng" w="9525">
                  <a:solidFill>
                    <a:schemeClr val="dk2"/>
                  </a:solidFill>
                  <a:prstDash val="solid"/>
                  <a:round/>
                  <a:headEnd len="med" w="med" type="none"/>
                  <a:tailEnd len="med" w="med" type="none"/>
                </a:ln>
              </p:spPr>
            </p:cxnSp>
            <p:cxnSp>
              <p:nvCxnSpPr>
                <p:cNvPr id="264" name="Google Shape;264;p27"/>
                <p:cNvCxnSpPr>
                  <a:stCxn id="261" idx="6"/>
                  <a:endCxn id="262" idx="2"/>
                </p:cNvCxnSpPr>
                <p:nvPr/>
              </p:nvCxnSpPr>
              <p:spPr>
                <a:xfrm flipH="1" rot="10800000">
                  <a:off x="4336775" y="2881900"/>
                  <a:ext cx="756900" cy="517500"/>
                </a:xfrm>
                <a:prstGeom prst="straightConnector1">
                  <a:avLst/>
                </a:prstGeom>
                <a:noFill/>
                <a:ln cap="flat" cmpd="sng" w="9525">
                  <a:solidFill>
                    <a:schemeClr val="dk2"/>
                  </a:solidFill>
                  <a:prstDash val="solid"/>
                  <a:round/>
                  <a:headEnd len="med" w="med" type="none"/>
                  <a:tailEnd len="med" w="med" type="none"/>
                </a:ln>
              </p:spPr>
            </p:cxnSp>
            <p:sp>
              <p:nvSpPr>
                <p:cNvPr id="265" name="Google Shape;265;p27"/>
                <p:cNvSpPr/>
                <p:nvPr/>
              </p:nvSpPr>
              <p:spPr>
                <a:xfrm>
                  <a:off x="4521514" y="2310127"/>
                  <a:ext cx="462352" cy="200512"/>
                </a:xfrm>
                <a:custGeom>
                  <a:rect b="b" l="l" r="r" t="t"/>
                  <a:pathLst>
                    <a:path extrusionOk="0" h="11978" w="48797">
                      <a:moveTo>
                        <a:pt x="0" y="11430"/>
                      </a:moveTo>
                      <a:cubicBezTo>
                        <a:pt x="1978" y="11357"/>
                        <a:pt x="7620" y="12896"/>
                        <a:pt x="11870" y="10991"/>
                      </a:cubicBezTo>
                      <a:cubicBezTo>
                        <a:pt x="16120" y="9086"/>
                        <a:pt x="20955" y="0"/>
                        <a:pt x="25498" y="0"/>
                      </a:cubicBezTo>
                      <a:cubicBezTo>
                        <a:pt x="30041" y="0"/>
                        <a:pt x="35243" y="9086"/>
                        <a:pt x="39126" y="10991"/>
                      </a:cubicBezTo>
                      <a:cubicBezTo>
                        <a:pt x="43009" y="12896"/>
                        <a:pt x="47185" y="11357"/>
                        <a:pt x="48797" y="11430"/>
                      </a:cubicBezTo>
                    </a:path>
                  </a:pathLst>
                </a:custGeom>
                <a:noFill/>
                <a:ln cap="flat" cmpd="sng" w="9525">
                  <a:solidFill>
                    <a:srgbClr val="0000FF"/>
                  </a:solidFill>
                  <a:prstDash val="solid"/>
                  <a:round/>
                  <a:headEnd len="med" w="med" type="none"/>
                  <a:tailEnd len="med" w="med" type="none"/>
                </a:ln>
              </p:spPr>
            </p:sp>
            <p:sp>
              <p:nvSpPr>
                <p:cNvPr id="266" name="Google Shape;266;p27"/>
                <p:cNvSpPr/>
                <p:nvPr/>
              </p:nvSpPr>
              <p:spPr>
                <a:xfrm>
                  <a:off x="5216140" y="2746985"/>
                  <a:ext cx="327602" cy="276920"/>
                </a:xfrm>
                <a:custGeom>
                  <a:rect b="b" l="l" r="r" t="t"/>
                  <a:pathLst>
                    <a:path extrusionOk="0" h="33394" w="52754">
                      <a:moveTo>
                        <a:pt x="0" y="32386"/>
                      </a:moveTo>
                      <a:cubicBezTo>
                        <a:pt x="2986" y="32109"/>
                        <a:pt x="12373" y="35731"/>
                        <a:pt x="17918" y="30721"/>
                      </a:cubicBezTo>
                      <a:cubicBezTo>
                        <a:pt x="23463" y="25711"/>
                        <a:pt x="27466" y="7179"/>
                        <a:pt x="33272" y="2328"/>
                      </a:cubicBezTo>
                      <a:cubicBezTo>
                        <a:pt x="39078" y="-2523"/>
                        <a:pt x="49507" y="1732"/>
                        <a:pt x="52754" y="1613"/>
                      </a:cubicBezTo>
                    </a:path>
                  </a:pathLst>
                </a:custGeom>
                <a:noFill/>
                <a:ln cap="flat" cmpd="sng" w="28575">
                  <a:solidFill>
                    <a:srgbClr val="FF0000"/>
                  </a:solidFill>
                  <a:prstDash val="solid"/>
                  <a:round/>
                  <a:headEnd len="med" w="med" type="none"/>
                  <a:tailEnd len="med" w="med" type="none"/>
                </a:ln>
              </p:spPr>
            </p:sp>
            <p:sp>
              <p:nvSpPr>
                <p:cNvPr id="267" name="Google Shape;267;p27"/>
                <p:cNvSpPr/>
                <p:nvPr/>
              </p:nvSpPr>
              <p:spPr>
                <a:xfrm>
                  <a:off x="4521514" y="3242852"/>
                  <a:ext cx="462352" cy="200512"/>
                </a:xfrm>
                <a:custGeom>
                  <a:rect b="b" l="l" r="r" t="t"/>
                  <a:pathLst>
                    <a:path extrusionOk="0" h="11978" w="48797">
                      <a:moveTo>
                        <a:pt x="0" y="11430"/>
                      </a:moveTo>
                      <a:cubicBezTo>
                        <a:pt x="1978" y="11357"/>
                        <a:pt x="7620" y="12896"/>
                        <a:pt x="11870" y="10991"/>
                      </a:cubicBezTo>
                      <a:cubicBezTo>
                        <a:pt x="16120" y="9086"/>
                        <a:pt x="20955" y="0"/>
                        <a:pt x="25498" y="0"/>
                      </a:cubicBezTo>
                      <a:cubicBezTo>
                        <a:pt x="30041" y="0"/>
                        <a:pt x="35243" y="9086"/>
                        <a:pt x="39126" y="10991"/>
                      </a:cubicBezTo>
                      <a:cubicBezTo>
                        <a:pt x="43009" y="12896"/>
                        <a:pt x="47185" y="11357"/>
                        <a:pt x="48797" y="11430"/>
                      </a:cubicBezTo>
                    </a:path>
                  </a:pathLst>
                </a:custGeom>
                <a:noFill/>
                <a:ln cap="flat" cmpd="sng" w="9525">
                  <a:solidFill>
                    <a:srgbClr val="0000FF"/>
                  </a:solidFill>
                  <a:prstDash val="solid"/>
                  <a:round/>
                  <a:headEnd len="med" w="med" type="none"/>
                  <a:tailEnd len="med" w="med" type="none"/>
                </a:ln>
              </p:spPr>
            </p:sp>
            <p:sp>
              <p:nvSpPr>
                <p:cNvPr id="268" name="Google Shape;268;p27"/>
                <p:cNvSpPr txBox="1"/>
                <p:nvPr/>
              </p:nvSpPr>
              <p:spPr>
                <a:xfrm>
                  <a:off x="1512358" y="2279957"/>
                  <a:ext cx="5604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800">
                      <a:latin typeface="Times New Roman"/>
                      <a:ea typeface="Times New Roman"/>
                      <a:cs typeface="Times New Roman"/>
                      <a:sym typeface="Times New Roman"/>
                    </a:rPr>
                    <a:t>x_0</a:t>
                  </a:r>
                  <a:endParaRPr i="1" sz="1800">
                    <a:latin typeface="Times New Roman"/>
                    <a:ea typeface="Times New Roman"/>
                    <a:cs typeface="Times New Roman"/>
                    <a:sym typeface="Times New Roman"/>
                  </a:endParaRPr>
                </a:p>
              </p:txBody>
            </p:sp>
            <p:cxnSp>
              <p:nvCxnSpPr>
                <p:cNvPr id="269" name="Google Shape;269;p27"/>
                <p:cNvCxnSpPr>
                  <a:stCxn id="268" idx="3"/>
                  <a:endCxn id="270" idx="2"/>
                </p:cNvCxnSpPr>
                <p:nvPr/>
              </p:nvCxnSpPr>
              <p:spPr>
                <a:xfrm>
                  <a:off x="2072758" y="2505707"/>
                  <a:ext cx="560700" cy="4800"/>
                </a:xfrm>
                <a:prstGeom prst="straightConnector1">
                  <a:avLst/>
                </a:prstGeom>
                <a:noFill/>
                <a:ln cap="flat" cmpd="sng" w="9525">
                  <a:solidFill>
                    <a:schemeClr val="dk2"/>
                  </a:solidFill>
                  <a:prstDash val="solid"/>
                  <a:round/>
                  <a:headEnd len="med" w="med" type="none"/>
                  <a:tailEnd len="med" w="med" type="triangle"/>
                </a:ln>
              </p:spPr>
            </p:cxnSp>
            <p:cxnSp>
              <p:nvCxnSpPr>
                <p:cNvPr id="271" name="Google Shape;271;p27"/>
                <p:cNvCxnSpPr>
                  <a:stCxn id="272" idx="3"/>
                  <a:endCxn id="273" idx="2"/>
                </p:cNvCxnSpPr>
                <p:nvPr/>
              </p:nvCxnSpPr>
              <p:spPr>
                <a:xfrm flipH="1" rot="10800000">
                  <a:off x="2094133" y="3399382"/>
                  <a:ext cx="539100" cy="9900"/>
                </a:xfrm>
                <a:prstGeom prst="straightConnector1">
                  <a:avLst/>
                </a:prstGeom>
                <a:noFill/>
                <a:ln cap="flat" cmpd="sng" w="9525">
                  <a:solidFill>
                    <a:schemeClr val="dk2"/>
                  </a:solidFill>
                  <a:prstDash val="solid"/>
                  <a:round/>
                  <a:headEnd len="med" w="med" type="none"/>
                  <a:tailEnd len="med" w="med" type="triangle"/>
                </a:ln>
              </p:spPr>
            </p:cxnSp>
            <p:sp>
              <p:nvSpPr>
                <p:cNvPr id="274" name="Google Shape;274;p27"/>
                <p:cNvSpPr txBox="1"/>
                <p:nvPr/>
              </p:nvSpPr>
              <p:spPr>
                <a:xfrm>
                  <a:off x="2378000" y="1672813"/>
                  <a:ext cx="10968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Input</a:t>
                  </a:r>
                  <a:endParaRPr/>
                </a:p>
                <a:p>
                  <a:pPr indent="0" lvl="0" marL="0" rtl="0" algn="ctr">
                    <a:spcBef>
                      <a:spcPts val="0"/>
                    </a:spcBef>
                    <a:spcAft>
                      <a:spcPts val="0"/>
                    </a:spcAft>
                    <a:buNone/>
                  </a:pPr>
                  <a:r>
                    <a:rPr lang="en"/>
                    <a:t>Layer</a:t>
                  </a:r>
                  <a:endParaRPr/>
                </a:p>
              </p:txBody>
            </p:sp>
            <p:sp>
              <p:nvSpPr>
                <p:cNvPr id="270" name="Google Shape;270;p27"/>
                <p:cNvSpPr/>
                <p:nvPr/>
              </p:nvSpPr>
              <p:spPr>
                <a:xfrm>
                  <a:off x="2633375" y="2230450"/>
                  <a:ext cx="560400" cy="56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73" name="Google Shape;273;p27"/>
                <p:cNvSpPr/>
                <p:nvPr/>
              </p:nvSpPr>
              <p:spPr>
                <a:xfrm>
                  <a:off x="2633375" y="3119200"/>
                  <a:ext cx="560400" cy="56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cxnSp>
              <p:nvCxnSpPr>
                <p:cNvPr id="275" name="Google Shape;275;p27"/>
                <p:cNvCxnSpPr>
                  <a:stCxn id="270" idx="6"/>
                  <a:endCxn id="260" idx="2"/>
                </p:cNvCxnSpPr>
                <p:nvPr/>
              </p:nvCxnSpPr>
              <p:spPr>
                <a:xfrm>
                  <a:off x="3193775" y="2510650"/>
                  <a:ext cx="582600" cy="0"/>
                </a:xfrm>
                <a:prstGeom prst="straightConnector1">
                  <a:avLst/>
                </a:prstGeom>
                <a:noFill/>
                <a:ln cap="flat" cmpd="sng" w="9525">
                  <a:solidFill>
                    <a:schemeClr val="dk2"/>
                  </a:solidFill>
                  <a:prstDash val="solid"/>
                  <a:round/>
                  <a:headEnd len="med" w="med" type="none"/>
                  <a:tailEnd len="med" w="med" type="none"/>
                </a:ln>
              </p:spPr>
            </p:cxnSp>
            <p:cxnSp>
              <p:nvCxnSpPr>
                <p:cNvPr id="276" name="Google Shape;276;p27"/>
                <p:cNvCxnSpPr>
                  <a:stCxn id="270" idx="6"/>
                  <a:endCxn id="261" idx="2"/>
                </p:cNvCxnSpPr>
                <p:nvPr/>
              </p:nvCxnSpPr>
              <p:spPr>
                <a:xfrm>
                  <a:off x="3193775" y="2510650"/>
                  <a:ext cx="582600" cy="888900"/>
                </a:xfrm>
                <a:prstGeom prst="straightConnector1">
                  <a:avLst/>
                </a:prstGeom>
                <a:noFill/>
                <a:ln cap="flat" cmpd="sng" w="9525">
                  <a:solidFill>
                    <a:schemeClr val="dk2"/>
                  </a:solidFill>
                  <a:prstDash val="solid"/>
                  <a:round/>
                  <a:headEnd len="med" w="med" type="none"/>
                  <a:tailEnd len="med" w="med" type="none"/>
                </a:ln>
              </p:spPr>
            </p:cxnSp>
            <p:cxnSp>
              <p:nvCxnSpPr>
                <p:cNvPr id="277" name="Google Shape;277;p27"/>
                <p:cNvCxnSpPr>
                  <a:stCxn id="273" idx="6"/>
                  <a:endCxn id="260" idx="2"/>
                </p:cNvCxnSpPr>
                <p:nvPr/>
              </p:nvCxnSpPr>
              <p:spPr>
                <a:xfrm flipH="1" rot="10800000">
                  <a:off x="3193775" y="2510800"/>
                  <a:ext cx="582600" cy="888600"/>
                </a:xfrm>
                <a:prstGeom prst="straightConnector1">
                  <a:avLst/>
                </a:prstGeom>
                <a:noFill/>
                <a:ln cap="flat" cmpd="sng" w="9525">
                  <a:solidFill>
                    <a:schemeClr val="dk2"/>
                  </a:solidFill>
                  <a:prstDash val="solid"/>
                  <a:round/>
                  <a:headEnd len="med" w="med" type="none"/>
                  <a:tailEnd len="med" w="med" type="none"/>
                </a:ln>
              </p:spPr>
            </p:cxnSp>
            <p:cxnSp>
              <p:nvCxnSpPr>
                <p:cNvPr id="278" name="Google Shape;278;p27"/>
                <p:cNvCxnSpPr>
                  <a:stCxn id="273" idx="6"/>
                  <a:endCxn id="261" idx="2"/>
                </p:cNvCxnSpPr>
                <p:nvPr/>
              </p:nvCxnSpPr>
              <p:spPr>
                <a:xfrm>
                  <a:off x="3193775" y="3399400"/>
                  <a:ext cx="582600" cy="0"/>
                </a:xfrm>
                <a:prstGeom prst="straightConnector1">
                  <a:avLst/>
                </a:prstGeom>
                <a:noFill/>
                <a:ln cap="flat" cmpd="sng" w="9525">
                  <a:solidFill>
                    <a:schemeClr val="dk2"/>
                  </a:solidFill>
                  <a:prstDash val="solid"/>
                  <a:round/>
                  <a:headEnd len="med" w="med" type="none"/>
                  <a:tailEnd len="med" w="med" type="none"/>
                </a:ln>
              </p:spPr>
            </p:cxnSp>
            <p:sp>
              <p:nvSpPr>
                <p:cNvPr id="279" name="Google Shape;279;p27"/>
                <p:cNvSpPr/>
                <p:nvPr/>
              </p:nvSpPr>
              <p:spPr>
                <a:xfrm>
                  <a:off x="3253898" y="2230452"/>
                  <a:ext cx="462352" cy="200512"/>
                </a:xfrm>
                <a:custGeom>
                  <a:rect b="b" l="l" r="r" t="t"/>
                  <a:pathLst>
                    <a:path extrusionOk="0" h="11978" w="48797">
                      <a:moveTo>
                        <a:pt x="0" y="11430"/>
                      </a:moveTo>
                      <a:cubicBezTo>
                        <a:pt x="1978" y="11357"/>
                        <a:pt x="7620" y="12896"/>
                        <a:pt x="11870" y="10991"/>
                      </a:cubicBezTo>
                      <a:cubicBezTo>
                        <a:pt x="16120" y="9086"/>
                        <a:pt x="20955" y="0"/>
                        <a:pt x="25498" y="0"/>
                      </a:cubicBezTo>
                      <a:cubicBezTo>
                        <a:pt x="30041" y="0"/>
                        <a:pt x="35243" y="9086"/>
                        <a:pt x="39126" y="10991"/>
                      </a:cubicBezTo>
                      <a:cubicBezTo>
                        <a:pt x="43009" y="12896"/>
                        <a:pt x="47185" y="11357"/>
                        <a:pt x="48797" y="11430"/>
                      </a:cubicBezTo>
                    </a:path>
                  </a:pathLst>
                </a:custGeom>
                <a:noFill/>
                <a:ln cap="flat" cmpd="sng" w="9525">
                  <a:solidFill>
                    <a:srgbClr val="0000FF"/>
                  </a:solidFill>
                  <a:prstDash val="solid"/>
                  <a:round/>
                  <a:headEnd len="med" w="med" type="none"/>
                  <a:tailEnd len="med" w="med" type="none"/>
                </a:ln>
              </p:spPr>
            </p:sp>
            <p:sp>
              <p:nvSpPr>
                <p:cNvPr id="280" name="Google Shape;280;p27"/>
                <p:cNvSpPr/>
                <p:nvPr/>
              </p:nvSpPr>
              <p:spPr>
                <a:xfrm>
                  <a:off x="3248039" y="3162252"/>
                  <a:ext cx="462352" cy="200512"/>
                </a:xfrm>
                <a:custGeom>
                  <a:rect b="b" l="l" r="r" t="t"/>
                  <a:pathLst>
                    <a:path extrusionOk="0" h="11978" w="48797">
                      <a:moveTo>
                        <a:pt x="0" y="11430"/>
                      </a:moveTo>
                      <a:cubicBezTo>
                        <a:pt x="1978" y="11357"/>
                        <a:pt x="7620" y="12896"/>
                        <a:pt x="11870" y="10991"/>
                      </a:cubicBezTo>
                      <a:cubicBezTo>
                        <a:pt x="16120" y="9086"/>
                        <a:pt x="20955" y="0"/>
                        <a:pt x="25498" y="0"/>
                      </a:cubicBezTo>
                      <a:cubicBezTo>
                        <a:pt x="30041" y="0"/>
                        <a:pt x="35243" y="9086"/>
                        <a:pt x="39126" y="10991"/>
                      </a:cubicBezTo>
                      <a:cubicBezTo>
                        <a:pt x="43009" y="12896"/>
                        <a:pt x="47185" y="11357"/>
                        <a:pt x="48797" y="11430"/>
                      </a:cubicBezTo>
                    </a:path>
                  </a:pathLst>
                </a:custGeom>
                <a:noFill/>
                <a:ln cap="flat" cmpd="sng" w="9525">
                  <a:solidFill>
                    <a:srgbClr val="0000FF"/>
                  </a:solidFill>
                  <a:prstDash val="solid"/>
                  <a:round/>
                  <a:headEnd len="med" w="med" type="none"/>
                  <a:tailEnd len="med" w="med" type="none"/>
                </a:ln>
              </p:spPr>
            </p:sp>
            <p:sp>
              <p:nvSpPr>
                <p:cNvPr id="281" name="Google Shape;281;p27"/>
                <p:cNvSpPr/>
                <p:nvPr/>
              </p:nvSpPr>
              <p:spPr>
                <a:xfrm>
                  <a:off x="2960507" y="2780058"/>
                  <a:ext cx="462352" cy="200512"/>
                </a:xfrm>
                <a:custGeom>
                  <a:rect b="b" l="l" r="r" t="t"/>
                  <a:pathLst>
                    <a:path extrusionOk="0" h="11978" w="48797">
                      <a:moveTo>
                        <a:pt x="0" y="11430"/>
                      </a:moveTo>
                      <a:cubicBezTo>
                        <a:pt x="1978" y="11357"/>
                        <a:pt x="7620" y="12896"/>
                        <a:pt x="11870" y="10991"/>
                      </a:cubicBezTo>
                      <a:cubicBezTo>
                        <a:pt x="16120" y="9086"/>
                        <a:pt x="20955" y="0"/>
                        <a:pt x="25498" y="0"/>
                      </a:cubicBezTo>
                      <a:cubicBezTo>
                        <a:pt x="30041" y="0"/>
                        <a:pt x="35243" y="9086"/>
                        <a:pt x="39126" y="10991"/>
                      </a:cubicBezTo>
                      <a:cubicBezTo>
                        <a:pt x="43009" y="12896"/>
                        <a:pt x="47185" y="11357"/>
                        <a:pt x="48797" y="11430"/>
                      </a:cubicBezTo>
                    </a:path>
                  </a:pathLst>
                </a:custGeom>
                <a:noFill/>
                <a:ln cap="flat" cmpd="sng" w="9525">
                  <a:solidFill>
                    <a:srgbClr val="0000FF"/>
                  </a:solidFill>
                  <a:prstDash val="solid"/>
                  <a:round/>
                  <a:headEnd len="med" w="med" type="none"/>
                  <a:tailEnd len="med" w="med" type="none"/>
                </a:ln>
              </p:spPr>
            </p:sp>
            <p:sp>
              <p:nvSpPr>
                <p:cNvPr id="282" name="Google Shape;282;p27"/>
                <p:cNvSpPr/>
                <p:nvPr/>
              </p:nvSpPr>
              <p:spPr>
                <a:xfrm>
                  <a:off x="3541881" y="2778294"/>
                  <a:ext cx="462352" cy="200512"/>
                </a:xfrm>
                <a:custGeom>
                  <a:rect b="b" l="l" r="r" t="t"/>
                  <a:pathLst>
                    <a:path extrusionOk="0" h="11978" w="48797">
                      <a:moveTo>
                        <a:pt x="0" y="11430"/>
                      </a:moveTo>
                      <a:cubicBezTo>
                        <a:pt x="1978" y="11357"/>
                        <a:pt x="7620" y="12896"/>
                        <a:pt x="11870" y="10991"/>
                      </a:cubicBezTo>
                      <a:cubicBezTo>
                        <a:pt x="16120" y="9086"/>
                        <a:pt x="20955" y="0"/>
                        <a:pt x="25498" y="0"/>
                      </a:cubicBezTo>
                      <a:cubicBezTo>
                        <a:pt x="30041" y="0"/>
                        <a:pt x="35243" y="9086"/>
                        <a:pt x="39126" y="10991"/>
                      </a:cubicBezTo>
                      <a:cubicBezTo>
                        <a:pt x="43009" y="12896"/>
                        <a:pt x="47185" y="11357"/>
                        <a:pt x="48797" y="11430"/>
                      </a:cubicBezTo>
                    </a:path>
                  </a:pathLst>
                </a:custGeom>
                <a:noFill/>
                <a:ln cap="flat" cmpd="sng" w="9525">
                  <a:solidFill>
                    <a:srgbClr val="0000FF"/>
                  </a:solidFill>
                  <a:prstDash val="solid"/>
                  <a:round/>
                  <a:headEnd len="med" w="med" type="none"/>
                  <a:tailEnd len="med" w="med" type="none"/>
                </a:ln>
              </p:spPr>
            </p:sp>
            <p:sp>
              <p:nvSpPr>
                <p:cNvPr id="283" name="Google Shape;283;p27"/>
                <p:cNvSpPr txBox="1"/>
                <p:nvPr/>
              </p:nvSpPr>
              <p:spPr>
                <a:xfrm>
                  <a:off x="3588875" y="1648114"/>
                  <a:ext cx="935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Hidden Layer</a:t>
                  </a:r>
                  <a:endParaRPr/>
                </a:p>
              </p:txBody>
            </p:sp>
            <p:sp>
              <p:nvSpPr>
                <p:cNvPr id="284" name="Google Shape;284;p27"/>
                <p:cNvSpPr txBox="1"/>
                <p:nvPr/>
              </p:nvSpPr>
              <p:spPr>
                <a:xfrm>
                  <a:off x="4919375" y="2026501"/>
                  <a:ext cx="935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Output</a:t>
                  </a:r>
                  <a:r>
                    <a:rPr lang="en"/>
                    <a:t> Layer</a:t>
                  </a:r>
                  <a:endParaRPr/>
                </a:p>
              </p:txBody>
            </p:sp>
          </p:grpSp>
          <p:sp>
            <p:nvSpPr>
              <p:cNvPr id="285" name="Google Shape;285;p27"/>
              <p:cNvSpPr txBox="1"/>
              <p:nvPr/>
            </p:nvSpPr>
            <p:spPr>
              <a:xfrm>
                <a:off x="7128500" y="2912425"/>
                <a:ext cx="460500" cy="4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800">
                    <a:latin typeface="Times New Roman"/>
                    <a:ea typeface="Times New Roman"/>
                    <a:cs typeface="Times New Roman"/>
                    <a:sym typeface="Times New Roman"/>
                  </a:rPr>
                  <a:t>y</a:t>
                </a:r>
                <a:endParaRPr i="1" sz="1800">
                  <a:latin typeface="Times New Roman"/>
                  <a:ea typeface="Times New Roman"/>
                  <a:cs typeface="Times New Roman"/>
                  <a:sym typeface="Times New Roman"/>
                </a:endParaRPr>
              </a:p>
            </p:txBody>
          </p:sp>
          <p:cxnSp>
            <p:nvCxnSpPr>
              <p:cNvPr id="286" name="Google Shape;286;p27"/>
              <p:cNvCxnSpPr>
                <a:stCxn id="262" idx="6"/>
                <a:endCxn id="285" idx="1"/>
              </p:cNvCxnSpPr>
              <p:nvPr/>
            </p:nvCxnSpPr>
            <p:spPr>
              <a:xfrm>
                <a:off x="6562175" y="3136850"/>
                <a:ext cx="566400" cy="300"/>
              </a:xfrm>
              <a:prstGeom prst="straightConnector1">
                <a:avLst/>
              </a:prstGeom>
              <a:noFill/>
              <a:ln cap="flat" cmpd="sng" w="9525">
                <a:solidFill>
                  <a:schemeClr val="dk2"/>
                </a:solidFill>
                <a:prstDash val="solid"/>
                <a:round/>
                <a:headEnd len="med" w="med" type="none"/>
                <a:tailEnd len="med" w="med" type="triangle"/>
              </a:ln>
            </p:spPr>
          </p:cxnSp>
          <p:sp>
            <p:nvSpPr>
              <p:cNvPr id="272" name="Google Shape;272;p27"/>
              <p:cNvSpPr txBox="1"/>
              <p:nvPr/>
            </p:nvSpPr>
            <p:spPr>
              <a:xfrm>
                <a:off x="2441733" y="3438332"/>
                <a:ext cx="5604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800">
                    <a:latin typeface="Times New Roman"/>
                    <a:ea typeface="Times New Roman"/>
                    <a:cs typeface="Times New Roman"/>
                    <a:sym typeface="Times New Roman"/>
                  </a:rPr>
                  <a:t>x_1</a:t>
                </a:r>
                <a:endParaRPr i="1" sz="1800">
                  <a:latin typeface="Times New Roman"/>
                  <a:ea typeface="Times New Roman"/>
                  <a:cs typeface="Times New Roman"/>
                  <a:sym typeface="Times New Roman"/>
                </a:endParaRPr>
              </a:p>
            </p:txBody>
          </p:sp>
        </p:grpSp>
        <p:sp>
          <p:nvSpPr>
            <p:cNvPr id="287" name="Google Shape;287;p27"/>
            <p:cNvSpPr txBox="1"/>
            <p:nvPr/>
          </p:nvSpPr>
          <p:spPr>
            <a:xfrm>
              <a:off x="1743166" y="1841317"/>
              <a:ext cx="1030800" cy="80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Features of Input</a:t>
              </a:r>
              <a:endParaRPr/>
            </a:p>
          </p:txBody>
        </p:sp>
        <p:sp>
          <p:nvSpPr>
            <p:cNvPr id="288" name="Google Shape;288;p27"/>
            <p:cNvSpPr txBox="1"/>
            <p:nvPr/>
          </p:nvSpPr>
          <p:spPr>
            <a:xfrm>
              <a:off x="6395434" y="2367733"/>
              <a:ext cx="1030800" cy="49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Sigmoidal Output</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92" name="Shape 292"/>
        <p:cNvGrpSpPr/>
        <p:nvPr/>
      </p:nvGrpSpPr>
      <p:grpSpPr>
        <a:xfrm>
          <a:off x="0" y="0"/>
          <a:ext cx="0" cy="0"/>
          <a:chOff x="0" y="0"/>
          <a:chExt cx="0" cy="0"/>
        </a:xfrm>
      </p:grpSpPr>
      <p:sp>
        <p:nvSpPr>
          <p:cNvPr id="293" name="Google Shape;29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Results on any one dataset (small/toy or large)</a:t>
            </a:r>
            <a:endParaRPr>
              <a:solidFill>
                <a:schemeClr val="dk1"/>
              </a:solidFill>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rPr>
              <a:t>Dataset and eval. protocol (esp. train/test) clear and appropriate</a:t>
            </a:r>
            <a:endParaRPr sz="1800">
              <a:solidFill>
                <a:schemeClr val="dk1"/>
              </a:solidFill>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rPr>
              <a:t>Performance metrics are clear and appropriate</a:t>
            </a:r>
            <a:endParaRPr sz="1800">
              <a:solidFill>
                <a:schemeClr val="dk1"/>
              </a:solidFill>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rPr>
              <a:t>Focus and baseline methods compared with critical interpretation</a:t>
            </a:r>
            <a:endParaRPr sz="1800">
              <a:solidFill>
                <a:schemeClr val="dk1"/>
              </a:solidFill>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rPr>
              <a:t>Answer provided to the research question/hypothesis</a:t>
            </a:r>
            <a:endParaRPr sz="1800">
              <a:solidFill>
                <a:schemeClr val="dk1"/>
              </a:solidFill>
            </a:endParaRPr>
          </a:p>
        </p:txBody>
      </p:sp>
      <p:sp>
        <p:nvSpPr>
          <p:cNvPr id="294" name="Google Shape;29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Experimental Results - keep this slide for reference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Motivation</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Char char="●"/>
            </a:pPr>
            <a:r>
              <a:rPr lang="en" sz="1600">
                <a:solidFill>
                  <a:schemeClr val="dk1"/>
                </a:solidFill>
              </a:rPr>
              <a:t>Accurate Classification of “Brain States” using EEG Data</a:t>
            </a:r>
            <a:endParaRPr sz="1600">
              <a:solidFill>
                <a:schemeClr val="dk1"/>
              </a:solidFill>
            </a:endParaRPr>
          </a:p>
          <a:p>
            <a:pPr indent="-330200" lvl="1" marL="914400" rtl="0" algn="l">
              <a:lnSpc>
                <a:spcPct val="100000"/>
              </a:lnSpc>
              <a:spcBef>
                <a:spcPts val="0"/>
              </a:spcBef>
              <a:spcAft>
                <a:spcPts val="0"/>
              </a:spcAft>
              <a:buClr>
                <a:schemeClr val="dk1"/>
              </a:buClr>
              <a:buSzPts val="1600"/>
              <a:buChar char="○"/>
            </a:pPr>
            <a:r>
              <a:rPr lang="en" sz="1600">
                <a:solidFill>
                  <a:schemeClr val="dk1"/>
                </a:solidFill>
              </a:rPr>
              <a:t>Area of Interest in Brain-Computer-Interface Research</a:t>
            </a:r>
            <a:endParaRPr sz="1600">
              <a:solidFill>
                <a:schemeClr val="dk1"/>
              </a:solidFill>
            </a:endParaRPr>
          </a:p>
          <a:p>
            <a:pPr indent="-330200" lvl="1" marL="914400" rtl="0" algn="l">
              <a:lnSpc>
                <a:spcPct val="100000"/>
              </a:lnSpc>
              <a:spcBef>
                <a:spcPts val="0"/>
              </a:spcBef>
              <a:spcAft>
                <a:spcPts val="0"/>
              </a:spcAft>
              <a:buClr>
                <a:schemeClr val="dk1"/>
              </a:buClr>
              <a:buSzPts val="1600"/>
              <a:buChar char="○"/>
            </a:pPr>
            <a:r>
              <a:rPr lang="en" sz="1600">
                <a:solidFill>
                  <a:schemeClr val="dk1"/>
                </a:solidFill>
              </a:rPr>
              <a:t>Particularly, classification of </a:t>
            </a:r>
            <a:r>
              <a:rPr i="1" lang="en" sz="1600">
                <a:solidFill>
                  <a:schemeClr val="dk1"/>
                </a:solidFill>
              </a:rPr>
              <a:t>states of memory</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Can we identify “good” or “poor” brain states for memory encoding?</a:t>
            </a:r>
            <a:endParaRPr sz="1600">
              <a:solidFill>
                <a:schemeClr val="dk1"/>
              </a:solidFill>
            </a:endParaRPr>
          </a:p>
          <a:p>
            <a:pPr indent="-330200" lvl="1" marL="914400" rtl="0" algn="l">
              <a:lnSpc>
                <a:spcPct val="100000"/>
              </a:lnSpc>
              <a:spcBef>
                <a:spcPts val="0"/>
              </a:spcBef>
              <a:spcAft>
                <a:spcPts val="0"/>
              </a:spcAft>
              <a:buClr>
                <a:schemeClr val="dk1"/>
              </a:buClr>
              <a:buSzPts val="1600"/>
              <a:buChar char="○"/>
            </a:pPr>
            <a:r>
              <a:rPr lang="en" sz="1600" u="sng">
                <a:solidFill>
                  <a:schemeClr val="dk1"/>
                </a:solidFill>
              </a:rPr>
              <a:t>Support Vector Machine</a:t>
            </a:r>
            <a:r>
              <a:rPr lang="en" sz="1600">
                <a:solidFill>
                  <a:schemeClr val="dk1"/>
                </a:solidFill>
              </a:rPr>
              <a:t> classification of spectral EEG data has yielded relatively poor classification accuracy (~60%)</a:t>
            </a:r>
            <a:endParaRPr sz="1600">
              <a:solidFill>
                <a:schemeClr val="dk1"/>
              </a:solidFill>
            </a:endParaRPr>
          </a:p>
          <a:p>
            <a:pPr indent="-330200" lvl="1" marL="914400" rtl="0" algn="l">
              <a:lnSpc>
                <a:spcPct val="100000"/>
              </a:lnSpc>
              <a:spcBef>
                <a:spcPts val="0"/>
              </a:spcBef>
              <a:spcAft>
                <a:spcPts val="0"/>
              </a:spcAft>
              <a:buClr>
                <a:schemeClr val="dk1"/>
              </a:buClr>
              <a:buSzPts val="1600"/>
              <a:buChar char="○"/>
            </a:pPr>
            <a:r>
              <a:rPr lang="en" sz="1600">
                <a:solidFill>
                  <a:schemeClr val="dk1"/>
                </a:solidFill>
              </a:rPr>
              <a:t>How well might the deep learning approach of the </a:t>
            </a:r>
            <a:r>
              <a:rPr lang="en" sz="1600" u="sng">
                <a:solidFill>
                  <a:schemeClr val="dk1"/>
                </a:solidFill>
              </a:rPr>
              <a:t>Bayesian Neural Network</a:t>
            </a:r>
            <a:r>
              <a:rPr lang="en" sz="1600">
                <a:solidFill>
                  <a:schemeClr val="dk1"/>
                </a:solidFill>
              </a:rPr>
              <a:t> apply to binary classification of EEG data?</a:t>
            </a:r>
            <a:endParaRPr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572100" y="1348925"/>
            <a:ext cx="3999900" cy="285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Inputs</a:t>
            </a:r>
            <a:endParaRPr sz="1600">
              <a:solidFill>
                <a:srgbClr val="000000"/>
              </a:solidFill>
            </a:endParaRPr>
          </a:p>
          <a:p>
            <a:pPr indent="0" lvl="0" marL="0" rtl="0" algn="l">
              <a:spcBef>
                <a:spcPts val="0"/>
              </a:spcBef>
              <a:spcAft>
                <a:spcPts val="0"/>
              </a:spcAft>
              <a:buNone/>
            </a:pPr>
            <a:r>
              <a:rPr lang="en" sz="1600">
                <a:solidFill>
                  <a:srgbClr val="000000"/>
                </a:solidFill>
              </a:rPr>
              <a:t>EEG Data</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Collected from </a:t>
            </a:r>
            <a:r>
              <a:rPr lang="en" sz="1400">
                <a:solidFill>
                  <a:srgbClr val="000000"/>
                </a:solidFill>
              </a:rPr>
              <a:t>7 </a:t>
            </a:r>
            <a:r>
              <a:rPr lang="en">
                <a:solidFill>
                  <a:srgbClr val="000000"/>
                </a:solidFill>
              </a:rPr>
              <a:t>p</a:t>
            </a:r>
            <a:r>
              <a:rPr lang="en" sz="1400">
                <a:solidFill>
                  <a:srgbClr val="000000"/>
                </a:solidFill>
              </a:rPr>
              <a:t>articipants</a:t>
            </a:r>
            <a:endParaRPr sz="1400">
              <a:solidFill>
                <a:srgbClr val="000000"/>
              </a:solidFill>
            </a:endParaRPr>
          </a:p>
          <a:p>
            <a:pPr indent="-304800" lvl="1" marL="914400" rtl="0" algn="l">
              <a:spcBef>
                <a:spcPts val="0"/>
              </a:spcBef>
              <a:spcAft>
                <a:spcPts val="0"/>
              </a:spcAft>
              <a:buClr>
                <a:srgbClr val="000000"/>
              </a:buClr>
              <a:buSzPts val="1200"/>
              <a:buChar char="○"/>
            </a:pPr>
            <a:r>
              <a:rPr lang="en">
                <a:solidFill>
                  <a:srgbClr val="000000"/>
                </a:solidFill>
              </a:rPr>
              <a:t>Individually trained models for each participant</a:t>
            </a:r>
            <a:endParaRPr>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~250 </a:t>
            </a:r>
            <a:r>
              <a:rPr lang="en">
                <a:solidFill>
                  <a:srgbClr val="000000"/>
                </a:solidFill>
              </a:rPr>
              <a:t>t</a:t>
            </a:r>
            <a:r>
              <a:rPr lang="en" sz="1400">
                <a:solidFill>
                  <a:srgbClr val="000000"/>
                </a:solidFill>
              </a:rPr>
              <a:t>rials per </a:t>
            </a:r>
            <a:r>
              <a:rPr lang="en">
                <a:solidFill>
                  <a:srgbClr val="000000"/>
                </a:solidFill>
              </a:rPr>
              <a:t>p</a:t>
            </a:r>
            <a:r>
              <a:rPr lang="en" sz="1400">
                <a:solidFill>
                  <a:srgbClr val="000000"/>
                </a:solidFill>
              </a:rPr>
              <a:t>articipant</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336 </a:t>
            </a:r>
            <a:r>
              <a:rPr lang="en">
                <a:solidFill>
                  <a:srgbClr val="000000"/>
                </a:solidFill>
              </a:rPr>
              <a:t>f</a:t>
            </a:r>
            <a:r>
              <a:rPr lang="en" sz="1400">
                <a:solidFill>
                  <a:srgbClr val="000000"/>
                </a:solidFill>
              </a:rPr>
              <a:t>eatures per trial</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spectral power values across:</a:t>
            </a:r>
            <a:endParaRPr sz="1400">
              <a:solidFill>
                <a:srgbClr val="000000"/>
              </a:solidFill>
            </a:endParaRPr>
          </a:p>
          <a:p>
            <a:pPr indent="-317500" lvl="2" marL="1371600" rtl="0" algn="l">
              <a:spcBef>
                <a:spcPts val="0"/>
              </a:spcBef>
              <a:spcAft>
                <a:spcPts val="0"/>
              </a:spcAft>
              <a:buClr>
                <a:srgbClr val="000000"/>
              </a:buClr>
              <a:buSzPts val="1400"/>
              <a:buChar char="■"/>
            </a:pPr>
            <a:r>
              <a:rPr lang="en" sz="1400">
                <a:solidFill>
                  <a:srgbClr val="000000"/>
                </a:solidFill>
              </a:rPr>
              <a:t>12 scalp regions</a:t>
            </a:r>
            <a:endParaRPr sz="1400">
              <a:solidFill>
                <a:srgbClr val="000000"/>
              </a:solidFill>
            </a:endParaRPr>
          </a:p>
          <a:p>
            <a:pPr indent="-317500" lvl="2" marL="1371600" rtl="0" algn="l">
              <a:spcBef>
                <a:spcPts val="0"/>
              </a:spcBef>
              <a:spcAft>
                <a:spcPts val="0"/>
              </a:spcAft>
              <a:buClr>
                <a:srgbClr val="000000"/>
              </a:buClr>
              <a:buSzPts val="1400"/>
              <a:buChar char="■"/>
            </a:pPr>
            <a:r>
              <a:rPr lang="en" sz="1400">
                <a:solidFill>
                  <a:srgbClr val="000000"/>
                </a:solidFill>
              </a:rPr>
              <a:t>7 frequency bands</a:t>
            </a:r>
            <a:endParaRPr sz="1400">
              <a:solidFill>
                <a:srgbClr val="000000"/>
              </a:solidFill>
            </a:endParaRPr>
          </a:p>
          <a:p>
            <a:pPr indent="-317500" lvl="2" marL="1371600" rtl="0" algn="l">
              <a:spcBef>
                <a:spcPts val="0"/>
              </a:spcBef>
              <a:spcAft>
                <a:spcPts val="0"/>
              </a:spcAft>
              <a:buClr>
                <a:srgbClr val="000000"/>
              </a:buClr>
              <a:buSzPts val="1400"/>
              <a:buChar char="■"/>
            </a:pPr>
            <a:r>
              <a:rPr lang="en" sz="1400">
                <a:solidFill>
                  <a:srgbClr val="000000"/>
                </a:solidFill>
              </a:rPr>
              <a:t>4 time windows</a:t>
            </a:r>
            <a:endParaRPr sz="1400">
              <a:solidFill>
                <a:srgbClr val="000000"/>
              </a:solidFill>
            </a:endParaRPr>
          </a:p>
        </p:txBody>
      </p:sp>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Task Formulation</a:t>
            </a:r>
            <a:endParaRPr>
              <a:solidFill>
                <a:srgbClr val="000000"/>
              </a:solidFill>
            </a:endParaRPr>
          </a:p>
        </p:txBody>
      </p:sp>
      <p:sp>
        <p:nvSpPr>
          <p:cNvPr id="70" name="Google Shape;70;p15"/>
          <p:cNvSpPr txBox="1"/>
          <p:nvPr>
            <p:ph idx="2" type="body"/>
          </p:nvPr>
        </p:nvSpPr>
        <p:spPr>
          <a:xfrm>
            <a:off x="4690400" y="1272725"/>
            <a:ext cx="3999900" cy="36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Outputs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Each trial is labeled with a 1 or a 0, representing a “hit” or a “miss”, respectively</a:t>
            </a:r>
            <a:endParaRPr>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Hit: Participant remembered the visual stimulus</a:t>
            </a:r>
            <a:endParaRPr sz="1400">
              <a:solidFill>
                <a:srgbClr val="000000"/>
              </a:solidFill>
            </a:endParaRPr>
          </a:p>
          <a:p>
            <a:pPr indent="-330200" lvl="1" marL="914400" rtl="0" algn="l">
              <a:spcBef>
                <a:spcPts val="0"/>
              </a:spcBef>
              <a:spcAft>
                <a:spcPts val="0"/>
              </a:spcAft>
              <a:buClr>
                <a:srgbClr val="000000"/>
              </a:buClr>
              <a:buSzPts val="1600"/>
              <a:buChar char="○"/>
            </a:pPr>
            <a:r>
              <a:rPr lang="en" sz="1400">
                <a:solidFill>
                  <a:srgbClr val="000000"/>
                </a:solidFill>
              </a:rPr>
              <a:t>Miss: Participant did not remember the visual stimulus</a:t>
            </a:r>
            <a:br>
              <a:rPr lang="en" sz="1600">
                <a:solidFill>
                  <a:srgbClr val="000000"/>
                </a:solidFill>
              </a:rPr>
            </a:br>
            <a:endParaRPr sz="10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BNN outputs a predicted label, 1 or 0, corresponding to a “hit” or “miss” prediction</a:t>
            </a:r>
            <a:endParaRPr sz="16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Research Question / Hypothesis</a:t>
            </a:r>
            <a:endParaRPr sz="2400"/>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Char char="●"/>
            </a:pPr>
            <a:r>
              <a:rPr b="1" lang="en">
                <a:solidFill>
                  <a:srgbClr val="000000"/>
                </a:solidFill>
              </a:rPr>
              <a:t>Hypothesis</a:t>
            </a:r>
            <a:r>
              <a:rPr lang="en">
                <a:solidFill>
                  <a:srgbClr val="000000"/>
                </a:solidFill>
              </a:rPr>
              <a:t>: A probabilistic model like a BNN w/ VI will perform better on a classification task than a non-probabilistic model like SVM with a linear kernel</a:t>
            </a:r>
            <a:br>
              <a:rPr lang="en">
                <a:solidFill>
                  <a:srgbClr val="000000"/>
                </a:solidFill>
              </a:rPr>
            </a:br>
            <a:endParaRPr>
              <a:solidFill>
                <a:srgbClr val="000000"/>
              </a:solidFill>
            </a:endParaRPr>
          </a:p>
          <a:p>
            <a:pPr indent="-342900" lvl="0" marL="457200" rtl="0" algn="l">
              <a:lnSpc>
                <a:spcPct val="100000"/>
              </a:lnSpc>
              <a:spcBef>
                <a:spcPts val="0"/>
              </a:spcBef>
              <a:spcAft>
                <a:spcPts val="0"/>
              </a:spcAft>
              <a:buClr>
                <a:srgbClr val="000000"/>
              </a:buClr>
              <a:buSzPts val="1800"/>
              <a:buChar char="●"/>
            </a:pPr>
            <a:r>
              <a:rPr b="1" lang="en">
                <a:solidFill>
                  <a:srgbClr val="000000"/>
                </a:solidFill>
              </a:rPr>
              <a:t>Performance Metrics</a:t>
            </a:r>
            <a:endParaRPr b="1">
              <a:solidFill>
                <a:srgbClr val="000000"/>
              </a:solidFill>
            </a:endParaRPr>
          </a:p>
          <a:p>
            <a:pPr indent="-330200" lvl="1" marL="914400" rtl="0" algn="l">
              <a:lnSpc>
                <a:spcPct val="100000"/>
              </a:lnSpc>
              <a:spcBef>
                <a:spcPts val="0"/>
              </a:spcBef>
              <a:spcAft>
                <a:spcPts val="0"/>
              </a:spcAft>
              <a:buClr>
                <a:srgbClr val="000000"/>
              </a:buClr>
              <a:buSzPts val="1600"/>
              <a:buChar char="○"/>
            </a:pPr>
            <a:r>
              <a:rPr lang="en" sz="1600">
                <a:solidFill>
                  <a:srgbClr val="000000"/>
                </a:solidFill>
              </a:rPr>
              <a:t>Classification Accuracy</a:t>
            </a:r>
            <a:endParaRPr sz="1600">
              <a:solidFill>
                <a:srgbClr val="000000"/>
              </a:solidFill>
            </a:endParaRPr>
          </a:p>
          <a:p>
            <a:pPr indent="-330200" lvl="1" marL="914400" rtl="0" algn="l">
              <a:lnSpc>
                <a:spcPct val="100000"/>
              </a:lnSpc>
              <a:spcBef>
                <a:spcPts val="0"/>
              </a:spcBef>
              <a:spcAft>
                <a:spcPts val="0"/>
              </a:spcAft>
              <a:buClr>
                <a:srgbClr val="000000"/>
              </a:buClr>
              <a:buSzPts val="1600"/>
              <a:buChar char="○"/>
            </a:pPr>
            <a:r>
              <a:rPr lang="en" sz="1600">
                <a:solidFill>
                  <a:srgbClr val="000000"/>
                </a:solidFill>
              </a:rPr>
              <a:t>Sensitivity (True Positive Rate)</a:t>
            </a:r>
            <a:endParaRPr sz="1600">
              <a:solidFill>
                <a:srgbClr val="000000"/>
              </a:solidFill>
            </a:endParaRPr>
          </a:p>
          <a:p>
            <a:pPr indent="-342900" lvl="1" marL="914400" rtl="0" algn="l">
              <a:lnSpc>
                <a:spcPct val="100000"/>
              </a:lnSpc>
              <a:spcBef>
                <a:spcPts val="0"/>
              </a:spcBef>
              <a:spcAft>
                <a:spcPts val="0"/>
              </a:spcAft>
              <a:buClr>
                <a:srgbClr val="000000"/>
              </a:buClr>
              <a:buSzPts val="1800"/>
              <a:buChar char="○"/>
            </a:pPr>
            <a:r>
              <a:rPr lang="en" sz="1600">
                <a:solidFill>
                  <a:srgbClr val="000000"/>
                </a:solidFill>
              </a:rPr>
              <a:t>Specificity (True Negative Rate)</a:t>
            </a:r>
            <a:br>
              <a:rPr lang="en" sz="1800">
                <a:solidFill>
                  <a:srgbClr val="000000"/>
                </a:solidFill>
              </a:rPr>
            </a:br>
            <a:endParaRPr sz="1800">
              <a:solidFill>
                <a:srgbClr val="000000"/>
              </a:solidFill>
            </a:endParaRPr>
          </a:p>
          <a:p>
            <a:pPr indent="-342900" lvl="0" marL="457200" marR="0" rtl="0" algn="l">
              <a:lnSpc>
                <a:spcPct val="100000"/>
              </a:lnSpc>
              <a:spcBef>
                <a:spcPts val="0"/>
              </a:spcBef>
              <a:spcAft>
                <a:spcPts val="0"/>
              </a:spcAft>
              <a:buClr>
                <a:srgbClr val="000000"/>
              </a:buClr>
              <a:buSzPts val="1800"/>
              <a:buChar char="●"/>
            </a:pPr>
            <a:r>
              <a:rPr lang="en">
                <a:solidFill>
                  <a:srgbClr val="000000"/>
                </a:solidFill>
              </a:rPr>
              <a:t>The model should perform better because:</a:t>
            </a:r>
            <a:endParaRPr>
              <a:solidFill>
                <a:srgbClr val="000000"/>
              </a:solidFill>
            </a:endParaRPr>
          </a:p>
          <a:p>
            <a:pPr indent="-330200" lvl="1" marL="914400" marR="0" rtl="0" algn="l">
              <a:lnSpc>
                <a:spcPct val="100000"/>
              </a:lnSpc>
              <a:spcBef>
                <a:spcPts val="0"/>
              </a:spcBef>
              <a:spcAft>
                <a:spcPts val="0"/>
              </a:spcAft>
              <a:buClr>
                <a:srgbClr val="000000"/>
              </a:buClr>
              <a:buSzPts val="1600"/>
              <a:buChar char="○"/>
            </a:pPr>
            <a:r>
              <a:rPr lang="en" sz="1600">
                <a:solidFill>
                  <a:srgbClr val="000000"/>
                </a:solidFill>
              </a:rPr>
              <a:t>Avoids overfitting on the data</a:t>
            </a:r>
            <a:endParaRPr sz="1600">
              <a:solidFill>
                <a:srgbClr val="000000"/>
              </a:solidFill>
            </a:endParaRPr>
          </a:p>
          <a:p>
            <a:pPr indent="-330200" lvl="1" marL="914400" marR="0" rtl="0" algn="l">
              <a:lnSpc>
                <a:spcPct val="100000"/>
              </a:lnSpc>
              <a:spcBef>
                <a:spcPts val="0"/>
              </a:spcBef>
              <a:spcAft>
                <a:spcPts val="0"/>
              </a:spcAft>
              <a:buClr>
                <a:srgbClr val="000000"/>
              </a:buClr>
              <a:buSzPts val="1600"/>
              <a:buChar char="○"/>
            </a:pPr>
            <a:r>
              <a:rPr lang="en" sz="1600">
                <a:solidFill>
                  <a:srgbClr val="000000"/>
                </a:solidFill>
              </a:rPr>
              <a:t>Does not require a linear decision boundary</a:t>
            </a:r>
            <a:endParaRPr sz="16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7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Method</a:t>
            </a:r>
            <a:endParaRPr/>
          </a:p>
          <a:p>
            <a:pPr indent="0" lvl="0" marL="0" rtl="0" algn="l">
              <a:spcBef>
                <a:spcPts val="0"/>
              </a:spcBef>
              <a:spcAft>
                <a:spcPts val="0"/>
              </a:spcAft>
              <a:buNone/>
            </a:pPr>
            <a:r>
              <a:rPr lang="en" sz="1400"/>
              <a:t>Support Vector Machine (SVM)</a:t>
            </a:r>
            <a:endParaRPr sz="1400"/>
          </a:p>
        </p:txBody>
      </p:sp>
      <p:sp>
        <p:nvSpPr>
          <p:cNvPr id="82" name="Google Shape;82;p17"/>
          <p:cNvSpPr txBox="1"/>
          <p:nvPr>
            <p:ph idx="1" type="body"/>
          </p:nvPr>
        </p:nvSpPr>
        <p:spPr>
          <a:xfrm>
            <a:off x="311700" y="3800725"/>
            <a:ext cx="8520600" cy="1342800"/>
          </a:xfrm>
          <a:prstGeom prst="rect">
            <a:avLst/>
          </a:prstGeom>
        </p:spPr>
        <p:txBody>
          <a:bodyPr anchorCtr="0" anchor="t" bIns="91425" lIns="91425" spcFirstLastPara="1" rIns="91425" wrap="square" tIns="91425">
            <a:noAutofit/>
          </a:bodyPr>
          <a:lstStyle/>
          <a:p>
            <a:pPr indent="-342900" lvl="1" marL="914400" rtl="0" algn="l">
              <a:spcBef>
                <a:spcPts val="0"/>
              </a:spcBef>
              <a:spcAft>
                <a:spcPts val="0"/>
              </a:spcAft>
              <a:buClr>
                <a:srgbClr val="000000"/>
              </a:buClr>
              <a:buSzPts val="1800"/>
              <a:buChar char="○"/>
            </a:pPr>
            <a:r>
              <a:rPr lang="en">
                <a:solidFill>
                  <a:srgbClr val="000000"/>
                </a:solidFill>
              </a:rPr>
              <a:t>Using</a:t>
            </a:r>
            <a:r>
              <a:rPr b="1" lang="en" sz="1050">
                <a:solidFill>
                  <a:srgbClr val="007020"/>
                </a:solidFill>
                <a:latin typeface="Consolas"/>
                <a:ea typeface="Consolas"/>
                <a:cs typeface="Consolas"/>
                <a:sym typeface="Consolas"/>
              </a:rPr>
              <a:t> </a:t>
            </a:r>
            <a:r>
              <a:rPr b="1" lang="en">
                <a:solidFill>
                  <a:srgbClr val="007020"/>
                </a:solidFill>
                <a:latin typeface="Consolas"/>
                <a:ea typeface="Consolas"/>
                <a:cs typeface="Consolas"/>
                <a:sym typeface="Consolas"/>
              </a:rPr>
              <a:t>sklearn</a:t>
            </a:r>
            <a:r>
              <a:rPr b="1" lang="en" sz="1050">
                <a:solidFill>
                  <a:srgbClr val="007020"/>
                </a:solidFill>
                <a:latin typeface="Consolas"/>
                <a:ea typeface="Consolas"/>
                <a:cs typeface="Consolas"/>
                <a:sym typeface="Consolas"/>
              </a:rPr>
              <a:t> </a:t>
            </a:r>
            <a:r>
              <a:rPr lang="en">
                <a:solidFill>
                  <a:srgbClr val="000000"/>
                </a:solidFill>
              </a:rPr>
              <a:t>library</a:t>
            </a:r>
            <a:endParaRPr sz="1050">
              <a:solidFill>
                <a:srgbClr val="212529"/>
              </a:solidFill>
              <a:latin typeface="Consolas"/>
              <a:ea typeface="Consolas"/>
              <a:cs typeface="Consolas"/>
              <a:sym typeface="Consolas"/>
            </a:endParaRPr>
          </a:p>
          <a:p>
            <a:pPr indent="-342900" lvl="1" marL="914400" rtl="0" algn="l">
              <a:lnSpc>
                <a:spcPct val="100000"/>
              </a:lnSpc>
              <a:spcBef>
                <a:spcPts val="0"/>
              </a:spcBef>
              <a:spcAft>
                <a:spcPts val="0"/>
              </a:spcAft>
              <a:buClr>
                <a:srgbClr val="000000"/>
              </a:buClr>
              <a:buSzPts val="1800"/>
              <a:buChar char="○"/>
            </a:pPr>
            <a:r>
              <a:rPr lang="en">
                <a:solidFill>
                  <a:srgbClr val="000000"/>
                </a:solidFill>
              </a:rPr>
              <a:t>Pros: can handle large set of input features because of using kernel</a:t>
            </a:r>
            <a:endParaRPr>
              <a:solidFill>
                <a:srgbClr val="000000"/>
              </a:solidFill>
            </a:endParaRPr>
          </a:p>
          <a:p>
            <a:pPr indent="-342900" lvl="1" marL="914400" marR="0" rtl="0" algn="l">
              <a:lnSpc>
                <a:spcPct val="100000"/>
              </a:lnSpc>
              <a:spcBef>
                <a:spcPts val="0"/>
              </a:spcBef>
              <a:spcAft>
                <a:spcPts val="0"/>
              </a:spcAft>
              <a:buClr>
                <a:srgbClr val="000000"/>
              </a:buClr>
              <a:buSzPts val="1800"/>
              <a:buChar char="○"/>
            </a:pPr>
            <a:r>
              <a:rPr lang="en">
                <a:solidFill>
                  <a:srgbClr val="000000"/>
                </a:solidFill>
              </a:rPr>
              <a:t>Cons: the model is non-</a:t>
            </a:r>
            <a:r>
              <a:rPr lang="en">
                <a:solidFill>
                  <a:srgbClr val="000000"/>
                </a:solidFill>
              </a:rPr>
              <a:t>probabilistic therefore lacks an expression of prediction uncertainty</a:t>
            </a:r>
            <a:endParaRPr sz="1800">
              <a:solidFill>
                <a:srgbClr val="000000"/>
              </a:solidFill>
            </a:endParaRPr>
          </a:p>
        </p:txBody>
      </p:sp>
      <p:grpSp>
        <p:nvGrpSpPr>
          <p:cNvPr id="83" name="Google Shape;83;p17"/>
          <p:cNvGrpSpPr/>
          <p:nvPr/>
        </p:nvGrpSpPr>
        <p:grpSpPr>
          <a:xfrm>
            <a:off x="820800" y="1425702"/>
            <a:ext cx="3630000" cy="2199600"/>
            <a:chOff x="744600" y="1250799"/>
            <a:chExt cx="3630000" cy="2199600"/>
          </a:xfrm>
        </p:grpSpPr>
        <p:pic>
          <p:nvPicPr>
            <p:cNvPr descr="\begin{align*}\begin{aligned}\min_ {w, b, \zeta} \frac{1}{2} w^T w + C \sum_{i=1}^{n} \zeta_i\\\begin{split}\textrm {subject to } &amp; y_i (w^T \phi (x_i) + b) \geq 1 - \zeta_i,\\&#10;&amp; \zeta_i \geq 0, i=1, ..., n\end{split}\end{aligned}\end{align*}" id="84" name="Google Shape;84;p17"/>
            <p:cNvPicPr preferRelativeResize="0"/>
            <p:nvPr/>
          </p:nvPicPr>
          <p:blipFill rotWithShape="1">
            <a:blip r:embed="rId3">
              <a:alphaModFix/>
            </a:blip>
            <a:srcRect b="44168" l="0" r="50263" t="0"/>
            <a:stretch/>
          </p:blipFill>
          <p:spPr>
            <a:xfrm>
              <a:off x="887950" y="1718625"/>
              <a:ext cx="1838100" cy="595625"/>
            </a:xfrm>
            <a:prstGeom prst="rect">
              <a:avLst/>
            </a:prstGeom>
            <a:noFill/>
            <a:ln>
              <a:noFill/>
            </a:ln>
          </p:spPr>
        </p:pic>
        <p:pic>
          <p:nvPicPr>
            <p:cNvPr descr="\begin{align*}\begin{aligned}\min_ {w, b, \zeta} \frac{1}{2} w^T w + C \sum_{i=1}^{n} \zeta_i\\\begin{split}\textrm {subject to } &amp; y_i (w^T \phi (x_i) + b) \geq 1 - \zeta_i,\\&#10;&amp; \zeta_i \geq 0, i=1, ..., n\end{split}\end{aligned}\end{align*}" id="85" name="Google Shape;85;p17"/>
            <p:cNvPicPr preferRelativeResize="0"/>
            <p:nvPr/>
          </p:nvPicPr>
          <p:blipFill rotWithShape="1">
            <a:blip r:embed="rId3">
              <a:alphaModFix/>
            </a:blip>
            <a:srcRect b="0" l="21278" r="0" t="52861"/>
            <a:stretch/>
          </p:blipFill>
          <p:spPr>
            <a:xfrm>
              <a:off x="1096833" y="2360346"/>
              <a:ext cx="2636250" cy="455675"/>
            </a:xfrm>
            <a:prstGeom prst="rect">
              <a:avLst/>
            </a:prstGeom>
            <a:noFill/>
            <a:ln>
              <a:noFill/>
            </a:ln>
          </p:spPr>
        </p:pic>
        <p:sp>
          <p:nvSpPr>
            <p:cNvPr id="86" name="Google Shape;86;p17"/>
            <p:cNvSpPr txBox="1"/>
            <p:nvPr/>
          </p:nvSpPr>
          <p:spPr>
            <a:xfrm>
              <a:off x="744600" y="1250799"/>
              <a:ext cx="3630000" cy="21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Soft constraint SVM for classification:</a:t>
              </a:r>
              <a:br>
                <a:rPr lang="en">
                  <a:solidFill>
                    <a:schemeClr val="dk1"/>
                  </a:solidFill>
                </a:rPr>
              </a:b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where C is the regularization parameter swept to find the best performance</a:t>
              </a:r>
              <a:endParaRPr>
                <a:solidFill>
                  <a:schemeClr val="dk1"/>
                </a:solidFill>
              </a:endParaRPr>
            </a:p>
          </p:txBody>
        </p:sp>
      </p:grpSp>
      <p:grpSp>
        <p:nvGrpSpPr>
          <p:cNvPr id="87" name="Google Shape;87;p17"/>
          <p:cNvGrpSpPr/>
          <p:nvPr/>
        </p:nvGrpSpPr>
        <p:grpSpPr>
          <a:xfrm>
            <a:off x="4915475" y="1420902"/>
            <a:ext cx="3608108" cy="2199600"/>
            <a:chOff x="5144075" y="1202700"/>
            <a:chExt cx="3608108" cy="2199600"/>
          </a:xfrm>
        </p:grpSpPr>
        <p:pic>
          <p:nvPicPr>
            <p:cNvPr descr="\begin{align*}\begin{aligned}\min_{\alpha}\mathcal{L} (\alpha) = \min_{\alpha}\big[ \frac{1}{2} \alpha^T(y^TK(x_, x_*)y)\alpha - \sum \alpha\big]\\\begin{split}&#10;\textrm {subject to } &amp; y^T \alpha = 0\\&#10;&amp; 0 \leq \alpha_i \leq C, i=1, ..., n\end{split}\end{aligned}\end{align*} " id="88" name="Google Shape;88;p17"/>
            <p:cNvPicPr preferRelativeResize="0"/>
            <p:nvPr/>
          </p:nvPicPr>
          <p:blipFill rotWithShape="1">
            <a:blip r:embed="rId4">
              <a:alphaModFix/>
            </a:blip>
            <a:srcRect b="56211" l="0" r="31497" t="0"/>
            <a:stretch/>
          </p:blipFill>
          <p:spPr>
            <a:xfrm>
              <a:off x="5274533" y="1740559"/>
              <a:ext cx="3477650" cy="367050"/>
            </a:xfrm>
            <a:prstGeom prst="rect">
              <a:avLst/>
            </a:prstGeom>
            <a:noFill/>
            <a:ln>
              <a:noFill/>
            </a:ln>
          </p:spPr>
        </p:pic>
        <p:pic>
          <p:nvPicPr>
            <p:cNvPr descr="\begin{align*}\begin{aligned}\min_{\alpha}\mathcal{L} (\alpha) = \min_{\alpha}\big[ \frac{1}{2} \alpha^T(y^TK(x_, x_*)y)\alpha - \sum \alpha\big]\\\begin{split}&#10;\textrm {subject to } &amp; y^T \alpha = 0\\&#10;&amp; 0 \leq \alpha_i \leq C, i=1, ..., n\end{split}\end{aligned}\end{align*} " id="89" name="Google Shape;89;p17"/>
            <p:cNvPicPr preferRelativeResize="0"/>
            <p:nvPr/>
          </p:nvPicPr>
          <p:blipFill rotWithShape="1">
            <a:blip r:embed="rId4">
              <a:alphaModFix/>
            </a:blip>
            <a:srcRect b="0" l="48073" r="0" t="37292"/>
            <a:stretch/>
          </p:blipFill>
          <p:spPr>
            <a:xfrm>
              <a:off x="6141449" y="2195683"/>
              <a:ext cx="2547226" cy="507875"/>
            </a:xfrm>
            <a:prstGeom prst="rect">
              <a:avLst/>
            </a:prstGeom>
            <a:noFill/>
            <a:ln>
              <a:noFill/>
            </a:ln>
          </p:spPr>
        </p:pic>
        <p:sp>
          <p:nvSpPr>
            <p:cNvPr id="90" name="Google Shape;90;p17"/>
            <p:cNvSpPr txBox="1"/>
            <p:nvPr/>
          </p:nvSpPr>
          <p:spPr>
            <a:xfrm>
              <a:off x="5144075" y="1202700"/>
              <a:ext cx="3531900" cy="21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Dual representation:</a:t>
              </a:r>
              <a:br>
                <a:rPr lang="en"/>
              </a:b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Linear kernel, K, is used because the number of features is more than the number of data samples</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8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Method</a:t>
            </a:r>
            <a:endParaRPr/>
          </a:p>
          <a:p>
            <a:pPr indent="0" lvl="0" marL="0" rtl="0" algn="l">
              <a:spcBef>
                <a:spcPts val="0"/>
              </a:spcBef>
              <a:spcAft>
                <a:spcPts val="0"/>
              </a:spcAft>
              <a:buNone/>
            </a:pPr>
            <a:r>
              <a:rPr lang="en" sz="1400"/>
              <a:t>Binary Classification using a Bayesian Neural Network</a:t>
            </a:r>
            <a:endParaRPr sz="1400"/>
          </a:p>
        </p:txBody>
      </p:sp>
      <p:sp>
        <p:nvSpPr>
          <p:cNvPr id="96" name="Google Shape;96;p18"/>
          <p:cNvSpPr txBox="1"/>
          <p:nvPr>
            <p:ph idx="1" type="body"/>
          </p:nvPr>
        </p:nvSpPr>
        <p:spPr>
          <a:xfrm>
            <a:off x="311700" y="1381075"/>
            <a:ext cx="42603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dk1"/>
                </a:solidFill>
              </a:rPr>
              <a:t>Build a probabilistic model on top of a NN to put uncertainty over network parameters, with following properties:</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Prior over network weights:</a:t>
            </a:r>
            <a:br>
              <a:rPr lang="en" sz="1400">
                <a:solidFill>
                  <a:srgbClr val="000000"/>
                </a:solidFill>
              </a:rPr>
            </a:br>
            <a:br>
              <a:rPr lang="en" sz="1400">
                <a:solidFill>
                  <a:srgbClr val="000000"/>
                </a:solidFill>
              </a:rPr>
            </a:br>
            <a:br>
              <a:rPr lang="en" sz="1400">
                <a:solidFill>
                  <a:srgbClr val="000000"/>
                </a:solidFill>
              </a:rPr>
            </a:br>
            <a:endParaRPr sz="1400">
              <a:solidFill>
                <a:srgbClr val="000000"/>
              </a:solidFill>
            </a:endParaRPr>
          </a:p>
          <a:p>
            <a:pPr indent="0" lvl="0" marL="0" marR="0" rtl="0" algn="l">
              <a:lnSpc>
                <a:spcPct val="100000"/>
              </a:lnSpc>
              <a:spcBef>
                <a:spcPts val="0"/>
              </a:spcBef>
              <a:spcAft>
                <a:spcPts val="0"/>
              </a:spcAft>
              <a:buNone/>
            </a:pPr>
            <a:r>
              <a:rPr lang="en" sz="1400">
                <a:solidFill>
                  <a:srgbClr val="000000"/>
                </a:solidFill>
              </a:rPr>
              <a:t>Bernoulli Likelihood:</a:t>
            </a:r>
            <a:br>
              <a:rPr lang="en" sz="1400">
                <a:solidFill>
                  <a:srgbClr val="000000"/>
                </a:solidFill>
              </a:rPr>
            </a:br>
            <a:br>
              <a:rPr lang="en" sz="1400">
                <a:solidFill>
                  <a:srgbClr val="000000"/>
                </a:solidFill>
              </a:rPr>
            </a:br>
            <a:br>
              <a:rPr lang="en" sz="1400">
                <a:solidFill>
                  <a:srgbClr val="000000"/>
                </a:solidFill>
              </a:rPr>
            </a:br>
            <a:endParaRPr sz="1400">
              <a:solidFill>
                <a:schemeClr val="dk1"/>
              </a:solidFill>
            </a:endParaRPr>
          </a:p>
          <a:p>
            <a:pPr indent="0" lvl="0" marL="0" rtl="0" algn="l">
              <a:lnSpc>
                <a:spcPct val="100000"/>
              </a:lnSpc>
              <a:spcBef>
                <a:spcPts val="0"/>
              </a:spcBef>
              <a:spcAft>
                <a:spcPts val="0"/>
              </a:spcAft>
              <a:buNone/>
            </a:pPr>
            <a:r>
              <a:rPr lang="en" sz="1400">
                <a:solidFill>
                  <a:schemeClr val="dk1"/>
                </a:solidFill>
              </a:rPr>
              <a:t>Target posterior (intractable):</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914400" rtl="0" algn="l">
              <a:lnSpc>
                <a:spcPct val="100000"/>
              </a:lnSpc>
              <a:spcBef>
                <a:spcPts val="0"/>
              </a:spcBef>
              <a:spcAft>
                <a:spcPts val="0"/>
              </a:spcAft>
              <a:buNone/>
            </a:pPr>
            <a:r>
              <a:t/>
            </a:r>
            <a:endParaRPr sz="1400">
              <a:solidFill>
                <a:schemeClr val="dk1"/>
              </a:solidFill>
            </a:endParaRPr>
          </a:p>
          <a:p>
            <a:pPr indent="0" lvl="0" marL="457200" rtl="0" algn="l">
              <a:lnSpc>
                <a:spcPct val="100000"/>
              </a:lnSpc>
              <a:spcBef>
                <a:spcPts val="0"/>
              </a:spcBef>
              <a:spcAft>
                <a:spcPts val="0"/>
              </a:spcAft>
              <a:buNone/>
            </a:pPr>
            <a:r>
              <a:t/>
            </a:r>
            <a:endParaRPr sz="1400"/>
          </a:p>
        </p:txBody>
      </p:sp>
      <p:pic>
        <p:nvPicPr>
          <p:cNvPr descr="p(y\mid x,\theta)=\prod_{i=1}^Np(y_i=1\mid x_i,\theta)^{y_i}(1-p(y_i=1\mid x_i,\theta))^{(1-y_i)}" id="97" name="Google Shape;97;p18"/>
          <p:cNvPicPr preferRelativeResize="0"/>
          <p:nvPr/>
        </p:nvPicPr>
        <p:blipFill>
          <a:blip r:embed="rId3">
            <a:alphaModFix/>
          </a:blip>
          <a:stretch>
            <a:fillRect/>
          </a:stretch>
        </p:blipFill>
        <p:spPr>
          <a:xfrm>
            <a:off x="311706" y="3421340"/>
            <a:ext cx="4526944" cy="520225"/>
          </a:xfrm>
          <a:prstGeom prst="rect">
            <a:avLst/>
          </a:prstGeom>
          <a:noFill/>
          <a:ln>
            <a:noFill/>
          </a:ln>
        </p:spPr>
      </p:pic>
      <p:pic>
        <p:nvPicPr>
          <p:cNvPr descr="p(\theta)=p(w, b) = \prod_{\ell=1}^L&#10;          \prod_{j=1}^{J^{\ell}} &#10;          \prod_{k=1}^{J^{\ell-1}} \mathcal{N}( w^{\ell}_{j,k} | 0, 1)&#10;          \cdot&#10;          \prod_{\ell=1}^L&#10;          \prod_{j=1}^{J^\ell}&#10;            \mathcal{N}( b^{\ell}_j | 0, 1)" id="98" name="Google Shape;98;p18"/>
          <p:cNvPicPr preferRelativeResize="0"/>
          <p:nvPr/>
        </p:nvPicPr>
        <p:blipFill>
          <a:blip r:embed="rId4">
            <a:alphaModFix/>
          </a:blip>
          <a:stretch>
            <a:fillRect/>
          </a:stretch>
        </p:blipFill>
        <p:spPr>
          <a:xfrm>
            <a:off x="387900" y="2603900"/>
            <a:ext cx="4054450" cy="520225"/>
          </a:xfrm>
          <a:prstGeom prst="rect">
            <a:avLst/>
          </a:prstGeom>
          <a:noFill/>
          <a:ln>
            <a:noFill/>
          </a:ln>
        </p:spPr>
      </p:pic>
      <p:pic>
        <p:nvPicPr>
          <p:cNvPr descr="p(\theta\mid y,x)" id="99" name="Google Shape;99;p18"/>
          <p:cNvPicPr preferRelativeResize="0"/>
          <p:nvPr/>
        </p:nvPicPr>
        <p:blipFill>
          <a:blip r:embed="rId5">
            <a:alphaModFix/>
          </a:blip>
          <a:stretch>
            <a:fillRect/>
          </a:stretch>
        </p:blipFill>
        <p:spPr>
          <a:xfrm>
            <a:off x="493742" y="4364136"/>
            <a:ext cx="713725" cy="169925"/>
          </a:xfrm>
          <a:prstGeom prst="rect">
            <a:avLst/>
          </a:prstGeom>
          <a:noFill/>
          <a:ln>
            <a:noFill/>
          </a:ln>
        </p:spPr>
      </p:pic>
      <p:sp>
        <p:nvSpPr>
          <p:cNvPr id="100" name="Google Shape;100;p18"/>
          <p:cNvSpPr txBox="1"/>
          <p:nvPr/>
        </p:nvSpPr>
        <p:spPr>
          <a:xfrm>
            <a:off x="3096200" y="3996400"/>
            <a:ext cx="1422300" cy="10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 targets</a:t>
            </a:r>
            <a:endParaRPr>
              <a:latin typeface="Times New Roman"/>
              <a:ea typeface="Times New Roman"/>
              <a:cs typeface="Times New Roman"/>
              <a:sym typeface="Times New Roman"/>
            </a:endParaRPr>
          </a:p>
          <a:p>
            <a:pPr indent="0" lvl="0" marL="0" rtl="0" algn="l">
              <a:spcBef>
                <a:spcPts val="0"/>
              </a:spcBef>
              <a:spcAft>
                <a:spcPts val="0"/>
              </a:spcAft>
              <a:buNone/>
            </a:pP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 training data</a:t>
            </a:r>
            <a:endParaRPr>
              <a:latin typeface="Times New Roman"/>
              <a:ea typeface="Times New Roman"/>
              <a:cs typeface="Times New Roman"/>
              <a:sym typeface="Times New Roman"/>
            </a:endParaRPr>
          </a:p>
          <a:p>
            <a:pPr indent="0" lvl="0" marL="0" rtl="0" algn="l">
              <a:spcBef>
                <a:spcPts val="0"/>
              </a:spcBef>
              <a:spcAft>
                <a:spcPts val="0"/>
              </a:spcAft>
              <a:buNone/>
            </a:pPr>
            <a:r>
              <a:rPr i="1" lang="en">
                <a:latin typeface="Times New Roman"/>
                <a:ea typeface="Times New Roman"/>
                <a:cs typeface="Times New Roman"/>
                <a:sym typeface="Times New Roman"/>
              </a:rPr>
              <a:t>w</a:t>
            </a:r>
            <a:r>
              <a:rPr lang="en">
                <a:latin typeface="Times New Roman"/>
                <a:ea typeface="Times New Roman"/>
                <a:cs typeface="Times New Roman"/>
                <a:sym typeface="Times New Roman"/>
              </a:rPr>
              <a:t> = weights</a:t>
            </a:r>
            <a:endParaRPr>
              <a:latin typeface="Times New Roman"/>
              <a:ea typeface="Times New Roman"/>
              <a:cs typeface="Times New Roman"/>
              <a:sym typeface="Times New Roman"/>
            </a:endParaRPr>
          </a:p>
          <a:p>
            <a:pPr indent="0" lvl="0" marL="0" rtl="0" algn="l">
              <a:spcBef>
                <a:spcPts val="0"/>
              </a:spcBef>
              <a:spcAft>
                <a:spcPts val="0"/>
              </a:spcAft>
              <a:buNone/>
            </a:pP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 biases</a:t>
            </a:r>
            <a:endParaRPr>
              <a:latin typeface="Times New Roman"/>
              <a:ea typeface="Times New Roman"/>
              <a:cs typeface="Times New Roman"/>
              <a:sym typeface="Times New Roman"/>
            </a:endParaRPr>
          </a:p>
        </p:txBody>
      </p:sp>
      <p:grpSp>
        <p:nvGrpSpPr>
          <p:cNvPr id="101" name="Google Shape;101;p18"/>
          <p:cNvGrpSpPr/>
          <p:nvPr/>
        </p:nvGrpSpPr>
        <p:grpSpPr>
          <a:xfrm>
            <a:off x="5143500" y="1145850"/>
            <a:ext cx="3904926" cy="3767100"/>
            <a:chOff x="5143500" y="1145850"/>
            <a:chExt cx="3904926" cy="3767100"/>
          </a:xfrm>
        </p:grpSpPr>
        <p:grpSp>
          <p:nvGrpSpPr>
            <p:cNvPr id="102" name="Google Shape;102;p18"/>
            <p:cNvGrpSpPr/>
            <p:nvPr/>
          </p:nvGrpSpPr>
          <p:grpSpPr>
            <a:xfrm>
              <a:off x="5277252" y="1859971"/>
              <a:ext cx="3410265" cy="1387834"/>
              <a:chOff x="2223574" y="1902914"/>
              <a:chExt cx="5365426" cy="2031486"/>
            </a:xfrm>
          </p:grpSpPr>
          <p:grpSp>
            <p:nvGrpSpPr>
              <p:cNvPr id="103" name="Google Shape;103;p18"/>
              <p:cNvGrpSpPr/>
              <p:nvPr/>
            </p:nvGrpSpPr>
            <p:grpSpPr>
              <a:xfrm>
                <a:off x="2223574" y="1902914"/>
                <a:ext cx="4539201" cy="2031486"/>
                <a:chOff x="1315574" y="1648114"/>
                <a:chExt cx="4539201" cy="2031486"/>
              </a:xfrm>
            </p:grpSpPr>
            <p:sp>
              <p:nvSpPr>
                <p:cNvPr id="104" name="Google Shape;104;p18"/>
                <p:cNvSpPr/>
                <p:nvPr/>
              </p:nvSpPr>
              <p:spPr>
                <a:xfrm>
                  <a:off x="3776375" y="2230450"/>
                  <a:ext cx="560400" cy="56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05" name="Google Shape;105;p18"/>
                <p:cNvSpPr/>
                <p:nvPr/>
              </p:nvSpPr>
              <p:spPr>
                <a:xfrm>
                  <a:off x="3776375" y="3119200"/>
                  <a:ext cx="560400" cy="56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06" name="Google Shape;106;p18"/>
                <p:cNvSpPr/>
                <p:nvPr/>
              </p:nvSpPr>
              <p:spPr>
                <a:xfrm>
                  <a:off x="5093775" y="2601850"/>
                  <a:ext cx="560400" cy="56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18"/>
                <p:cNvCxnSpPr>
                  <a:stCxn id="104" idx="6"/>
                  <a:endCxn id="106" idx="2"/>
                </p:cNvCxnSpPr>
                <p:nvPr/>
              </p:nvCxnSpPr>
              <p:spPr>
                <a:xfrm>
                  <a:off x="4336775" y="2510650"/>
                  <a:ext cx="757200" cy="371400"/>
                </a:xfrm>
                <a:prstGeom prst="straightConnector1">
                  <a:avLst/>
                </a:prstGeom>
                <a:noFill/>
                <a:ln cap="flat" cmpd="sng" w="9525">
                  <a:solidFill>
                    <a:schemeClr val="dk2"/>
                  </a:solidFill>
                  <a:prstDash val="solid"/>
                  <a:round/>
                  <a:headEnd len="med" w="med" type="none"/>
                  <a:tailEnd len="med" w="med" type="none"/>
                </a:ln>
              </p:spPr>
            </p:cxnSp>
            <p:cxnSp>
              <p:nvCxnSpPr>
                <p:cNvPr id="108" name="Google Shape;108;p18"/>
                <p:cNvCxnSpPr>
                  <a:stCxn id="105" idx="6"/>
                  <a:endCxn id="106" idx="2"/>
                </p:cNvCxnSpPr>
                <p:nvPr/>
              </p:nvCxnSpPr>
              <p:spPr>
                <a:xfrm flipH="1" rot="10800000">
                  <a:off x="4336775" y="2882200"/>
                  <a:ext cx="757200" cy="517200"/>
                </a:xfrm>
                <a:prstGeom prst="straightConnector1">
                  <a:avLst/>
                </a:prstGeom>
                <a:noFill/>
                <a:ln cap="flat" cmpd="sng" w="9525">
                  <a:solidFill>
                    <a:schemeClr val="dk2"/>
                  </a:solidFill>
                  <a:prstDash val="solid"/>
                  <a:round/>
                  <a:headEnd len="med" w="med" type="none"/>
                  <a:tailEnd len="med" w="med" type="none"/>
                </a:ln>
              </p:spPr>
            </p:cxnSp>
            <p:sp>
              <p:nvSpPr>
                <p:cNvPr id="109" name="Google Shape;109;p18"/>
                <p:cNvSpPr/>
                <p:nvPr/>
              </p:nvSpPr>
              <p:spPr>
                <a:xfrm>
                  <a:off x="4521514" y="2310127"/>
                  <a:ext cx="462352" cy="200512"/>
                </a:xfrm>
                <a:custGeom>
                  <a:rect b="b" l="l" r="r" t="t"/>
                  <a:pathLst>
                    <a:path extrusionOk="0" h="11978" w="48797">
                      <a:moveTo>
                        <a:pt x="0" y="11430"/>
                      </a:moveTo>
                      <a:cubicBezTo>
                        <a:pt x="1978" y="11357"/>
                        <a:pt x="7620" y="12896"/>
                        <a:pt x="11870" y="10991"/>
                      </a:cubicBezTo>
                      <a:cubicBezTo>
                        <a:pt x="16120" y="9086"/>
                        <a:pt x="20955" y="0"/>
                        <a:pt x="25498" y="0"/>
                      </a:cubicBezTo>
                      <a:cubicBezTo>
                        <a:pt x="30041" y="0"/>
                        <a:pt x="35243" y="9086"/>
                        <a:pt x="39126" y="10991"/>
                      </a:cubicBezTo>
                      <a:cubicBezTo>
                        <a:pt x="43009" y="12896"/>
                        <a:pt x="47185" y="11357"/>
                        <a:pt x="48797" y="11430"/>
                      </a:cubicBezTo>
                    </a:path>
                  </a:pathLst>
                </a:custGeom>
                <a:noFill/>
                <a:ln cap="flat" cmpd="sng" w="9525">
                  <a:solidFill>
                    <a:srgbClr val="0000FF"/>
                  </a:solidFill>
                  <a:prstDash val="solid"/>
                  <a:round/>
                  <a:headEnd len="med" w="med" type="none"/>
                  <a:tailEnd len="med" w="med" type="none"/>
                </a:ln>
              </p:spPr>
            </p:sp>
            <p:sp>
              <p:nvSpPr>
                <p:cNvPr id="110" name="Google Shape;110;p18"/>
                <p:cNvSpPr/>
                <p:nvPr/>
              </p:nvSpPr>
              <p:spPr>
                <a:xfrm>
                  <a:off x="5216140" y="2746985"/>
                  <a:ext cx="327602" cy="276920"/>
                </a:xfrm>
                <a:custGeom>
                  <a:rect b="b" l="l" r="r" t="t"/>
                  <a:pathLst>
                    <a:path extrusionOk="0" h="33394" w="52754">
                      <a:moveTo>
                        <a:pt x="0" y="32386"/>
                      </a:moveTo>
                      <a:cubicBezTo>
                        <a:pt x="2986" y="32109"/>
                        <a:pt x="12373" y="35731"/>
                        <a:pt x="17918" y="30721"/>
                      </a:cubicBezTo>
                      <a:cubicBezTo>
                        <a:pt x="23463" y="25711"/>
                        <a:pt x="27466" y="7179"/>
                        <a:pt x="33272" y="2328"/>
                      </a:cubicBezTo>
                      <a:cubicBezTo>
                        <a:pt x="39078" y="-2523"/>
                        <a:pt x="49507" y="1732"/>
                        <a:pt x="52754" y="1613"/>
                      </a:cubicBezTo>
                    </a:path>
                  </a:pathLst>
                </a:custGeom>
                <a:noFill/>
                <a:ln cap="flat" cmpd="sng" w="28575">
                  <a:solidFill>
                    <a:srgbClr val="FF0000"/>
                  </a:solidFill>
                  <a:prstDash val="solid"/>
                  <a:round/>
                  <a:headEnd len="med" w="med" type="none"/>
                  <a:tailEnd len="med" w="med" type="none"/>
                </a:ln>
              </p:spPr>
            </p:sp>
            <p:sp>
              <p:nvSpPr>
                <p:cNvPr id="111" name="Google Shape;111;p18"/>
                <p:cNvSpPr/>
                <p:nvPr/>
              </p:nvSpPr>
              <p:spPr>
                <a:xfrm>
                  <a:off x="4521514" y="3242852"/>
                  <a:ext cx="462352" cy="200512"/>
                </a:xfrm>
                <a:custGeom>
                  <a:rect b="b" l="l" r="r" t="t"/>
                  <a:pathLst>
                    <a:path extrusionOk="0" h="11978" w="48797">
                      <a:moveTo>
                        <a:pt x="0" y="11430"/>
                      </a:moveTo>
                      <a:cubicBezTo>
                        <a:pt x="1978" y="11357"/>
                        <a:pt x="7620" y="12896"/>
                        <a:pt x="11870" y="10991"/>
                      </a:cubicBezTo>
                      <a:cubicBezTo>
                        <a:pt x="16120" y="9086"/>
                        <a:pt x="20955" y="0"/>
                        <a:pt x="25498" y="0"/>
                      </a:cubicBezTo>
                      <a:cubicBezTo>
                        <a:pt x="30041" y="0"/>
                        <a:pt x="35243" y="9086"/>
                        <a:pt x="39126" y="10991"/>
                      </a:cubicBezTo>
                      <a:cubicBezTo>
                        <a:pt x="43009" y="12896"/>
                        <a:pt x="47185" y="11357"/>
                        <a:pt x="48797" y="11430"/>
                      </a:cubicBezTo>
                    </a:path>
                  </a:pathLst>
                </a:custGeom>
                <a:noFill/>
                <a:ln cap="flat" cmpd="sng" w="9525">
                  <a:solidFill>
                    <a:srgbClr val="0000FF"/>
                  </a:solidFill>
                  <a:prstDash val="solid"/>
                  <a:round/>
                  <a:headEnd len="med" w="med" type="none"/>
                  <a:tailEnd len="med" w="med" type="none"/>
                </a:ln>
              </p:spPr>
            </p:sp>
            <p:sp>
              <p:nvSpPr>
                <p:cNvPr id="112" name="Google Shape;112;p18"/>
                <p:cNvSpPr txBox="1"/>
                <p:nvPr/>
              </p:nvSpPr>
              <p:spPr>
                <a:xfrm>
                  <a:off x="1315574" y="2279952"/>
                  <a:ext cx="7572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latin typeface="Times New Roman"/>
                      <a:ea typeface="Times New Roman"/>
                      <a:cs typeface="Times New Roman"/>
                      <a:sym typeface="Times New Roman"/>
                    </a:rPr>
                    <a:t>x_0</a:t>
                  </a:r>
                  <a:endParaRPr i="1" sz="1000">
                    <a:latin typeface="Times New Roman"/>
                    <a:ea typeface="Times New Roman"/>
                    <a:cs typeface="Times New Roman"/>
                    <a:sym typeface="Times New Roman"/>
                  </a:endParaRPr>
                </a:p>
              </p:txBody>
            </p:sp>
            <p:cxnSp>
              <p:nvCxnSpPr>
                <p:cNvPr id="113" name="Google Shape;113;p18"/>
                <p:cNvCxnSpPr>
                  <a:stCxn id="112" idx="3"/>
                  <a:endCxn id="114" idx="2"/>
                </p:cNvCxnSpPr>
                <p:nvPr/>
              </p:nvCxnSpPr>
              <p:spPr>
                <a:xfrm>
                  <a:off x="2072774" y="2505702"/>
                  <a:ext cx="560700" cy="48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8"/>
                <p:cNvCxnSpPr>
                  <a:stCxn id="116" idx="3"/>
                  <a:endCxn id="117" idx="2"/>
                </p:cNvCxnSpPr>
                <p:nvPr/>
              </p:nvCxnSpPr>
              <p:spPr>
                <a:xfrm flipH="1" rot="10800000">
                  <a:off x="2094127" y="3399671"/>
                  <a:ext cx="539100" cy="9600"/>
                </a:xfrm>
                <a:prstGeom prst="straightConnector1">
                  <a:avLst/>
                </a:prstGeom>
                <a:noFill/>
                <a:ln cap="flat" cmpd="sng" w="9525">
                  <a:solidFill>
                    <a:schemeClr val="dk2"/>
                  </a:solidFill>
                  <a:prstDash val="solid"/>
                  <a:round/>
                  <a:headEnd len="med" w="med" type="none"/>
                  <a:tailEnd len="med" w="med" type="triangle"/>
                </a:ln>
              </p:spPr>
            </p:cxnSp>
            <p:sp>
              <p:nvSpPr>
                <p:cNvPr id="118" name="Google Shape;118;p18"/>
                <p:cNvSpPr txBox="1"/>
                <p:nvPr/>
              </p:nvSpPr>
              <p:spPr>
                <a:xfrm>
                  <a:off x="2378000" y="1672813"/>
                  <a:ext cx="10968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Input</a:t>
                  </a:r>
                  <a:endParaRPr sz="1000"/>
                </a:p>
                <a:p>
                  <a:pPr indent="0" lvl="0" marL="0" rtl="0" algn="ctr">
                    <a:spcBef>
                      <a:spcPts val="0"/>
                    </a:spcBef>
                    <a:spcAft>
                      <a:spcPts val="0"/>
                    </a:spcAft>
                    <a:buNone/>
                  </a:pPr>
                  <a:r>
                    <a:rPr lang="en" sz="1000"/>
                    <a:t>Layer</a:t>
                  </a:r>
                  <a:endParaRPr sz="1000"/>
                </a:p>
              </p:txBody>
            </p:sp>
            <p:sp>
              <p:nvSpPr>
                <p:cNvPr id="114" name="Google Shape;114;p18"/>
                <p:cNvSpPr/>
                <p:nvPr/>
              </p:nvSpPr>
              <p:spPr>
                <a:xfrm>
                  <a:off x="2633375" y="2230450"/>
                  <a:ext cx="560400" cy="56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17" name="Google Shape;117;p18"/>
                <p:cNvSpPr/>
                <p:nvPr/>
              </p:nvSpPr>
              <p:spPr>
                <a:xfrm>
                  <a:off x="2633375" y="3119200"/>
                  <a:ext cx="560400" cy="56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cxnSp>
              <p:nvCxnSpPr>
                <p:cNvPr id="119" name="Google Shape;119;p18"/>
                <p:cNvCxnSpPr>
                  <a:stCxn id="114" idx="6"/>
                  <a:endCxn id="104" idx="2"/>
                </p:cNvCxnSpPr>
                <p:nvPr/>
              </p:nvCxnSpPr>
              <p:spPr>
                <a:xfrm>
                  <a:off x="3193775" y="2510650"/>
                  <a:ext cx="582300" cy="0"/>
                </a:xfrm>
                <a:prstGeom prst="straightConnector1">
                  <a:avLst/>
                </a:prstGeom>
                <a:noFill/>
                <a:ln cap="flat" cmpd="sng" w="9525">
                  <a:solidFill>
                    <a:schemeClr val="dk2"/>
                  </a:solidFill>
                  <a:prstDash val="solid"/>
                  <a:round/>
                  <a:headEnd len="med" w="med" type="none"/>
                  <a:tailEnd len="med" w="med" type="none"/>
                </a:ln>
              </p:spPr>
            </p:cxnSp>
            <p:cxnSp>
              <p:nvCxnSpPr>
                <p:cNvPr id="120" name="Google Shape;120;p18"/>
                <p:cNvCxnSpPr>
                  <a:stCxn id="114" idx="6"/>
                  <a:endCxn id="105" idx="2"/>
                </p:cNvCxnSpPr>
                <p:nvPr/>
              </p:nvCxnSpPr>
              <p:spPr>
                <a:xfrm>
                  <a:off x="3193775" y="2510650"/>
                  <a:ext cx="582300" cy="888900"/>
                </a:xfrm>
                <a:prstGeom prst="straightConnector1">
                  <a:avLst/>
                </a:prstGeom>
                <a:noFill/>
                <a:ln cap="flat" cmpd="sng" w="9525">
                  <a:solidFill>
                    <a:schemeClr val="dk2"/>
                  </a:solidFill>
                  <a:prstDash val="solid"/>
                  <a:round/>
                  <a:headEnd len="med" w="med" type="none"/>
                  <a:tailEnd len="med" w="med" type="none"/>
                </a:ln>
              </p:spPr>
            </p:cxnSp>
            <p:cxnSp>
              <p:nvCxnSpPr>
                <p:cNvPr id="121" name="Google Shape;121;p18"/>
                <p:cNvCxnSpPr>
                  <a:stCxn id="117" idx="6"/>
                  <a:endCxn id="104" idx="2"/>
                </p:cNvCxnSpPr>
                <p:nvPr/>
              </p:nvCxnSpPr>
              <p:spPr>
                <a:xfrm flipH="1" rot="10800000">
                  <a:off x="3193775" y="2510500"/>
                  <a:ext cx="582300" cy="888900"/>
                </a:xfrm>
                <a:prstGeom prst="straightConnector1">
                  <a:avLst/>
                </a:prstGeom>
                <a:noFill/>
                <a:ln cap="flat" cmpd="sng" w="9525">
                  <a:solidFill>
                    <a:schemeClr val="dk2"/>
                  </a:solidFill>
                  <a:prstDash val="solid"/>
                  <a:round/>
                  <a:headEnd len="med" w="med" type="none"/>
                  <a:tailEnd len="med" w="med" type="none"/>
                </a:ln>
              </p:spPr>
            </p:cxnSp>
            <p:cxnSp>
              <p:nvCxnSpPr>
                <p:cNvPr id="122" name="Google Shape;122;p18"/>
                <p:cNvCxnSpPr>
                  <a:stCxn id="117" idx="6"/>
                  <a:endCxn id="105" idx="2"/>
                </p:cNvCxnSpPr>
                <p:nvPr/>
              </p:nvCxnSpPr>
              <p:spPr>
                <a:xfrm>
                  <a:off x="3193775" y="3399400"/>
                  <a:ext cx="582300" cy="0"/>
                </a:xfrm>
                <a:prstGeom prst="straightConnector1">
                  <a:avLst/>
                </a:prstGeom>
                <a:noFill/>
                <a:ln cap="flat" cmpd="sng" w="9525">
                  <a:solidFill>
                    <a:schemeClr val="dk2"/>
                  </a:solidFill>
                  <a:prstDash val="solid"/>
                  <a:round/>
                  <a:headEnd len="med" w="med" type="none"/>
                  <a:tailEnd len="med" w="med" type="none"/>
                </a:ln>
              </p:spPr>
            </p:cxnSp>
            <p:sp>
              <p:nvSpPr>
                <p:cNvPr id="123" name="Google Shape;123;p18"/>
                <p:cNvSpPr/>
                <p:nvPr/>
              </p:nvSpPr>
              <p:spPr>
                <a:xfrm>
                  <a:off x="3253898" y="2230452"/>
                  <a:ext cx="462352" cy="200512"/>
                </a:xfrm>
                <a:custGeom>
                  <a:rect b="b" l="l" r="r" t="t"/>
                  <a:pathLst>
                    <a:path extrusionOk="0" h="11978" w="48797">
                      <a:moveTo>
                        <a:pt x="0" y="11430"/>
                      </a:moveTo>
                      <a:cubicBezTo>
                        <a:pt x="1978" y="11357"/>
                        <a:pt x="7620" y="12896"/>
                        <a:pt x="11870" y="10991"/>
                      </a:cubicBezTo>
                      <a:cubicBezTo>
                        <a:pt x="16120" y="9086"/>
                        <a:pt x="20955" y="0"/>
                        <a:pt x="25498" y="0"/>
                      </a:cubicBezTo>
                      <a:cubicBezTo>
                        <a:pt x="30041" y="0"/>
                        <a:pt x="35243" y="9086"/>
                        <a:pt x="39126" y="10991"/>
                      </a:cubicBezTo>
                      <a:cubicBezTo>
                        <a:pt x="43009" y="12896"/>
                        <a:pt x="47185" y="11357"/>
                        <a:pt x="48797" y="11430"/>
                      </a:cubicBezTo>
                    </a:path>
                  </a:pathLst>
                </a:custGeom>
                <a:noFill/>
                <a:ln cap="flat" cmpd="sng" w="9525">
                  <a:solidFill>
                    <a:srgbClr val="0000FF"/>
                  </a:solidFill>
                  <a:prstDash val="solid"/>
                  <a:round/>
                  <a:headEnd len="med" w="med" type="none"/>
                  <a:tailEnd len="med" w="med" type="none"/>
                </a:ln>
              </p:spPr>
            </p:sp>
            <p:sp>
              <p:nvSpPr>
                <p:cNvPr id="124" name="Google Shape;124;p18"/>
                <p:cNvSpPr/>
                <p:nvPr/>
              </p:nvSpPr>
              <p:spPr>
                <a:xfrm>
                  <a:off x="3248039" y="3162252"/>
                  <a:ext cx="462352" cy="200512"/>
                </a:xfrm>
                <a:custGeom>
                  <a:rect b="b" l="l" r="r" t="t"/>
                  <a:pathLst>
                    <a:path extrusionOk="0" h="11978" w="48797">
                      <a:moveTo>
                        <a:pt x="0" y="11430"/>
                      </a:moveTo>
                      <a:cubicBezTo>
                        <a:pt x="1978" y="11357"/>
                        <a:pt x="7620" y="12896"/>
                        <a:pt x="11870" y="10991"/>
                      </a:cubicBezTo>
                      <a:cubicBezTo>
                        <a:pt x="16120" y="9086"/>
                        <a:pt x="20955" y="0"/>
                        <a:pt x="25498" y="0"/>
                      </a:cubicBezTo>
                      <a:cubicBezTo>
                        <a:pt x="30041" y="0"/>
                        <a:pt x="35243" y="9086"/>
                        <a:pt x="39126" y="10991"/>
                      </a:cubicBezTo>
                      <a:cubicBezTo>
                        <a:pt x="43009" y="12896"/>
                        <a:pt x="47185" y="11357"/>
                        <a:pt x="48797" y="11430"/>
                      </a:cubicBezTo>
                    </a:path>
                  </a:pathLst>
                </a:custGeom>
                <a:noFill/>
                <a:ln cap="flat" cmpd="sng" w="9525">
                  <a:solidFill>
                    <a:srgbClr val="0000FF"/>
                  </a:solidFill>
                  <a:prstDash val="solid"/>
                  <a:round/>
                  <a:headEnd len="med" w="med" type="none"/>
                  <a:tailEnd len="med" w="med" type="none"/>
                </a:ln>
              </p:spPr>
            </p:sp>
            <p:sp>
              <p:nvSpPr>
                <p:cNvPr id="125" name="Google Shape;125;p18"/>
                <p:cNvSpPr/>
                <p:nvPr/>
              </p:nvSpPr>
              <p:spPr>
                <a:xfrm>
                  <a:off x="2960507" y="2780058"/>
                  <a:ext cx="462352" cy="200512"/>
                </a:xfrm>
                <a:custGeom>
                  <a:rect b="b" l="l" r="r" t="t"/>
                  <a:pathLst>
                    <a:path extrusionOk="0" h="11978" w="48797">
                      <a:moveTo>
                        <a:pt x="0" y="11430"/>
                      </a:moveTo>
                      <a:cubicBezTo>
                        <a:pt x="1978" y="11357"/>
                        <a:pt x="7620" y="12896"/>
                        <a:pt x="11870" y="10991"/>
                      </a:cubicBezTo>
                      <a:cubicBezTo>
                        <a:pt x="16120" y="9086"/>
                        <a:pt x="20955" y="0"/>
                        <a:pt x="25498" y="0"/>
                      </a:cubicBezTo>
                      <a:cubicBezTo>
                        <a:pt x="30041" y="0"/>
                        <a:pt x="35243" y="9086"/>
                        <a:pt x="39126" y="10991"/>
                      </a:cubicBezTo>
                      <a:cubicBezTo>
                        <a:pt x="43009" y="12896"/>
                        <a:pt x="47185" y="11357"/>
                        <a:pt x="48797" y="11430"/>
                      </a:cubicBezTo>
                    </a:path>
                  </a:pathLst>
                </a:custGeom>
                <a:noFill/>
                <a:ln cap="flat" cmpd="sng" w="9525">
                  <a:solidFill>
                    <a:srgbClr val="0000FF"/>
                  </a:solidFill>
                  <a:prstDash val="solid"/>
                  <a:round/>
                  <a:headEnd len="med" w="med" type="none"/>
                  <a:tailEnd len="med" w="med" type="none"/>
                </a:ln>
              </p:spPr>
            </p:sp>
            <p:sp>
              <p:nvSpPr>
                <p:cNvPr id="126" name="Google Shape;126;p18"/>
                <p:cNvSpPr/>
                <p:nvPr/>
              </p:nvSpPr>
              <p:spPr>
                <a:xfrm>
                  <a:off x="3541881" y="2778294"/>
                  <a:ext cx="462352" cy="200512"/>
                </a:xfrm>
                <a:custGeom>
                  <a:rect b="b" l="l" r="r" t="t"/>
                  <a:pathLst>
                    <a:path extrusionOk="0" h="11978" w="48797">
                      <a:moveTo>
                        <a:pt x="0" y="11430"/>
                      </a:moveTo>
                      <a:cubicBezTo>
                        <a:pt x="1978" y="11357"/>
                        <a:pt x="7620" y="12896"/>
                        <a:pt x="11870" y="10991"/>
                      </a:cubicBezTo>
                      <a:cubicBezTo>
                        <a:pt x="16120" y="9086"/>
                        <a:pt x="20955" y="0"/>
                        <a:pt x="25498" y="0"/>
                      </a:cubicBezTo>
                      <a:cubicBezTo>
                        <a:pt x="30041" y="0"/>
                        <a:pt x="35243" y="9086"/>
                        <a:pt x="39126" y="10991"/>
                      </a:cubicBezTo>
                      <a:cubicBezTo>
                        <a:pt x="43009" y="12896"/>
                        <a:pt x="47185" y="11357"/>
                        <a:pt x="48797" y="11430"/>
                      </a:cubicBezTo>
                    </a:path>
                  </a:pathLst>
                </a:custGeom>
                <a:noFill/>
                <a:ln cap="flat" cmpd="sng" w="9525">
                  <a:solidFill>
                    <a:srgbClr val="0000FF"/>
                  </a:solidFill>
                  <a:prstDash val="solid"/>
                  <a:round/>
                  <a:headEnd len="med" w="med" type="none"/>
                  <a:tailEnd len="med" w="med" type="none"/>
                </a:ln>
              </p:spPr>
            </p:sp>
            <p:sp>
              <p:nvSpPr>
                <p:cNvPr id="127" name="Google Shape;127;p18"/>
                <p:cNvSpPr txBox="1"/>
                <p:nvPr/>
              </p:nvSpPr>
              <p:spPr>
                <a:xfrm>
                  <a:off x="3588875" y="1648114"/>
                  <a:ext cx="935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Hidden Layer</a:t>
                  </a:r>
                  <a:endParaRPr sz="1000"/>
                </a:p>
              </p:txBody>
            </p:sp>
            <p:sp>
              <p:nvSpPr>
                <p:cNvPr id="128" name="Google Shape;128;p18"/>
                <p:cNvSpPr txBox="1"/>
                <p:nvPr/>
              </p:nvSpPr>
              <p:spPr>
                <a:xfrm>
                  <a:off x="4919375" y="2026501"/>
                  <a:ext cx="935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Output Layer</a:t>
                  </a:r>
                  <a:endParaRPr sz="1000"/>
                </a:p>
              </p:txBody>
            </p:sp>
          </p:grpSp>
          <p:sp>
            <p:nvSpPr>
              <p:cNvPr id="129" name="Google Shape;129;p18"/>
              <p:cNvSpPr txBox="1"/>
              <p:nvPr/>
            </p:nvSpPr>
            <p:spPr>
              <a:xfrm>
                <a:off x="7128500" y="2912425"/>
                <a:ext cx="460500" cy="4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800">
                    <a:latin typeface="Times New Roman"/>
                    <a:ea typeface="Times New Roman"/>
                    <a:cs typeface="Times New Roman"/>
                    <a:sym typeface="Times New Roman"/>
                  </a:rPr>
                  <a:t>y</a:t>
                </a:r>
                <a:endParaRPr i="1" sz="1800">
                  <a:latin typeface="Times New Roman"/>
                  <a:ea typeface="Times New Roman"/>
                  <a:cs typeface="Times New Roman"/>
                  <a:sym typeface="Times New Roman"/>
                </a:endParaRPr>
              </a:p>
            </p:txBody>
          </p:sp>
          <p:cxnSp>
            <p:nvCxnSpPr>
              <p:cNvPr id="130" name="Google Shape;130;p18"/>
              <p:cNvCxnSpPr>
                <a:stCxn id="106" idx="6"/>
                <a:endCxn id="129" idx="1"/>
              </p:cNvCxnSpPr>
              <p:nvPr/>
            </p:nvCxnSpPr>
            <p:spPr>
              <a:xfrm>
                <a:off x="6562175" y="3136850"/>
                <a:ext cx="566400" cy="300"/>
              </a:xfrm>
              <a:prstGeom prst="straightConnector1">
                <a:avLst/>
              </a:prstGeom>
              <a:noFill/>
              <a:ln cap="flat" cmpd="sng" w="9525">
                <a:solidFill>
                  <a:schemeClr val="dk2"/>
                </a:solidFill>
                <a:prstDash val="solid"/>
                <a:round/>
                <a:headEnd len="med" w="med" type="none"/>
                <a:tailEnd len="med" w="med" type="triangle"/>
              </a:ln>
            </p:spPr>
          </p:cxnSp>
          <p:sp>
            <p:nvSpPr>
              <p:cNvPr id="116" name="Google Shape;116;p18"/>
              <p:cNvSpPr txBox="1"/>
              <p:nvPr/>
            </p:nvSpPr>
            <p:spPr>
              <a:xfrm>
                <a:off x="2244927" y="3438321"/>
                <a:ext cx="7572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latin typeface="Times New Roman"/>
                    <a:ea typeface="Times New Roman"/>
                    <a:cs typeface="Times New Roman"/>
                    <a:sym typeface="Times New Roman"/>
                  </a:rPr>
                  <a:t>x_1</a:t>
                </a:r>
                <a:endParaRPr i="1" sz="1000">
                  <a:latin typeface="Times New Roman"/>
                  <a:ea typeface="Times New Roman"/>
                  <a:cs typeface="Times New Roman"/>
                  <a:sym typeface="Times New Roman"/>
                </a:endParaRPr>
              </a:p>
            </p:txBody>
          </p:sp>
        </p:grpSp>
        <p:sp>
          <p:nvSpPr>
            <p:cNvPr id="131" name="Google Shape;131;p18"/>
            <p:cNvSpPr txBox="1"/>
            <p:nvPr/>
          </p:nvSpPr>
          <p:spPr>
            <a:xfrm>
              <a:off x="5186300" y="1869942"/>
              <a:ext cx="713715" cy="547008"/>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Features of Input</a:t>
              </a:r>
              <a:endParaRPr sz="1000"/>
            </a:p>
          </p:txBody>
        </p:sp>
        <p:sp>
          <p:nvSpPr>
            <p:cNvPr id="132" name="Google Shape;132;p18"/>
            <p:cNvSpPr txBox="1"/>
            <p:nvPr/>
          </p:nvSpPr>
          <p:spPr>
            <a:xfrm>
              <a:off x="8066526" y="2179759"/>
              <a:ext cx="981900" cy="96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Probabilistic Output</a:t>
              </a:r>
              <a:endParaRPr sz="1000"/>
            </a:p>
          </p:txBody>
        </p:sp>
        <p:sp>
          <p:nvSpPr>
            <p:cNvPr id="133" name="Google Shape;133;p18"/>
            <p:cNvSpPr txBox="1"/>
            <p:nvPr/>
          </p:nvSpPr>
          <p:spPr>
            <a:xfrm>
              <a:off x="5143500" y="1145850"/>
              <a:ext cx="3849300" cy="3767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Single Hidden Layer BNN for binary classification</a:t>
              </a:r>
              <a:endParaRPr>
                <a:solidFill>
                  <a:schemeClr val="dk1"/>
                </a:solidFill>
              </a:endParaRPr>
            </a:p>
            <a:p>
              <a:pPr indent="0" lvl="0" marL="0" rtl="0" algn="l">
                <a:spcBef>
                  <a:spcPts val="0"/>
                </a:spcBef>
                <a:spcAft>
                  <a:spcPts val="0"/>
                </a:spcAft>
                <a:buNone/>
              </a:pPr>
              <a:r>
                <a:t/>
              </a:r>
              <a:endParaRPr/>
            </a:p>
          </p:txBody>
        </p:sp>
        <p:sp>
          <p:nvSpPr>
            <p:cNvPr id="134" name="Google Shape;134;p18"/>
            <p:cNvSpPr txBox="1"/>
            <p:nvPr/>
          </p:nvSpPr>
          <p:spPr>
            <a:xfrm>
              <a:off x="5504850" y="3484375"/>
              <a:ext cx="3202500" cy="13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Sigmoid function applied to output layer</a:t>
              </a:r>
              <a:endParaRPr sz="1200"/>
            </a:p>
            <a:p>
              <a:pPr indent="-304800" lvl="0" marL="457200" rtl="0" algn="l">
                <a:spcBef>
                  <a:spcPts val="1000"/>
                </a:spcBef>
                <a:spcAft>
                  <a:spcPts val="0"/>
                </a:spcAft>
                <a:buSzPts val="1200"/>
                <a:buChar char="●"/>
              </a:pPr>
              <a:r>
                <a:rPr lang="en" sz="1200"/>
                <a:t>Scales network output to [0,1] probability range</a:t>
              </a:r>
              <a:endParaRPr sz="1200"/>
            </a:p>
            <a:p>
              <a:pPr indent="-304800" lvl="0" marL="457200" rtl="0" algn="l">
                <a:spcBef>
                  <a:spcPts val="1000"/>
                </a:spcBef>
                <a:spcAft>
                  <a:spcPts val="0"/>
                </a:spcAft>
                <a:buSzPts val="1200"/>
                <a:buChar char="●"/>
              </a:pPr>
              <a:r>
                <a:rPr lang="en" sz="1200"/>
                <a:t>Prediction =	Hit:	if y&gt;=0.5</a:t>
              </a:r>
              <a:br>
                <a:rPr lang="en" sz="1200"/>
              </a:br>
              <a:r>
                <a:rPr lang="en" sz="1200"/>
                <a:t>		Miss:	if y&lt;0.5</a:t>
              </a:r>
              <a:endParaRPr sz="1200"/>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311700" y="445025"/>
            <a:ext cx="8520600" cy="8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Method (cont.)</a:t>
            </a:r>
            <a:endParaRPr/>
          </a:p>
          <a:p>
            <a:pPr indent="0" lvl="0" marL="0" rtl="0" algn="l">
              <a:spcBef>
                <a:spcPts val="0"/>
              </a:spcBef>
              <a:spcAft>
                <a:spcPts val="0"/>
              </a:spcAft>
              <a:buNone/>
            </a:pPr>
            <a:r>
              <a:rPr lang="en" sz="1400"/>
              <a:t>Binary Classification using a Bayesian Neural Network</a:t>
            </a:r>
            <a:endParaRPr sz="1400"/>
          </a:p>
        </p:txBody>
      </p:sp>
      <p:sp>
        <p:nvSpPr>
          <p:cNvPr id="140" name="Google Shape;140;p19"/>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rPr>
              <a:t>Variational Inference (VI) to approximate posterior</a:t>
            </a:r>
            <a:endParaRPr sz="1200">
              <a:solidFill>
                <a:schemeClr val="dk1"/>
              </a:solidFill>
            </a:endParaRPr>
          </a:p>
          <a:p>
            <a:pPr indent="457200" lvl="0" marL="0" rtl="0" algn="l">
              <a:lnSpc>
                <a:spcPct val="100000"/>
              </a:lnSpc>
              <a:spcBef>
                <a:spcPts val="0"/>
              </a:spcBef>
              <a:spcAft>
                <a:spcPts val="0"/>
              </a:spcAft>
              <a:buNone/>
            </a:pPr>
            <a:r>
              <a:rPr lang="en" sz="1200">
                <a:solidFill>
                  <a:schemeClr val="dk1"/>
                </a:solidFill>
              </a:rPr>
              <a:t>Variational distribution, </a:t>
            </a:r>
            <a:r>
              <a:rPr i="1" lang="en" sz="1200">
                <a:solidFill>
                  <a:schemeClr val="dk1"/>
                </a:solidFill>
              </a:rPr>
              <a:t>q</a:t>
            </a:r>
            <a:r>
              <a:rPr lang="en" sz="1200">
                <a:solidFill>
                  <a:schemeClr val="dk1"/>
                </a:solidFill>
              </a:rPr>
              <a:t>:</a:t>
            </a:r>
            <a:endParaRPr sz="1200">
              <a:solidFill>
                <a:schemeClr val="dk1"/>
              </a:solidFill>
            </a:endParaRPr>
          </a:p>
          <a:p>
            <a:pPr indent="457200" lvl="0" marL="0" rtl="0" algn="l">
              <a:lnSpc>
                <a:spcPct val="100000"/>
              </a:lnSpc>
              <a:spcBef>
                <a:spcPts val="0"/>
              </a:spcBef>
              <a:spcAft>
                <a:spcPts val="0"/>
              </a:spcAft>
              <a:buNone/>
            </a:pPr>
            <a:r>
              <a:t/>
            </a:r>
            <a:endParaRPr sz="1200">
              <a:solidFill>
                <a:schemeClr val="dk1"/>
              </a:solidFill>
            </a:endParaRPr>
          </a:p>
          <a:p>
            <a:pPr indent="457200" lvl="0" marL="0" rtl="0" algn="l">
              <a:lnSpc>
                <a:spcPct val="100000"/>
              </a:lnSpc>
              <a:spcBef>
                <a:spcPts val="0"/>
              </a:spcBef>
              <a:spcAft>
                <a:spcPts val="0"/>
              </a:spcAft>
              <a:buNone/>
            </a:pPr>
            <a:r>
              <a:t/>
            </a:r>
            <a:endParaRPr sz="1200">
              <a:solidFill>
                <a:schemeClr val="dk1"/>
              </a:solidFill>
            </a:endParaRPr>
          </a:p>
          <a:p>
            <a:pPr indent="457200" lvl="0" marL="0" rtl="0" algn="l">
              <a:lnSpc>
                <a:spcPct val="100000"/>
              </a:lnSpc>
              <a:spcBef>
                <a:spcPts val="0"/>
              </a:spcBef>
              <a:spcAft>
                <a:spcPts val="0"/>
              </a:spcAft>
              <a:buNone/>
            </a:pPr>
            <a:r>
              <a:t/>
            </a:r>
            <a:endParaRPr sz="1200">
              <a:solidFill>
                <a:schemeClr val="dk1"/>
              </a:solidFill>
            </a:endParaRPr>
          </a:p>
          <a:p>
            <a:pPr indent="457200" lvl="0" marL="0" rtl="0" algn="l">
              <a:lnSpc>
                <a:spcPct val="100000"/>
              </a:lnSpc>
              <a:spcBef>
                <a:spcPts val="0"/>
              </a:spcBef>
              <a:spcAft>
                <a:spcPts val="0"/>
              </a:spcAft>
              <a:buNone/>
            </a:pPr>
            <a:r>
              <a:t/>
            </a:r>
            <a:endParaRPr sz="1200">
              <a:solidFill>
                <a:schemeClr val="dk1"/>
              </a:solidFill>
            </a:endParaRPr>
          </a:p>
          <a:p>
            <a:pPr indent="0" lvl="0" marL="457200" marR="0" rtl="0" algn="l">
              <a:lnSpc>
                <a:spcPct val="100000"/>
              </a:lnSpc>
              <a:spcBef>
                <a:spcPts val="0"/>
              </a:spcBef>
              <a:spcAft>
                <a:spcPts val="0"/>
              </a:spcAft>
              <a:buNone/>
            </a:pPr>
            <a:r>
              <a:rPr lang="en" sz="1200">
                <a:solidFill>
                  <a:srgbClr val="000000"/>
                </a:solidFill>
              </a:rPr>
              <a:t>Objective function is the Evidence Lower Bound (ELBO)</a:t>
            </a:r>
            <a:br>
              <a:rPr lang="en" sz="1200">
                <a:solidFill>
                  <a:srgbClr val="000000"/>
                </a:solidFill>
              </a:rPr>
            </a:b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457200" rtl="0" algn="l">
              <a:lnSpc>
                <a:spcPct val="100000"/>
              </a:lnSpc>
              <a:spcBef>
                <a:spcPts val="0"/>
              </a:spcBef>
              <a:spcAft>
                <a:spcPts val="0"/>
              </a:spcAft>
              <a:buNone/>
            </a:pPr>
            <a:r>
              <a:t/>
            </a:r>
            <a:endParaRPr sz="1200">
              <a:solidFill>
                <a:srgbClr val="000000"/>
              </a:solidFill>
            </a:endParaRPr>
          </a:p>
          <a:p>
            <a:pPr indent="0" lvl="0" marL="457200" rtl="0" algn="l">
              <a:lnSpc>
                <a:spcPct val="100000"/>
              </a:lnSpc>
              <a:spcBef>
                <a:spcPts val="0"/>
              </a:spcBef>
              <a:spcAft>
                <a:spcPts val="0"/>
              </a:spcAft>
              <a:buNone/>
            </a:pPr>
            <a:r>
              <a:rPr lang="en" sz="1200">
                <a:solidFill>
                  <a:srgbClr val="000000"/>
                </a:solidFill>
              </a:rPr>
              <a:t>Analytical solutions of expectations w.r.t approximate posterior is intractable, often</a:t>
            </a:r>
            <a:endParaRPr sz="1200">
              <a:solidFill>
                <a:srgbClr val="000000"/>
              </a:solidFill>
            </a:endParaRPr>
          </a:p>
          <a:p>
            <a:pPr indent="0" lvl="0" marL="457200" rtl="0" algn="l">
              <a:lnSpc>
                <a:spcPct val="100000"/>
              </a:lnSpc>
              <a:spcBef>
                <a:spcPts val="0"/>
              </a:spcBef>
              <a:spcAft>
                <a:spcPts val="0"/>
              </a:spcAft>
              <a:buNone/>
            </a:pPr>
            <a:r>
              <a:rPr lang="en" sz="1200">
                <a:solidFill>
                  <a:srgbClr val="000000"/>
                </a:solidFill>
              </a:rPr>
              <a:t>Reparameterization trick is used as SGVB estimator to find simple approximate posterior</a:t>
            </a:r>
            <a:endParaRPr sz="1200">
              <a:solidFill>
                <a:srgbClr val="000000"/>
              </a:solidFill>
            </a:endParaRPr>
          </a:p>
          <a:p>
            <a:pPr indent="0" lvl="0" marL="457200" rtl="0" algn="l">
              <a:lnSpc>
                <a:spcPct val="100000"/>
              </a:lnSpc>
              <a:spcBef>
                <a:spcPts val="0"/>
              </a:spcBef>
              <a:spcAft>
                <a:spcPts val="0"/>
              </a:spcAft>
              <a:buNone/>
            </a:pPr>
            <a:r>
              <a:t/>
            </a:r>
            <a:endParaRPr sz="1200">
              <a:solidFill>
                <a:srgbClr val="000000"/>
              </a:solidFill>
            </a:endParaRPr>
          </a:p>
          <a:p>
            <a:pPr indent="0" lvl="0" marL="457200" rtl="0" algn="l">
              <a:lnSpc>
                <a:spcPct val="100000"/>
              </a:lnSpc>
              <a:spcBef>
                <a:spcPts val="0"/>
              </a:spcBef>
              <a:spcAft>
                <a:spcPts val="0"/>
              </a:spcAft>
              <a:buNone/>
            </a:pPr>
            <a:r>
              <a:t/>
            </a:r>
            <a:endParaRPr sz="1200">
              <a:solidFill>
                <a:srgbClr val="000000"/>
              </a:solidFill>
            </a:endParaRPr>
          </a:p>
          <a:p>
            <a:pPr indent="0" lvl="0" marL="457200" rtl="0" algn="l">
              <a:lnSpc>
                <a:spcPct val="100000"/>
              </a:lnSpc>
              <a:spcBef>
                <a:spcPts val="0"/>
              </a:spcBef>
              <a:spcAft>
                <a:spcPts val="0"/>
              </a:spcAft>
              <a:buNone/>
            </a:pPr>
            <a:r>
              <a:t/>
            </a:r>
            <a:endParaRPr sz="1200">
              <a:solidFill>
                <a:srgbClr val="000000"/>
              </a:solidFill>
            </a:endParaRPr>
          </a:p>
          <a:p>
            <a:pPr indent="0" lvl="0" marL="457200" rtl="0" algn="l">
              <a:lnSpc>
                <a:spcPct val="100000"/>
              </a:lnSpc>
              <a:spcBef>
                <a:spcPts val="0"/>
              </a:spcBef>
              <a:spcAft>
                <a:spcPts val="0"/>
              </a:spcAft>
              <a:buNone/>
            </a:pPr>
            <a:r>
              <a:rPr lang="en" sz="1200">
                <a:solidFill>
                  <a:srgbClr val="000000"/>
                </a:solidFill>
              </a:rPr>
              <a:t>MC sampling to calculate an unbiased estimator</a:t>
            </a:r>
            <a:endParaRPr sz="1200">
              <a:solidFill>
                <a:srgbClr val="000000"/>
              </a:solidFill>
            </a:endParaRPr>
          </a:p>
          <a:p>
            <a:pPr indent="0" lvl="0" marL="0" rtl="0" algn="l">
              <a:lnSpc>
                <a:spcPct val="100000"/>
              </a:lnSpc>
              <a:spcBef>
                <a:spcPts val="0"/>
              </a:spcBef>
              <a:spcAft>
                <a:spcPts val="0"/>
              </a:spcAft>
              <a:buNone/>
            </a:pPr>
            <a:r>
              <a:t/>
            </a:r>
            <a:endParaRPr sz="1200"/>
          </a:p>
        </p:txBody>
      </p:sp>
      <p:pic>
        <p:nvPicPr>
          <p:cNvPr descr="q(\theta | m, s) =&#10;        \left[&#10;          \prod_{\ell=1}^L&#10;          \prod_{j=1}^{J^{\ell}} &#10;          \prod_{k=1}^{J^{\ell-1}}&#10;                \mathcal{N}\left(&#10;                    w^{\ell}_{j,k} | &#10;                    \tilde{m}^{\ell}_{j,k},&#10;                    (e^{\tilde{s}^{\ell}_{j,k}})^2 \right)&#10;        \right]&#10;        \cdot \left[&#10;        \prod_{\ell=1}^L&#10;        \prod_{j=1}^{J^\ell}&#10;                \mathcal{N}\left( b^{\ell}_j | \bar{m}^{\ell}_j, (e^{\bar{s}^{\ell}_j})^2 \right)&#10;                \right]" id="141" name="Google Shape;141;p19"/>
          <p:cNvPicPr preferRelativeResize="0"/>
          <p:nvPr/>
        </p:nvPicPr>
        <p:blipFill>
          <a:blip r:embed="rId3">
            <a:alphaModFix/>
          </a:blip>
          <a:stretch>
            <a:fillRect/>
          </a:stretch>
        </p:blipFill>
        <p:spPr>
          <a:xfrm>
            <a:off x="2898713" y="1765109"/>
            <a:ext cx="5327774" cy="606975"/>
          </a:xfrm>
          <a:prstGeom prst="rect">
            <a:avLst/>
          </a:prstGeom>
          <a:noFill/>
          <a:ln>
            <a:noFill/>
          </a:ln>
        </p:spPr>
      </p:pic>
      <p:grpSp>
        <p:nvGrpSpPr>
          <p:cNvPr id="142" name="Google Shape;142;p19"/>
          <p:cNvGrpSpPr/>
          <p:nvPr/>
        </p:nvGrpSpPr>
        <p:grpSpPr>
          <a:xfrm>
            <a:off x="882865" y="3750157"/>
            <a:ext cx="7894600" cy="240275"/>
            <a:chOff x="937700" y="3870225"/>
            <a:chExt cx="7894600" cy="240275"/>
          </a:xfrm>
        </p:grpSpPr>
        <p:pic>
          <p:nvPicPr>
            <p:cNvPr descr="\epsilon \sim p(\epsilon)=\mathcal{N}(0,I)" id="143" name="Google Shape;143;p19"/>
            <p:cNvPicPr preferRelativeResize="0"/>
            <p:nvPr/>
          </p:nvPicPr>
          <p:blipFill>
            <a:blip r:embed="rId4">
              <a:alphaModFix/>
            </a:blip>
            <a:stretch>
              <a:fillRect/>
            </a:stretch>
          </p:blipFill>
          <p:spPr>
            <a:xfrm>
              <a:off x="937700" y="3870225"/>
              <a:ext cx="1598218" cy="240275"/>
            </a:xfrm>
            <a:prstGeom prst="rect">
              <a:avLst/>
            </a:prstGeom>
            <a:noFill/>
            <a:ln>
              <a:noFill/>
            </a:ln>
          </p:spPr>
        </p:pic>
        <p:pic>
          <p:nvPicPr>
            <p:cNvPr descr="\theta=t(\epsilon,\lambda)=m+s\times\epsilon" id="144" name="Google Shape;144;p19"/>
            <p:cNvPicPr preferRelativeResize="0"/>
            <p:nvPr/>
          </p:nvPicPr>
          <p:blipFill>
            <a:blip r:embed="rId5">
              <a:alphaModFix/>
            </a:blip>
            <a:stretch>
              <a:fillRect/>
            </a:stretch>
          </p:blipFill>
          <p:spPr>
            <a:xfrm>
              <a:off x="2979348" y="3870225"/>
              <a:ext cx="2010661" cy="240275"/>
            </a:xfrm>
            <a:prstGeom prst="rect">
              <a:avLst/>
            </a:prstGeom>
            <a:noFill/>
            <a:ln>
              <a:noFill/>
            </a:ln>
          </p:spPr>
        </p:pic>
        <p:pic>
          <p:nvPicPr>
            <p:cNvPr descr="\nabla_\lambda \mathbb{E}_{q(\theta|\lambda)}[f(\theta, \lambda))]  &amp;= \mathbb{E}_{p(\epsilon)}[\nabla_\lambda f(t(\epsilon, \lambda))] " id="145" name="Google Shape;145;p19"/>
            <p:cNvPicPr preferRelativeResize="0"/>
            <p:nvPr/>
          </p:nvPicPr>
          <p:blipFill>
            <a:blip r:embed="rId6">
              <a:alphaModFix/>
            </a:blip>
            <a:stretch>
              <a:fillRect/>
            </a:stretch>
          </p:blipFill>
          <p:spPr>
            <a:xfrm>
              <a:off x="5507423" y="3891572"/>
              <a:ext cx="3324878" cy="197581"/>
            </a:xfrm>
            <a:prstGeom prst="rect">
              <a:avLst/>
            </a:prstGeom>
            <a:noFill/>
            <a:ln>
              <a:noFill/>
            </a:ln>
          </p:spPr>
        </p:pic>
      </p:grpSp>
      <p:pic>
        <p:nvPicPr>
          <p:cNvPr descr="\mathbb{E}_{p(\epsilon)}[\nabla_\lambda f(t(\epsilon, \lambda))] = \frac{1}{S}\sum_{s=1}^{S}\nabla_\lambda f(t(\epsilon^{(s)}, \lambda)), \quad \epsilon^{(s)}\sim p(\epsilon)" id="146" name="Google Shape;146;p19"/>
          <p:cNvPicPr preferRelativeResize="0"/>
          <p:nvPr/>
        </p:nvPicPr>
        <p:blipFill>
          <a:blip r:embed="rId7">
            <a:alphaModFix/>
          </a:blip>
          <a:stretch>
            <a:fillRect/>
          </a:stretch>
        </p:blipFill>
        <p:spPr>
          <a:xfrm>
            <a:off x="2362200" y="4409321"/>
            <a:ext cx="4419600" cy="542925"/>
          </a:xfrm>
          <a:prstGeom prst="rect">
            <a:avLst/>
          </a:prstGeom>
          <a:noFill/>
          <a:ln>
            <a:noFill/>
          </a:ln>
        </p:spPr>
      </p:pic>
      <p:grpSp>
        <p:nvGrpSpPr>
          <p:cNvPr id="147" name="Google Shape;147;p19"/>
          <p:cNvGrpSpPr/>
          <p:nvPr/>
        </p:nvGrpSpPr>
        <p:grpSpPr>
          <a:xfrm>
            <a:off x="1377965" y="2765739"/>
            <a:ext cx="5239085" cy="326800"/>
            <a:chOff x="1377965" y="2765739"/>
            <a:chExt cx="5239085" cy="326800"/>
          </a:xfrm>
        </p:grpSpPr>
        <p:pic>
          <p:nvPicPr>
            <p:cNvPr descr="\mathcal{L}(\lambda) &amp;= \mathbb{E}_{q(\theta|\lambda)}&#10;\Big[&#10;    \log p(y | x, \theta) + \log p(\theta) - \log q(\theta|\lambda)&#10;\Big]" id="148" name="Google Shape;148;p19"/>
            <p:cNvPicPr preferRelativeResize="0"/>
            <p:nvPr/>
          </p:nvPicPr>
          <p:blipFill>
            <a:blip r:embed="rId8">
              <a:alphaModFix/>
            </a:blip>
            <a:stretch>
              <a:fillRect/>
            </a:stretch>
          </p:blipFill>
          <p:spPr>
            <a:xfrm>
              <a:off x="1377965" y="2765739"/>
              <a:ext cx="3858020" cy="326800"/>
            </a:xfrm>
            <a:prstGeom prst="rect">
              <a:avLst/>
            </a:prstGeom>
            <a:noFill/>
            <a:ln>
              <a:noFill/>
            </a:ln>
          </p:spPr>
        </p:pic>
        <p:pic>
          <p:nvPicPr>
            <p:cNvPr descr="\lambda=[m,s]" id="149" name="Google Shape;149;p19"/>
            <p:cNvPicPr preferRelativeResize="0"/>
            <p:nvPr/>
          </p:nvPicPr>
          <p:blipFill>
            <a:blip r:embed="rId9">
              <a:alphaModFix/>
            </a:blip>
            <a:stretch>
              <a:fillRect/>
            </a:stretch>
          </p:blipFill>
          <p:spPr>
            <a:xfrm>
              <a:off x="5893675" y="2859050"/>
              <a:ext cx="723375" cy="16845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311700" y="445025"/>
            <a:ext cx="8520600" cy="8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Method (cont.)</a:t>
            </a:r>
            <a:endParaRPr/>
          </a:p>
          <a:p>
            <a:pPr indent="0" lvl="0" marL="0" rtl="0" algn="l">
              <a:spcBef>
                <a:spcPts val="0"/>
              </a:spcBef>
              <a:spcAft>
                <a:spcPts val="0"/>
              </a:spcAft>
              <a:buNone/>
            </a:pPr>
            <a:r>
              <a:rPr lang="en" sz="1400"/>
              <a:t>Binary Classification using a Bayesian Neural Network</a:t>
            </a:r>
            <a:endParaRPr sz="1400"/>
          </a:p>
        </p:txBody>
      </p:sp>
      <p:sp>
        <p:nvSpPr>
          <p:cNvPr id="155" name="Google Shape;155;p20"/>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000000"/>
                </a:solidFill>
              </a:rPr>
              <a:t>Hyperparameters:</a:t>
            </a:r>
            <a:endParaRPr sz="1600">
              <a:solidFill>
                <a:srgbClr val="000000"/>
              </a:solidFill>
            </a:endParaRPr>
          </a:p>
          <a:p>
            <a:pPr indent="-317500" lvl="0" marL="457200" rtl="0" algn="l">
              <a:lnSpc>
                <a:spcPct val="100000"/>
              </a:lnSpc>
              <a:spcBef>
                <a:spcPts val="1000"/>
              </a:spcBef>
              <a:spcAft>
                <a:spcPts val="0"/>
              </a:spcAft>
              <a:buClr>
                <a:srgbClr val="000000"/>
              </a:buClr>
              <a:buSzPts val="1400"/>
              <a:buChar char="●"/>
            </a:pPr>
            <a:r>
              <a:rPr lang="en" sz="1400">
                <a:solidFill>
                  <a:srgbClr val="000000"/>
                </a:solidFill>
              </a:rPr>
              <a:t># of layers, </a:t>
            </a:r>
            <a:r>
              <a:rPr b="1" i="1" lang="en" sz="1400">
                <a:solidFill>
                  <a:srgbClr val="000000"/>
                </a:solidFill>
              </a:rPr>
              <a:t>L</a:t>
            </a:r>
            <a:r>
              <a:rPr b="1" lang="en" sz="1400">
                <a:solidFill>
                  <a:srgbClr val="000000"/>
                </a:solidFill>
              </a:rPr>
              <a:t>:</a:t>
            </a:r>
            <a:endParaRPr sz="1400">
              <a:solidFill>
                <a:srgbClr val="000000"/>
              </a:solidFill>
            </a:endParaRPr>
          </a:p>
          <a:p>
            <a:pPr indent="-317500" lvl="1" marL="914400" rtl="0" algn="l">
              <a:lnSpc>
                <a:spcPct val="100000"/>
              </a:lnSpc>
              <a:spcBef>
                <a:spcPts val="0"/>
              </a:spcBef>
              <a:spcAft>
                <a:spcPts val="0"/>
              </a:spcAft>
              <a:buClr>
                <a:srgbClr val="000000"/>
              </a:buClr>
              <a:buSzPts val="1400"/>
              <a:buChar char="○"/>
            </a:pPr>
            <a:r>
              <a:rPr lang="en">
                <a:solidFill>
                  <a:srgbClr val="000000"/>
                </a:solidFill>
              </a:rPr>
              <a:t>start with 1 layer and increase </a:t>
            </a:r>
            <a:r>
              <a:rPr i="1" lang="en">
                <a:solidFill>
                  <a:srgbClr val="000000"/>
                </a:solidFill>
              </a:rPr>
              <a:t>L</a:t>
            </a:r>
            <a:r>
              <a:rPr lang="en">
                <a:solidFill>
                  <a:srgbClr val="000000"/>
                </a:solidFill>
              </a:rPr>
              <a:t> to see the effect on the outcome</a:t>
            </a:r>
            <a:endParaRPr>
              <a:solidFill>
                <a:srgbClr val="000000"/>
              </a:solidFill>
            </a:endParaRPr>
          </a:p>
          <a:p>
            <a:pPr indent="-317500" lvl="0" marL="457200" marR="0" rtl="0" algn="l">
              <a:lnSpc>
                <a:spcPct val="100000"/>
              </a:lnSpc>
              <a:spcBef>
                <a:spcPts val="1000"/>
              </a:spcBef>
              <a:spcAft>
                <a:spcPts val="0"/>
              </a:spcAft>
              <a:buClr>
                <a:srgbClr val="000000"/>
              </a:buClr>
              <a:buSzPts val="1400"/>
              <a:buChar char="●"/>
            </a:pPr>
            <a:r>
              <a:rPr lang="en" sz="1400">
                <a:solidFill>
                  <a:srgbClr val="000000"/>
                </a:solidFill>
              </a:rPr>
              <a:t># of units per layer, </a:t>
            </a:r>
            <a:r>
              <a:rPr b="1" i="1" lang="en" sz="1400">
                <a:solidFill>
                  <a:srgbClr val="000000"/>
                </a:solidFill>
              </a:rPr>
              <a:t>J</a:t>
            </a:r>
            <a:r>
              <a:rPr lang="en" sz="1400">
                <a:solidFill>
                  <a:srgbClr val="000000"/>
                </a:solidFill>
              </a:rPr>
              <a:t>:</a:t>
            </a:r>
            <a:endParaRPr sz="1400">
              <a:solidFill>
                <a:srgbClr val="000000"/>
              </a:solidFill>
            </a:endParaRPr>
          </a:p>
          <a:p>
            <a:pPr indent="-317500" lvl="1" marL="914400" rtl="0" algn="l">
              <a:lnSpc>
                <a:spcPct val="100000"/>
              </a:lnSpc>
              <a:spcBef>
                <a:spcPts val="0"/>
              </a:spcBef>
              <a:spcAft>
                <a:spcPts val="0"/>
              </a:spcAft>
              <a:buClr>
                <a:srgbClr val="000000"/>
              </a:buClr>
              <a:buSzPts val="1400"/>
              <a:buChar char="○"/>
            </a:pPr>
            <a:r>
              <a:rPr lang="en">
                <a:solidFill>
                  <a:srgbClr val="000000"/>
                </a:solidFill>
              </a:rPr>
              <a:t>we obtain results for 5, 10, 20, and 50 units per hidden layer and compare results</a:t>
            </a:r>
            <a:endParaRPr>
              <a:solidFill>
                <a:srgbClr val="000000"/>
              </a:solidFill>
            </a:endParaRPr>
          </a:p>
          <a:p>
            <a:pPr indent="-317500" lvl="0" marL="457200" marR="0" rtl="0" algn="l">
              <a:lnSpc>
                <a:spcPct val="100000"/>
              </a:lnSpc>
              <a:spcBef>
                <a:spcPts val="1000"/>
              </a:spcBef>
              <a:spcAft>
                <a:spcPts val="0"/>
              </a:spcAft>
              <a:buClr>
                <a:srgbClr val="000000"/>
              </a:buClr>
              <a:buSzPts val="1400"/>
              <a:buChar char="●"/>
            </a:pPr>
            <a:r>
              <a:rPr lang="en" sz="1400">
                <a:solidFill>
                  <a:srgbClr val="000000"/>
                </a:solidFill>
              </a:rPr>
              <a:t>Learning rate,   :</a:t>
            </a:r>
            <a:endParaRPr sz="1400">
              <a:solidFill>
                <a:srgbClr val="000000"/>
              </a:solidFill>
            </a:endParaRPr>
          </a:p>
          <a:p>
            <a:pPr indent="-317500" lvl="1" marL="914400" rtl="0" algn="l">
              <a:lnSpc>
                <a:spcPct val="100000"/>
              </a:lnSpc>
              <a:spcBef>
                <a:spcPts val="0"/>
              </a:spcBef>
              <a:spcAft>
                <a:spcPts val="0"/>
              </a:spcAft>
              <a:buClr>
                <a:srgbClr val="000000"/>
              </a:buClr>
              <a:buSzPts val="1400"/>
              <a:buChar char="○"/>
            </a:pPr>
            <a:r>
              <a:rPr lang="en">
                <a:solidFill>
                  <a:srgbClr val="000000"/>
                </a:solidFill>
              </a:rPr>
              <a:t>try to adapt different values for alpha from         to        to observe the change in results</a:t>
            </a:r>
            <a:endParaRPr>
              <a:solidFill>
                <a:srgbClr val="000000"/>
              </a:solidFill>
            </a:endParaRPr>
          </a:p>
          <a:p>
            <a:pPr indent="-317500" lvl="0" marL="457200" rtl="0" algn="l">
              <a:lnSpc>
                <a:spcPct val="100000"/>
              </a:lnSpc>
              <a:spcBef>
                <a:spcPts val="1000"/>
              </a:spcBef>
              <a:spcAft>
                <a:spcPts val="0"/>
              </a:spcAft>
              <a:buClr>
                <a:srgbClr val="000000"/>
              </a:buClr>
              <a:buSzPts val="1400"/>
              <a:buChar char="●"/>
            </a:pPr>
            <a:r>
              <a:rPr lang="en" sz="1400">
                <a:solidFill>
                  <a:srgbClr val="000000"/>
                </a:solidFill>
              </a:rPr>
              <a:t># of MC samples:</a:t>
            </a:r>
            <a:endParaRPr sz="1400">
              <a:solidFill>
                <a:srgbClr val="000000"/>
              </a:solidFill>
            </a:endParaRPr>
          </a:p>
          <a:p>
            <a:pPr indent="-317500" lvl="1" marL="914400" rtl="0" algn="l">
              <a:lnSpc>
                <a:spcPct val="100000"/>
              </a:lnSpc>
              <a:spcBef>
                <a:spcPts val="0"/>
              </a:spcBef>
              <a:spcAft>
                <a:spcPts val="0"/>
              </a:spcAft>
              <a:buClr>
                <a:srgbClr val="000000"/>
              </a:buClr>
              <a:buSzPts val="1400"/>
              <a:buChar char="○"/>
            </a:pPr>
            <a:r>
              <a:rPr lang="en">
                <a:solidFill>
                  <a:srgbClr val="000000"/>
                </a:solidFill>
              </a:rPr>
              <a:t>50</a:t>
            </a:r>
            <a:endParaRPr>
              <a:solidFill>
                <a:srgbClr val="000000"/>
              </a:solidFill>
            </a:endParaRPr>
          </a:p>
          <a:p>
            <a:pPr indent="0" lvl="0" marL="0" rtl="0" algn="l">
              <a:lnSpc>
                <a:spcPct val="100000"/>
              </a:lnSpc>
              <a:spcBef>
                <a:spcPts val="0"/>
              </a:spcBef>
              <a:spcAft>
                <a:spcPts val="0"/>
              </a:spcAft>
              <a:buNone/>
            </a:pPr>
            <a:r>
              <a:t/>
            </a:r>
            <a:endParaRPr>
              <a:solidFill>
                <a:schemeClr val="dk1"/>
              </a:solidFill>
            </a:endParaRPr>
          </a:p>
          <a:p>
            <a:pPr indent="0" lvl="0" marL="0" marR="0" rtl="0" algn="l">
              <a:lnSpc>
                <a:spcPct val="100000"/>
              </a:lnSpc>
              <a:spcBef>
                <a:spcPts val="0"/>
              </a:spcBef>
              <a:spcAft>
                <a:spcPts val="0"/>
              </a:spcAft>
              <a:buNone/>
            </a:pPr>
            <a:r>
              <a:rPr b="1" lang="en" sz="1400">
                <a:solidFill>
                  <a:srgbClr val="000000"/>
                </a:solidFill>
              </a:rPr>
              <a:t>Strengths</a:t>
            </a:r>
            <a:r>
              <a:rPr lang="en" sz="1400">
                <a:solidFill>
                  <a:schemeClr val="dk1"/>
                </a:solidFill>
              </a:rPr>
              <a:t>: added uncertainty over NN parameters helps to prevent overfitting</a:t>
            </a:r>
            <a:endParaRPr sz="1400">
              <a:solidFill>
                <a:schemeClr val="dk1"/>
              </a:solidFill>
            </a:endParaRPr>
          </a:p>
          <a:p>
            <a:pPr indent="0" lvl="0" marL="0" marR="0" rtl="0" algn="l">
              <a:lnSpc>
                <a:spcPct val="100000"/>
              </a:lnSpc>
              <a:spcBef>
                <a:spcPts val="1000"/>
              </a:spcBef>
              <a:spcAft>
                <a:spcPts val="0"/>
              </a:spcAft>
              <a:buNone/>
            </a:pPr>
            <a:r>
              <a:rPr b="1" lang="en" sz="1400">
                <a:solidFill>
                  <a:srgbClr val="000000"/>
                </a:solidFill>
              </a:rPr>
              <a:t>Limitations</a:t>
            </a:r>
            <a:r>
              <a:rPr lang="en" sz="1400">
                <a:solidFill>
                  <a:schemeClr val="dk1"/>
                </a:solidFill>
              </a:rPr>
              <a:t>: computationally expensive; many hyperparameters to tune</a:t>
            </a:r>
            <a:endParaRPr>
              <a:solidFill>
                <a:srgbClr val="000000"/>
              </a:solidFill>
            </a:endParaRPr>
          </a:p>
        </p:txBody>
      </p:sp>
      <p:pic>
        <p:nvPicPr>
          <p:cNvPr descr="\alpha" id="156" name="Google Shape;156;p20"/>
          <p:cNvPicPr preferRelativeResize="0"/>
          <p:nvPr/>
        </p:nvPicPr>
        <p:blipFill>
          <a:blip r:embed="rId3">
            <a:alphaModFix/>
          </a:blip>
          <a:stretch>
            <a:fillRect/>
          </a:stretch>
        </p:blipFill>
        <p:spPr>
          <a:xfrm>
            <a:off x="1958325" y="2998400"/>
            <a:ext cx="125425" cy="91225"/>
          </a:xfrm>
          <a:prstGeom prst="rect">
            <a:avLst/>
          </a:prstGeom>
          <a:noFill/>
          <a:ln>
            <a:noFill/>
          </a:ln>
        </p:spPr>
      </p:pic>
      <p:grpSp>
        <p:nvGrpSpPr>
          <p:cNvPr id="157" name="Google Shape;157;p20"/>
          <p:cNvGrpSpPr/>
          <p:nvPr/>
        </p:nvGrpSpPr>
        <p:grpSpPr>
          <a:xfrm>
            <a:off x="4677099" y="3089626"/>
            <a:ext cx="860698" cy="152891"/>
            <a:chOff x="4677099" y="2828125"/>
            <a:chExt cx="860698" cy="152891"/>
          </a:xfrm>
        </p:grpSpPr>
        <p:pic>
          <p:nvPicPr>
            <p:cNvPr descr="10^{-4}" id="158" name="Google Shape;158;p20"/>
            <p:cNvPicPr preferRelativeResize="0"/>
            <p:nvPr/>
          </p:nvPicPr>
          <p:blipFill>
            <a:blip r:embed="rId4">
              <a:alphaModFix/>
            </a:blip>
            <a:stretch>
              <a:fillRect/>
            </a:stretch>
          </p:blipFill>
          <p:spPr>
            <a:xfrm>
              <a:off x="4677099" y="2840791"/>
              <a:ext cx="289214" cy="140225"/>
            </a:xfrm>
            <a:prstGeom prst="rect">
              <a:avLst/>
            </a:prstGeom>
            <a:noFill/>
            <a:ln>
              <a:noFill/>
            </a:ln>
          </p:spPr>
        </p:pic>
        <p:pic>
          <p:nvPicPr>
            <p:cNvPr descr="10^{-7}" id="159" name="Google Shape;159;p20"/>
            <p:cNvPicPr preferRelativeResize="0"/>
            <p:nvPr/>
          </p:nvPicPr>
          <p:blipFill>
            <a:blip r:embed="rId5">
              <a:alphaModFix/>
            </a:blip>
            <a:stretch>
              <a:fillRect/>
            </a:stretch>
          </p:blipFill>
          <p:spPr>
            <a:xfrm>
              <a:off x="5248583" y="2828125"/>
              <a:ext cx="289214" cy="140225"/>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1"/>
          <p:cNvSpPr txBox="1"/>
          <p:nvPr>
            <p:ph idx="1" type="body"/>
          </p:nvPr>
        </p:nvSpPr>
        <p:spPr>
          <a:xfrm>
            <a:off x="599400" y="965100"/>
            <a:ext cx="3798600" cy="1013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Toy Data</a:t>
            </a:r>
            <a:endParaRPr>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Semi-randomly generated data</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 sz="1200">
                <a:solidFill>
                  <a:schemeClr val="dk1"/>
                </a:solidFill>
              </a:rPr>
              <a:t>200 Trials, 2 features (x_0, x_1)</a:t>
            </a:r>
            <a:endParaRPr sz="1200">
              <a:solidFill>
                <a:schemeClr val="dk1"/>
              </a:solidFill>
            </a:endParaRPr>
          </a:p>
          <a:p>
            <a:pPr indent="-304800" lvl="2" marL="1371600" rtl="0" algn="l">
              <a:lnSpc>
                <a:spcPct val="100000"/>
              </a:lnSpc>
              <a:spcBef>
                <a:spcPts val="0"/>
              </a:spcBef>
              <a:spcAft>
                <a:spcPts val="0"/>
              </a:spcAft>
              <a:buClr>
                <a:schemeClr val="dk1"/>
              </a:buClr>
              <a:buSzPts val="1200"/>
              <a:buChar char="■"/>
            </a:pPr>
            <a:r>
              <a:rPr lang="en" sz="1200">
                <a:solidFill>
                  <a:schemeClr val="dk1"/>
                </a:solidFill>
              </a:rPr>
              <a:t>100 Hits (</a:t>
            </a:r>
            <a:r>
              <a:rPr lang="en" sz="1200">
                <a:solidFill>
                  <a:srgbClr val="FF0000"/>
                </a:solidFill>
              </a:rPr>
              <a:t>positives</a:t>
            </a:r>
            <a:r>
              <a:rPr lang="en" sz="1200">
                <a:solidFill>
                  <a:schemeClr val="dk1"/>
                </a:solidFill>
              </a:rPr>
              <a:t>)</a:t>
            </a:r>
            <a:endParaRPr sz="1200">
              <a:solidFill>
                <a:schemeClr val="dk1"/>
              </a:solidFill>
            </a:endParaRPr>
          </a:p>
          <a:p>
            <a:pPr indent="-304800" lvl="2" marL="1371600" rtl="0" algn="l">
              <a:lnSpc>
                <a:spcPct val="100000"/>
              </a:lnSpc>
              <a:spcBef>
                <a:spcPts val="0"/>
              </a:spcBef>
              <a:spcAft>
                <a:spcPts val="0"/>
              </a:spcAft>
              <a:buClr>
                <a:schemeClr val="dk1"/>
              </a:buClr>
              <a:buSzPts val="1200"/>
              <a:buChar char="■"/>
            </a:pPr>
            <a:r>
              <a:rPr lang="en" sz="1200">
                <a:solidFill>
                  <a:schemeClr val="dk1"/>
                </a:solidFill>
              </a:rPr>
              <a:t>100 Misses (</a:t>
            </a:r>
            <a:r>
              <a:rPr lang="en" sz="1200">
                <a:solidFill>
                  <a:srgbClr val="0000FF"/>
                </a:solidFill>
              </a:rPr>
              <a:t>negatives</a:t>
            </a:r>
            <a:r>
              <a:rPr lang="en" sz="1200">
                <a:solidFill>
                  <a:schemeClr val="dk1"/>
                </a:solidFill>
              </a:rPr>
              <a:t>)</a:t>
            </a:r>
            <a:endParaRPr sz="1200">
              <a:solidFill>
                <a:schemeClr val="dk1"/>
              </a:solidFill>
            </a:endParaRPr>
          </a:p>
        </p:txBody>
      </p:sp>
      <p:sp>
        <p:nvSpPr>
          <p:cNvPr id="165" name="Google Shape;165;p21"/>
          <p:cNvSpPr txBox="1"/>
          <p:nvPr/>
        </p:nvSpPr>
        <p:spPr>
          <a:xfrm>
            <a:off x="4572000" y="965100"/>
            <a:ext cx="4209300" cy="14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Evaluation Protocol</a:t>
            </a:r>
            <a:endParaRPr sz="1800"/>
          </a:p>
          <a:p>
            <a:pPr indent="-304800" lvl="0" marL="457200" rtl="0" algn="l">
              <a:spcBef>
                <a:spcPts val="0"/>
              </a:spcBef>
              <a:spcAft>
                <a:spcPts val="0"/>
              </a:spcAft>
              <a:buSzPts val="1200"/>
              <a:buChar char="●"/>
            </a:pPr>
            <a:r>
              <a:rPr lang="en" sz="1200"/>
              <a:t>K</a:t>
            </a:r>
            <a:r>
              <a:rPr lang="en" sz="1200"/>
              <a:t>-fold cross-validation</a:t>
            </a:r>
            <a:endParaRPr sz="1200"/>
          </a:p>
          <a:p>
            <a:pPr indent="-304800" lvl="1" marL="914400" rtl="0" algn="l">
              <a:spcBef>
                <a:spcPts val="0"/>
              </a:spcBef>
              <a:spcAft>
                <a:spcPts val="0"/>
              </a:spcAft>
              <a:buSzPts val="1200"/>
              <a:buChar char="○"/>
            </a:pPr>
            <a:r>
              <a:rPr lang="en" sz="1200"/>
              <a:t>K = 3</a:t>
            </a:r>
            <a:endParaRPr sz="1200"/>
          </a:p>
          <a:p>
            <a:pPr indent="-304800" lvl="1" marL="914400" rtl="0" algn="l">
              <a:spcBef>
                <a:spcPts val="0"/>
              </a:spcBef>
              <a:spcAft>
                <a:spcPts val="0"/>
              </a:spcAft>
              <a:buSzPts val="1200"/>
              <a:buChar char="○"/>
            </a:pPr>
            <a:r>
              <a:rPr lang="en" sz="1200"/>
              <a:t>Equal ratio Hits/Misses in Train and Test sets</a:t>
            </a:r>
            <a:endParaRPr sz="1200"/>
          </a:p>
          <a:p>
            <a:pPr indent="-304800" lvl="0" marL="457200" rtl="0" algn="l">
              <a:spcBef>
                <a:spcPts val="0"/>
              </a:spcBef>
              <a:spcAft>
                <a:spcPts val="0"/>
              </a:spcAft>
              <a:buSzPts val="1200"/>
              <a:buChar char="●"/>
            </a:pPr>
            <a:r>
              <a:rPr lang="en" sz="1200"/>
              <a:t>Train on </a:t>
            </a:r>
            <a:r>
              <a:rPr lang="en" sz="1200"/>
              <a:t>2/3</a:t>
            </a:r>
            <a:r>
              <a:rPr lang="en" sz="1200"/>
              <a:t> data (</a:t>
            </a:r>
            <a:r>
              <a:rPr lang="en" sz="1200">
                <a:solidFill>
                  <a:srgbClr val="6FA8DC"/>
                </a:solidFill>
              </a:rPr>
              <a:t>training fold</a:t>
            </a:r>
            <a:r>
              <a:rPr lang="en" sz="1200"/>
              <a:t>)</a:t>
            </a:r>
            <a:endParaRPr sz="1200"/>
          </a:p>
          <a:p>
            <a:pPr indent="-304800" lvl="0" marL="457200" rtl="0" algn="l">
              <a:spcBef>
                <a:spcPts val="0"/>
              </a:spcBef>
              <a:spcAft>
                <a:spcPts val="0"/>
              </a:spcAft>
              <a:buSzPts val="1200"/>
              <a:buChar char="●"/>
            </a:pPr>
            <a:r>
              <a:rPr lang="en" sz="1200"/>
              <a:t>Test on held-out </a:t>
            </a:r>
            <a:r>
              <a:rPr lang="en" sz="1200"/>
              <a:t>1/3</a:t>
            </a:r>
            <a:r>
              <a:rPr lang="en" sz="1200"/>
              <a:t> data (</a:t>
            </a:r>
            <a:r>
              <a:rPr lang="en" sz="1200">
                <a:solidFill>
                  <a:srgbClr val="E06666"/>
                </a:solidFill>
              </a:rPr>
              <a:t>validation fold</a:t>
            </a:r>
            <a:r>
              <a:rPr lang="en" sz="1200"/>
              <a:t>)</a:t>
            </a:r>
            <a:endParaRPr sz="1200"/>
          </a:p>
          <a:p>
            <a:pPr indent="-304800" lvl="0" marL="457200" rtl="0" algn="l">
              <a:spcBef>
                <a:spcPts val="0"/>
              </a:spcBef>
              <a:spcAft>
                <a:spcPts val="0"/>
              </a:spcAft>
              <a:buSzPts val="1200"/>
              <a:buChar char="●"/>
            </a:pPr>
            <a:r>
              <a:rPr lang="en" sz="1200"/>
              <a:t>Average fold performance metrics</a:t>
            </a:r>
            <a:endParaRPr sz="1200"/>
          </a:p>
        </p:txBody>
      </p:sp>
      <p:sp>
        <p:nvSpPr>
          <p:cNvPr id="166" name="Google Shape;166;p21"/>
          <p:cNvSpPr txBox="1"/>
          <p:nvPr>
            <p:ph type="title"/>
          </p:nvPr>
        </p:nvSpPr>
        <p:spPr>
          <a:xfrm>
            <a:off x="311700" y="445025"/>
            <a:ext cx="391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Experimental Results</a:t>
            </a:r>
            <a:endParaRPr sz="2400"/>
          </a:p>
        </p:txBody>
      </p:sp>
      <p:graphicFrame>
        <p:nvGraphicFramePr>
          <p:cNvPr id="167" name="Google Shape;167;p21"/>
          <p:cNvGraphicFramePr/>
          <p:nvPr/>
        </p:nvGraphicFramePr>
        <p:xfrm>
          <a:off x="4642400" y="3275685"/>
          <a:ext cx="3000000" cy="3000000"/>
        </p:xfrm>
        <a:graphic>
          <a:graphicData uri="http://schemas.openxmlformats.org/drawingml/2006/table">
            <a:tbl>
              <a:tblPr>
                <a:noFill/>
                <a:tableStyleId>{27019FBA-5592-48B0-9CCB-E9E09F886404}</a:tableStyleId>
              </a:tblPr>
              <a:tblGrid>
                <a:gridCol w="602650"/>
                <a:gridCol w="602650"/>
                <a:gridCol w="602650"/>
                <a:gridCol w="602650"/>
              </a:tblGrid>
              <a:tr h="396225">
                <a:tc>
                  <a:txBody>
                    <a:bodyPr/>
                    <a:lstStyle/>
                    <a:p>
                      <a:pPr indent="0" lvl="0" marL="0" rtl="0" algn="l">
                        <a:spcBef>
                          <a:spcPts val="0"/>
                        </a:spcBef>
                        <a:spcAft>
                          <a:spcPts val="0"/>
                        </a:spcAft>
                        <a:buNone/>
                      </a:pPr>
                      <a:r>
                        <a:rPr b="1" lang="en" sz="1100"/>
                        <a:t>Fold 0</a:t>
                      </a:r>
                      <a:endParaRPr b="1" sz="11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4CCCC"/>
                    </a:solidFill>
                  </a:tcPr>
                </a:tc>
                <a:tc>
                  <a:txBody>
                    <a:bodyPr/>
                    <a:lstStyle/>
                    <a:p>
                      <a:pPr indent="0" lvl="0" marL="0" rtl="0" algn="l">
                        <a:spcBef>
                          <a:spcPts val="0"/>
                        </a:spcBef>
                        <a:spcAft>
                          <a:spcPts val="0"/>
                        </a:spcAft>
                        <a:buNone/>
                      </a:pPr>
                      <a:r>
                        <a:t/>
                      </a:r>
                      <a:endParaRPr/>
                    </a:p>
                  </a:txBody>
                  <a:tcPr marT="91425" marB="91425" marR="91425" marL="91425">
                    <a:solidFill>
                      <a:srgbClr val="CFE2F3"/>
                    </a:solidFill>
                  </a:tcPr>
                </a:tc>
                <a:tc>
                  <a:txBody>
                    <a:bodyPr/>
                    <a:lstStyle/>
                    <a:p>
                      <a:pPr indent="0" lvl="0" marL="0" rtl="0" algn="l">
                        <a:spcBef>
                          <a:spcPts val="0"/>
                        </a:spcBef>
                        <a:spcAft>
                          <a:spcPts val="0"/>
                        </a:spcAft>
                        <a:buNone/>
                      </a:pPr>
                      <a:r>
                        <a:t/>
                      </a:r>
                      <a:endParaRPr/>
                    </a:p>
                  </a:txBody>
                  <a:tcPr marT="91425" marB="91425" marR="91425" marL="91425">
                    <a:solidFill>
                      <a:srgbClr val="CFE2F3"/>
                    </a:solidFill>
                  </a:tcPr>
                </a:tc>
              </a:tr>
              <a:tr h="396225">
                <a:tc>
                  <a:txBody>
                    <a:bodyPr/>
                    <a:lstStyle/>
                    <a:p>
                      <a:pPr indent="0" lvl="0" marL="0" rtl="0" algn="l">
                        <a:spcBef>
                          <a:spcPts val="0"/>
                        </a:spcBef>
                        <a:spcAft>
                          <a:spcPts val="0"/>
                        </a:spcAft>
                        <a:buNone/>
                      </a:pPr>
                      <a:r>
                        <a:rPr b="1" lang="en" sz="1100"/>
                        <a:t>Fold 1</a:t>
                      </a:r>
                      <a:endParaRPr b="1" sz="11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CFE2F3"/>
                    </a:solidFill>
                  </a:tcPr>
                </a:tc>
                <a:tc>
                  <a:txBody>
                    <a:bodyPr/>
                    <a:lstStyle/>
                    <a:p>
                      <a:pPr indent="0" lvl="0" marL="0" rtl="0" algn="l">
                        <a:spcBef>
                          <a:spcPts val="0"/>
                        </a:spcBef>
                        <a:spcAft>
                          <a:spcPts val="0"/>
                        </a:spcAft>
                        <a:buNone/>
                      </a:pPr>
                      <a:r>
                        <a:t/>
                      </a:r>
                      <a:endParaRPr/>
                    </a:p>
                  </a:txBody>
                  <a:tcPr marT="91425" marB="91425" marR="91425" marL="91425">
                    <a:solidFill>
                      <a:srgbClr val="F4CCCC"/>
                    </a:solidFill>
                  </a:tcPr>
                </a:tc>
                <a:tc>
                  <a:txBody>
                    <a:bodyPr/>
                    <a:lstStyle/>
                    <a:p>
                      <a:pPr indent="0" lvl="0" marL="0" rtl="0" algn="l">
                        <a:spcBef>
                          <a:spcPts val="0"/>
                        </a:spcBef>
                        <a:spcAft>
                          <a:spcPts val="0"/>
                        </a:spcAft>
                        <a:buNone/>
                      </a:pPr>
                      <a:r>
                        <a:t/>
                      </a:r>
                      <a:endParaRPr/>
                    </a:p>
                  </a:txBody>
                  <a:tcPr marT="91425" marB="91425" marR="91425" marL="91425">
                    <a:solidFill>
                      <a:srgbClr val="CFE2F3"/>
                    </a:solidFill>
                  </a:tcPr>
                </a:tc>
              </a:tr>
              <a:tr h="396225">
                <a:tc>
                  <a:txBody>
                    <a:bodyPr/>
                    <a:lstStyle/>
                    <a:p>
                      <a:pPr indent="0" lvl="0" marL="0" rtl="0" algn="l">
                        <a:spcBef>
                          <a:spcPts val="0"/>
                        </a:spcBef>
                        <a:spcAft>
                          <a:spcPts val="0"/>
                        </a:spcAft>
                        <a:buNone/>
                      </a:pPr>
                      <a:r>
                        <a:rPr b="1" lang="en" sz="1100"/>
                        <a:t>Fold 2</a:t>
                      </a:r>
                      <a:endParaRPr b="1" sz="11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CFE2F3"/>
                    </a:solidFill>
                  </a:tcPr>
                </a:tc>
                <a:tc>
                  <a:txBody>
                    <a:bodyPr/>
                    <a:lstStyle/>
                    <a:p>
                      <a:pPr indent="0" lvl="0" marL="0" rtl="0" algn="l">
                        <a:spcBef>
                          <a:spcPts val="0"/>
                        </a:spcBef>
                        <a:spcAft>
                          <a:spcPts val="0"/>
                        </a:spcAft>
                        <a:buNone/>
                      </a:pPr>
                      <a:r>
                        <a:t/>
                      </a:r>
                      <a:endParaRPr/>
                    </a:p>
                  </a:txBody>
                  <a:tcPr marT="91425" marB="91425" marR="91425" marL="91425">
                    <a:solidFill>
                      <a:srgbClr val="CFE2F3"/>
                    </a:solidFill>
                  </a:tcPr>
                </a:tc>
                <a:tc>
                  <a:txBody>
                    <a:bodyPr/>
                    <a:lstStyle/>
                    <a:p>
                      <a:pPr indent="0" lvl="0" marL="0" rtl="0" algn="l">
                        <a:spcBef>
                          <a:spcPts val="0"/>
                        </a:spcBef>
                        <a:spcAft>
                          <a:spcPts val="0"/>
                        </a:spcAft>
                        <a:buNone/>
                      </a:pPr>
                      <a:r>
                        <a:t/>
                      </a:r>
                      <a:endParaRPr/>
                    </a:p>
                  </a:txBody>
                  <a:tcPr marT="91425" marB="91425" marR="91425" marL="91425">
                    <a:solidFill>
                      <a:srgbClr val="F4CCCC"/>
                    </a:solidFill>
                  </a:tcPr>
                </a:tc>
              </a:tr>
            </a:tbl>
          </a:graphicData>
        </a:graphic>
      </p:graphicFrame>
      <p:sp>
        <p:nvSpPr>
          <p:cNvPr id="168" name="Google Shape;168;p21"/>
          <p:cNvSpPr txBox="1"/>
          <p:nvPr/>
        </p:nvSpPr>
        <p:spPr>
          <a:xfrm>
            <a:off x="4641315" y="2646823"/>
            <a:ext cx="1206300" cy="44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Validation Fold</a:t>
            </a:r>
            <a:endParaRPr sz="1200"/>
          </a:p>
        </p:txBody>
      </p:sp>
      <p:sp>
        <p:nvSpPr>
          <p:cNvPr id="169" name="Google Shape;169;p21"/>
          <p:cNvSpPr txBox="1"/>
          <p:nvPr/>
        </p:nvSpPr>
        <p:spPr>
          <a:xfrm>
            <a:off x="5848255" y="2634728"/>
            <a:ext cx="1206300" cy="44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Training</a:t>
            </a:r>
            <a:r>
              <a:rPr lang="en" sz="1200"/>
              <a:t> Fold</a:t>
            </a:r>
            <a:endParaRPr sz="1200"/>
          </a:p>
        </p:txBody>
      </p:sp>
      <p:cxnSp>
        <p:nvCxnSpPr>
          <p:cNvPr id="170" name="Google Shape;170;p21"/>
          <p:cNvCxnSpPr/>
          <p:nvPr/>
        </p:nvCxnSpPr>
        <p:spPr>
          <a:xfrm>
            <a:off x="5331615" y="2984123"/>
            <a:ext cx="185400" cy="283500"/>
          </a:xfrm>
          <a:prstGeom prst="straightConnector1">
            <a:avLst/>
          </a:prstGeom>
          <a:noFill/>
          <a:ln cap="flat" cmpd="sng" w="9525">
            <a:solidFill>
              <a:srgbClr val="000000"/>
            </a:solidFill>
            <a:prstDash val="solid"/>
            <a:round/>
            <a:headEnd len="med" w="med" type="none"/>
            <a:tailEnd len="med" w="med" type="none"/>
          </a:ln>
        </p:spPr>
      </p:cxnSp>
      <p:sp>
        <p:nvSpPr>
          <p:cNvPr id="171" name="Google Shape;171;p21"/>
          <p:cNvSpPr/>
          <p:nvPr/>
        </p:nvSpPr>
        <p:spPr>
          <a:xfrm rot="-5400000">
            <a:off x="6362874" y="2555550"/>
            <a:ext cx="174900" cy="12054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p:nvPr/>
        </p:nvSpPr>
        <p:spPr>
          <a:xfrm>
            <a:off x="7831500" y="3253775"/>
            <a:ext cx="274200" cy="11886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3" name="Google Shape;173;p21"/>
          <p:cNvCxnSpPr/>
          <p:nvPr/>
        </p:nvCxnSpPr>
        <p:spPr>
          <a:xfrm flipH="1" rot="10800000">
            <a:off x="7076524" y="3860400"/>
            <a:ext cx="811500" cy="21900"/>
          </a:xfrm>
          <a:prstGeom prst="straightConnector1">
            <a:avLst/>
          </a:prstGeom>
          <a:noFill/>
          <a:ln cap="flat" cmpd="sng" w="9525">
            <a:solidFill>
              <a:schemeClr val="dk2"/>
            </a:solidFill>
            <a:prstDash val="solid"/>
            <a:round/>
            <a:headEnd len="med" w="med" type="none"/>
            <a:tailEnd len="med" w="med" type="triangle"/>
          </a:ln>
        </p:spPr>
      </p:cxnSp>
      <p:sp>
        <p:nvSpPr>
          <p:cNvPr id="174" name="Google Shape;174;p21"/>
          <p:cNvSpPr txBox="1"/>
          <p:nvPr/>
        </p:nvSpPr>
        <p:spPr>
          <a:xfrm>
            <a:off x="7011858" y="3159542"/>
            <a:ext cx="940200" cy="2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Performance</a:t>
            </a:r>
            <a:endParaRPr sz="1000"/>
          </a:p>
        </p:txBody>
      </p:sp>
      <p:sp>
        <p:nvSpPr>
          <p:cNvPr id="175" name="Google Shape;175;p21"/>
          <p:cNvSpPr txBox="1"/>
          <p:nvPr/>
        </p:nvSpPr>
        <p:spPr>
          <a:xfrm>
            <a:off x="7011858" y="3532592"/>
            <a:ext cx="940200" cy="2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Performance</a:t>
            </a:r>
            <a:endParaRPr sz="1000"/>
          </a:p>
        </p:txBody>
      </p:sp>
      <p:sp>
        <p:nvSpPr>
          <p:cNvPr id="176" name="Google Shape;176;p21"/>
          <p:cNvSpPr txBox="1"/>
          <p:nvPr/>
        </p:nvSpPr>
        <p:spPr>
          <a:xfrm>
            <a:off x="7011858" y="3997158"/>
            <a:ext cx="940200" cy="2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Performance</a:t>
            </a:r>
            <a:endParaRPr sz="1000"/>
          </a:p>
        </p:txBody>
      </p:sp>
      <p:cxnSp>
        <p:nvCxnSpPr>
          <p:cNvPr id="177" name="Google Shape;177;p21"/>
          <p:cNvCxnSpPr/>
          <p:nvPr/>
        </p:nvCxnSpPr>
        <p:spPr>
          <a:xfrm flipH="1" rot="10800000">
            <a:off x="7076524" y="4317600"/>
            <a:ext cx="811500" cy="2190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21"/>
          <p:cNvCxnSpPr/>
          <p:nvPr/>
        </p:nvCxnSpPr>
        <p:spPr>
          <a:xfrm flipH="1" rot="10800000">
            <a:off x="7076524" y="3479400"/>
            <a:ext cx="811500" cy="21900"/>
          </a:xfrm>
          <a:prstGeom prst="straightConnector1">
            <a:avLst/>
          </a:prstGeom>
          <a:noFill/>
          <a:ln cap="flat" cmpd="sng" w="9525">
            <a:solidFill>
              <a:schemeClr val="dk2"/>
            </a:solidFill>
            <a:prstDash val="solid"/>
            <a:round/>
            <a:headEnd len="med" w="med" type="none"/>
            <a:tailEnd len="med" w="med" type="triangle"/>
          </a:ln>
        </p:spPr>
      </p:cxnSp>
      <p:sp>
        <p:nvSpPr>
          <p:cNvPr id="179" name="Google Shape;179;p21"/>
          <p:cNvSpPr txBox="1"/>
          <p:nvPr/>
        </p:nvSpPr>
        <p:spPr>
          <a:xfrm>
            <a:off x="8105700" y="3475382"/>
            <a:ext cx="1005300" cy="77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t>Mean Performance Metrics</a:t>
            </a:r>
            <a:endParaRPr b="1" sz="1000"/>
          </a:p>
        </p:txBody>
      </p:sp>
      <p:pic>
        <p:nvPicPr>
          <p:cNvPr id="180" name="Google Shape;180;p21"/>
          <p:cNvPicPr preferRelativeResize="0"/>
          <p:nvPr/>
        </p:nvPicPr>
        <p:blipFill>
          <a:blip r:embed="rId3">
            <a:alphaModFix/>
          </a:blip>
          <a:stretch>
            <a:fillRect/>
          </a:stretch>
        </p:blipFill>
        <p:spPr>
          <a:xfrm>
            <a:off x="330813" y="2209225"/>
            <a:ext cx="3990975" cy="2867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