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 showSpecialPlsOnTitleSld="0">
  <p:sldMasterIdLst>
    <p:sldMasterId id="2147483648" r:id="rId1"/>
    <p:sldMasterId id="2147483660" r:id="rId3"/>
    <p:sldMasterId id="2147483672" r:id="rId4"/>
  </p:sldMasterIdLst>
  <p:notesMasterIdLst>
    <p:notesMasterId r:id="rId6"/>
  </p:notesMasterIdLst>
  <p:sldIdLst>
    <p:sldId id="533" r:id="rId5"/>
    <p:sldId id="418" r:id="rId7"/>
    <p:sldId id="511" r:id="rId8"/>
    <p:sldId id="543" r:id="rId9"/>
    <p:sldId id="610" r:id="rId10"/>
    <p:sldId id="611" r:id="rId11"/>
    <p:sldId id="605" r:id="rId12"/>
    <p:sldId id="606" r:id="rId13"/>
    <p:sldId id="607" r:id="rId14"/>
    <p:sldId id="596" r:id="rId15"/>
    <p:sldId id="531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8A8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0792" autoAdjust="0"/>
  </p:normalViewPr>
  <p:slideViewPr>
    <p:cSldViewPr>
      <p:cViewPr varScale="1">
        <p:scale>
          <a:sx n="105" d="100"/>
          <a:sy n="105" d="100"/>
        </p:scale>
        <p:origin x="1842" y="126"/>
      </p:cViewPr>
      <p:guideLst>
        <p:guide orient="horz" pos="2137"/>
        <p:guide pos="28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8A10465-252D-4574-B6CD-153F75F76187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A10465-252D-4574-B6CD-153F75F7618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A10465-252D-4574-B6CD-153F75F7618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2000" y="2590800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58E74-AF5A-4932-85C3-6B5BDF5760B2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7D600E-DEFE-4FDA-89DF-6B2BF3AE325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623ADB-DCA8-466D-A17A-A8C2DE7DF3BE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DD00D-48E1-4EEA-9A3F-5F024A5CAE3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01C2D2-0265-4AA7-B917-23179234ABC9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CABA0-86B2-4008-A800-C6D76D1D969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564904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75656" y="4077072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B9E-4DD6-4E5B-B996-40845071DC9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D59F-3039-48EE-8FBD-6D4F2683478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 advClick="0" advTm="6000">
    <p:pull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B9E-4DD6-4E5B-B996-40845071DC9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D59F-3039-48EE-8FBD-6D4F2683478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 advClick="0" advTm="6000">
    <p:pull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B9E-4DD6-4E5B-B996-40845071DC9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D59F-3039-48EE-8FBD-6D4F2683478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 advClick="0" advTm="6000">
    <p:pull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B9E-4DD6-4E5B-B996-40845071DC9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D59F-3039-48EE-8FBD-6D4F2683478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 advClick="0" advTm="6000">
    <p:pull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B9E-4DD6-4E5B-B996-40845071DC9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D59F-3039-48EE-8FBD-6D4F2683478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 advClick="0" advTm="6000">
    <p:pull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B9E-4DD6-4E5B-B996-40845071DC9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D59F-3039-48EE-8FBD-6D4F2683478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 advClick="0" advTm="6000">
    <p:pull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B9E-4DD6-4E5B-B996-40845071DC9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D59F-3039-48EE-8FBD-6D4F2683478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 advClick="0" advTm="6000">
    <p:pull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B9E-4DD6-4E5B-B996-40845071DC9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D59F-3039-48EE-8FBD-6D4F2683478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 advClick="0" advTm="6000">
    <p:pull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9144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0C0"/>
              </a:buClr>
              <a:buFont typeface="Wingdings" panose="05000000000000000000" pitchFamily="2" charset="2"/>
              <a:buChar char="n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0070C0"/>
              </a:buClr>
              <a:buFont typeface="Wingdings" panose="05000000000000000000" pitchFamily="2" charset="2"/>
              <a:buChar char="u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rgbClr val="0070C0"/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rgbClr val="0070C0"/>
              </a:buClr>
              <a:buSzPct val="70000"/>
              <a:buFont typeface="Wingdings" panose="05000000000000000000" pitchFamily="2" charset="2"/>
              <a:buChar char="l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2395D-9359-4611-ADF5-56EDC8DDA3E7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4C9A28-F863-4EC3-BCD1-A0B5C3BB368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B9E-4DD6-4E5B-B996-40845071DC9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D59F-3039-48EE-8FBD-6D4F2683478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 advClick="0" advTm="6000">
    <p:pull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B9E-4DD6-4E5B-B996-40845071DC9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D59F-3039-48EE-8FBD-6D4F2683478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 advClick="0" advTm="6000">
    <p:pull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B9E-4DD6-4E5B-B996-40845071DC9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D59F-3039-48EE-8FBD-6D4F2683478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 advClick="0" advTm="6000">
    <p:pull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439365-D9FA-44A3-879A-EF324FA8EB74}" type="datetime1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478E5-BB28-41CE-9FDF-2AEA46DBA274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65381-C2F9-49EF-B342-ADB0225CB683}" type="datetime1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717959-0688-4AB0-B1DA-F0C18E74AE6F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B0F82-8805-405B-9B44-BADC48C3F3F5}" type="datetime1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F9147-44EB-4169-8AFA-9863F405C169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4D71E8-0838-496A-A226-A7FF4FBE3C31}" type="datetime1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B1835E-ADAB-4406-8923-4A1C950A06FC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12DD9-DEA2-4801-8D28-D68F083DF636}" type="datetime1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A3EE0-D0B4-455B-B984-FCD784067C9B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C701C5-FA00-4B97-A281-AB1B072B96A2}" type="datetime1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DC74D4-43C2-4703-87D5-C81A3738E913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CBA55D-1FCA-456E-A859-24FCD78C8285}" type="datetime1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AD0F3-2F52-4A83-8769-E86B73F33C5B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EFEB14-BD11-4175-9D51-DF50FD08621F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767556-88A2-416C-B8BB-1BB898EE617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AB4688-27EE-4F41-8B90-7B90191116C6}" type="datetime1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1C5F2-2DC4-44F5-A247-75C4AD183E42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C7483-6CCA-4401-9FEB-B5431310534E}" type="datetime1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8AD16-4108-4538-AE3C-8C52511E6A65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17B6E2-89BA-44BB-B2A8-33130BAE79F7}" type="datetime1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2435F-9157-44A2-AAC4-806F09E0B4CD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5CCBA-CD6C-401C-8CE5-32421367A118}" type="datetime1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48E79-0F0C-49AC-98D8-7958C650FD3A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C7137-A562-4BEB-A105-C30C15EC700F}" type="datetime1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B898D7-50B7-4025-BE67-4C403D2FBA2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C581F3-245D-48F1-BCAB-5EB517416500}" type="datetime1">
              <a:rPr lang="zh-CN" altLang="en-US"/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95D5E-B2FA-4BDB-81F7-C50699504AB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30DB41-4B68-4E12-AA93-E447014B47B1}" type="datetime1">
              <a:rPr lang="zh-CN" altLang="en-US"/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8911B-62D0-4CF2-9631-60928FB04F1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3FE57-2337-426A-8FA6-6BE1357F2132}" type="datetime1">
              <a:rPr lang="zh-CN" altLang="en-US"/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BB2A43-3F0A-46CE-B138-819746E5939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1400" y="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99019-4744-468D-B870-8BA5997519DA}" type="datetime1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DD5AA-E9B9-43B6-A6D1-4314551A3D6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DBCE9-ADFB-4DE2-945D-5A08A7ED66E3}" type="datetime1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930998-32A0-4CBD-851F-B7EBC3D234D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BB1A94C-10E5-4DE5-9A2B-DDFB687B38E9}" type="datetime1">
              <a:rPr lang="zh-CN" altLang="en-US"/>
            </a:fld>
            <a:endParaRPr lang="en-US" altLang="zh-CN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9968B8A-9665-4E80-94C5-CA8AA5617687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0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3AFA1B9E-4DD6-4E5B-B996-40845071DC9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754D59F-3039-48EE-8FBD-6D4F2683478C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 advClick="0" advTm="6000">
    <p:pull dir="r"/>
  </p:transition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v"/>
        <a:defRPr sz="2800" kern="1200">
          <a:solidFill>
            <a:srgbClr val="135BAD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微软雅黑" panose="020B0503020204020204" pitchFamily="34" charset="-122"/>
        <a:buChar char="◆"/>
        <a:defRPr sz="2400" kern="1200">
          <a:solidFill>
            <a:srgbClr val="135BAD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ebdings" panose="05030102010509060703" pitchFamily="18" charset="2"/>
        <a:buChar char="4"/>
        <a:defRPr sz="2000" kern="1200">
          <a:solidFill>
            <a:srgbClr val="135BAD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CFCA31F-E668-40D3-AD5F-7F2D84FCBE5A}" type="datetime1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7E89EE4-5F9A-4E99-9F36-C0C77394FDC4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slide" Target="slide2.xml"/><Relationship Id="rId2" Type="http://schemas.openxmlformats.org/officeDocument/2006/relationships/image" Target="../media/image6.png"/><Relationship Id="rId1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685800" y="2590800"/>
            <a:ext cx="7772400" cy="1470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软件研发工程师述职报告</a:t>
            </a:r>
            <a:endParaRPr lang="zh-CN" altLang="zh-CN" sz="3600" b="1" dirty="0">
              <a:solidFill>
                <a:srgbClr val="135BA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4495800"/>
            <a:ext cx="6477000" cy="990600"/>
          </a:xfrm>
        </p:spPr>
        <p:txBody>
          <a:bodyPr/>
          <a:lstStyle/>
          <a:p>
            <a:pPr indent="1973580" algn="l" eaLnBrk="1" hangingPunct="1"/>
            <a:r>
              <a:rPr lang="zh-CN" altLang="en-US" sz="2800" b="1" kern="1200" dirty="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报告人：张赵浩然</a:t>
            </a:r>
            <a:endParaRPr lang="en-US" altLang="zh-CN" sz="2800" b="1" kern="1200" dirty="0">
              <a:solidFill>
                <a:srgbClr val="135B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1973580" algn="l" eaLnBrk="1" hangingPunct="1"/>
            <a:r>
              <a:rPr lang="zh-CN" altLang="en-US" sz="2800" b="1" kern="1200" dirty="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   间：</a:t>
            </a:r>
            <a:r>
              <a:rPr lang="en-US" altLang="zh-CN" sz="2800" b="1" kern="1200" dirty="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2019.1</a:t>
            </a:r>
            <a:endParaRPr lang="zh-CN" altLang="zh-CN" sz="2800" b="1" kern="1200" dirty="0">
              <a:solidFill>
                <a:srgbClr val="135B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428596" y="6499246"/>
            <a:ext cx="3714776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7158" y="6500834"/>
            <a:ext cx="22092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Beijing </a:t>
            </a:r>
            <a:r>
              <a:rPr lang="en-US" altLang="zh-CN" sz="1050" dirty="0" err="1"/>
              <a:t>Daheng</a:t>
            </a:r>
            <a:r>
              <a:rPr lang="en-US" altLang="zh-CN" sz="1050" dirty="0"/>
              <a:t> Image Vision Co., Ltd.</a:t>
            </a:r>
            <a:endParaRPr lang="en-US" altLang="zh-CN" sz="1050" dirty="0"/>
          </a:p>
        </p:txBody>
      </p:sp>
      <p:sp>
        <p:nvSpPr>
          <p:cNvPr id="20" name="标题 1"/>
          <p:cNvSpPr txBox="1"/>
          <p:nvPr/>
        </p:nvSpPr>
        <p:spPr bwMode="auto">
          <a:xfrm>
            <a:off x="533400" y="0"/>
            <a:ext cx="82296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未来展望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12" descr="http://img1.imgtn.bdimg.com/it/u=987737760,2271887046&amp;fm=15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14" descr="http://img1.imgtn.bdimg.com/it/u=987737760,2271887046&amp;fm=15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AutoShape 16" descr="http://img1.imgtn.bdimg.com/it/u=987737760,2271887046&amp;fm=15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内容占位符 2"/>
          <p:cNvSpPr txBox="1"/>
          <p:nvPr/>
        </p:nvSpPr>
        <p:spPr>
          <a:xfrm>
            <a:off x="344487" y="1556792"/>
            <a:ext cx="8455025" cy="30979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8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微软雅黑" panose="020B0503020204020204" pitchFamily="34" charset="-122"/>
              <a:buChar char="◆"/>
              <a:defRPr sz="24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ebdings" panose="05030102010509060703" pitchFamily="18" charset="2"/>
              <a:buChar char="4"/>
              <a:defRPr sz="20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从个人的工作经历总结作为研发人员的心得体会；需包括以下内容：</a:t>
            </a:r>
            <a:endParaRPr lang="en-US" altLang="zh-CN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19455" marR="0" lvl="0" indent="-36385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工作中的一些心得体会</a:t>
            </a:r>
            <a:endParaRPr lang="en-US" altLang="zh-CN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19455" marR="0" lvl="0" indent="-36385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关于如何提高创新性的建议与想法</a:t>
            </a:r>
            <a:endParaRPr lang="en-US" altLang="zh-CN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19455" marR="0" lvl="0" indent="-36385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对公司当前研发管理的一些建议及想法</a:t>
            </a:r>
            <a:endParaRPr lang="en-US" altLang="zh-CN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19455" marR="0" lvl="0" indent="-36385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对机器视觉应用发展的一些看法与展望</a:t>
            </a:r>
            <a:endParaRPr lang="en-US" altLang="zh-CN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19455" marR="0" lvl="0" indent="-36385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个人的职业发展规划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如果担任项目经理，可以从项目管理上着重描述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71538" y="1285860"/>
            <a:ext cx="7143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 algn="ctr" fontAlgn="auto">
              <a:spcBef>
                <a:spcPct val="20000"/>
              </a:spcBef>
              <a:spcAft>
                <a:spcPts val="0"/>
              </a:spcAft>
            </a:pP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以机器视觉的应用推动社会的进步发展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6000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428596" y="6499246"/>
            <a:ext cx="3714776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7158" y="6500834"/>
            <a:ext cx="22092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Beijing </a:t>
            </a:r>
            <a:r>
              <a:rPr lang="en-US" altLang="zh-CN" sz="1050" dirty="0" err="1"/>
              <a:t>Daheng</a:t>
            </a:r>
            <a:r>
              <a:rPr lang="en-US" altLang="zh-CN" sz="1050" dirty="0"/>
              <a:t> Image Vision Co., Ltd.</a:t>
            </a:r>
            <a:endParaRPr lang="en-US" altLang="zh-CN" sz="1050" dirty="0"/>
          </a:p>
        </p:txBody>
      </p:sp>
      <p:sp>
        <p:nvSpPr>
          <p:cNvPr id="20" name="标题 1"/>
          <p:cNvSpPr txBox="1"/>
          <p:nvPr/>
        </p:nvSpPr>
        <p:spPr bwMode="auto">
          <a:xfrm>
            <a:off x="533400" y="0"/>
            <a:ext cx="82296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Group 3"/>
          <p:cNvGrpSpPr/>
          <p:nvPr/>
        </p:nvGrpSpPr>
        <p:grpSpPr bwMode="auto">
          <a:xfrm>
            <a:off x="1927225" y="2864023"/>
            <a:ext cx="5311775" cy="688975"/>
            <a:chOff x="720" y="1392"/>
            <a:chExt cx="4058" cy="480"/>
          </a:xfrm>
        </p:grpSpPr>
        <p:sp>
          <p:nvSpPr>
            <p:cNvPr id="11" name="AutoShape 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" name="Group 5"/>
            <p:cNvGrpSpPr/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16" name="AutoShape 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AutoShape 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9" name="Group 8"/>
          <p:cNvGrpSpPr/>
          <p:nvPr/>
        </p:nvGrpSpPr>
        <p:grpSpPr bwMode="auto">
          <a:xfrm>
            <a:off x="1927225" y="4017243"/>
            <a:ext cx="5311775" cy="688975"/>
            <a:chOff x="720" y="1392"/>
            <a:chExt cx="4058" cy="480"/>
          </a:xfrm>
        </p:grpSpPr>
        <p:sp>
          <p:nvSpPr>
            <p:cNvPr id="21" name="AutoShape 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3" name="Group 10"/>
            <p:cNvGrpSpPr/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4" name="AutoShape 1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AutoShape 1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6" name="Text Box 24">
            <a:hlinkClick r:id="" action="ppaction://noaction"/>
          </p:cNvPr>
          <p:cNvSpPr txBox="1">
            <a:spLocks noChangeArrowheads="1"/>
          </p:cNvSpPr>
          <p:nvPr/>
        </p:nvSpPr>
        <p:spPr bwMode="white">
          <a:xfrm>
            <a:off x="2405063" y="2971973"/>
            <a:ext cx="449580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工作业绩</a:t>
            </a:r>
            <a:endParaRPr lang="en-US" altLang="zh-CN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7" name="Text Box 25">
            <a:hlinkClick r:id="rId1" action="ppaction://hlinksldjump"/>
          </p:cNvPr>
          <p:cNvSpPr txBox="1">
            <a:spLocks noChangeArrowheads="1"/>
          </p:cNvSpPr>
          <p:nvPr/>
        </p:nvSpPr>
        <p:spPr bwMode="white">
          <a:xfrm>
            <a:off x="2405062" y="4118843"/>
            <a:ext cx="4687217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未来展望</a:t>
            </a:r>
            <a:endParaRPr lang="en-US" altLang="zh-CN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8" name="Picture 28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743075" y="3991843"/>
            <a:ext cx="792163" cy="949325"/>
          </a:xfrm>
          <a:prstGeom prst="rect">
            <a:avLst/>
          </a:prstGeom>
          <a:noFill/>
        </p:spPr>
      </p:pic>
      <p:pic>
        <p:nvPicPr>
          <p:cNvPr id="29" name="Picture 29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743075" y="2852911"/>
            <a:ext cx="792163" cy="949325"/>
          </a:xfrm>
          <a:prstGeom prst="rect">
            <a:avLst/>
          </a:prstGeom>
          <a:noFill/>
        </p:spPr>
      </p:pic>
      <p:sp>
        <p:nvSpPr>
          <p:cNvPr id="30" name="Text Box 33"/>
          <p:cNvSpPr txBox="1">
            <a:spLocks noChangeArrowheads="1"/>
          </p:cNvSpPr>
          <p:nvPr/>
        </p:nvSpPr>
        <p:spPr bwMode="white">
          <a:xfrm>
            <a:off x="2065338" y="2951336"/>
            <a:ext cx="38100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endParaRPr lang="en-US" altLang="zh-CN" sz="28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1" name="Text Box 34"/>
          <p:cNvSpPr txBox="1">
            <a:spLocks noChangeArrowheads="1"/>
          </p:cNvSpPr>
          <p:nvPr/>
        </p:nvSpPr>
        <p:spPr bwMode="white">
          <a:xfrm>
            <a:off x="2065338" y="4126780"/>
            <a:ext cx="38100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endParaRPr lang="en-US" altLang="zh-CN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2" name="Group 8"/>
          <p:cNvGrpSpPr/>
          <p:nvPr/>
        </p:nvGrpSpPr>
        <p:grpSpPr bwMode="auto">
          <a:xfrm>
            <a:off x="1927225" y="1688282"/>
            <a:ext cx="5311775" cy="688975"/>
            <a:chOff x="720" y="1392"/>
            <a:chExt cx="4058" cy="480"/>
          </a:xfrm>
        </p:grpSpPr>
        <p:sp>
          <p:nvSpPr>
            <p:cNvPr id="33" name="AutoShape 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Group 10"/>
            <p:cNvGrpSpPr/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35" name="AutoShape 1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AutoShape 1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7" name="Text Box 25">
            <a:hlinkClick r:id="rId3" action="ppaction://hlinksldjump"/>
          </p:cNvPr>
          <p:cNvSpPr txBox="1">
            <a:spLocks noChangeArrowheads="1"/>
          </p:cNvSpPr>
          <p:nvPr/>
        </p:nvSpPr>
        <p:spPr bwMode="white">
          <a:xfrm>
            <a:off x="2405063" y="1789882"/>
            <a:ext cx="449580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个人简介</a:t>
            </a:r>
            <a:endParaRPr lang="en-US" altLang="zh-CN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8" name="Picture 28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743075" y="1662882"/>
            <a:ext cx="792163" cy="949325"/>
          </a:xfrm>
          <a:prstGeom prst="rect">
            <a:avLst/>
          </a:prstGeom>
          <a:noFill/>
        </p:spPr>
      </p:pic>
      <p:sp>
        <p:nvSpPr>
          <p:cNvPr id="39" name="Text Box 34"/>
          <p:cNvSpPr txBox="1">
            <a:spLocks noChangeArrowheads="1"/>
          </p:cNvSpPr>
          <p:nvPr/>
        </p:nvSpPr>
        <p:spPr bwMode="white">
          <a:xfrm>
            <a:off x="2065338" y="1797819"/>
            <a:ext cx="38100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lang="en-US" altLang="zh-CN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428596" y="6499246"/>
            <a:ext cx="3714776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7158" y="6500834"/>
            <a:ext cx="22092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Beijing </a:t>
            </a:r>
            <a:r>
              <a:rPr lang="en-US" altLang="zh-CN" sz="1050" dirty="0" err="1"/>
              <a:t>Daheng</a:t>
            </a:r>
            <a:r>
              <a:rPr lang="en-US" altLang="zh-CN" sz="1050" dirty="0"/>
              <a:t> Image Vision Co., Ltd.</a:t>
            </a:r>
            <a:endParaRPr lang="en-US" altLang="zh-CN" sz="1050" dirty="0"/>
          </a:p>
        </p:txBody>
      </p:sp>
      <p:sp>
        <p:nvSpPr>
          <p:cNvPr id="20" name="标题 1"/>
          <p:cNvSpPr txBox="1"/>
          <p:nvPr/>
        </p:nvSpPr>
        <p:spPr bwMode="auto">
          <a:xfrm>
            <a:off x="533400" y="0"/>
            <a:ext cx="82296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个人简介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12" descr="http://img1.imgtn.bdimg.com/it/u=987737760,2271887046&amp;fm=15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14" descr="http://img1.imgtn.bdimg.com/it/u=987737760,2271887046&amp;fm=15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AutoShape 16" descr="http://img1.imgtn.bdimg.com/it/u=987737760,2271887046&amp;fm=15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428596" y="6499246"/>
            <a:ext cx="3714776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内容占位符 2"/>
          <p:cNvSpPr txBox="1"/>
          <p:nvPr/>
        </p:nvSpPr>
        <p:spPr>
          <a:xfrm>
            <a:off x="307975" y="1196752"/>
            <a:ext cx="8455025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8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微软雅黑" panose="020B0503020204020204" pitchFamily="34" charset="-122"/>
              <a:buChar char="◆"/>
              <a:defRPr sz="24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ebdings" panose="05030102010509060703" pitchFamily="18" charset="2"/>
              <a:buChar char="4"/>
              <a:defRPr sz="20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defRPr/>
            </a:pPr>
            <a:r>
              <a:rPr lang="zh-CN" altLang="en-US" sz="3000" b="1" dirty="0">
                <a:latin typeface="楷体" panose="02010609060101010101" pitchFamily="49" charset="-122"/>
                <a:ea typeface="楷体" panose="02010609060101010101" pitchFamily="49" charset="-122"/>
              </a:rPr>
              <a:t>基本情况：</a:t>
            </a:r>
            <a:endParaRPr lang="en-US" altLang="zh-CN" sz="3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张赵浩然毕业于哈尔滨工业大学，硕士学位，任印刷检测事业部系统工程师。</a:t>
            </a:r>
            <a:endParaRPr lang="en-US" altLang="zh-CN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35BAD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个人标签：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135BAD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algn="l" fontAlgn="auto">
              <a:spcAft>
                <a:spcPts val="0"/>
              </a:spcAft>
              <a:buClrTx/>
              <a:buSzTx/>
              <a:buNone/>
              <a:defRPr/>
            </a:pPr>
            <a:r>
              <a:rPr kumimoji="0" lang="zh-CN" altLang="en-US" sz="2800" i="0" u="none" strike="noStrike" kern="1200" cap="none" spc="0" normalizeH="0" baseline="0" dirty="0">
                <a:latin typeface="楷体" panose="02010609060101010101" pitchFamily="49" charset="-122"/>
                <a:ea typeface="楷体" panose="02010609060101010101" pitchFamily="49" charset="-122"/>
              </a:rPr>
              <a:t>    精通C++，Python语言，对前端界面及后台网络编程有深刻理解，具备丰富的系统搭建实施经验。</a:t>
            </a:r>
            <a:endParaRPr kumimoji="0" lang="zh-CN" altLang="en-US" sz="2800" i="0" u="none" strike="noStrike" kern="1200" cap="none" spc="0" normalizeH="0" baseline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35BAD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135BAD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428596" y="6499246"/>
            <a:ext cx="3714776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7158" y="6500834"/>
            <a:ext cx="22092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Beijing </a:t>
            </a:r>
            <a:r>
              <a:rPr lang="en-US" altLang="zh-CN" sz="1050" dirty="0" err="1"/>
              <a:t>Daheng</a:t>
            </a:r>
            <a:r>
              <a:rPr lang="en-US" altLang="zh-CN" sz="1050" dirty="0"/>
              <a:t> Image Vision Co., Ltd.</a:t>
            </a:r>
            <a:endParaRPr lang="en-US" altLang="zh-CN" sz="1050" dirty="0"/>
          </a:p>
        </p:txBody>
      </p:sp>
      <p:sp>
        <p:nvSpPr>
          <p:cNvPr id="20" name="标题 1"/>
          <p:cNvSpPr txBox="1"/>
          <p:nvPr/>
        </p:nvSpPr>
        <p:spPr bwMode="auto">
          <a:xfrm>
            <a:off x="533400" y="0"/>
            <a:ext cx="82296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工作业绩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12" descr="http://img1.imgtn.bdimg.com/it/u=987737760,2271887046&amp;fm=15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14" descr="http://img1.imgtn.bdimg.com/it/u=987737760,2271887046&amp;fm=15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AutoShape 16" descr="http://img1.imgtn.bdimg.com/it/u=987737760,2271887046&amp;fm=15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20113" y="2373921"/>
          <a:ext cx="8455027" cy="3103538"/>
        </p:xfrm>
        <a:graphic>
          <a:graphicData uri="http://schemas.openxmlformats.org/drawingml/2006/table">
            <a:tbl>
              <a:tblPr firstCol="1" bandRow="1">
                <a:tableStyleId>{35758FB7-9AC5-4552-8A53-C91805E547FA}</a:tableStyleId>
              </a:tblPr>
              <a:tblGrid>
                <a:gridCol w="816331"/>
                <a:gridCol w="2451775"/>
                <a:gridCol w="3419134"/>
                <a:gridCol w="1767787"/>
              </a:tblGrid>
              <a:tr h="443666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序号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楷体" panose="02010609060101010101" pitchFamily="49" charset="-122"/>
                        <a:ea typeface="楷体" panose="02010609060101010101" pitchFamily="49" charset="-122"/>
                        <a:cs typeface="Calibri" panose="020F05020202040302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参与项目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楷体" panose="02010609060101010101" pitchFamily="49" charset="-122"/>
                        <a:ea typeface="楷体" panose="02010609060101010101" pitchFamily="49" charset="-122"/>
                        <a:cs typeface="Calibri" panose="020F05020202040302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工作描述</a:t>
                      </a:r>
                      <a:endParaRPr lang="zh-CN" altLang="zh-CN" sz="1800" b="1" kern="100" dirty="0"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楷体" panose="02010609060101010101" pitchFamily="49" charset="-122"/>
                        <a:ea typeface="楷体" panose="02010609060101010101" pitchFamily="49" charset="-122"/>
                        <a:cs typeface="Calibri" panose="020F05020202040302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工作职责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楷体" panose="02010609060101010101" pitchFamily="49" charset="-122"/>
                        <a:ea typeface="楷体" panose="02010609060101010101" pitchFamily="49" charset="-122"/>
                        <a:cs typeface="Calibri" panose="020F05020202040302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666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1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楷体" panose="02010609060101010101" pitchFamily="49" charset="-122"/>
                        <a:ea typeface="楷体" panose="02010609060101010101" pitchFamily="49" charset="-122"/>
                        <a:cs typeface="Calibri" panose="020F05020202040302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复卷在线检测系统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楷体" panose="02010609060101010101" pitchFamily="49" charset="-122"/>
                        <a:ea typeface="楷体" panose="02010609060101010101" pitchFamily="49" charset="-122"/>
                        <a:cs typeface="Calibri" panose="020F05020202040302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800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系统整体设计及代码编写</a:t>
                      </a:r>
                      <a:endParaRPr lang="zh-CN" altLang="zh-CN" sz="1800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楷体" panose="02010609060101010101" pitchFamily="49" charset="-122"/>
                        <a:ea typeface="楷体" panose="02010609060101010101" pitchFamily="49" charset="-122"/>
                        <a:cs typeface="Calibri" panose="020F05020202040302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l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1</a:t>
                      </a:r>
                      <a:r>
                        <a:rPr lang="zh-CN" altLang="en-US" sz="1800" kern="10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、负责原</a:t>
                      </a:r>
                      <a:r>
                        <a:rPr lang="en-US" altLang="zh-CN" sz="1800" kern="10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3.4</a:t>
                      </a:r>
                      <a:r>
                        <a:rPr lang="zh-CN" altLang="en-US" sz="1800" kern="10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版本检测程序及查询程序系统部分</a:t>
                      </a:r>
                      <a:r>
                        <a:rPr lang="en-US" altLang="zh-CN" sz="1800" kern="10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bug</a:t>
                      </a:r>
                      <a:r>
                        <a:rPr lang="zh-CN" altLang="en-US" sz="1800" kern="10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修改；</a:t>
                      </a:r>
                      <a:endParaRPr lang="zh-CN" altLang="en-US" sz="1800" kern="100" dirty="0"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楷体" panose="02010609060101010101" pitchFamily="49" charset="-122"/>
                        <a:ea typeface="楷体" panose="02010609060101010101" pitchFamily="49" charset="-122"/>
                        <a:cs typeface="Calibri" panose="020F0502020204030204"/>
                      </a:endParaRPr>
                    </a:p>
                    <a:p>
                      <a:pPr algn="l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2</a:t>
                      </a:r>
                      <a:r>
                        <a:rPr lang="zh-CN" altLang="en-US" sz="1800" kern="10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、负责</a:t>
                      </a:r>
                      <a:r>
                        <a:rPr lang="en-US" altLang="zh-CN" sz="1800" kern="10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3.5</a:t>
                      </a:r>
                      <a:r>
                        <a:rPr lang="zh-CN" altLang="en-US" sz="1800" kern="10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版本系统整体设计，代码编写，程序测试。</a:t>
                      </a:r>
                      <a:endParaRPr lang="zh-CN" altLang="en-US" sz="1800" kern="100" dirty="0"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楷体" panose="02010609060101010101" pitchFamily="49" charset="-122"/>
                        <a:ea typeface="楷体" panose="02010609060101010101" pitchFamily="49" charset="-122"/>
                        <a:cs typeface="Calibri" panose="020F05020202040302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865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2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楷体" panose="02010609060101010101" pitchFamily="49" charset="-122"/>
                        <a:ea typeface="楷体" panose="02010609060101010101" pitchFamily="49" charset="-122"/>
                        <a:cs typeface="Calibri" panose="020F05020202040302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复卷在线检测程序</a:t>
                      </a:r>
                      <a:endParaRPr lang="zh-CN" sz="1800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楷体" panose="02010609060101010101" pitchFamily="49" charset="-122"/>
                        <a:ea typeface="楷体" panose="02010609060101010101" pitchFamily="49" charset="-122"/>
                        <a:cs typeface="Calibri" panose="020F05020202040302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3.4</a:t>
                      </a:r>
                      <a:r>
                        <a:rPr lang="zh-CN" altLang="zh-CN" sz="1800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版本系统</a:t>
                      </a:r>
                      <a:r>
                        <a:rPr lang="en-US" altLang="zh-CN" sz="1800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bug</a:t>
                      </a:r>
                      <a:r>
                        <a:rPr lang="zh-CN" altLang="en-US" sz="1800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修改及</a:t>
                      </a:r>
                      <a:r>
                        <a:rPr lang="en-US" altLang="zh-CN" sz="1800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3.5</a:t>
                      </a:r>
                      <a:r>
                        <a:rPr lang="zh-CN" altLang="en-US" sz="1800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版本系统开发</a:t>
                      </a:r>
                      <a:endParaRPr lang="zh-CN" altLang="en-US" sz="1800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楷体" panose="02010609060101010101" pitchFamily="49" charset="-122"/>
                        <a:ea typeface="楷体" panose="02010609060101010101" pitchFamily="49" charset="-122"/>
                        <a:cs typeface="Calibri" panose="020F05020202040302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666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3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楷体" panose="02010609060101010101" pitchFamily="49" charset="-122"/>
                        <a:ea typeface="楷体" panose="02010609060101010101" pitchFamily="49" charset="-122"/>
                        <a:cs typeface="Calibri" panose="020F05020202040302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文件上传服务</a:t>
                      </a:r>
                      <a:endParaRPr lang="zh-CN" sz="1800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楷体" panose="02010609060101010101" pitchFamily="49" charset="-122"/>
                        <a:ea typeface="楷体" panose="02010609060101010101" pitchFamily="49" charset="-122"/>
                        <a:cs typeface="Calibri" panose="020F05020202040302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程序设计及开发</a:t>
                      </a:r>
                      <a:endParaRPr lang="zh-CN" sz="1800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楷体" panose="02010609060101010101" pitchFamily="49" charset="-122"/>
                        <a:ea typeface="楷体" panose="02010609060101010101" pitchFamily="49" charset="-122"/>
                        <a:cs typeface="Calibri" panose="020F05020202040302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666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4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楷体" panose="02010609060101010101" pitchFamily="49" charset="-122"/>
                        <a:ea typeface="楷体" panose="02010609060101010101" pitchFamily="49" charset="-122"/>
                        <a:cs typeface="Calibri" panose="020F05020202040302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数据查询程序</a:t>
                      </a:r>
                      <a:endParaRPr lang="zh-CN" altLang="en-US" sz="1800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楷体" panose="02010609060101010101" pitchFamily="49" charset="-122"/>
                        <a:ea typeface="楷体" panose="02010609060101010101" pitchFamily="49" charset="-122"/>
                        <a:cs typeface="Calibri" panose="020F05020202040302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  <a:sym typeface="+mn-ea"/>
                        </a:rPr>
                        <a:t>3.4</a:t>
                      </a:r>
                      <a:r>
                        <a:rPr lang="zh-CN" altLang="zh-CN" sz="1800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  <a:sym typeface="+mn-ea"/>
                        </a:rPr>
                        <a:t>版本系统</a:t>
                      </a:r>
                      <a:r>
                        <a:rPr lang="en-US" altLang="zh-CN" sz="1800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  <a:sym typeface="+mn-ea"/>
                        </a:rPr>
                        <a:t>bug</a:t>
                      </a:r>
                      <a:r>
                        <a:rPr lang="zh-CN" altLang="en-US" sz="1800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  <a:sym typeface="+mn-ea"/>
                        </a:rPr>
                        <a:t>修改及</a:t>
                      </a:r>
                      <a:r>
                        <a:rPr lang="en-US" altLang="zh-CN" sz="1800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  <a:sym typeface="+mn-ea"/>
                        </a:rPr>
                        <a:t>3.5</a:t>
                      </a:r>
                      <a:r>
                        <a:rPr lang="zh-CN" altLang="en-US" sz="1800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  <a:sym typeface="+mn-ea"/>
                        </a:rPr>
                        <a:t>版本系统开发</a:t>
                      </a:r>
                      <a:endParaRPr lang="zh-CN" altLang="en-US" sz="1800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楷体" panose="02010609060101010101" pitchFamily="49" charset="-122"/>
                        <a:ea typeface="楷体" panose="02010609060101010101" pitchFamily="49" charset="-122"/>
                        <a:cs typeface="Calibri" panose="020F05020202040302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364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5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楷体" panose="02010609060101010101" pitchFamily="49" charset="-122"/>
                        <a:ea typeface="楷体" panose="02010609060101010101" pitchFamily="49" charset="-122"/>
                        <a:cs typeface="Calibri" panose="020F05020202040302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数据中心服务</a:t>
                      </a:r>
                      <a:endParaRPr lang="zh-CN" altLang="en-US" sz="1800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楷体" panose="02010609060101010101" pitchFamily="49" charset="-122"/>
                        <a:ea typeface="楷体" panose="02010609060101010101" pitchFamily="49" charset="-122"/>
                        <a:cs typeface="Calibri" panose="020F05020202040302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服务整体设计及开发</a:t>
                      </a:r>
                      <a:endParaRPr lang="zh-CN" altLang="en-US" sz="1800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楷体" panose="02010609060101010101" pitchFamily="49" charset="-122"/>
                        <a:ea typeface="楷体" panose="02010609060101010101" pitchFamily="49" charset="-122"/>
                        <a:cs typeface="Calibri" panose="020F05020202040302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内容占位符 2"/>
          <p:cNvSpPr txBox="1"/>
          <p:nvPr/>
        </p:nvSpPr>
        <p:spPr>
          <a:xfrm>
            <a:off x="307975" y="1196752"/>
            <a:ext cx="8455025" cy="4992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8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微软雅黑" panose="020B0503020204020204" pitchFamily="34" charset="-122"/>
              <a:buChar char="◆"/>
              <a:defRPr sz="24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ebdings" panose="05030102010509060703" pitchFamily="18" charset="2"/>
              <a:buChar char="4"/>
              <a:defRPr sz="20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3000" b="1" dirty="0">
                <a:latin typeface="楷体" panose="02010609060101010101" pitchFamily="49" charset="-122"/>
                <a:ea typeface="楷体" panose="02010609060101010101" pitchFamily="49" charset="-122"/>
              </a:rPr>
              <a:t>工作内容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135BAD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428596" y="6499246"/>
            <a:ext cx="3714776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7158" y="6500834"/>
            <a:ext cx="22092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Beijing </a:t>
            </a:r>
            <a:r>
              <a:rPr lang="en-US" altLang="zh-CN" sz="1050" dirty="0" err="1"/>
              <a:t>Daheng</a:t>
            </a:r>
            <a:r>
              <a:rPr lang="en-US" altLang="zh-CN" sz="1050" dirty="0"/>
              <a:t> Image Vision Co., Ltd.</a:t>
            </a:r>
            <a:endParaRPr lang="en-US" altLang="zh-CN" sz="1050" dirty="0"/>
          </a:p>
        </p:txBody>
      </p:sp>
      <p:sp>
        <p:nvSpPr>
          <p:cNvPr id="20" name="标题 1"/>
          <p:cNvSpPr txBox="1"/>
          <p:nvPr/>
        </p:nvSpPr>
        <p:spPr bwMode="auto">
          <a:xfrm>
            <a:off x="533400" y="0"/>
            <a:ext cx="82296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工作业绩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12" descr="http://img1.imgtn.bdimg.com/it/u=987737760,2271887046&amp;fm=15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14" descr="http://img1.imgtn.bdimg.com/it/u=987737760,2271887046&amp;fm=15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AutoShape 16" descr="http://img1.imgtn.bdimg.com/it/u=987737760,2271887046&amp;fm=15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内容占位符 2"/>
          <p:cNvSpPr txBox="1"/>
          <p:nvPr/>
        </p:nvSpPr>
        <p:spPr>
          <a:xfrm>
            <a:off x="307975" y="1196752"/>
            <a:ext cx="8455025" cy="646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8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微软雅黑" panose="020B0503020204020204" pitchFamily="34" charset="-122"/>
              <a:buChar char="◆"/>
              <a:defRPr sz="24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ebdings" panose="05030102010509060703" pitchFamily="18" charset="2"/>
              <a:buChar char="4"/>
              <a:defRPr sz="20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复卷在线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3.5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检测系统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项目介绍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135BAD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6270" y="2146935"/>
            <a:ext cx="81267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复卷在线</a:t>
            </a:r>
            <a:r>
              <a:rPr lang="en-US" altLang="zh-CN"/>
              <a:t>3.5</a:t>
            </a:r>
            <a:r>
              <a:rPr lang="zh-CN" altLang="en-US"/>
              <a:t>系统在收集客户需求之后，通过产品经理及研发人员的整合，提出了新的需求，在</a:t>
            </a:r>
            <a:r>
              <a:rPr lang="en-US" altLang="zh-CN"/>
              <a:t>3.4</a:t>
            </a:r>
            <a:r>
              <a:rPr lang="zh-CN" altLang="en-US"/>
              <a:t>版本的基础上进行了较大的改进。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、增加了数据中心，不拘泥于单机版本；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、对数据库重新选型，由</a:t>
            </a:r>
            <a:r>
              <a:rPr lang="en-US" altLang="zh-CN"/>
              <a:t>sqlserver</a:t>
            </a:r>
            <a:r>
              <a:rPr lang="zh-CN" altLang="en-US"/>
              <a:t>更换为</a:t>
            </a:r>
            <a:r>
              <a:rPr lang="en-US" altLang="zh-CN"/>
              <a:t>oracle</a:t>
            </a:r>
            <a:r>
              <a:rPr lang="zh-CN" altLang="en-US"/>
              <a:t>；</a:t>
            </a:r>
            <a:endParaRPr lang="zh-CN" altLang="en-US"/>
          </a:p>
          <a:p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、查询软件数据库连接方式改变，提高效率，无需配置；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、为检测程序及查询程序添加新界面操作，增强用户体验；</a:t>
            </a:r>
            <a:endParaRPr lang="zh-CN" altLang="en-US"/>
          </a:p>
          <a:p>
            <a:r>
              <a:rPr lang="en-US" altLang="zh-CN"/>
              <a:t>5</a:t>
            </a:r>
            <a:r>
              <a:rPr lang="zh-CN" altLang="en-US"/>
              <a:t>、重新设计部分数据结构减少层级及耦合，使程序扩展性更强；</a:t>
            </a:r>
            <a:endParaRPr lang="zh-CN" altLang="en-US"/>
          </a:p>
          <a:p>
            <a:r>
              <a:rPr lang="en-US" altLang="zh-CN"/>
              <a:t>6</a:t>
            </a:r>
            <a:r>
              <a:rPr lang="zh-CN" altLang="en-US"/>
              <a:t>、二维码检测部分重构，满足客户需求。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428596" y="6499246"/>
            <a:ext cx="3714776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7158" y="6500834"/>
            <a:ext cx="22092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Beijing </a:t>
            </a:r>
            <a:r>
              <a:rPr lang="en-US" altLang="zh-CN" sz="1050" dirty="0" err="1"/>
              <a:t>Daheng</a:t>
            </a:r>
            <a:r>
              <a:rPr lang="en-US" altLang="zh-CN" sz="1050" dirty="0"/>
              <a:t> Image Vision Co., Ltd.</a:t>
            </a:r>
            <a:endParaRPr lang="en-US" altLang="zh-CN" sz="1050" dirty="0"/>
          </a:p>
        </p:txBody>
      </p:sp>
      <p:sp>
        <p:nvSpPr>
          <p:cNvPr id="20" name="标题 1"/>
          <p:cNvSpPr txBox="1"/>
          <p:nvPr/>
        </p:nvSpPr>
        <p:spPr bwMode="auto">
          <a:xfrm>
            <a:off x="533400" y="0"/>
            <a:ext cx="82296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工作业绩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12" descr="http://img1.imgtn.bdimg.com/it/u=987737760,2271887046&amp;fm=15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14" descr="http://img1.imgtn.bdimg.com/it/u=987737760,2271887046&amp;fm=15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AutoShape 16" descr="http://img1.imgtn.bdimg.com/it/u=987737760,2271887046&amp;fm=15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内容占位符 2"/>
          <p:cNvSpPr txBox="1"/>
          <p:nvPr/>
        </p:nvSpPr>
        <p:spPr>
          <a:xfrm>
            <a:off x="307975" y="1196752"/>
            <a:ext cx="8455025" cy="646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8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微软雅黑" panose="020B0503020204020204" pitchFamily="34" charset="-122"/>
              <a:buChar char="◆"/>
              <a:defRPr sz="24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ebdings" panose="05030102010509060703" pitchFamily="18" charset="2"/>
              <a:buChar char="4"/>
              <a:defRPr sz="20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技术难点及创新点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135BAD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6270" y="1969135"/>
            <a:ext cx="81267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复卷在线</a:t>
            </a:r>
            <a:r>
              <a:rPr lang="en-US" altLang="zh-CN"/>
              <a:t>3.5</a:t>
            </a:r>
            <a:r>
              <a:rPr lang="zh-CN" altLang="en-US"/>
              <a:t>系统在收集客户需求之后，通过产品经理及研发人员的整合，提出了新的需求，在</a:t>
            </a:r>
            <a:r>
              <a:rPr lang="en-US" altLang="zh-CN"/>
              <a:t>3.4</a:t>
            </a:r>
            <a:r>
              <a:rPr lang="zh-CN" altLang="en-US"/>
              <a:t>版本的基础上进行了较大的改进。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、增加了数据中心，不拘泥于单机版本；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、对数据库重新选型，由</a:t>
            </a:r>
            <a:r>
              <a:rPr lang="en-US" altLang="zh-CN"/>
              <a:t>sqlserver</a:t>
            </a:r>
            <a:r>
              <a:rPr lang="zh-CN" altLang="en-US"/>
              <a:t>更换为</a:t>
            </a:r>
            <a:r>
              <a:rPr lang="en-US" altLang="zh-CN"/>
              <a:t>oracle</a:t>
            </a:r>
            <a:r>
              <a:rPr lang="zh-CN" altLang="en-US"/>
              <a:t>；</a:t>
            </a:r>
            <a:endParaRPr lang="zh-CN" altLang="en-US"/>
          </a:p>
          <a:p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、查询软件数据库连接方式改变，提高效率，无需配置；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、为检测程序及查询程序添加新界面操作，增强用户体验；</a:t>
            </a:r>
            <a:endParaRPr lang="zh-CN" altLang="en-US"/>
          </a:p>
          <a:p>
            <a:r>
              <a:rPr lang="en-US" altLang="zh-CN"/>
              <a:t>5</a:t>
            </a:r>
            <a:r>
              <a:rPr lang="zh-CN" altLang="en-US"/>
              <a:t>、重新设计部分数据结构减少层级及耦合，使程序扩展性更强；</a:t>
            </a:r>
            <a:endParaRPr lang="zh-CN" altLang="en-US"/>
          </a:p>
          <a:p>
            <a:r>
              <a:rPr lang="en-US" altLang="zh-CN"/>
              <a:t>6</a:t>
            </a:r>
            <a:r>
              <a:rPr lang="zh-CN" altLang="en-US"/>
              <a:t>、二维码检测部分重构，满足客户需求。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428596" y="6499246"/>
            <a:ext cx="3714776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7158" y="6500834"/>
            <a:ext cx="22092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Beijing </a:t>
            </a:r>
            <a:r>
              <a:rPr lang="en-US" altLang="zh-CN" sz="1050" dirty="0" err="1"/>
              <a:t>Daheng</a:t>
            </a:r>
            <a:r>
              <a:rPr lang="en-US" altLang="zh-CN" sz="1050" dirty="0"/>
              <a:t> Image Vision Co., Ltd.</a:t>
            </a:r>
            <a:endParaRPr lang="en-US" altLang="zh-CN" sz="1050" dirty="0"/>
          </a:p>
        </p:txBody>
      </p:sp>
      <p:sp>
        <p:nvSpPr>
          <p:cNvPr id="20" name="标题 1"/>
          <p:cNvSpPr txBox="1"/>
          <p:nvPr/>
        </p:nvSpPr>
        <p:spPr bwMode="auto">
          <a:xfrm>
            <a:off x="533400" y="0"/>
            <a:ext cx="82296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工作业绩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12" descr="http://img1.imgtn.bdimg.com/it/u=987737760,2271887046&amp;fm=15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14" descr="http://img1.imgtn.bdimg.com/it/u=987737760,2271887046&amp;fm=15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AutoShape 16" descr="http://img1.imgtn.bdimg.com/it/u=987737760,2271887046&amp;fm=15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内容占位符 2"/>
          <p:cNvSpPr txBox="1"/>
          <p:nvPr/>
        </p:nvSpPr>
        <p:spPr>
          <a:xfrm>
            <a:off x="307975" y="1196752"/>
            <a:ext cx="8455025" cy="646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8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微软雅黑" panose="020B0503020204020204" pitchFamily="34" charset="-122"/>
              <a:buChar char="◆"/>
              <a:defRPr sz="24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ebdings" panose="05030102010509060703" pitchFamily="18" charset="2"/>
              <a:buChar char="4"/>
              <a:defRPr sz="20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工作介绍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135BAD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内容占位符 2"/>
          <p:cNvSpPr txBox="1"/>
          <p:nvPr/>
        </p:nvSpPr>
        <p:spPr>
          <a:xfrm>
            <a:off x="307974" y="1628800"/>
            <a:ext cx="8455025" cy="43253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8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微软雅黑" panose="020B0503020204020204" pitchFamily="34" charset="-122"/>
              <a:buChar char="◆"/>
              <a:defRPr sz="24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ebdings" panose="05030102010509060703" pitchFamily="18" charset="2"/>
              <a:buChar char="4"/>
              <a:defRPr sz="20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从上面的列表里挑选一个自认为完成较好的任务详细描述；需包括以下内容：</a:t>
            </a:r>
            <a:endParaRPr lang="en-US" altLang="zh-CN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19455" marR="0" lvl="0" indent="-36385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项目</a:t>
            </a: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产品介绍</a:t>
            </a:r>
            <a:endParaRPr lang="en-US" altLang="zh-CN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19455" marR="0" lvl="0" indent="-36385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项目</a:t>
            </a: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产品的研发技术难点及创新点</a:t>
            </a:r>
            <a:endParaRPr lang="en-US" altLang="zh-CN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19455" marR="0" lvl="0" indent="-36385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本项目</a:t>
            </a: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产品中技术难点的数学描述与解决思路</a:t>
            </a:r>
            <a:endParaRPr lang="en-US" altLang="zh-CN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19455" marR="0" lvl="0" indent="-36385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个人的主要工作成就，工作占比等</a:t>
            </a:r>
            <a:endParaRPr lang="en-US" altLang="zh-CN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19455" marR="0" lvl="0" indent="-36385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在本项目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产品中的贡献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19455" lvl="0" indent="-363855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个人在项目中管理能力的体现，包括计划、进度控制以及与客户沟通的能力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如果担任项目经理，可以从项目管理上着重描述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428596" y="6499246"/>
            <a:ext cx="3714776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7158" y="6500834"/>
            <a:ext cx="22092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Beijing </a:t>
            </a:r>
            <a:r>
              <a:rPr lang="en-US" altLang="zh-CN" sz="1050" dirty="0" err="1"/>
              <a:t>Daheng</a:t>
            </a:r>
            <a:r>
              <a:rPr lang="en-US" altLang="zh-CN" sz="1050" dirty="0"/>
              <a:t> Image Vision Co., Ltd.</a:t>
            </a:r>
            <a:endParaRPr lang="en-US" altLang="zh-CN" sz="1050" dirty="0"/>
          </a:p>
        </p:txBody>
      </p:sp>
      <p:sp>
        <p:nvSpPr>
          <p:cNvPr id="20" name="标题 1"/>
          <p:cNvSpPr txBox="1"/>
          <p:nvPr/>
        </p:nvSpPr>
        <p:spPr bwMode="auto">
          <a:xfrm>
            <a:off x="533400" y="0"/>
            <a:ext cx="82296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工作业绩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12" descr="http://img1.imgtn.bdimg.com/it/u=987737760,2271887046&amp;fm=15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14" descr="http://img1.imgtn.bdimg.com/it/u=987737760,2271887046&amp;fm=15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AutoShape 16" descr="http://img1.imgtn.bdimg.com/it/u=987737760,2271887046&amp;fm=15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内容占位符 2"/>
          <p:cNvSpPr txBox="1"/>
          <p:nvPr/>
        </p:nvSpPr>
        <p:spPr>
          <a:xfrm>
            <a:off x="307975" y="1196752"/>
            <a:ext cx="8455025" cy="646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8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微软雅黑" panose="020B0503020204020204" pitchFamily="34" charset="-122"/>
              <a:buChar char="◆"/>
              <a:defRPr sz="24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ebdings" panose="05030102010509060703" pitchFamily="18" charset="2"/>
              <a:buChar char="4"/>
              <a:defRPr sz="20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突出贡献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135BAD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内容占位符 2"/>
          <p:cNvSpPr txBox="1"/>
          <p:nvPr/>
        </p:nvSpPr>
        <p:spPr>
          <a:xfrm>
            <a:off x="307974" y="1916831"/>
            <a:ext cx="8656514" cy="3097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8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微软雅黑" panose="020B0503020204020204" pitchFamily="34" charset="-122"/>
              <a:buChar char="◆"/>
              <a:defRPr sz="24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ebdings" panose="05030102010509060703" pitchFamily="18" charset="2"/>
              <a:buChar char="4"/>
              <a:defRPr sz="20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从曾经参与过的产品项目中提炼个人的突出贡献，包括：</a:t>
            </a:r>
            <a:endParaRPr lang="en-US" altLang="zh-CN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19455" marR="0" lvl="0" indent="-36385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合理化建议对项目产品研发的推进起到关键作用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19455" marR="0" lvl="0" indent="-36385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项目研发和工作中的创新性思路</a:t>
            </a:r>
            <a:endParaRPr lang="en-US" altLang="zh-CN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19455" marR="0" lvl="0" indent="-36385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项目中提炼的可复用性模块</a:t>
            </a:r>
            <a:endParaRPr lang="en-US" altLang="zh-CN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19455" marR="0" lvl="0" indent="-36385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跟踪了解的最新视觉技术或本专业技术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19455" lvl="0" indent="-363855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新员工培养或者参与的技术交流与培训工作</a:t>
            </a:r>
            <a:endParaRPr lang="en-US" altLang="zh-CN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19455" lvl="0" indent="-363855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被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技术培训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部门认可哪些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技术经验积累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428596" y="6499246"/>
            <a:ext cx="3714776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7158" y="6500834"/>
            <a:ext cx="22092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Beijing </a:t>
            </a:r>
            <a:r>
              <a:rPr lang="en-US" altLang="zh-CN" sz="1050" dirty="0" err="1"/>
              <a:t>Daheng</a:t>
            </a:r>
            <a:r>
              <a:rPr lang="en-US" altLang="zh-CN" sz="1050" dirty="0"/>
              <a:t> Image Vision Co., Ltd.</a:t>
            </a:r>
            <a:endParaRPr lang="en-US" altLang="zh-CN" sz="1050" dirty="0"/>
          </a:p>
        </p:txBody>
      </p:sp>
      <p:sp>
        <p:nvSpPr>
          <p:cNvPr id="20" name="标题 1"/>
          <p:cNvSpPr txBox="1"/>
          <p:nvPr/>
        </p:nvSpPr>
        <p:spPr bwMode="auto">
          <a:xfrm>
            <a:off x="533400" y="0"/>
            <a:ext cx="82296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工作业绩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12" descr="http://img1.imgtn.bdimg.com/it/u=987737760,2271887046&amp;fm=15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14" descr="http://img1.imgtn.bdimg.com/it/u=987737760,2271887046&amp;fm=15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AutoShape 16" descr="http://img1.imgtn.bdimg.com/it/u=987737760,2271887046&amp;fm=15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内容占位符 2"/>
          <p:cNvSpPr txBox="1"/>
          <p:nvPr/>
        </p:nvSpPr>
        <p:spPr>
          <a:xfrm>
            <a:off x="307975" y="1196752"/>
            <a:ext cx="8455025" cy="646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8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微软雅黑" panose="020B0503020204020204" pitchFamily="34" charset="-122"/>
              <a:buChar char="◆"/>
              <a:defRPr sz="24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ebdings" panose="05030102010509060703" pitchFamily="18" charset="2"/>
              <a:buChar char="4"/>
              <a:defRPr sz="20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突出贡献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135BAD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内容占位符 2"/>
          <p:cNvSpPr txBox="1"/>
          <p:nvPr/>
        </p:nvSpPr>
        <p:spPr>
          <a:xfrm>
            <a:off x="307974" y="1916831"/>
            <a:ext cx="8656514" cy="1507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8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微软雅黑" panose="020B0503020204020204" pitchFamily="34" charset="-122"/>
              <a:buChar char="◆"/>
              <a:defRPr sz="24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ebdings" panose="05030102010509060703" pitchFamily="18" charset="2"/>
              <a:buChar char="4"/>
              <a:defRPr sz="20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上述突出贡献案例展示：可以包括运行程序、录像、图片、源代码等等，能够明显证明突出业绩的案例。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复件 大恒图像介绍-潘津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空模板 - 副本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复件 大恒图像介绍-潘津</Template>
  <TotalTime>0</TotalTime>
  <Words>1848</Words>
  <Application>WPS 演示</Application>
  <PresentationFormat>全屏显示(4:3)</PresentationFormat>
  <Paragraphs>175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Calibri</vt:lpstr>
      <vt:lpstr>Webdings</vt:lpstr>
      <vt:lpstr>楷体</vt:lpstr>
      <vt:lpstr>Arial Unicode MS</vt:lpstr>
      <vt:lpstr>复件 大恒图像介绍-潘津</vt:lpstr>
      <vt:lpstr>空模板 - 副本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2014.03.05</dc:title>
  <dc:creator>daheng</dc:creator>
  <cp:lastModifiedBy>Administrator</cp:lastModifiedBy>
  <cp:revision>427</cp:revision>
  <cp:lastPrinted>2113-01-01T00:00:00Z</cp:lastPrinted>
  <dcterms:created xsi:type="dcterms:W3CDTF">2014-03-06T08:54:00Z</dcterms:created>
  <dcterms:modified xsi:type="dcterms:W3CDTF">2019-01-08T09:22:20Z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2052-11.1.0.8214</vt:lpwstr>
  </property>
</Properties>
</file>