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1" r:id="rId2"/>
    <p:sldMasterId id="2147483653" r:id="rId3"/>
  </p:sldMasterIdLst>
  <p:notesMasterIdLst>
    <p:notesMasterId r:id="rId13"/>
  </p:notesMasterIdLst>
  <p:handoutMasterIdLst>
    <p:handoutMasterId r:id="rId14"/>
  </p:handoutMasterIdLst>
  <p:sldIdLst>
    <p:sldId id="256" r:id="rId4"/>
    <p:sldId id="276" r:id="rId5"/>
    <p:sldId id="277" r:id="rId6"/>
    <p:sldId id="280" r:id="rId7"/>
    <p:sldId id="281" r:id="rId8"/>
    <p:sldId id="282" r:id="rId9"/>
    <p:sldId id="278" r:id="rId10"/>
    <p:sldId id="283" r:id="rId11"/>
    <p:sldId id="279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EB8"/>
    <a:srgbClr val="FFFFFF"/>
    <a:srgbClr val="F2A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7" autoAdjust="0"/>
    <p:restoredTop sz="86806" autoAdjust="0"/>
  </p:normalViewPr>
  <p:slideViewPr>
    <p:cSldViewPr>
      <p:cViewPr varScale="1">
        <p:scale>
          <a:sx n="182" d="100"/>
          <a:sy n="182" d="100"/>
        </p:scale>
        <p:origin x="184" y="36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28" d="100"/>
          <a:sy n="128" d="100"/>
        </p:scale>
        <p:origin x="84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4647CC-3990-104B-6FDC-8D7D05EB3F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293BE-A35A-A8F2-65CB-E06AEA4077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5E06B-95C2-EE47-A138-64A4050CB194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124D4-7177-2F51-6F9B-76DD3BCB51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87A6E-BC50-8A2A-18BE-54B8E67CDF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F4EED-8593-4E47-AADC-DEF733EB5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107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B4EA4-D064-424E-B28A-E39D832CC6BC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094A1-6C4E-8047-9D74-05DB2A33F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60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Lalu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094A1-6C4E-8047-9D74-05DB2A33F3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4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0EE8-6377-4F99-BEEC-45F65175AC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48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  <p:sldLayoutId id="2147483677" r:id="rId1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28323" y="1949566"/>
            <a:ext cx="9264718" cy="1527409"/>
          </a:xfrm>
        </p:spPr>
        <p:txBody>
          <a:bodyPr/>
          <a:lstStyle/>
          <a:p>
            <a:pPr algn="ctr" rtl="0"/>
            <a:r>
              <a:rPr lang="en-US" sz="2400" b="1" i="0" u="none" strike="noStrike" dirty="0" err="1">
                <a:effectLst/>
                <a:latin typeface="Inter"/>
              </a:rPr>
              <a:t>TaiESM</a:t>
            </a:r>
            <a:r>
              <a:rPr lang="en-US" sz="2400" b="1" i="0" u="none" strike="noStrike" dirty="0">
                <a:effectLst/>
                <a:latin typeface="Inter"/>
              </a:rPr>
              <a:t> – TIMCOM Diagnostic</a:t>
            </a:r>
            <a:endParaRPr lang="en-US" sz="700" b="1" i="0" u="none" strike="noStrike" dirty="0">
              <a:effectLst/>
              <a:latin typeface="Inte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1EBA56-9BAC-219C-ADE7-7D205398E1B0}"/>
              </a:ext>
            </a:extLst>
          </p:cNvPr>
          <p:cNvSpPr/>
          <p:nvPr/>
        </p:nvSpPr>
        <p:spPr>
          <a:xfrm>
            <a:off x="-12197" y="4227934"/>
            <a:ext cx="915619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ssociate Member: Academia Sinica Taipei - Association of Asian Social  Science Research Councils">
            <a:extLst>
              <a:ext uri="{FF2B5EF4-FFF2-40B4-BE49-F238E27FC236}">
                <a16:creationId xmlns:a16="http://schemas.microsoft.com/office/drawing/2014/main" id="{263D0B6A-27DB-843F-1DC0-1C51995BC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38" y="750429"/>
            <a:ext cx="3636229" cy="3639600"/>
          </a:xfrm>
          <a:prstGeom prst="rect">
            <a:avLst/>
          </a:prstGeom>
          <a:noFill/>
        </p:spPr>
      </p:pic>
      <p:pic>
        <p:nvPicPr>
          <p:cNvPr id="1028" name="Picture 4" descr="TIGP-Earth System Sciences">
            <a:extLst>
              <a:ext uri="{FF2B5EF4-FFF2-40B4-BE49-F238E27FC236}">
                <a16:creationId xmlns:a16="http://schemas.microsoft.com/office/drawing/2014/main" id="{8C02652A-D086-78E8-DAD1-BF2CD6C94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3" b="21786"/>
          <a:stretch/>
        </p:blipFill>
        <p:spPr bwMode="auto">
          <a:xfrm>
            <a:off x="7524328" y="75481"/>
            <a:ext cx="792088" cy="602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59FA73-12BF-CF45-B1B3-E4808ED62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416" y="75481"/>
            <a:ext cx="601633" cy="602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6" name="Picture 12" descr="Download HD Science &amp; Math - Science Logo Png Black Transparent PNG Image -  NicePNG.com">
            <a:extLst>
              <a:ext uri="{FF2B5EF4-FFF2-40B4-BE49-F238E27FC236}">
                <a16:creationId xmlns:a16="http://schemas.microsoft.com/office/drawing/2014/main" id="{B3CDCCA0-363C-0942-8982-611A38005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07023">
            <a:off x="-892558" y="-893013"/>
            <a:ext cx="3117372" cy="362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ODA LAB">
            <a:extLst>
              <a:ext uri="{FF2B5EF4-FFF2-40B4-BE49-F238E27FC236}">
                <a16:creationId xmlns:a16="http://schemas.microsoft.com/office/drawing/2014/main" id="{4F56257B-35D3-A0CB-0F5A-7D67D68B1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19" y="79501"/>
            <a:ext cx="1275977" cy="59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B9AD8AE-60F0-A307-4FCE-8596E3E9F4E8}"/>
              </a:ext>
            </a:extLst>
          </p:cNvPr>
          <p:cNvSpPr txBox="1">
            <a:spLocks/>
          </p:cNvSpPr>
          <p:nvPr/>
        </p:nvSpPr>
        <p:spPr>
          <a:xfrm>
            <a:off x="3326489" y="4295886"/>
            <a:ext cx="2812526" cy="48881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defRPr/>
            </a:pPr>
            <a:r>
              <a:rPr lang="en-US" altLang="ko-KR" b="1" dirty="0">
                <a:latin typeface="Aptos" panose="020B0004020202020204" pitchFamily="34" charset="0"/>
              </a:rPr>
              <a:t>Lalu Mantigi Wana Paksi</a:t>
            </a:r>
            <a:endParaRPr lang="en-US" altLang="ko-KR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BFE3EE-8F9A-B7F1-4F03-96153097E5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56E9-6636-29CB-7A8F-7F8744BF4C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5A3702-0A26-2F7A-84E7-7CB5E3C4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699542"/>
            <a:ext cx="561662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1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48497-CB18-1AFB-9DDD-6BDA390D7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SIC</a:t>
            </a:r>
            <a:endParaRPr lang="zh-TW" altLang="en-US" dirty="0"/>
          </a:p>
        </p:txBody>
      </p:sp>
      <p:pic>
        <p:nvPicPr>
          <p:cNvPr id="20" name="Picture 19" descr="A screenshot of a map&#10;&#10;AI-generated content may be incorrect.">
            <a:extLst>
              <a:ext uri="{FF2B5EF4-FFF2-40B4-BE49-F238E27FC236}">
                <a16:creationId xmlns:a16="http://schemas.microsoft.com/office/drawing/2014/main" id="{FF07384F-3BF9-9442-FB14-922FFD70C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0" t="4354" r="27201" b="45247"/>
          <a:stretch>
            <a:fillRect/>
          </a:stretch>
        </p:blipFill>
        <p:spPr>
          <a:xfrm>
            <a:off x="630254" y="1059582"/>
            <a:ext cx="3548745" cy="3799350"/>
          </a:xfrm>
          <a:prstGeom prst="rect">
            <a:avLst/>
          </a:prstGeom>
        </p:spPr>
      </p:pic>
      <p:pic>
        <p:nvPicPr>
          <p:cNvPr id="21" name="Picture 20" descr="A screenshot of a map&#10;&#10;AI-generated content may be incorrect.">
            <a:extLst>
              <a:ext uri="{FF2B5EF4-FFF2-40B4-BE49-F238E27FC236}">
                <a16:creationId xmlns:a16="http://schemas.microsoft.com/office/drawing/2014/main" id="{5B2DD6B0-1CE8-DB5B-A52C-322E983A4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9" t="52107" r="24392" b="294"/>
          <a:stretch>
            <a:fillRect/>
          </a:stretch>
        </p:blipFill>
        <p:spPr>
          <a:xfrm>
            <a:off x="4932040" y="1269724"/>
            <a:ext cx="3794111" cy="358332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75272-2163-7775-8084-78F23B4B08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3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32AE26-6C62-B698-9BEC-E4D5C9162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SIA</a:t>
            </a:r>
            <a:endParaRPr lang="zh-TW" altLang="en-US" dirty="0"/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B161174-2817-4D83-F63D-90335E0E1C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969927"/>
            <a:ext cx="4296799" cy="3816424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DD48C57-19EF-B521-AFA0-EC6C9C3F9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5" y="1353626"/>
            <a:ext cx="417646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151516"/>
                </a:solidFill>
                <a:effectLst/>
                <a:latin typeface="Helvetica" pitchFamily="2" charset="0"/>
              </a:rPr>
              <a:t>Antarctic Sea Ice Trend: Observations </a:t>
            </a:r>
          </a:p>
          <a:p>
            <a:r>
              <a:rPr lang="en-ID" sz="1600" dirty="0">
                <a:solidFill>
                  <a:srgbClr val="151516"/>
                </a:solidFill>
                <a:effectLst/>
                <a:latin typeface="Helvetica" pitchFamily="2" charset="0"/>
              </a:rPr>
              <a:t>show a slight increase, while the model simulates a sharp decrease.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600" dirty="0">
              <a:solidFill>
                <a:srgbClr val="151516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151516"/>
                </a:solidFill>
                <a:effectLst/>
                <a:latin typeface="Helvetica" pitchFamily="2" charset="0"/>
              </a:rPr>
              <a:t>Model Inaccuracy: The model’s inability to capture the observed Antarctic sea ice expansion is a significant unsolved puzzle in climate science.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600" dirty="0">
              <a:solidFill>
                <a:srgbClr val="151516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151516"/>
                </a:solidFill>
                <a:effectLst/>
                <a:latin typeface="Helvetica" pitchFamily="2" charset="0"/>
              </a:rPr>
              <a:t>Critical Error: The model’s prediction of Antarctic sea ice is not only inaccurate but also directionally wrong.</a:t>
            </a:r>
          </a:p>
        </p:txBody>
      </p:sp>
    </p:spTree>
    <p:extLst>
      <p:ext uri="{BB962C8B-B14F-4D97-AF65-F5344CB8AC3E}">
        <p14:creationId xmlns:p14="http://schemas.microsoft.com/office/powerpoint/2010/main" val="232764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8991BF-9ABB-1B66-E343-8B09D8F5B1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SST</a:t>
            </a:r>
          </a:p>
        </p:txBody>
      </p:sp>
      <p:pic>
        <p:nvPicPr>
          <p:cNvPr id="5" name="Picture 4" descr="A screenshot of a map&#10;&#10;AI-generated content may be incorrect.">
            <a:extLst>
              <a:ext uri="{FF2B5EF4-FFF2-40B4-BE49-F238E27FC236}">
                <a16:creationId xmlns:a16="http://schemas.microsoft.com/office/drawing/2014/main" id="{9DE67C53-6D7F-DD1C-54EE-FE7462EFB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49" t="303" r="27752" b="64698"/>
          <a:stretch/>
        </p:blipFill>
        <p:spPr>
          <a:xfrm>
            <a:off x="41271" y="699542"/>
            <a:ext cx="2739925" cy="20930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A screenshot of a map&#10;&#10;AI-generated content may be incorrect.">
            <a:extLst>
              <a:ext uri="{FF2B5EF4-FFF2-40B4-BE49-F238E27FC236}">
                <a16:creationId xmlns:a16="http://schemas.microsoft.com/office/drawing/2014/main" id="{9B643D9D-0911-0C30-5FA1-9C42F2A6F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69" t="66007" r="27213" b="400"/>
          <a:stretch/>
        </p:blipFill>
        <p:spPr>
          <a:xfrm>
            <a:off x="2855758" y="1548254"/>
            <a:ext cx="3516442" cy="2561504"/>
          </a:xfrm>
          <a:prstGeom prst="rect">
            <a:avLst/>
          </a:prstGeom>
        </p:spPr>
      </p:pic>
      <p:pic>
        <p:nvPicPr>
          <p:cNvPr id="7" name="Picture 6" descr="A screenshot of a map&#10;&#10;AI-generated content may be incorrect.">
            <a:extLst>
              <a:ext uri="{FF2B5EF4-FFF2-40B4-BE49-F238E27FC236}">
                <a16:creationId xmlns:a16="http://schemas.microsoft.com/office/drawing/2014/main" id="{F4C90E7E-B08A-E953-8EF9-B3E361110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0" t="32245" r="27600" b="34733"/>
          <a:stretch/>
        </p:blipFill>
        <p:spPr>
          <a:xfrm>
            <a:off x="35941" y="2859782"/>
            <a:ext cx="2739925" cy="201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22EE87-0FE4-9C4D-3FD4-C5DEDEAF68D8}"/>
              </a:ext>
            </a:extLst>
          </p:cNvPr>
          <p:cNvSpPr txBox="1"/>
          <p:nvPr/>
        </p:nvSpPr>
        <p:spPr>
          <a:xfrm>
            <a:off x="6458666" y="1176720"/>
            <a:ext cx="257783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rgbClr val="151516"/>
                </a:solidFill>
                <a:effectLst/>
                <a:latin typeface="Helvetica" pitchFamily="2" charset="0"/>
              </a:rPr>
              <a:t>Southern Ocean Warm Bias: The model overestimates temperature by more than 3 degrees Celsius in the Southern Ocean.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200" dirty="0">
              <a:solidFill>
                <a:srgbClr val="151516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rgbClr val="151516"/>
                </a:solidFill>
                <a:effectLst/>
                <a:latin typeface="Helvetica" pitchFamily="2" charset="0"/>
              </a:rPr>
              <a:t>North Atlantic Cold Bias: The model underestimates temperature in the North Atlantic, indicating a weaker than observed Atlantic Meridional Overturning Circulation (AMOC).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200" dirty="0">
              <a:solidFill>
                <a:srgbClr val="151516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rgbClr val="151516"/>
                </a:solidFill>
                <a:effectLst/>
                <a:latin typeface="Helvetica" pitchFamily="2" charset="0"/>
              </a:rPr>
              <a:t>Coastal Upwelling Warm Bias: The model overestimates temperature along the western coasts of South America and Africa due to difficulties in resolving oceanic upwelling processes.</a:t>
            </a:r>
          </a:p>
        </p:txBody>
      </p:sp>
    </p:spTree>
    <p:extLst>
      <p:ext uri="{BB962C8B-B14F-4D97-AF65-F5344CB8AC3E}">
        <p14:creationId xmlns:p14="http://schemas.microsoft.com/office/powerpoint/2010/main" val="166392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477D27-5588-EF7F-38C6-9BAA8EF67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SST &amp; VAT</a:t>
            </a:r>
          </a:p>
        </p:txBody>
      </p:sp>
      <p:pic>
        <p:nvPicPr>
          <p:cNvPr id="4" name="Picture 3" descr="A graph of a temperature&#10;&#10;AI-generated content may be incorrect.">
            <a:extLst>
              <a:ext uri="{FF2B5EF4-FFF2-40B4-BE49-F238E27FC236}">
                <a16:creationId xmlns:a16="http://schemas.microsoft.com/office/drawing/2014/main" id="{90DD0384-6455-4BC6-C907-AE5B9C093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8" r="25223" b="50000"/>
          <a:stretch/>
        </p:blipFill>
        <p:spPr>
          <a:xfrm>
            <a:off x="0" y="617954"/>
            <a:ext cx="2304256" cy="2304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2EFCD-9423-274E-74D6-7A93159C366F}"/>
              </a:ext>
            </a:extLst>
          </p:cNvPr>
          <p:cNvSpPr txBox="1"/>
          <p:nvPr/>
        </p:nvSpPr>
        <p:spPr>
          <a:xfrm>
            <a:off x="4499992" y="1275606"/>
            <a:ext cx="459294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151516"/>
                </a:solidFill>
                <a:effectLst/>
                <a:latin typeface="Helvetica" pitchFamily="2" charset="0"/>
              </a:rPr>
              <a:t>Global Warming Evidence: Two graphs show the warming of the planet: one for the ocean’s overall temperature (VAT) and one for the sea surface temperature (SST).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600" dirty="0">
              <a:solidFill>
                <a:srgbClr val="151516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151516"/>
                </a:solidFill>
                <a:effectLst/>
                <a:latin typeface="Helvetica" pitchFamily="2" charset="0"/>
              </a:rPr>
              <a:t>Ocean Temperature Trend: VAT shows a smooth, upward trend, indicating the ocean’s absorption of excess heat trapped by greenhouse gases.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600" dirty="0">
              <a:solidFill>
                <a:srgbClr val="151516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151516"/>
                </a:solidFill>
                <a:effectLst/>
                <a:latin typeface="Helvetica" pitchFamily="2" charset="0"/>
              </a:rPr>
              <a:t>Sea Surface Temperature Trend: SST also shows a long-term warming trend, but with more variability due to natural cycles like El Niño and La Niña.</a:t>
            </a:r>
          </a:p>
        </p:txBody>
      </p:sp>
      <p:pic>
        <p:nvPicPr>
          <p:cNvPr id="7" name="Picture 6" descr="A graph of a temperature&#10;&#10;AI-generated content may be incorrect.">
            <a:extLst>
              <a:ext uri="{FF2B5EF4-FFF2-40B4-BE49-F238E27FC236}">
                <a16:creationId xmlns:a16="http://schemas.microsoft.com/office/drawing/2014/main" id="{998B4E6F-3DC8-3872-EB9D-3B58E2B0B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0" t="50208" r="24999"/>
          <a:stretch/>
        </p:blipFill>
        <p:spPr>
          <a:xfrm>
            <a:off x="1979712" y="2758843"/>
            <a:ext cx="2304256" cy="22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21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E79C21-4309-CA84-648C-A571FBBBE1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SAT</a:t>
            </a:r>
            <a:endParaRPr lang="zh-TW" altLang="en-US" dirty="0"/>
          </a:p>
        </p:txBody>
      </p:sp>
      <p:pic>
        <p:nvPicPr>
          <p:cNvPr id="11" name="Picture 10" descr="A screenshot of a map&#10;&#10;AI-generated content may be incorrect.">
            <a:extLst>
              <a:ext uri="{FF2B5EF4-FFF2-40B4-BE49-F238E27FC236}">
                <a16:creationId xmlns:a16="http://schemas.microsoft.com/office/drawing/2014/main" id="{56F7712C-49C9-EF68-A1FB-605EBD23F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0" r="22951" b="67213"/>
          <a:stretch/>
        </p:blipFill>
        <p:spPr>
          <a:xfrm>
            <a:off x="320346" y="1131590"/>
            <a:ext cx="3146750" cy="1656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3A327F-0C8C-C38E-BF39-4CB1E2BFAC1C}"/>
              </a:ext>
            </a:extLst>
          </p:cNvPr>
          <p:cNvSpPr txBox="1"/>
          <p:nvPr/>
        </p:nvSpPr>
        <p:spPr>
          <a:xfrm>
            <a:off x="3851920" y="1059582"/>
            <a:ext cx="47779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151516"/>
                </a:solidFill>
                <a:effectLst/>
                <a:latin typeface="Helvetica" pitchFamily="2" charset="0"/>
              </a:rPr>
              <a:t>Model Credibility Test: The figure compares simulated Surface Air Temperature from </a:t>
            </a:r>
            <a:r>
              <a:rPr lang="en-ID" dirty="0" err="1">
                <a:solidFill>
                  <a:srgbClr val="151516"/>
                </a:solidFill>
                <a:effectLst/>
                <a:latin typeface="Helvetica" pitchFamily="2" charset="0"/>
              </a:rPr>
              <a:t>TaiESM</a:t>
            </a:r>
            <a:r>
              <a:rPr lang="en-ID" dirty="0">
                <a:solidFill>
                  <a:srgbClr val="151516"/>
                </a:solidFill>
                <a:effectLst/>
                <a:latin typeface="Helvetica" pitchFamily="2" charset="0"/>
              </a:rPr>
              <a:t>-TIMCOM against observed historical record.</a:t>
            </a:r>
          </a:p>
        </p:txBody>
      </p:sp>
      <p:pic>
        <p:nvPicPr>
          <p:cNvPr id="6" name="Picture 5" descr="A screenshot of a map&#10;&#10;AI-generated content may be incorrect.">
            <a:extLst>
              <a:ext uri="{FF2B5EF4-FFF2-40B4-BE49-F238E27FC236}">
                <a16:creationId xmlns:a16="http://schemas.microsoft.com/office/drawing/2014/main" id="{8C4564CF-4394-F044-5CEE-BE88C5615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0" t="33329" r="22951" b="33607"/>
          <a:stretch/>
        </p:blipFill>
        <p:spPr>
          <a:xfrm>
            <a:off x="281538" y="2993890"/>
            <a:ext cx="3239803" cy="1719601"/>
          </a:xfrm>
          <a:prstGeom prst="rect">
            <a:avLst/>
          </a:prstGeom>
        </p:spPr>
      </p:pic>
      <p:pic>
        <p:nvPicPr>
          <p:cNvPr id="7" name="Picture 6" descr="A screenshot of a map&#10;&#10;AI-generated content may be incorrect.">
            <a:extLst>
              <a:ext uri="{FF2B5EF4-FFF2-40B4-BE49-F238E27FC236}">
                <a16:creationId xmlns:a16="http://schemas.microsoft.com/office/drawing/2014/main" id="{CB5EF5C0-D118-E96C-4F26-B2109200D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90" t="65695" r="22951" b="1"/>
          <a:stretch/>
        </p:blipFill>
        <p:spPr>
          <a:xfrm>
            <a:off x="4599644" y="2475935"/>
            <a:ext cx="418440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5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897520-E0AF-5781-29FE-1B5C68BEE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SAT</a:t>
            </a:r>
          </a:p>
        </p:txBody>
      </p:sp>
      <p:pic>
        <p:nvPicPr>
          <p:cNvPr id="4" name="Picture 3" descr="A graph with red lines and black text&#10;&#10;AI-generated content may be incorrect.">
            <a:extLst>
              <a:ext uri="{FF2B5EF4-FFF2-40B4-BE49-F238E27FC236}">
                <a16:creationId xmlns:a16="http://schemas.microsoft.com/office/drawing/2014/main" id="{D9ED7E81-9927-8192-7EAA-A886B2BED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19876" r="602" b="22724"/>
          <a:stretch/>
        </p:blipFill>
        <p:spPr>
          <a:xfrm>
            <a:off x="50773" y="1095586"/>
            <a:ext cx="4896544" cy="29523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6BB59-E3F3-0E6C-0C88-D02F08D07DC0}"/>
              </a:ext>
            </a:extLst>
          </p:cNvPr>
          <p:cNvSpPr txBox="1"/>
          <p:nvPr/>
        </p:nvSpPr>
        <p:spPr>
          <a:xfrm>
            <a:off x="5050309" y="1095586"/>
            <a:ext cx="404291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D" dirty="0">
              <a:solidFill>
                <a:srgbClr val="151516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151516"/>
                </a:solidFill>
                <a:effectLst/>
                <a:latin typeface="Helvetica" pitchFamily="2" charset="0"/>
              </a:rPr>
              <a:t>Post-1950 Agreement: The model accurately simulates the warming trend driven by greenhouse gases, indicating a realistic climate sensitivity.</a:t>
            </a:r>
          </a:p>
          <a:p>
            <a:pPr>
              <a:buFont typeface="Arial" panose="020B0604020202020204" pitchFamily="34" charset="0"/>
              <a:buChar char="•"/>
            </a:pPr>
            <a:endParaRPr lang="en-ID" dirty="0">
              <a:solidFill>
                <a:srgbClr val="151516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151516"/>
                </a:solidFill>
                <a:effectLst/>
                <a:latin typeface="Helvetica" pitchFamily="2" charset="0"/>
              </a:rPr>
              <a:t>Pre-1950 Warm Bias: The model consistently overestimates temperature by 0.3 degrees Celsius, potentially due to an underestimation of the cooling effect of industrial aerosols.</a:t>
            </a:r>
          </a:p>
        </p:txBody>
      </p:sp>
    </p:spTree>
    <p:extLst>
      <p:ext uri="{BB962C8B-B14F-4D97-AF65-F5344CB8AC3E}">
        <p14:creationId xmlns:p14="http://schemas.microsoft.com/office/powerpoint/2010/main" val="73439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B37F0A-557F-9EA4-0AE6-8C9C48DB2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PRECIPITATION</a:t>
            </a:r>
            <a:endParaRPr lang="zh-TW" altLang="en-US" dirty="0"/>
          </a:p>
        </p:txBody>
      </p:sp>
      <p:pic>
        <p:nvPicPr>
          <p:cNvPr id="9" name="Picture 8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593423CC-89A3-A665-F74B-4D08EA8F06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6" r="26100" b="69208"/>
          <a:stretch/>
        </p:blipFill>
        <p:spPr>
          <a:xfrm>
            <a:off x="87558" y="1138293"/>
            <a:ext cx="1866731" cy="12174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306269-6B00-2A4C-C920-EFB05DC3405E}"/>
              </a:ext>
            </a:extLst>
          </p:cNvPr>
          <p:cNvSpPr txBox="1"/>
          <p:nvPr/>
        </p:nvSpPr>
        <p:spPr>
          <a:xfrm>
            <a:off x="4716016" y="1203598"/>
            <a:ext cx="40064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151516"/>
                </a:solidFill>
                <a:effectLst/>
                <a:latin typeface="Helvetica" pitchFamily="2" charset="0"/>
              </a:rPr>
              <a:t>Double ITCZ Bias: The model produces an extra rain belt south of the equator, a persistent and challenging issue in climate modelling.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600" dirty="0">
              <a:solidFill>
                <a:srgbClr val="151516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151516"/>
                </a:solidFill>
                <a:effectLst/>
                <a:latin typeface="Helvetica" pitchFamily="2" charset="0"/>
              </a:rPr>
              <a:t>Other Precipitation Biases: The model overestimates rainfall in the Maritime Continent and underestimates it over tropical landmasses like the Amazon.</a:t>
            </a:r>
          </a:p>
          <a:p>
            <a:pPr>
              <a:buFont typeface="Arial" panose="020B0604020202020204" pitchFamily="34" charset="0"/>
              <a:buChar char="•"/>
            </a:pPr>
            <a:endParaRPr lang="en-ID" sz="1600" dirty="0">
              <a:solidFill>
                <a:srgbClr val="151516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600" dirty="0">
                <a:solidFill>
                  <a:srgbClr val="151516"/>
                </a:solidFill>
                <a:effectLst/>
                <a:latin typeface="Helvetica" pitchFamily="2" charset="0"/>
              </a:rPr>
              <a:t>Coupled Ocean-Atmosphere System: The Double ITCZ is linked to sea surface temperature biases, highlighting the interconnectedness of the system.</a:t>
            </a:r>
          </a:p>
        </p:txBody>
      </p:sp>
      <p:pic>
        <p:nvPicPr>
          <p:cNvPr id="6" name="Picture 5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57B0133A-1205-FB94-A155-735D4B88D7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6" t="66510" r="26100"/>
          <a:stretch/>
        </p:blipFill>
        <p:spPr>
          <a:xfrm>
            <a:off x="461103" y="2563453"/>
            <a:ext cx="3635796" cy="2369796"/>
          </a:xfrm>
          <a:prstGeom prst="rect">
            <a:avLst/>
          </a:prstGeom>
        </p:spPr>
      </p:pic>
      <p:pic>
        <p:nvPicPr>
          <p:cNvPr id="7" name="Picture 6" descr="A screenshot of a computer generated image&#10;&#10;AI-generated content may be incorrect.">
            <a:extLst>
              <a:ext uri="{FF2B5EF4-FFF2-40B4-BE49-F238E27FC236}">
                <a16:creationId xmlns:a16="http://schemas.microsoft.com/office/drawing/2014/main" id="{D08AB413-04A3-857B-4B1A-69CE2BE043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6" t="34897" r="26100" b="36364"/>
          <a:stretch/>
        </p:blipFill>
        <p:spPr>
          <a:xfrm>
            <a:off x="2195736" y="1203598"/>
            <a:ext cx="1892782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0712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p 8" id="{9CBC0F60-0DD3-8D4D-BE32-D9DDAC1667D6}" vid="{AC481789-2895-504F-8E44-7D28041B8F82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ap 8" id="{9CBC0F60-0DD3-8D4D-BE32-D9DDAC1667D6}" vid="{EB688815-82E6-A04B-B855-AE8E89026448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p 8" id="{9CBC0F60-0DD3-8D4D-BE32-D9DDAC1667D6}" vid="{A938784A-C6AA-EB4C-8CCF-626313FAA98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 and End Slide Master</Template>
  <TotalTime>286</TotalTime>
  <Words>372</Words>
  <Application>Microsoft Macintosh PowerPoint</Application>
  <PresentationFormat>On-screen Show (16:9)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맑은 고딕</vt:lpstr>
      <vt:lpstr>Aptos</vt:lpstr>
      <vt:lpstr>Arial</vt:lpstr>
      <vt:lpstr>Helvetica</vt:lpstr>
      <vt:lpstr>Inter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Lalu Mantigi Wana P</dc:creator>
  <cp:lastModifiedBy>Lalu Mantigi Wana P</cp:lastModifiedBy>
  <cp:revision>3</cp:revision>
  <dcterms:created xsi:type="dcterms:W3CDTF">2025-10-01T01:02:03Z</dcterms:created>
  <dcterms:modified xsi:type="dcterms:W3CDTF">2025-10-15T03:28:10Z</dcterms:modified>
</cp:coreProperties>
</file>