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7" r:id="rId3"/>
    <p:sldId id="268" r:id="rId4"/>
    <p:sldId id="269" r:id="rId5"/>
    <p:sldId id="270" r:id="rId6"/>
    <p:sldId id="271" r:id="rId7"/>
    <p:sldId id="273" r:id="rId8"/>
    <p:sldId id="274" r:id="rId9"/>
    <p:sldId id="272"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bermetrist/Shin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733762" y="0"/>
            <a:ext cx="8886092" cy="3686015"/>
          </a:xfrm>
        </p:spPr>
        <p:txBody>
          <a:bodyPr>
            <a:normAutofit fontScale="90000"/>
          </a:bodyPr>
          <a:lstStyle/>
          <a:p>
            <a:pPr algn="ctr"/>
            <a:r>
              <a:rPr lang="en-US" sz="8000" dirty="0"/>
              <a:t>Fantasy Baseball Analysis– </a:t>
            </a:r>
            <a:br>
              <a:rPr lang="en-US" sz="8000" dirty="0"/>
            </a:br>
            <a:r>
              <a:rPr lang="en-US" sz="7300" dirty="0" err="1"/>
              <a:t>Lahman’s</a:t>
            </a:r>
            <a:r>
              <a:rPr lang="en-US" sz="7300" dirty="0"/>
              <a:t> Database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Data 824 Fall 2021 Final Project</a:t>
            </a:r>
          </a:p>
          <a:p>
            <a:r>
              <a:rPr lang="en-US" dirty="0">
                <a:solidFill>
                  <a:schemeClr val="tx1">
                    <a:lumMod val="85000"/>
                    <a:lumOff val="15000"/>
                  </a:schemeClr>
                </a:solidFill>
              </a:rPr>
              <a:t>Joshua Barnes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161614"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7C66-67ED-47CC-9543-FD070F6AA94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38D2CCD-FDB8-404A-8752-EAC3F912130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5658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5949-8DBC-41A4-BC57-23ED56B1DCFB}"/>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BF90F9C7-57BE-4D6E-A2D3-A8B38323C16C}"/>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For years, baseball enthusiasts have come together to compete in fantasy </a:t>
            </a:r>
            <a:r>
              <a:rPr lang="en-US" sz="1800" dirty="0">
                <a:latin typeface="Calibri" panose="020F0502020204030204" pitchFamily="34" charset="0"/>
                <a:ea typeface="Calibri" panose="020F0502020204030204" pitchFamily="34" charset="0"/>
                <a:cs typeface="Calibri" panose="020F0502020204030204" pitchFamily="34" charset="0"/>
              </a:rPr>
              <a:t>b</a:t>
            </a:r>
            <a:r>
              <a:rPr lang="en-US" sz="1800" dirty="0">
                <a:effectLst/>
                <a:latin typeface="Calibri" panose="020F0502020204030204" pitchFamily="34" charset="0"/>
                <a:ea typeface="Calibri" panose="020F0502020204030204" pitchFamily="34" charset="0"/>
                <a:cs typeface="Calibri" panose="020F0502020204030204" pitchFamily="34" charset="0"/>
              </a:rPr>
              <a:t>aseball</a:t>
            </a:r>
            <a:r>
              <a:rPr lang="en-US" sz="1800" dirty="0">
                <a:latin typeface="Calibri" panose="020F0502020204030204" pitchFamily="34" charset="0"/>
                <a:ea typeface="Calibri" panose="020F0502020204030204" pitchFamily="34" charset="0"/>
                <a:cs typeface="Calibri" panose="020F0502020204030204" pitchFamily="34" charset="0"/>
              </a:rPr>
              <a:t>: they look at statistics for players and try to project how well the player will perform the next season, and compete head to head on various performance metrics. Although many statistics are readily available, how truly predictable is player performance? How do we know if a player is expected to do better or worse in the coming year? Much of it is speculatory, but we have hundreds of years of statistics we can use to our advantage.</a:t>
            </a:r>
          </a:p>
          <a:p>
            <a:pPr marL="342900" marR="0" lvl="0" indent="-342900">
              <a:lnSpc>
                <a:spcPct val="107000"/>
              </a:lnSpc>
              <a:spcBef>
                <a:spcPts val="0"/>
              </a:spcBef>
              <a:spcAft>
                <a:spcPts val="0"/>
              </a:spcAft>
              <a:buFont typeface="Symbol" panose="05050102010706020507" pitchFamily="18" charset="2"/>
              <a:buChar char=""/>
            </a:pPr>
            <a:r>
              <a:rPr lang="en-US" sz="1800" dirty="0">
                <a:latin typeface="Calibri" panose="020F0502020204030204" pitchFamily="34" charset="0"/>
                <a:cs typeface="Calibri" panose="020F0502020204030204" pitchFamily="34" charset="0"/>
              </a:rPr>
              <a:t>In my personal research I also found it difficult to compare more than two players at a time, because visualizations were never a part of the research, just tables displaying the data.</a:t>
            </a:r>
            <a:endParaRPr lang="en-US" dirty="0"/>
          </a:p>
        </p:txBody>
      </p:sp>
    </p:spTree>
    <p:extLst>
      <p:ext uri="{BB962C8B-B14F-4D97-AF65-F5344CB8AC3E}">
        <p14:creationId xmlns:p14="http://schemas.microsoft.com/office/powerpoint/2010/main" val="40456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3D2C-0521-4DC4-8DAE-8547C74E561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6DEB0D74-A263-4D2B-9759-B497D0E3F209}"/>
              </a:ext>
            </a:extLst>
          </p:cNvPr>
          <p:cNvSpPr>
            <a:spLocks noGrp="1"/>
          </p:cNvSpPr>
          <p:nvPr>
            <p:ph idx="1"/>
          </p:nvPr>
        </p:nvSpPr>
        <p:spPr/>
        <p:txBody>
          <a:bodyPr>
            <a:normAutofit/>
          </a:bodyPr>
          <a:lstStyle/>
          <a:p>
            <a:pPr marL="342900" indent="-342900">
              <a:lnSpc>
                <a:spcPct val="107000"/>
              </a:lnSpc>
              <a:spcBef>
                <a:spcPts val="0"/>
              </a:spcBef>
              <a:spcAft>
                <a:spcPts val="0"/>
              </a:spcAft>
              <a:buFont typeface="Symbol" panose="05050102010706020507" pitchFamily="18" charset="2"/>
              <a:buChar char=""/>
            </a:pPr>
            <a:r>
              <a:rPr lang="en-US" sz="2000" dirty="0" err="1">
                <a:effectLst/>
                <a:latin typeface="Calibri" panose="020F0502020204030204" pitchFamily="34" charset="0"/>
                <a:ea typeface="Calibri" panose="020F0502020204030204" pitchFamily="34" charset="0"/>
                <a:cs typeface="Calibri" panose="020F0502020204030204" pitchFamily="34" charset="0"/>
              </a:rPr>
              <a:t>Lahman’s</a:t>
            </a:r>
            <a:r>
              <a:rPr lang="en-US" sz="2000" dirty="0">
                <a:effectLst/>
                <a:latin typeface="Calibri" panose="020F0502020204030204" pitchFamily="34" charset="0"/>
                <a:ea typeface="Calibri" panose="020F0502020204030204" pitchFamily="34" charset="0"/>
                <a:cs typeface="Calibri" panose="020F0502020204030204" pitchFamily="34" charset="0"/>
              </a:rPr>
              <a:t> Baseball database has been adapted for use in R. For this project, we will only be interested in the ‘People’ table joined to the ‘Batting’ table(</a:t>
            </a:r>
            <a:r>
              <a:rPr lang="en-US" sz="2000" dirty="0"/>
              <a:t>22 variables and 108789 rows</a:t>
            </a:r>
            <a:r>
              <a:rPr lang="en-US" sz="2000" dirty="0">
                <a:latin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Calibri" panose="020F0502020204030204" pitchFamily="34" charset="0"/>
              </a:rPr>
              <a:t> These tables have been maintained to contain season-over-season statistics since 1871, and are open-sourced under </a:t>
            </a:r>
            <a:r>
              <a:rPr lang="en-US" sz="2000" dirty="0">
                <a:latin typeface="Calibri" panose="020F0502020204030204" pitchFamily="34" charset="0"/>
                <a:ea typeface="Calibri" panose="020F0502020204030204" pitchFamily="34" charset="0"/>
                <a:cs typeface="Calibri" panose="020F0502020204030204" pitchFamily="34" charset="0"/>
              </a:rPr>
              <a:t>C</a:t>
            </a:r>
            <a:r>
              <a:rPr lang="en-US" sz="2000" dirty="0">
                <a:effectLst/>
                <a:latin typeface="Calibri" panose="020F0502020204030204" pitchFamily="34" charset="0"/>
                <a:ea typeface="Calibri" panose="020F0502020204030204" pitchFamily="34" charset="0"/>
                <a:cs typeface="Calibri" panose="020F0502020204030204" pitchFamily="34" charset="0"/>
              </a:rPr>
              <a:t>reative </a:t>
            </a:r>
            <a:r>
              <a:rPr lang="en-US" sz="2000" dirty="0">
                <a:latin typeface="Calibri" panose="020F0502020204030204" pitchFamily="34" charset="0"/>
                <a:cs typeface="Calibri" panose="020F0502020204030204" pitchFamily="34" charset="0"/>
              </a:rPr>
              <a:t>Commons Share-Alike3.0 (free to use, share, and adapt if credit is given, and any modifications must be published under the same licensure).</a:t>
            </a:r>
            <a:r>
              <a:rPr lang="en-US" sz="2000" dirty="0">
                <a:effectLst/>
                <a:latin typeface="Calibri" panose="020F0502020204030204" pitchFamily="34" charset="0"/>
                <a:ea typeface="Calibri" panose="020F0502020204030204" pitchFamily="34" charset="0"/>
                <a:cs typeface="Calibri" panose="020F0502020204030204" pitchFamily="34" charset="0"/>
              </a:rPr>
              <a:t> </a:t>
            </a:r>
          </a:p>
          <a:p>
            <a:pPr marL="342900" indent="-342900">
              <a:lnSpc>
                <a:spcPct val="107000"/>
              </a:lnSpc>
              <a:spcBef>
                <a:spcPts val="0"/>
              </a:spcBef>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Calibri" panose="020F0502020204030204" pitchFamily="34" charset="0"/>
              </a:rPr>
              <a:t>Fantasy Baseball only cares about these stats: hits, home runs, batting average, stolen bases, and runs batted in (RBI); but many people waste their high picks with individuals who are injury-prone, high-power players. To avoid these and other biases, I have removed player seasons that had less than 100 games played, and normalized the statistics to be on a per-game basis.</a:t>
            </a:r>
          </a:p>
        </p:txBody>
      </p:sp>
    </p:spTree>
    <p:extLst>
      <p:ext uri="{BB962C8B-B14F-4D97-AF65-F5344CB8AC3E}">
        <p14:creationId xmlns:p14="http://schemas.microsoft.com/office/powerpoint/2010/main" val="307019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094A-B9E5-4A94-BB33-DC8582A3EF06}"/>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46E25412-A501-4119-B4E0-B6C9CDAB67E7}"/>
              </a:ext>
            </a:extLst>
          </p:cNvPr>
          <p:cNvSpPr>
            <a:spLocks noGrp="1"/>
          </p:cNvSpPr>
          <p:nvPr>
            <p:ph idx="1"/>
          </p:nvPr>
        </p:nvSpPr>
        <p:spPr/>
        <p:txBody>
          <a:bodyPr/>
          <a:lstStyle/>
          <a:p>
            <a:r>
              <a:rPr lang="en-US" dirty="0"/>
              <a:t>Players have a trajectory based on their age and experience level in the majors. As such, I first aggregated the dataset and grouped the players by the season number in the league. If a player had their rookie year in 2001, their rookie year would be aggregated with other players’ rookie years, regardless of what year that season was. </a:t>
            </a:r>
            <a:r>
              <a:rPr lang="en-US" sz="2000" dirty="0">
                <a:latin typeface="Calibri" panose="020F0502020204030204" pitchFamily="34" charset="0"/>
                <a:ea typeface="Calibri" panose="020F0502020204030204" pitchFamily="34" charset="0"/>
                <a:cs typeface="Calibri" panose="020F0502020204030204" pitchFamily="34" charset="0"/>
              </a:rPr>
              <a:t>Doing this should remove bias and show growth –and decline – based on player age and experience level. </a:t>
            </a:r>
            <a:r>
              <a:rPr lang="en-US" dirty="0"/>
              <a:t>To maintain a similar era, I made sure to only keep seasons that were after 1990. </a:t>
            </a:r>
          </a:p>
          <a:p>
            <a:r>
              <a:rPr lang="en-US" dirty="0"/>
              <a:t>The solution is to create an app that compares season-over-season statistics for different individuals, such as batting average, to know if the players are a good draft or not not.</a:t>
            </a:r>
          </a:p>
        </p:txBody>
      </p:sp>
    </p:spTree>
    <p:extLst>
      <p:ext uri="{BB962C8B-B14F-4D97-AF65-F5344CB8AC3E}">
        <p14:creationId xmlns:p14="http://schemas.microsoft.com/office/powerpoint/2010/main" val="365745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5F13-6E61-4057-8975-14C20C4E39B1}"/>
              </a:ext>
            </a:extLst>
          </p:cNvPr>
          <p:cNvSpPr>
            <a:spLocks noGrp="1"/>
          </p:cNvSpPr>
          <p:nvPr>
            <p:ph type="title"/>
          </p:nvPr>
        </p:nvSpPr>
        <p:spPr>
          <a:xfrm>
            <a:off x="1066800" y="283327"/>
            <a:ext cx="10058400" cy="1450757"/>
          </a:xfrm>
        </p:spPr>
        <p:txBody>
          <a:bodyPr/>
          <a:lstStyle/>
          <a:p>
            <a:r>
              <a:rPr lang="en-US" dirty="0"/>
              <a:t>The App</a:t>
            </a:r>
          </a:p>
        </p:txBody>
      </p:sp>
      <p:sp>
        <p:nvSpPr>
          <p:cNvPr id="3" name="Content Placeholder 2">
            <a:extLst>
              <a:ext uri="{FF2B5EF4-FFF2-40B4-BE49-F238E27FC236}">
                <a16:creationId xmlns:a16="http://schemas.microsoft.com/office/drawing/2014/main" id="{24374E55-6619-4EEF-A78F-A98C70DA28D4}"/>
              </a:ext>
            </a:extLst>
          </p:cNvPr>
          <p:cNvSpPr>
            <a:spLocks noGrp="1"/>
          </p:cNvSpPr>
          <p:nvPr>
            <p:ph idx="1"/>
          </p:nvPr>
        </p:nvSpPr>
        <p:spPr>
          <a:xfrm>
            <a:off x="234398" y="1992001"/>
            <a:ext cx="10058400" cy="3760891"/>
          </a:xfrm>
        </p:spPr>
        <p:txBody>
          <a:bodyPr/>
          <a:lstStyle/>
          <a:p>
            <a:r>
              <a:rPr lang="en-US" dirty="0"/>
              <a:t>1. Select a statistic.</a:t>
            </a:r>
          </a:p>
          <a:p>
            <a:r>
              <a:rPr lang="en-US" dirty="0"/>
              <a:t>2. Select a few players.</a:t>
            </a:r>
          </a:p>
          <a:p>
            <a:r>
              <a:rPr lang="en-US" dirty="0"/>
              <a:t>3. Compare the players.</a:t>
            </a:r>
          </a:p>
          <a:p>
            <a:r>
              <a:rPr lang="en-US" dirty="0"/>
              <a:t>4. Win your fantasy league.</a:t>
            </a:r>
          </a:p>
        </p:txBody>
      </p:sp>
      <p:pic>
        <p:nvPicPr>
          <p:cNvPr id="7" name="Picture 6">
            <a:extLst>
              <a:ext uri="{FF2B5EF4-FFF2-40B4-BE49-F238E27FC236}">
                <a16:creationId xmlns:a16="http://schemas.microsoft.com/office/drawing/2014/main" id="{8FDE63F0-9825-4CC9-BC00-E5CD207F21ED}"/>
              </a:ext>
            </a:extLst>
          </p:cNvPr>
          <p:cNvPicPr>
            <a:picLocks noChangeAspect="1"/>
          </p:cNvPicPr>
          <p:nvPr/>
        </p:nvPicPr>
        <p:blipFill>
          <a:blip r:embed="rId2"/>
          <a:stretch>
            <a:fillRect/>
          </a:stretch>
        </p:blipFill>
        <p:spPr>
          <a:xfrm>
            <a:off x="3048000" y="1887851"/>
            <a:ext cx="9144000" cy="4686822"/>
          </a:xfrm>
          <a:prstGeom prst="rect">
            <a:avLst/>
          </a:prstGeom>
        </p:spPr>
      </p:pic>
    </p:spTree>
    <p:extLst>
      <p:ext uri="{BB962C8B-B14F-4D97-AF65-F5344CB8AC3E}">
        <p14:creationId xmlns:p14="http://schemas.microsoft.com/office/powerpoint/2010/main" val="131650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38DC-A49D-45CA-90EF-EC717794B9F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806BFAD-1CE9-4E95-8535-62F66846FC0B}"/>
              </a:ext>
            </a:extLst>
          </p:cNvPr>
          <p:cNvSpPr>
            <a:spLocks noGrp="1"/>
          </p:cNvSpPr>
          <p:nvPr>
            <p:ph idx="1"/>
          </p:nvPr>
        </p:nvSpPr>
        <p:spPr/>
        <p:txBody>
          <a:bodyPr/>
          <a:lstStyle/>
          <a:p>
            <a:r>
              <a:rPr lang="en-US" dirty="0"/>
              <a:t>Using this method, one of the ‘best’ fantasy players was completely excluded because of his injuries: </a:t>
            </a:r>
            <a:r>
              <a:rPr lang="en-US" b="1" dirty="0"/>
              <a:t>DO NOT DRAFT FERNANDO TATIS, he’s a high risk and there are much better players to choose from.</a:t>
            </a:r>
          </a:p>
          <a:p>
            <a:endParaRPr lang="en-US" b="1" dirty="0"/>
          </a:p>
        </p:txBody>
      </p:sp>
      <p:pic>
        <p:nvPicPr>
          <p:cNvPr id="1026" name="Picture 2" descr="Plot object">
            <a:extLst>
              <a:ext uri="{FF2B5EF4-FFF2-40B4-BE49-F238E27FC236}">
                <a16:creationId xmlns:a16="http://schemas.microsoft.com/office/drawing/2014/main" id="{2A7F3E69-11C6-49D7-9CE9-4EE6BC3E8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709" y="3859753"/>
            <a:ext cx="4324971" cy="29982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BC969F-4D6F-4B06-A9D4-9356B0A5E05B}"/>
              </a:ext>
            </a:extLst>
          </p:cNvPr>
          <p:cNvPicPr>
            <a:picLocks noChangeAspect="1"/>
          </p:cNvPicPr>
          <p:nvPr/>
        </p:nvPicPr>
        <p:blipFill>
          <a:blip r:embed="rId3"/>
          <a:stretch>
            <a:fillRect/>
          </a:stretch>
        </p:blipFill>
        <p:spPr>
          <a:xfrm>
            <a:off x="119685" y="3613062"/>
            <a:ext cx="6256070" cy="3244938"/>
          </a:xfrm>
          <a:prstGeom prst="rect">
            <a:avLst/>
          </a:prstGeom>
        </p:spPr>
      </p:pic>
    </p:spTree>
    <p:extLst>
      <p:ext uri="{BB962C8B-B14F-4D97-AF65-F5344CB8AC3E}">
        <p14:creationId xmlns:p14="http://schemas.microsoft.com/office/powerpoint/2010/main" val="255647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3931-5C70-4347-A629-12D41A4F9BA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9243F81-5B6A-4D61-BB09-E9915835B655}"/>
              </a:ext>
            </a:extLst>
          </p:cNvPr>
          <p:cNvSpPr>
            <a:spLocks noGrp="1"/>
          </p:cNvSpPr>
          <p:nvPr>
            <p:ph idx="1"/>
          </p:nvPr>
        </p:nvSpPr>
        <p:spPr/>
        <p:txBody>
          <a:bodyPr/>
          <a:lstStyle/>
          <a:p>
            <a:r>
              <a:rPr lang="en-US" dirty="0"/>
              <a:t>RBI per game, on average, increase per season, </a:t>
            </a:r>
          </a:p>
          <a:p>
            <a:r>
              <a:rPr lang="en-US" dirty="0"/>
              <a:t>as do hits per game, but batting averages and </a:t>
            </a:r>
          </a:p>
          <a:p>
            <a:r>
              <a:rPr lang="en-US" dirty="0"/>
              <a:t>home runs per game largely remain constant. </a:t>
            </a:r>
            <a:br>
              <a:rPr lang="en-US" dirty="0"/>
            </a:br>
            <a:endParaRPr lang="en-US" dirty="0"/>
          </a:p>
          <a:p>
            <a:r>
              <a:rPr lang="en-US" dirty="0"/>
              <a:t>If there is a young player that, early in his career, hits a </a:t>
            </a:r>
          </a:p>
          <a:p>
            <a:r>
              <a:rPr lang="en-US" dirty="0"/>
              <a:t>lot of home runs and is not injury-prone, they’d be a </a:t>
            </a:r>
          </a:p>
          <a:p>
            <a:r>
              <a:rPr lang="en-US" dirty="0"/>
              <a:t>good player to look at drafting.</a:t>
            </a:r>
          </a:p>
        </p:txBody>
      </p:sp>
      <p:pic>
        <p:nvPicPr>
          <p:cNvPr id="5" name="Picture 4">
            <a:extLst>
              <a:ext uri="{FF2B5EF4-FFF2-40B4-BE49-F238E27FC236}">
                <a16:creationId xmlns:a16="http://schemas.microsoft.com/office/drawing/2014/main" id="{DC0518B6-C8D3-44B7-A1F6-7D209F054F6D}"/>
              </a:ext>
            </a:extLst>
          </p:cNvPr>
          <p:cNvPicPr>
            <a:picLocks noChangeAspect="1"/>
          </p:cNvPicPr>
          <p:nvPr/>
        </p:nvPicPr>
        <p:blipFill>
          <a:blip r:embed="rId2"/>
          <a:stretch>
            <a:fillRect/>
          </a:stretch>
        </p:blipFill>
        <p:spPr>
          <a:xfrm>
            <a:off x="6977270" y="311008"/>
            <a:ext cx="4117450" cy="2852704"/>
          </a:xfrm>
          <a:prstGeom prst="rect">
            <a:avLst/>
          </a:prstGeom>
        </p:spPr>
      </p:pic>
      <p:pic>
        <p:nvPicPr>
          <p:cNvPr id="7" name="Picture 6">
            <a:extLst>
              <a:ext uri="{FF2B5EF4-FFF2-40B4-BE49-F238E27FC236}">
                <a16:creationId xmlns:a16="http://schemas.microsoft.com/office/drawing/2014/main" id="{D312B3B4-59AD-4B9C-B902-0ED8692ABC00}"/>
              </a:ext>
            </a:extLst>
          </p:cNvPr>
          <p:cNvPicPr>
            <a:picLocks noChangeAspect="1"/>
          </p:cNvPicPr>
          <p:nvPr/>
        </p:nvPicPr>
        <p:blipFill>
          <a:blip r:embed="rId3"/>
          <a:stretch>
            <a:fillRect/>
          </a:stretch>
        </p:blipFill>
        <p:spPr>
          <a:xfrm>
            <a:off x="6977270" y="3163712"/>
            <a:ext cx="3978590" cy="2852704"/>
          </a:xfrm>
          <a:prstGeom prst="rect">
            <a:avLst/>
          </a:prstGeom>
        </p:spPr>
      </p:pic>
    </p:spTree>
    <p:extLst>
      <p:ext uri="{BB962C8B-B14F-4D97-AF65-F5344CB8AC3E}">
        <p14:creationId xmlns:p14="http://schemas.microsoft.com/office/powerpoint/2010/main" val="101251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E512-9FA4-4494-B171-073036CACB2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81BA7D5-5CAC-4632-8FA1-FE8F64E46982}"/>
              </a:ext>
            </a:extLst>
          </p:cNvPr>
          <p:cNvSpPr>
            <a:spLocks noGrp="1"/>
          </p:cNvSpPr>
          <p:nvPr>
            <p:ph idx="1"/>
          </p:nvPr>
        </p:nvSpPr>
        <p:spPr/>
        <p:txBody>
          <a:bodyPr/>
          <a:lstStyle/>
          <a:p>
            <a:r>
              <a:rPr lang="en-US" dirty="0"/>
              <a:t>Stolen bases is one thing</a:t>
            </a:r>
          </a:p>
          <a:p>
            <a:r>
              <a:rPr lang="en-US" dirty="0"/>
              <a:t>that clearly changes over </a:t>
            </a:r>
          </a:p>
          <a:p>
            <a:r>
              <a:rPr lang="en-US" dirty="0"/>
              <a:t>time; as players get older,</a:t>
            </a:r>
          </a:p>
          <a:p>
            <a:r>
              <a:rPr lang="en-US" dirty="0"/>
              <a:t>they steal less frequently.</a:t>
            </a:r>
          </a:p>
          <a:p>
            <a:r>
              <a:rPr lang="en-US" dirty="0"/>
              <a:t>If you want steals, you need a </a:t>
            </a:r>
          </a:p>
          <a:p>
            <a:r>
              <a:rPr lang="en-US" dirty="0"/>
              <a:t>younger player.</a:t>
            </a:r>
          </a:p>
        </p:txBody>
      </p:sp>
      <p:pic>
        <p:nvPicPr>
          <p:cNvPr id="5" name="Picture 4">
            <a:extLst>
              <a:ext uri="{FF2B5EF4-FFF2-40B4-BE49-F238E27FC236}">
                <a16:creationId xmlns:a16="http://schemas.microsoft.com/office/drawing/2014/main" id="{A6A74C39-FC4E-4267-8084-C83891FFAD52}"/>
              </a:ext>
            </a:extLst>
          </p:cNvPr>
          <p:cNvPicPr>
            <a:picLocks noChangeAspect="1"/>
          </p:cNvPicPr>
          <p:nvPr/>
        </p:nvPicPr>
        <p:blipFill>
          <a:blip r:embed="rId2"/>
          <a:stretch>
            <a:fillRect/>
          </a:stretch>
        </p:blipFill>
        <p:spPr>
          <a:xfrm>
            <a:off x="4425811" y="1011981"/>
            <a:ext cx="7050572" cy="4815899"/>
          </a:xfrm>
          <a:prstGeom prst="rect">
            <a:avLst/>
          </a:prstGeom>
        </p:spPr>
      </p:pic>
    </p:spTree>
    <p:extLst>
      <p:ext uri="{BB962C8B-B14F-4D97-AF65-F5344CB8AC3E}">
        <p14:creationId xmlns:p14="http://schemas.microsoft.com/office/powerpoint/2010/main" val="94434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84E0-1376-4DD1-83BB-F5A9BC2E9640}"/>
              </a:ext>
            </a:extLst>
          </p:cNvPr>
          <p:cNvSpPr>
            <a:spLocks noGrp="1"/>
          </p:cNvSpPr>
          <p:nvPr>
            <p:ph type="title"/>
          </p:nvPr>
        </p:nvSpPr>
        <p:spPr/>
        <p:txBody>
          <a:bodyPr/>
          <a:lstStyle/>
          <a:p>
            <a:r>
              <a:rPr lang="en-US" dirty="0"/>
              <a:t>Further Research/Development</a:t>
            </a:r>
          </a:p>
        </p:txBody>
      </p:sp>
      <p:sp>
        <p:nvSpPr>
          <p:cNvPr id="3" name="Content Placeholder 2">
            <a:extLst>
              <a:ext uri="{FF2B5EF4-FFF2-40B4-BE49-F238E27FC236}">
                <a16:creationId xmlns:a16="http://schemas.microsoft.com/office/drawing/2014/main" id="{8E76A515-7FCB-43FF-9FC4-58557D630331}"/>
              </a:ext>
            </a:extLst>
          </p:cNvPr>
          <p:cNvSpPr>
            <a:spLocks noGrp="1"/>
          </p:cNvSpPr>
          <p:nvPr>
            <p:ph idx="1"/>
          </p:nvPr>
        </p:nvSpPr>
        <p:spPr/>
        <p:txBody>
          <a:bodyPr/>
          <a:lstStyle/>
          <a:p>
            <a:r>
              <a:rPr lang="en-US" dirty="0"/>
              <a:t>It would be interesting to be able to search for a specific player to add to the visualizations as opposed to some arbitrarily selected power players in the league.</a:t>
            </a:r>
          </a:p>
          <a:p>
            <a:r>
              <a:rPr lang="en-US" dirty="0"/>
              <a:t>It would also be nice to be able to rank those compared to determine head-to-head who would be the best draft pick</a:t>
            </a:r>
          </a:p>
          <a:p>
            <a:r>
              <a:rPr lang="en-US" dirty="0"/>
              <a:t>This could easily be adapted to  a second app for pitchers and defensive statistics, the other half of fantasy baseball.</a:t>
            </a:r>
          </a:p>
          <a:p>
            <a:r>
              <a:rPr lang="en-US" dirty="0"/>
              <a:t>Any other suggestions/improvements are welcome!</a:t>
            </a:r>
          </a:p>
          <a:p>
            <a:r>
              <a:rPr lang="en-US" dirty="0">
                <a:hlinkClick r:id="rId2"/>
              </a:rPr>
              <a:t>https://github.com/sabermetrist/Shiny</a:t>
            </a:r>
            <a:r>
              <a:rPr lang="en-US" dirty="0"/>
              <a:t> </a:t>
            </a:r>
          </a:p>
        </p:txBody>
      </p:sp>
    </p:spTree>
    <p:extLst>
      <p:ext uri="{BB962C8B-B14F-4D97-AF65-F5344CB8AC3E}">
        <p14:creationId xmlns:p14="http://schemas.microsoft.com/office/powerpoint/2010/main" val="35383418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{1E9656F1-BAF4-4807-9204-51CD7F98F896}tf56160789_win32</Template>
  <TotalTime>3686</TotalTime>
  <Words>713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Symbol</vt:lpstr>
      <vt:lpstr>1_RetrospectVTI</vt:lpstr>
      <vt:lpstr>Fantasy Baseball Analysis–  Lahman’s Database</vt:lpstr>
      <vt:lpstr>The Problem</vt:lpstr>
      <vt:lpstr>The Data</vt:lpstr>
      <vt:lpstr>The Solution</vt:lpstr>
      <vt:lpstr>The App</vt:lpstr>
      <vt:lpstr>Results</vt:lpstr>
      <vt:lpstr>Results</vt:lpstr>
      <vt:lpstr>Results</vt:lpstr>
      <vt:lpstr>Further Research/Development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Acquisition – Lahman’s Database</dc:title>
  <dc:creator>Joshua Barnes</dc:creator>
  <cp:lastModifiedBy>Joshua Barnes</cp:lastModifiedBy>
  <cp:revision>7</cp:revision>
  <dcterms:created xsi:type="dcterms:W3CDTF">2021-10-30T22:04:01Z</dcterms:created>
  <dcterms:modified xsi:type="dcterms:W3CDTF">2021-12-12T04:12:47Z</dcterms:modified>
</cp:coreProperties>
</file>