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2" r:id="rId3"/>
    <p:sldId id="257" r:id="rId4"/>
    <p:sldId id="263" r:id="rId5"/>
    <p:sldId id="258" r:id="rId6"/>
    <p:sldId id="259" r:id="rId7"/>
    <p:sldId id="264" r:id="rId8"/>
    <p:sldId id="260" r:id="rId9"/>
    <p:sldId id="261" r:id="rId10"/>
    <p:sldId id="280" r:id="rId11"/>
    <p:sldId id="265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843" autoAdjust="0"/>
  </p:normalViewPr>
  <p:slideViewPr>
    <p:cSldViewPr snapToGrid="0">
      <p:cViewPr varScale="1">
        <p:scale>
          <a:sx n="78" d="100"/>
          <a:sy n="78" d="100"/>
        </p:scale>
        <p:origin x="8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CFD25-6679-4437-B038-DE1E1C165F3B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693C4-DE4C-457B-BB17-6E912E2AD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64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KHUGvde7KU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z0Pm7tccvc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3sLzmmejCA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rends.google.com/trends/explore?geo=US&amp;q=Martin%20Scorsese%20Oscars,Bong%20Joon%20Ho%20Oscars,Quentin%20Tarantino%20Oscars,Sam%20Mendes%20Oscars,Todd%20Phillips%20Oscars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&amp;tbm=nws&amp;q=joaquin+phoenix+arthur+fleck+oscars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google.com/search?&amp;tbm=nws&amp;q=leonardo+dicaprio+rick+dalton+oscars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&amp;tbm=nws&amp;q=joaquin+phoenix+arthur+fleck+oscars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google.com/search?&amp;tbm=nws&amp;q=leonardo+dicaprio+rick+dalton+oscars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https://www.youtube.com/watch?v=yKHUGvde7KU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693C4-DE4C-457B-BB17-6E912E2AD5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79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693C4-DE4C-457B-BB17-6E912E2AD51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44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693C4-DE4C-457B-BB17-6E912E2AD51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983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693C4-DE4C-457B-BB17-6E912E2AD51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35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https://www.youtube.com/watch?v=-z0Pm7tccvc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693C4-DE4C-457B-BB17-6E912E2AD5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07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https://www.youtube.com/watch?v=w3sLzmmejCA</a:t>
            </a:r>
            <a:endParaRPr lang="en-US" dirty="0"/>
          </a:p>
          <a:p>
            <a:r>
              <a:rPr lang="en-US" dirty="0"/>
              <a:t>What are some potential predictors?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693C4-DE4C-457B-BB17-6E912E2AD5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29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could you find the data?</a:t>
            </a:r>
          </a:p>
          <a:p>
            <a:r>
              <a:rPr lang="en-US" dirty="0"/>
              <a:t>How would you collect 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693C4-DE4C-457B-BB17-6E912E2AD5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34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could you find the data?</a:t>
            </a:r>
          </a:p>
          <a:p>
            <a:r>
              <a:rPr lang="en-US" dirty="0"/>
              <a:t>How would you collect 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693C4-DE4C-457B-BB17-6E912E2AD5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62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https://youtu.be/DVw_RPUrc4g?t=68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693C4-DE4C-457B-BB17-6E912E2AD5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03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https://trends.google.com/trends/explore?geo=US&amp;q=Martin%20Scorsese%20Oscars,Bong%20Joon%20Ho%20Oscars,Quentin%20Tarantino%20Oscars,Sam%20Mendes%20Oscars,Todd%20Phillips%20Oscars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693C4-DE4C-457B-BB17-6E912E2AD51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95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https://www.google.com/search?&amp;tbm=nws&amp;q=joaquin+phoenix+arthur+fleck+Oscars</a:t>
            </a:r>
            <a:endParaRPr lang="en-US" dirty="0"/>
          </a:p>
          <a:p>
            <a:r>
              <a:rPr lang="en-US" dirty="0">
                <a:hlinkClick r:id="rId4"/>
              </a:rPr>
              <a:t>https://www.google.com/search?&amp;tbm=nws&amp;q=leonardo+dicaprio+rick+dalton+oscars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693C4-DE4C-457B-BB17-6E912E2AD51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97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https://www.google.com/search?&amp;tbm=nws&amp;q=joaquin+phoenix+arthur+fleck+Oscars</a:t>
            </a:r>
            <a:endParaRPr lang="en-US" dirty="0"/>
          </a:p>
          <a:p>
            <a:r>
              <a:rPr lang="en-US" dirty="0">
                <a:hlinkClick r:id="rId4"/>
              </a:rPr>
              <a:t>https://www.google.com/search?&amp;tbm=nws&amp;q=leonardo+dicaprio+rick+dalton+oscars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693C4-DE4C-457B-BB17-6E912E2AD51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10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71FCA-2BD6-4026-8297-BEC20670F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7B907-EF7D-468F-8D7D-1AC3D0AA6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CF64D-9B31-4B3E-AEDC-7F78F31D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2FA5-C962-46F0-BA49-52E73844F258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56D3B-14CB-41C0-9F40-952E6B75A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6A9AC-33B5-4755-9500-973E694F2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CE3EC-C654-4128-807F-2EB06CD74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38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4B292-0EA6-495F-A6EF-981A1ED5C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90E19-3504-454A-A6C6-7947E3C79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9DD7-F84B-4463-BDB7-8E5601BEF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2FA5-C962-46F0-BA49-52E73844F258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A48E5-A541-48A4-B084-2F65B7CCB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E78C8-AFB8-40A3-85D5-F59850ECE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CE3EC-C654-4128-807F-2EB06CD74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44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075BC8-6F21-491E-A340-3F7691A893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15A9A-F9C0-4901-B625-432E80D03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9C1BF-40F9-4A48-9E4E-4D9136DBB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2FA5-C962-46F0-BA49-52E73844F258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A73FD-9D48-4085-B340-0BDA923D5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6F2F6-4E01-4FC2-B1D5-643C7D376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CE3EC-C654-4128-807F-2EB06CD74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06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E4C47-BA26-4363-9072-566926967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DC76D-3F43-4CFD-A50A-FBB22830D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C7BD4-563D-42FA-9804-190312C50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2FA5-C962-46F0-BA49-52E73844F258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2C6BA-E835-4F1C-8DDB-12777ACBC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D18C8-66C4-41AF-9D55-6C5C7B6FB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CE3EC-C654-4128-807F-2EB06CD74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4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D2E8-BEEF-4776-9A1A-737538573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10D81-9D76-4756-BBAF-3824C8571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6D060-C9A4-4601-A2F0-250C07FF3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2FA5-C962-46F0-BA49-52E73844F258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ECE10-C5EE-41BD-A61F-C372FA1C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9BED0-FAF6-42B6-9A1F-A7FADC0C8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CE3EC-C654-4128-807F-2EB06CD74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93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CEBC-9BAA-4849-BFEE-78E6BE63B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A0DAB-C66D-4F55-BA61-F325CE4A32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D461F-F869-4719-9AE9-443E75111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D628A-FBA5-4637-AFAF-2E487E4C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2FA5-C962-46F0-BA49-52E73844F258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C13DD-1F14-49C0-A032-776C50486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DEAAC-53ED-4B4F-B512-CC930FB84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CE3EC-C654-4128-807F-2EB06CD74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41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B598F-30A1-4A63-A972-80CF064DA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0955E-AE95-4948-AA55-CC7F44CD7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D00BF-65A2-4681-BC15-438BFC99B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4F9A2C-E45E-41FE-8F5F-A27D15E44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CE860-DE90-4E52-A6CE-2133D91E7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1172CD-A295-4FA2-B08C-59DC29551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2FA5-C962-46F0-BA49-52E73844F258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B11A2D-CFA2-4AF9-BED6-646B46924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C10DB0-901A-4024-BCF1-B59552EDA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CE3EC-C654-4128-807F-2EB06CD74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612E2-2D50-461A-865A-9177DAE17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6DE03A-505E-4035-B364-EC346E99F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2FA5-C962-46F0-BA49-52E73844F258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52CC05-E110-4CFE-A573-66B9463CE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0C09B3-6504-4C16-8C8A-7DDFAE915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CE3EC-C654-4128-807F-2EB06CD74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3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6AF6D2-461D-493B-BDF2-7FFE43EE5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2FA5-C962-46F0-BA49-52E73844F258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F2C6FC-A08F-4F63-A874-417F682D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596CC-8F2E-46DA-BF67-09D524A71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CE3EC-C654-4128-807F-2EB06CD74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05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CED84-1B3A-4F98-906C-D66A997A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D845B-464D-4DA4-A549-8F7390387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F3DAF4-7945-4B49-8DE4-7C2480B36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0EE8B-BE74-48EA-B934-C9166CDF7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2FA5-C962-46F0-BA49-52E73844F258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EA814-8291-4074-9C54-386AC1953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80D24-FF0E-45E2-97D1-DCB4FF0BF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CE3EC-C654-4128-807F-2EB06CD74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25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F3F75-F2FD-4185-8743-56DDEAACB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EB485C-3401-4EEA-9CF4-1799F9C0D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D0163-A1F0-4A37-B46A-19E575B42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34142-1998-451E-BA22-648300997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2FA5-C962-46F0-BA49-52E73844F258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3482B-8F97-46F6-A76D-517BF8C15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02F74-73E0-44D9-9D5D-E0BC1430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CE3EC-C654-4128-807F-2EB06CD74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7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F406B99-0EC8-4883-87D6-805F1FF4982F}"/>
              </a:ext>
            </a:extLst>
          </p:cNvPr>
          <p:cNvSpPr/>
          <p:nvPr userDrawn="1"/>
        </p:nvSpPr>
        <p:spPr>
          <a:xfrm>
            <a:off x="0" y="0"/>
            <a:ext cx="7964129" cy="6858000"/>
          </a:xfrm>
          <a:prstGeom prst="rect">
            <a:avLst/>
          </a:prstGeom>
          <a:gradFill flip="none" rotWithShape="1">
            <a:gsLst>
              <a:gs pos="71000">
                <a:schemeClr val="bg1"/>
              </a:gs>
              <a:gs pos="37000">
                <a:srgbClr val="C00000">
                  <a:lumMod val="18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5CFF35-36E4-49CB-9EB2-0CF227FCF9ED}"/>
              </a:ext>
            </a:extLst>
          </p:cNvPr>
          <p:cNvSpPr/>
          <p:nvPr userDrawn="1"/>
        </p:nvSpPr>
        <p:spPr>
          <a:xfrm>
            <a:off x="7964129" y="0"/>
            <a:ext cx="422787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5EB7E7-A0C0-42CC-AFD7-E813A7046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A6DA3-4D66-4E87-A84C-C0751A911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5B00D-D503-418B-91C4-061576E8D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82FA5-C962-46F0-BA49-52E73844F258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73EFC-B551-4F9F-9904-AEFA1BED6D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59292-D887-4BF0-BA0B-F3A18AACEF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CE3EC-C654-4128-807F-2EB06CD74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263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DVw_RPUrc4g?start=68&amp;feature=oembed" TargetMode="Externa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rends.google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trends.google.com/trends/explore?geo=US&amp;q=Martin%20Scorsese%20Oscars,Bong%20Joon%20Ho%20Oscars,Quentin%20Tarantino%20Oscars,Sam%20Mendes%20Oscars,Todd%20Phillips%20Oscar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oogle.com/search?&amp;tbm=nws&amp;q=leonardo+dicaprio+rick+dalton+oscars" TargetMode="External"/><Relationship Id="rId4" Type="http://schemas.openxmlformats.org/officeDocument/2006/relationships/hyperlink" Target="https://www.google.com/search?&amp;tbm=nws&amp;q=joaquin+phoenix+arthur+fleck+Oscars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&amp;tbm=nws&amp;q=joaquin+phoenix+arthur+fleck+Oscar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oogle.com/search?&amp;tbm=nws&amp;q=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berry/ac_Oscars/blob/master/Oscars_Predictions_Walkthrough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yKHUGvde7KU?feature=oembed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ddsshark.com/entertainment/academy-awards-oscars-betting-odd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220l5e0My-Q?start=182&amp;feature=oembed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baclub@nd.edu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-z0Pm7tccvc?feature=oembed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baclub@nd.edu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w3sLzmmejCA?feature=oembed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EB71741-32D9-4B3D-A553-0B7DEFC99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953F98-0F41-4512-A336-403FD1668C94}"/>
              </a:ext>
            </a:extLst>
          </p:cNvPr>
          <p:cNvSpPr/>
          <p:nvPr/>
        </p:nvSpPr>
        <p:spPr>
          <a:xfrm>
            <a:off x="6003634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DE3416-A2BB-4C46-BD74-CCAF29736F94}"/>
              </a:ext>
            </a:extLst>
          </p:cNvPr>
          <p:cNvSpPr/>
          <p:nvPr/>
        </p:nvSpPr>
        <p:spPr>
          <a:xfrm>
            <a:off x="3696930" y="410948"/>
            <a:ext cx="6558115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cap="small" dirty="0">
                <a:ln/>
                <a:gradFill flip="none" rotWithShape="1">
                  <a:gsLst>
                    <a:gs pos="0">
                      <a:schemeClr val="accent4">
                        <a:tint val="66000"/>
                        <a:satMod val="160000"/>
                      </a:schemeClr>
                    </a:gs>
                    <a:gs pos="50000">
                      <a:schemeClr val="accent4">
                        <a:tint val="44500"/>
                        <a:satMod val="160000"/>
                      </a:schemeClr>
                    </a:gs>
                    <a:gs pos="100000">
                      <a:schemeClr val="accent4">
                        <a:tint val="23500"/>
                        <a:satMod val="16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rPr>
              <a:t>The Business Analytics Club</a:t>
            </a:r>
          </a:p>
          <a:p>
            <a:pPr algn="ctr"/>
            <a:r>
              <a:rPr lang="en-US" sz="4400" b="1" cap="small" dirty="0">
                <a:ln/>
                <a:gradFill flip="none" rotWithShape="1">
                  <a:gsLst>
                    <a:gs pos="0">
                      <a:schemeClr val="accent4">
                        <a:tint val="66000"/>
                        <a:satMod val="160000"/>
                      </a:schemeClr>
                    </a:gs>
                    <a:gs pos="50000">
                      <a:schemeClr val="accent4">
                        <a:tint val="44500"/>
                        <a:satMod val="160000"/>
                      </a:schemeClr>
                    </a:gs>
                    <a:gs pos="100000">
                      <a:schemeClr val="accent4">
                        <a:tint val="23500"/>
                        <a:satMod val="16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rPr>
              <a:t>Presents…</a:t>
            </a:r>
          </a:p>
          <a:p>
            <a:pPr algn="ctr"/>
            <a:r>
              <a:rPr lang="en-US" sz="4400" b="1" cap="small" dirty="0">
                <a:ln/>
                <a:gradFill flip="none" rotWithShape="1">
                  <a:gsLst>
                    <a:gs pos="0">
                      <a:schemeClr val="accent4">
                        <a:tint val="66000"/>
                        <a:satMod val="160000"/>
                      </a:schemeClr>
                    </a:gs>
                    <a:gs pos="50000">
                      <a:schemeClr val="accent4">
                        <a:tint val="44500"/>
                        <a:satMod val="160000"/>
                      </a:schemeClr>
                    </a:gs>
                    <a:gs pos="100000">
                      <a:schemeClr val="accent4">
                        <a:tint val="23500"/>
                        <a:satMod val="16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rPr>
              <a:t>the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D5E110-CB61-4CFF-9E9F-C33312C3D180}"/>
              </a:ext>
            </a:extLst>
          </p:cNvPr>
          <p:cNvSpPr/>
          <p:nvPr/>
        </p:nvSpPr>
        <p:spPr>
          <a:xfrm>
            <a:off x="3480621" y="4388097"/>
            <a:ext cx="699073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small" dirty="0">
                <a:ln/>
                <a:gradFill flip="none" rotWithShape="1">
                  <a:gsLst>
                    <a:gs pos="0">
                      <a:schemeClr val="accent4">
                        <a:tint val="66000"/>
                        <a:satMod val="160000"/>
                      </a:schemeClr>
                    </a:gs>
                    <a:gs pos="50000">
                      <a:schemeClr val="accent4">
                        <a:tint val="44500"/>
                        <a:satMod val="160000"/>
                      </a:schemeClr>
                    </a:gs>
                    <a:gs pos="100000">
                      <a:schemeClr val="accent4">
                        <a:tint val="23500"/>
                        <a:satMod val="16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rPr>
              <a:t>Predictions Competition</a:t>
            </a:r>
          </a:p>
        </p:txBody>
      </p:sp>
    </p:spTree>
    <p:extLst>
      <p:ext uri="{BB962C8B-B14F-4D97-AF65-F5344CB8AC3E}">
        <p14:creationId xmlns:p14="http://schemas.microsoft.com/office/powerpoint/2010/main" val="3459628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BAAF28D-92C7-4E4D-BBB4-DC29FB18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>
                <a:solidFill>
                  <a:schemeClr val="accent4">
                    <a:lumMod val="75000"/>
                  </a:schemeClr>
                </a:solidFill>
              </a:rPr>
              <a:t>Ideas We Came Up With..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D8CA1-34FF-4658-BD66-9A92BEED33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Previous nominations/wins</a:t>
            </a:r>
          </a:p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Critical response</a:t>
            </a:r>
          </a:p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Box office results</a:t>
            </a:r>
          </a:p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Aggregated reviews (Rotten Tomatoes)</a:t>
            </a:r>
          </a:p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Other award shows</a:t>
            </a:r>
          </a:p>
          <a:p>
            <a:pPr marL="0" indent="0" algn="ctr">
              <a:buNone/>
            </a:pPr>
            <a:endParaRPr lang="en-US" sz="3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092EDA-F25A-490A-B78A-C6334CEF30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Ad/Marketing spending</a:t>
            </a:r>
          </a:p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Google search history</a:t>
            </a:r>
          </a:p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Plot / genre</a:t>
            </a:r>
          </a:p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Production company</a:t>
            </a:r>
          </a:p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Eccentric character / body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695124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The Hangover Card Counting Scene">
            <a:hlinkClick r:id="" action="ppaction://media"/>
            <a:extLst>
              <a:ext uri="{FF2B5EF4-FFF2-40B4-BE49-F238E27FC236}">
                <a16:creationId xmlns:a16="http://schemas.microsoft.com/office/drawing/2014/main" id="{5FD6E947-353A-42B2-9156-B3554B11AF4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580103" y="326308"/>
            <a:ext cx="11031794" cy="620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7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06391-9CEB-42E1-8D53-C8F9CEF49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>
                <a:solidFill>
                  <a:schemeClr val="accent4">
                    <a:lumMod val="75000"/>
                  </a:schemeClr>
                </a:solidFill>
              </a:rPr>
              <a:t>Method 1: The Google News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D8CA1-34FF-4658-BD66-9A92BEED3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818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Developed by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Burak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Tekin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Hypothesis: </a:t>
            </a:r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The more the press is buzzing about a film/star/director, the more likely it is to win an Oscar.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Method:</a:t>
            </a:r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Search for [Nominee name] and “Oscars” (add character’s name for actors)</a:t>
            </a:r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Count the number results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Where/how to collect the data:</a:t>
            </a:r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Google Trends Search</a:t>
            </a:r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Google News Search</a:t>
            </a:r>
          </a:p>
        </p:txBody>
      </p:sp>
    </p:spTree>
    <p:extLst>
      <p:ext uri="{BB962C8B-B14F-4D97-AF65-F5344CB8AC3E}">
        <p14:creationId xmlns:p14="http://schemas.microsoft.com/office/powerpoint/2010/main" val="2819580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06391-9CEB-42E1-8D53-C8F9CEF49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>
                <a:solidFill>
                  <a:schemeClr val="accent4">
                    <a:lumMod val="75000"/>
                  </a:schemeClr>
                </a:solidFill>
              </a:rPr>
              <a:t>Method 1: The Google News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D8CA1-34FF-4658-BD66-9A92BEED3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818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Google Trends Search</a:t>
            </a:r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Navigate to </a:t>
            </a:r>
            <a:r>
              <a:rPr lang="en-US" dirty="0">
                <a:hlinkClick r:id="rId3"/>
              </a:rPr>
              <a:t>https://trends.google.com/</a:t>
            </a:r>
            <a:endParaRPr lang="en-US" dirty="0"/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Search for [Nominee name] and “Oscars” (add character’s name for actors)</a:t>
            </a:r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You can search five terms at a time (perfect for everything except Best Picture!)</a:t>
            </a:r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Adjust time filter, search type, categories, etc. as you see fit</a:t>
            </a:r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Use the facilitated download button      and save the files somewhere accessible</a:t>
            </a:r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  <a:hlinkClick r:id="rId4"/>
              </a:rPr>
              <a:t>Sample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10023D-425A-4762-9377-08C838BDBC8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78013" y="3880820"/>
            <a:ext cx="44767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9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06391-9CEB-42E1-8D53-C8F9CEF49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>
                <a:solidFill>
                  <a:schemeClr val="accent4">
                    <a:lumMod val="75000"/>
                  </a:schemeClr>
                </a:solidFill>
              </a:rPr>
              <a:t>Method 1: The Google News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D8CA1-34FF-4658-BD66-9A92BEED3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818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Google News Search</a:t>
            </a:r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DON’T navigate to news.google.com (doesn’t yield result count)</a:t>
            </a:r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Go to </a:t>
            </a:r>
            <a:r>
              <a:rPr lang="en-US" dirty="0">
                <a:hlinkClick r:id="rId3"/>
              </a:rPr>
              <a:t>https://www.google.com/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, run a search, and then switch to “News”</a:t>
            </a:r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Search for [Nominee name] and “Oscars” (add character’s name for actors)</a:t>
            </a:r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Copy, paste the number of results into a csv</a:t>
            </a:r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  <a:hlinkClick r:id="rId4"/>
              </a:rPr>
              <a:t>Sample 1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  <a:hlinkClick r:id="rId5"/>
              </a:rPr>
              <a:t>Sample 2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410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ED7A06-C89B-4906-8FB9-5309DDF6F96D}"/>
              </a:ext>
            </a:extLst>
          </p:cNvPr>
          <p:cNvSpPr txBox="1"/>
          <p:nvPr/>
        </p:nvSpPr>
        <p:spPr>
          <a:xfrm>
            <a:off x="3141406" y="2875002"/>
            <a:ext cx="5909187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600" dirty="0">
                <a:solidFill>
                  <a:schemeClr val="accent4">
                    <a:lumMod val="75000"/>
                  </a:schemeClr>
                </a:solidFill>
              </a:rPr>
              <a:t>OR…</a:t>
            </a:r>
          </a:p>
        </p:txBody>
      </p:sp>
    </p:spTree>
    <p:extLst>
      <p:ext uri="{BB962C8B-B14F-4D97-AF65-F5344CB8AC3E}">
        <p14:creationId xmlns:p14="http://schemas.microsoft.com/office/powerpoint/2010/main" val="41305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06391-9CEB-42E1-8D53-C8F9CEF49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>
                <a:solidFill>
                  <a:schemeClr val="accent4">
                    <a:lumMod val="75000"/>
                  </a:schemeClr>
                </a:solidFill>
              </a:rPr>
              <a:t>Method 1: The Google News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D8CA1-34FF-4658-BD66-9A92BEED3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818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Google News Search</a:t>
            </a:r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Create a csv with each nominee’s name (and actor’s character)</a:t>
            </a:r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Create the URL for each search you need to run:</a:t>
            </a:r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Sample: </a:t>
            </a:r>
            <a:r>
              <a:rPr lang="en-US" sz="2000" dirty="0">
                <a:hlinkClick r:id="rId3"/>
              </a:rPr>
              <a:t>https://www.google.com/search?&amp;tbm=nws&amp;q=joaquin+phoenix+arthur+fleck+Oscars</a:t>
            </a:r>
            <a:endParaRPr lang="en-US" sz="2000" dirty="0"/>
          </a:p>
          <a:p>
            <a:pPr lvl="2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Part 1: </a:t>
            </a:r>
            <a:r>
              <a:rPr lang="en-US" dirty="0">
                <a:hlinkClick r:id="rId4"/>
              </a:rPr>
              <a:t>https://www.google.com/search?&amp;tbm=nws&amp;q=</a:t>
            </a:r>
            <a:endParaRPr lang="en-US" dirty="0"/>
          </a:p>
          <a:p>
            <a:pPr lvl="2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Part 2: Actor’s name with spaces replaced by +</a:t>
            </a:r>
          </a:p>
          <a:p>
            <a:pPr lvl="2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Part 3: +</a:t>
            </a:r>
          </a:p>
          <a:p>
            <a:pPr lvl="2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Part 4: Character’s name with spaces replaced by +</a:t>
            </a:r>
          </a:p>
          <a:p>
            <a:pPr lvl="2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Part 5: +Oscars</a:t>
            </a:r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Loop through those pages and “scrape” the results element</a:t>
            </a:r>
          </a:p>
          <a:p>
            <a:pPr lvl="1"/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004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06391-9CEB-42E1-8D53-C8F9CEF49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>
                <a:solidFill>
                  <a:schemeClr val="accent4">
                    <a:lumMod val="75000"/>
                  </a:schemeClr>
                </a:solidFill>
              </a:rPr>
              <a:t>Method 1: The Google News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D8CA1-34FF-4658-BD66-9A92BEED3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818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Google News Search</a:t>
            </a:r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Code:  </a:t>
            </a:r>
            <a:r>
              <a:rPr lang="en-US" sz="2000" dirty="0">
                <a:hlinkClick r:id="rId3"/>
              </a:rPr>
              <a:t>https://github.com/saberry/ac_Oscars/blob/master/Oscars_Predictions_Walkthrough.html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C18ED0-4832-4D31-9530-266A53442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3065053"/>
            <a:ext cx="109347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953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06391-9CEB-42E1-8D53-C8F9CEF49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>
                <a:solidFill>
                  <a:schemeClr val="accent4">
                    <a:lumMod val="75000"/>
                  </a:schemeClr>
                </a:solidFill>
              </a:rPr>
              <a:t>Method 1: The Google News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D8CA1-34FF-4658-BD66-9A92BEED3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818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Google News Search</a:t>
            </a:r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Code:</a:t>
            </a:r>
          </a:p>
          <a:p>
            <a:pPr lvl="1"/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48D278-CF2B-413B-B94F-631A47533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2" y="457200"/>
            <a:ext cx="1100137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817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06391-9CEB-42E1-8D53-C8F9CEF49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>
                <a:solidFill>
                  <a:schemeClr val="accent4">
                    <a:lumMod val="75000"/>
                  </a:schemeClr>
                </a:solidFill>
              </a:rPr>
              <a:t>Method 1: The Google News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D8CA1-34FF-4658-BD66-9A92BEED3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818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Google News Search</a:t>
            </a:r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Code:</a:t>
            </a:r>
          </a:p>
          <a:p>
            <a:pPr lvl="1"/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DC14A4-0275-4AC3-B811-716AA25DC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2" y="3126809"/>
            <a:ext cx="1100137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677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Fasten Your Seatbelts">
            <a:hlinkClick r:id="" action="ppaction://media"/>
            <a:extLst>
              <a:ext uri="{FF2B5EF4-FFF2-40B4-BE49-F238E27FC236}">
                <a16:creationId xmlns:a16="http://schemas.microsoft.com/office/drawing/2014/main" id="{DB753620-136C-422F-97C1-01B8DC4BBD7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868129" y="260400"/>
            <a:ext cx="8455742" cy="63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56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06391-9CEB-42E1-8D53-C8F9CEF49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>
                <a:solidFill>
                  <a:schemeClr val="accent4">
                    <a:lumMod val="75000"/>
                  </a:schemeClr>
                </a:solidFill>
              </a:rPr>
              <a:t>Method 2: The 538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D8CA1-34FF-4658-BD66-9A92BEED3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064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Developed by Walt Hickey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Hypothesis: </a:t>
            </a:r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Other awards shows (Golden Globes, SAG, DGA, etc.) are like polls. Certain award shows may signal frontrunners for certain categories.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Method:</a:t>
            </a:r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Take each preceding award show for the last 25 years</a:t>
            </a:r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Calculate the % of years that award show accurately predicted each category.</a:t>
            </a:r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Square the percentage</a:t>
            </a:r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If the show represents an "insider" show (producers guild, etc.), double the score</a:t>
            </a:r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Add up the scores for each film in each category</a:t>
            </a:r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Highest score wins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Where/how to collect the data:</a:t>
            </a:r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IMDb has pages for most major awards</a:t>
            </a:r>
          </a:p>
        </p:txBody>
      </p:sp>
    </p:spTree>
    <p:extLst>
      <p:ext uri="{BB962C8B-B14F-4D97-AF65-F5344CB8AC3E}">
        <p14:creationId xmlns:p14="http://schemas.microsoft.com/office/powerpoint/2010/main" val="3476849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06391-9CEB-42E1-8D53-C8F9CEF49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>
                <a:solidFill>
                  <a:schemeClr val="accent4">
                    <a:lumMod val="75000"/>
                  </a:schemeClr>
                </a:solidFill>
              </a:rPr>
              <a:t>Method 2: The 538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D8CA1-34FF-4658-BD66-9A92BEED3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818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Let’s go to the code…</a:t>
            </a:r>
          </a:p>
        </p:txBody>
      </p:sp>
    </p:spTree>
    <p:extLst>
      <p:ext uri="{BB962C8B-B14F-4D97-AF65-F5344CB8AC3E}">
        <p14:creationId xmlns:p14="http://schemas.microsoft.com/office/powerpoint/2010/main" val="1020263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06391-9CEB-42E1-8D53-C8F9CEF49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>
                <a:solidFill>
                  <a:schemeClr val="accent4">
                    <a:lumMod val="75000"/>
                  </a:schemeClr>
                </a:solidFill>
              </a:rPr>
              <a:t>Other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D8CA1-34FF-4658-BD66-9A92BEED3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818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Aggregate Predictions</a:t>
            </a:r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Box Office and Rotten Tomatoes</a:t>
            </a:r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IMDB has box office numbers and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Metascore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data</a:t>
            </a:r>
          </a:p>
          <a:p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Betting Markets</a:t>
            </a:r>
          </a:p>
          <a:p>
            <a:pPr lvl="1"/>
            <a:r>
              <a:rPr lang="en-US" sz="2000" dirty="0">
                <a:hlinkClick r:id="rId2"/>
              </a:rPr>
              <a:t>https://www.oddsshark.com/entertainment/academy-awards-oscars-betting-odds</a:t>
            </a:r>
            <a:endParaRPr lang="en-US" sz="2000" dirty="0"/>
          </a:p>
          <a:p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727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The Force Will Be With You, Always">
            <a:hlinkClick r:id="" action="ppaction://media"/>
            <a:extLst>
              <a:ext uri="{FF2B5EF4-FFF2-40B4-BE49-F238E27FC236}">
                <a16:creationId xmlns:a16="http://schemas.microsoft.com/office/drawing/2014/main" id="{11D1AEC6-21A6-41E4-88B6-A3391B26960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38004" y="358877"/>
            <a:ext cx="10915992" cy="614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66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ED7A06-C89B-4906-8FB9-5309DDF6F96D}"/>
              </a:ext>
            </a:extLst>
          </p:cNvPr>
          <p:cNvSpPr txBox="1"/>
          <p:nvPr/>
        </p:nvSpPr>
        <p:spPr>
          <a:xfrm>
            <a:off x="1022555" y="377606"/>
            <a:ext cx="10146890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600" cap="small" dirty="0">
                <a:solidFill>
                  <a:schemeClr val="accent4">
                    <a:lumMod val="75000"/>
                  </a:schemeClr>
                </a:solidFill>
              </a:rPr>
              <a:t>May the force be with you…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2B2E2-37DE-4083-80AE-AEDB8D6FDE44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48186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accent4">
                    <a:lumMod val="75000"/>
                  </a:schemeClr>
                </a:solidFill>
              </a:rPr>
              <a:t>Key Dates</a:t>
            </a:r>
          </a:p>
          <a:p>
            <a:pPr lvl="1"/>
            <a:r>
              <a:rPr lang="en-US">
                <a:solidFill>
                  <a:schemeClr val="accent4">
                    <a:lumMod val="75000"/>
                  </a:schemeClr>
                </a:solidFill>
              </a:rPr>
              <a:t>Friday, January 31: Kickoff / Training Session</a:t>
            </a:r>
          </a:p>
          <a:p>
            <a:pPr lvl="1"/>
            <a:r>
              <a:rPr lang="en-US">
                <a:solidFill>
                  <a:schemeClr val="accent4">
                    <a:lumMod val="75000"/>
                  </a:schemeClr>
                </a:solidFill>
              </a:rPr>
              <a:t>Tuesday, February 4: Check-In Meeting</a:t>
            </a:r>
          </a:p>
          <a:p>
            <a:pPr lvl="1"/>
            <a:r>
              <a:rPr lang="en-US">
                <a:solidFill>
                  <a:schemeClr val="accent4">
                    <a:lumMod val="75000"/>
                  </a:schemeClr>
                </a:solidFill>
              </a:rPr>
              <a:t>Sunday, February 9: Submission Deadline at noon ET</a:t>
            </a:r>
          </a:p>
          <a:p>
            <a:pPr lvl="1"/>
            <a:r>
              <a:rPr lang="en-US">
                <a:solidFill>
                  <a:schemeClr val="accent4">
                    <a:lumMod val="75000"/>
                  </a:schemeClr>
                </a:solidFill>
              </a:rPr>
              <a:t>Sunday, February 9: Academy Awards at 8pm ET</a:t>
            </a:r>
          </a:p>
          <a:p>
            <a:r>
              <a:rPr lang="en-US">
                <a:solidFill>
                  <a:schemeClr val="accent4">
                    <a:lumMod val="75000"/>
                  </a:schemeClr>
                </a:solidFill>
              </a:rPr>
              <a:t>What to submit:</a:t>
            </a:r>
          </a:p>
          <a:p>
            <a:pPr lvl="1"/>
            <a:r>
              <a:rPr lang="en-US">
                <a:solidFill>
                  <a:schemeClr val="accent4">
                    <a:lumMod val="75000"/>
                  </a:schemeClr>
                </a:solidFill>
              </a:rPr>
              <a:t>A csv file with two columns:</a:t>
            </a:r>
          </a:p>
          <a:p>
            <a:pPr lvl="2"/>
            <a:r>
              <a:rPr lang="en-US">
                <a:solidFill>
                  <a:schemeClr val="accent4">
                    <a:lumMod val="75000"/>
                  </a:schemeClr>
                </a:solidFill>
              </a:rPr>
              <a:t>Award Name</a:t>
            </a:r>
          </a:p>
          <a:p>
            <a:pPr lvl="2"/>
            <a:r>
              <a:rPr lang="en-US">
                <a:solidFill>
                  <a:schemeClr val="accent4">
                    <a:lumMod val="75000"/>
                  </a:schemeClr>
                </a:solidFill>
              </a:rPr>
              <a:t>Predicted Winner</a:t>
            </a:r>
          </a:p>
          <a:p>
            <a:pPr lvl="1"/>
            <a:r>
              <a:rPr lang="en-US">
                <a:solidFill>
                  <a:schemeClr val="accent4">
                    <a:lumMod val="75000"/>
                  </a:schemeClr>
                </a:solidFill>
              </a:rPr>
              <a:t>A brief write-up (in email, Word, whatever) explaining your methodology</a:t>
            </a:r>
          </a:p>
          <a:p>
            <a:pPr lvl="1"/>
            <a:r>
              <a:rPr lang="en-US">
                <a:solidFill>
                  <a:schemeClr val="accent4">
                    <a:lumMod val="75000"/>
                  </a:schemeClr>
                </a:solidFill>
              </a:rPr>
              <a:t>Submit to </a:t>
            </a:r>
            <a:r>
              <a:rPr lang="en-US">
                <a:solidFill>
                  <a:schemeClr val="accent4">
                    <a:lumMod val="75000"/>
                  </a:schemeClr>
                </a:solidFill>
                <a:hlinkClick r:id="rId2"/>
              </a:rPr>
              <a:t>baclub@nd.edu</a:t>
            </a:r>
            <a:endParaRPr lang="en-US">
              <a:solidFill>
                <a:schemeClr val="accent4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973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06391-9CEB-42E1-8D53-C8F9CEF49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>
                <a:solidFill>
                  <a:schemeClr val="accent4">
                    <a:lumMod val="75000"/>
                  </a:schemeClr>
                </a:solidFill>
              </a:rPr>
              <a:t>“Fasten your seatbelts. It’s going to be a bumpy night.”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D8CA1-34FF-4658-BD66-9A92BEED3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Competition Ground Rules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How would you predict the Oscars?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How some experts would predict the Oscars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Facilitated web scraping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Web scraping with R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Cleaning data with R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Modeling with R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Other possible models</a:t>
            </a:r>
          </a:p>
        </p:txBody>
      </p:sp>
    </p:spTree>
    <p:extLst>
      <p:ext uri="{BB962C8B-B14F-4D97-AF65-F5344CB8AC3E}">
        <p14:creationId xmlns:p14="http://schemas.microsoft.com/office/powerpoint/2010/main" val="3524468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Am I the only one around here who gives a shit about the rules?">
            <a:hlinkClick r:id="" action="ppaction://media"/>
            <a:extLst>
              <a:ext uri="{FF2B5EF4-FFF2-40B4-BE49-F238E27FC236}">
                <a16:creationId xmlns:a16="http://schemas.microsoft.com/office/drawing/2014/main" id="{869EFBE2-BE42-40BA-9C47-DEC8AEC66F8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58331" y="201561"/>
            <a:ext cx="11475338" cy="645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00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06391-9CEB-42E1-8D53-C8F9CEF49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>
                <a:solidFill>
                  <a:schemeClr val="accent4">
                    <a:lumMod val="75000"/>
                  </a:schemeClr>
                </a:solidFill>
              </a:rPr>
              <a:t>“Am I the only who gives a **** about the rules!”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D8CA1-34FF-4658-BD66-9A92BEED3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Objective: Predict the winners of the following eight Academy Awards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plus one wild card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category of your choosing</a:t>
            </a:r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Best Picture</a:t>
            </a:r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Best Director</a:t>
            </a:r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Best Actor</a:t>
            </a:r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Best Actress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You may enter as a team or as individual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You may use any method you like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The entrants with the most correct predictions will win $250 to be shared among the winning entrants</a:t>
            </a:r>
          </a:p>
          <a:p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82AE9C-1116-479F-AFAC-F52EA0725723}"/>
              </a:ext>
            </a:extLst>
          </p:cNvPr>
          <p:cNvSpPr/>
          <p:nvPr/>
        </p:nvSpPr>
        <p:spPr>
          <a:xfrm>
            <a:off x="5257800" y="2640518"/>
            <a:ext cx="6096000" cy="16142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C000">
                    <a:lumMod val="75000"/>
                  </a:srgbClr>
                </a:solidFill>
              </a:rPr>
              <a:t>Best Original Screenplay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C000">
                    <a:lumMod val="75000"/>
                  </a:srgbClr>
                </a:solidFill>
              </a:rPr>
              <a:t>Best Adapted Screenplay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C000">
                    <a:lumMod val="75000"/>
                  </a:srgbClr>
                </a:solidFill>
              </a:rPr>
              <a:t>Best Supporting Actor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C000">
                    <a:lumMod val="75000"/>
                  </a:srgbClr>
                </a:solidFill>
              </a:rPr>
              <a:t>Best Supporting Actress</a:t>
            </a:r>
          </a:p>
        </p:txBody>
      </p:sp>
    </p:spTree>
    <p:extLst>
      <p:ext uri="{BB962C8B-B14F-4D97-AF65-F5344CB8AC3E}">
        <p14:creationId xmlns:p14="http://schemas.microsoft.com/office/powerpoint/2010/main" val="28583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06391-9CEB-42E1-8D53-C8F9CEF49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>
                <a:solidFill>
                  <a:schemeClr val="accent4">
                    <a:lumMod val="75000"/>
                  </a:schemeClr>
                </a:solidFill>
              </a:rPr>
              <a:t>“Am I the only who gives a **** about the rules!”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D8CA1-34FF-4658-BD66-9A92BEED3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818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Key Dates</a:t>
            </a:r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Friday, January 31: Kickoff / Training Session</a:t>
            </a:r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Tuesday, February 4: Check-In Meeting</a:t>
            </a:r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Sunday, February 9: Submission Deadline at noon ET</a:t>
            </a:r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Sunday, February 9: Academy Awards at 8pm ET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What to submit:</a:t>
            </a:r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 csv file with two columns:</a:t>
            </a:r>
          </a:p>
          <a:p>
            <a:pPr lvl="2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Award Name</a:t>
            </a:r>
          </a:p>
          <a:p>
            <a:pPr lvl="2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Predicted Winner</a:t>
            </a:r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 brief write-up (in email, Word, whatever) explaining your methodology</a:t>
            </a:r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Submit to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hlinkClick r:id="rId2"/>
              </a:rPr>
              <a:t>baclub@nd.edu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948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I'M GOING TO ASK QUESTIONS. I WANT THEM ANSWERED IMMEDIATELY - Arnold Schwarzenegger">
            <a:hlinkClick r:id="" action="ppaction://media"/>
            <a:extLst>
              <a:ext uri="{FF2B5EF4-FFF2-40B4-BE49-F238E27FC236}">
                <a16:creationId xmlns:a16="http://schemas.microsoft.com/office/drawing/2014/main" id="{F1B89DFC-5DB3-4787-9956-B4A767871AF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55484" y="368710"/>
            <a:ext cx="10881032" cy="612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66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06391-9CEB-42E1-8D53-C8F9CEF49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small" dirty="0">
                <a:solidFill>
                  <a:schemeClr val="accent4">
                    <a:lumMod val="75000"/>
                  </a:schemeClr>
                </a:solidFill>
              </a:rPr>
              <a:t>“I’m going to ask you a bunch of questions, and I want to them answered immediately.”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D8CA1-34FF-4658-BD66-9A92BEED3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8186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 dirty="0">
                <a:solidFill>
                  <a:schemeClr val="accent4">
                    <a:lumMod val="75000"/>
                  </a:schemeClr>
                </a:solidFill>
              </a:rPr>
              <a:t>How would you predict Oscar winners?</a:t>
            </a:r>
          </a:p>
          <a:p>
            <a:pPr marL="0" indent="0" algn="ctr">
              <a:buNone/>
            </a:pPr>
            <a:endParaRPr lang="en-US" sz="48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436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06391-9CEB-42E1-8D53-C8F9CEF49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small" dirty="0">
                <a:solidFill>
                  <a:schemeClr val="accent4">
                    <a:lumMod val="75000"/>
                  </a:schemeClr>
                </a:solidFill>
              </a:rPr>
              <a:t>“I’m going to ask you a bunch of questions, and I want to them answered immediately.”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D8CA1-34FF-4658-BD66-9A92BEED3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8186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 dirty="0">
                <a:solidFill>
                  <a:schemeClr val="accent4">
                    <a:lumMod val="75000"/>
                  </a:schemeClr>
                </a:solidFill>
              </a:rPr>
              <a:t>What data would you need?</a:t>
            </a:r>
          </a:p>
          <a:p>
            <a:pPr marL="0" indent="0" algn="ctr">
              <a:buNone/>
            </a:pPr>
            <a:endParaRPr lang="en-US" sz="48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059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1212</Words>
  <Application>Microsoft Office PowerPoint</Application>
  <PresentationFormat>Widescreen</PresentationFormat>
  <Paragraphs>161</Paragraphs>
  <Slides>24</Slides>
  <Notes>12</Notes>
  <HiddenSlides>0</HiddenSlides>
  <MMClips>5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Tw Cen MT</vt:lpstr>
      <vt:lpstr>Office Theme</vt:lpstr>
      <vt:lpstr>PowerPoint Presentation</vt:lpstr>
      <vt:lpstr>PowerPoint Presentation</vt:lpstr>
      <vt:lpstr>“Fasten your seatbelts. It’s going to be a bumpy night.”</vt:lpstr>
      <vt:lpstr>PowerPoint Presentation</vt:lpstr>
      <vt:lpstr>“Am I the only who gives a **** about the rules!”</vt:lpstr>
      <vt:lpstr>“Am I the only who gives a **** about the rules!”</vt:lpstr>
      <vt:lpstr>PowerPoint Presentation</vt:lpstr>
      <vt:lpstr>“I’m going to ask you a bunch of questions, and I want to them answered immediately.”</vt:lpstr>
      <vt:lpstr>“I’m going to ask you a bunch of questions, and I want to them answered immediately.”</vt:lpstr>
      <vt:lpstr>Ideas We Came Up With..</vt:lpstr>
      <vt:lpstr>PowerPoint Presentation</vt:lpstr>
      <vt:lpstr>Method 1: The Google News Model</vt:lpstr>
      <vt:lpstr>Method 1: The Google News Model</vt:lpstr>
      <vt:lpstr>Method 1: The Google News Model</vt:lpstr>
      <vt:lpstr>PowerPoint Presentation</vt:lpstr>
      <vt:lpstr>Method 1: The Google News Model</vt:lpstr>
      <vt:lpstr>Method 1: The Google News Model</vt:lpstr>
      <vt:lpstr>Method 1: The Google News Model</vt:lpstr>
      <vt:lpstr>Method 1: The Google News Model</vt:lpstr>
      <vt:lpstr>Method 2: The 538 Model</vt:lpstr>
      <vt:lpstr>Method 2: The 538 Model</vt:lpstr>
      <vt:lpstr>Other Models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Zanca</dc:creator>
  <cp:lastModifiedBy>Peter Zanca</cp:lastModifiedBy>
  <cp:revision>18</cp:revision>
  <dcterms:created xsi:type="dcterms:W3CDTF">2020-01-31T01:27:56Z</dcterms:created>
  <dcterms:modified xsi:type="dcterms:W3CDTF">2020-02-04T16:56:44Z</dcterms:modified>
</cp:coreProperties>
</file>