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3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FD25-6679-4437-B038-DE1E1C165F3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93C4-DE4C-457B-BB17-6E912E2AD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HUGvde7K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z0Pm7tccv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sLzmmejC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geo=US&amp;q=Martin%20Scorsese%20Oscars,Bong%20Joon%20Ho%20Oscars,Quentin%20Tarantino%20Oscars,Sam%20Mendes%20Oscars,Todd%20Phillips%20Oscar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&amp;tbm=nws&amp;q=leonardo+dicaprio+rick+dalton+oscar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&amp;tbm=nws&amp;q=leonardo+dicaprio+rick+dalton+oscar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https://www.youtube.com/watch?v=yKHUGvde7KU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3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https://www.youtube.com/watch?v=-z0Pm7tccvc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https://www.youtube.com/watch?v=w3sLzmmejCA</a:t>
            </a:r>
            <a:endParaRPr lang="en-US" dirty="0"/>
          </a:p>
          <a:p>
            <a:r>
              <a:rPr lang="en-US" dirty="0"/>
              <a:t>What are some potential predictors?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could you find the data?</a:t>
            </a:r>
          </a:p>
          <a:p>
            <a:r>
              <a:rPr lang="en-US" dirty="0"/>
              <a:t>How would you collect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https://youtu.be/DVw_RPUrc4g?t=68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https://trends.google.com/trends/explore?geo=US&amp;q=Martin%20Scorsese%20Oscars,Bong%20Joon%20Ho%20Oscars,Quentin%20Tarantino%20Oscars,Sam%20Mendes%20Oscars,Todd%20Phillips%20Oscars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https://www.google.com/search?&amp;tbm=nws&amp;q=joaquin+phoenix+arthur+fleck+Oscars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https://www.google.com/search?&amp;tbm=nws&amp;q=leonardo+dicaprio+rick+dalton+oscars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https://www.google.com/search?&amp;tbm=nws&amp;q=joaquin+phoenix+arthur+fleck+Oscars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https://www.google.com/search?&amp;tbm=nws&amp;q=leonardo+dicaprio+rick+dalton+oscars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FCA-2BD6-4026-8297-BEC20670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B907-EF7D-468F-8D7D-1AC3D0AA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64D-9B31-4B3E-AEDC-7F78F31D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6D3B-14CB-41C0-9F40-952E6B75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A9AC-33B5-4755-9500-973E694F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B292-0EA6-495F-A6EF-981A1ED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0E19-3504-454A-A6C6-7947E3C7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9DD7-F84B-4463-BDB7-8E5601B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48E5-A541-48A4-B084-2F65B7CC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78C8-AFB8-40A3-85D5-F59850EC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5BC8-6F21-491E-A340-3F7691A8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5A9A-F9C0-4901-B625-432E80D0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C1BF-40F9-4A48-9E4E-4D9136D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73FD-9D48-4085-B340-0BDA923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6F2F6-4E01-4FC2-B1D5-643C7D3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4C47-BA26-4363-9072-56692696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C76D-3F43-4CFD-A50A-FBB22830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7BD4-563D-42FA-9804-190312C5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C6BA-E835-4F1C-8DDB-12777ACB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18C8-66C4-41AF-9D55-6C5C7B6F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2E8-BEEF-4776-9A1A-73753857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0D81-9D76-4756-BBAF-3824C857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060-C9A4-4601-A2F0-250C07FF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CE10-C5EE-41BD-A61F-C372FA1C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BED0-FAF6-42B6-9A1F-A7FADC0C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EBC-9BAA-4849-BFEE-78E6BE63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DAB-C66D-4F55-BA61-F325CE4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461F-F869-4719-9AE9-443E7511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628A-FBA5-4637-AFAF-2E487E4C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C13DD-1F14-49C0-A032-776C5048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DEAAC-53ED-4B4F-B512-CC930FB8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98F-30A1-4A63-A972-80CF064D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955E-AE95-4948-AA55-CC7F44CD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00BF-65A2-4681-BC15-438BFC99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F9A2C-E45E-41FE-8F5F-A27D15E4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CE860-DE90-4E52-A6CE-2133D91E7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172CD-A295-4FA2-B08C-59DC295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1A2D-CFA2-4AF9-BED6-646B4692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10DB0-901A-4024-BCF1-B59552E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12E2-2D50-461A-865A-9177DAE1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E03A-505E-4035-B364-EC346E9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CC05-E110-4CFE-A573-66B946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C09B3-6504-4C16-8C8A-7DDFAE91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F6D2-461D-493B-BDF2-7FFE43E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2C6FC-A08F-4F63-A874-417F682D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96CC-8F2E-46DA-BF67-09D524A7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ED84-1B3A-4F98-906C-D66A997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45B-464D-4DA4-A549-8F739038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DAF4-7945-4B49-8DE4-7C2480B3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EE8B-BE74-48EA-B934-C9166CDF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A814-8291-4074-9C54-386AC195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0D24-FF0E-45E2-97D1-DCB4FF0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3F75-F2FD-4185-8743-56DDEAAC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485C-3401-4EEA-9CF4-1799F9C0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0163-A1F0-4A37-B46A-19E575B4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4142-1998-451E-BA22-64830099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482B-8F97-46F6-A76D-517BF8C1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2F74-73E0-44D9-9D5D-E0BC1430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406B99-0EC8-4883-87D6-805F1FF4982F}"/>
              </a:ext>
            </a:extLst>
          </p:cNvPr>
          <p:cNvSpPr/>
          <p:nvPr userDrawn="1"/>
        </p:nvSpPr>
        <p:spPr>
          <a:xfrm>
            <a:off x="0" y="0"/>
            <a:ext cx="7964129" cy="6858000"/>
          </a:xfrm>
          <a:prstGeom prst="rect">
            <a:avLst/>
          </a:prstGeom>
          <a:gradFill flip="none" rotWithShape="1">
            <a:gsLst>
              <a:gs pos="71000">
                <a:schemeClr val="bg1"/>
              </a:gs>
              <a:gs pos="37000">
                <a:srgbClr val="C00000">
                  <a:lumMod val="1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CFF35-36E4-49CB-9EB2-0CF227FCF9ED}"/>
              </a:ext>
            </a:extLst>
          </p:cNvPr>
          <p:cNvSpPr/>
          <p:nvPr userDrawn="1"/>
        </p:nvSpPr>
        <p:spPr>
          <a:xfrm>
            <a:off x="7964129" y="0"/>
            <a:ext cx="42278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EB7E7-A0C0-42CC-AFD7-E813A704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6DA3-4D66-4E87-A84C-C0751A91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B00D-D503-418B-91C4-061576E8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2FA5-C962-46F0-BA49-52E73844F258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3EFC-B551-4F9F-9904-AEFA1BED6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9292-D887-4BF0-BA0B-F3A18AACE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Vw_RPUrc4g?start=68&amp;feature=oembed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rends.google.com/trends/explore?geo=US&amp;q=Martin%20Scorsese%20Oscars,Bong%20Joon%20Ho%20Oscars,Quentin%20Tarantino%20Oscars,Sam%20Mendes%20Oscars,Todd%20Phillips%20Osca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&amp;tbm=nws&amp;q=leonardo+dicaprio+rick+dalton+oscars" TargetMode="External"/><Relationship Id="rId4" Type="http://schemas.openxmlformats.org/officeDocument/2006/relationships/hyperlink" Target="https://www.google.com/search?&amp;tbm=nws&amp;q=joaquin+phoenix+arthur+fleck+Osca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&amp;tbm=nws&amp;q=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berry/ac_Oscars/blob/master/Oscars_Predictions_Walkthroug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KHUGvde7KU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dsshark.com/entertainment/academy-awards-oscars-betting-od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220l5e0My-Q?start=182&amp;feature=oembe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baclub@nd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z0Pm7tccvc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aclub@nd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3sLzmmejCA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B71741-32D9-4B3D-A553-0B7DEFC9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953F98-0F41-4512-A336-403FD1668C94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E3416-A2BB-4C46-BD74-CCAF29736F94}"/>
              </a:ext>
            </a:extLst>
          </p:cNvPr>
          <p:cNvSpPr/>
          <p:nvPr/>
        </p:nvSpPr>
        <p:spPr>
          <a:xfrm>
            <a:off x="3696930" y="410948"/>
            <a:ext cx="655811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The Business Analytics Club</a:t>
            </a:r>
          </a:p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Presents…</a:t>
            </a:r>
          </a:p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5E110-CB61-4CFF-9E9F-C33312C3D180}"/>
              </a:ext>
            </a:extLst>
          </p:cNvPr>
          <p:cNvSpPr/>
          <p:nvPr/>
        </p:nvSpPr>
        <p:spPr>
          <a:xfrm>
            <a:off x="3480621" y="4388097"/>
            <a:ext cx="6990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Predictions Competition</a:t>
            </a:r>
          </a:p>
        </p:txBody>
      </p:sp>
    </p:spTree>
    <p:extLst>
      <p:ext uri="{BB962C8B-B14F-4D97-AF65-F5344CB8AC3E}">
        <p14:creationId xmlns:p14="http://schemas.microsoft.com/office/powerpoint/2010/main" val="345962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Hangover Card Counting Scene">
            <a:hlinkClick r:id="" action="ppaction://media"/>
            <a:extLst>
              <a:ext uri="{FF2B5EF4-FFF2-40B4-BE49-F238E27FC236}">
                <a16:creationId xmlns:a16="http://schemas.microsoft.com/office/drawing/2014/main" id="{5FD6E947-353A-42B2-9156-B3554B11AF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80103" y="326308"/>
            <a:ext cx="11031794" cy="62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Developed by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Burak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Tekin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Hypothesis: 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more the press is buzzing about a film/star/director, the more likely it is to win an Oscar.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Count the number results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Where/how to collect the data: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Trends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</p:txBody>
      </p:sp>
    </p:spTree>
    <p:extLst>
      <p:ext uri="{BB962C8B-B14F-4D97-AF65-F5344CB8AC3E}">
        <p14:creationId xmlns:p14="http://schemas.microsoft.com/office/powerpoint/2010/main" val="281958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Trends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Navigate to </a:t>
            </a:r>
            <a:r>
              <a:rPr lang="en-US" dirty="0">
                <a:hlinkClick r:id="rId3"/>
              </a:rPr>
              <a:t>https://trends.google.com/</a:t>
            </a:r>
            <a:endParaRPr lang="en-US" dirty="0"/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can search five terms at a time (perfect for everything except Best Picture!)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Adjust time filter, search type, categories, etc. as you see fit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the facilitated download button      and save the files somewhere accessible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Sample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023D-425A-4762-9377-08C838BDBC8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8013" y="3880820"/>
            <a:ext cx="447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DON’T navigate to news.google.com (doesn’t yield result count)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 to </a:t>
            </a:r>
            <a:r>
              <a:rPr lang="en-US" dirty="0">
                <a:hlinkClick r:id="rId3"/>
              </a:rPr>
              <a:t>https://www.google.com/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run a search, and then switch to “News”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Copy, paste the number of results into a csv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Sample 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Sample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1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7A06-C89B-4906-8FB9-5309DDF6F96D}"/>
              </a:ext>
            </a:extLst>
          </p:cNvPr>
          <p:cNvSpPr txBox="1"/>
          <p:nvPr/>
        </p:nvSpPr>
        <p:spPr>
          <a:xfrm>
            <a:off x="3141406" y="2875002"/>
            <a:ext cx="590918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OR…</a:t>
            </a:r>
          </a:p>
        </p:txBody>
      </p:sp>
    </p:spTree>
    <p:extLst>
      <p:ext uri="{BB962C8B-B14F-4D97-AF65-F5344CB8AC3E}">
        <p14:creationId xmlns:p14="http://schemas.microsoft.com/office/powerpoint/2010/main" val="4130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a csv with each nominee’s name (and actor’s character)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the URL for each search you need to run: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Sample: </a:t>
            </a:r>
            <a:r>
              <a:rPr lang="en-US" sz="2000" dirty="0">
                <a:hlinkClick r:id="rId3"/>
              </a:rPr>
              <a:t>https://www.google.com/search?&amp;tbm=nws&amp;q=joaquin+phoenix+arthur+fleck+Oscars</a:t>
            </a:r>
            <a:endParaRPr lang="en-US" sz="2000" dirty="0"/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1: </a:t>
            </a:r>
            <a:r>
              <a:rPr lang="en-US" dirty="0">
                <a:hlinkClick r:id="rId4"/>
              </a:rPr>
              <a:t>https://www.google.com/search?&amp;tbm=nws&amp;q=</a:t>
            </a:r>
            <a:endParaRPr lang="en-US" dirty="0"/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2: Actor’s name with spaces replaced by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3: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4: Character’s name with spaces replaced by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5: +Oscars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Loop through those pages and “scrape” the results element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0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  </a:t>
            </a:r>
            <a:r>
              <a:rPr lang="en-US" sz="2000" dirty="0">
                <a:hlinkClick r:id="rId3"/>
              </a:rPr>
              <a:t>https://github.com/saberry/ac_Oscars/blob/master/Oscars_Predictions_Walkthrough.html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18ED0-4832-4D31-9530-266A5344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65053"/>
            <a:ext cx="10934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D278-CF2B-413B-B94F-631A4753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57200"/>
            <a:ext cx="11001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C14A4-0275-4AC3-B811-716AA25D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126809"/>
            <a:ext cx="11001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7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2: The 538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6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Developed by Walt Hickey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Hypothesis: 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awards shows (Golden Globes, SAG, DGA, etc.) are like polls. Certain award shows may signal frontrunners for certain categories.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Take each preceding award show for the last 25 years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Calculate the % of years that award show accurately predicted each category.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Square the percentage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If the show represents an "insider" show (producers guild, etc.), double the score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Add up the scores for each film in each category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Highest score wins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Where/how to collect the data: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IMDb has pages for most major awards</a:t>
            </a:r>
          </a:p>
        </p:txBody>
      </p:sp>
    </p:spTree>
    <p:extLst>
      <p:ext uri="{BB962C8B-B14F-4D97-AF65-F5344CB8AC3E}">
        <p14:creationId xmlns:p14="http://schemas.microsoft.com/office/powerpoint/2010/main" val="347684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Fasten Your Seatbelts">
            <a:hlinkClick r:id="" action="ppaction://media"/>
            <a:extLst>
              <a:ext uri="{FF2B5EF4-FFF2-40B4-BE49-F238E27FC236}">
                <a16:creationId xmlns:a16="http://schemas.microsoft.com/office/drawing/2014/main" id="{DB753620-136C-422F-97C1-01B8DC4BBD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8129" y="260400"/>
            <a:ext cx="8455742" cy="63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2: The 538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Let’s go to the code…</a:t>
            </a:r>
          </a:p>
        </p:txBody>
      </p:sp>
    </p:spTree>
    <p:extLst>
      <p:ext uri="{BB962C8B-B14F-4D97-AF65-F5344CB8AC3E}">
        <p14:creationId xmlns:p14="http://schemas.microsoft.com/office/powerpoint/2010/main" val="102026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Aggregate Predictions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Box Office and Rotten Tomatoes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IMDB has box office numbers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Metascore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data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Betting Markets</a:t>
            </a:r>
          </a:p>
          <a:p>
            <a:pPr lvl="1"/>
            <a:r>
              <a:rPr lang="en-US" sz="2000" dirty="0">
                <a:hlinkClick r:id="rId2"/>
              </a:rPr>
              <a:t>https://www.oddsshark.com/entertainment/academy-awards-oscars-betting-odds</a:t>
            </a:r>
            <a:endParaRPr lang="en-US" sz="2000" dirty="0"/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2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Force Will Be With You, Always">
            <a:hlinkClick r:id="" action="ppaction://media"/>
            <a:extLst>
              <a:ext uri="{FF2B5EF4-FFF2-40B4-BE49-F238E27FC236}">
                <a16:creationId xmlns:a16="http://schemas.microsoft.com/office/drawing/2014/main" id="{11D1AEC6-21A6-41E4-88B6-A3391B2696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8004" y="358877"/>
            <a:ext cx="10915992" cy="61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7A06-C89B-4906-8FB9-5309DDF6F96D}"/>
              </a:ext>
            </a:extLst>
          </p:cNvPr>
          <p:cNvSpPr txBox="1"/>
          <p:nvPr/>
        </p:nvSpPr>
        <p:spPr>
          <a:xfrm>
            <a:off x="1022555" y="377606"/>
            <a:ext cx="101468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cap="small" dirty="0">
                <a:solidFill>
                  <a:schemeClr val="accent4">
                    <a:lumMod val="75000"/>
                  </a:schemeClr>
                </a:solidFill>
              </a:rPr>
              <a:t>May the force be with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B2E2-37DE-4083-80AE-AEDB8D6FDE4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1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Key Dates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Friday, January 31: Kickoff / Training Session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Tuesday, February 4: Check-In Meeting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Sunday, February 9: Submission Deadline at noon ET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Sunday, February 9: Academy Awards at 8pm ET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What to submit: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 csv file with two columns:</a:t>
            </a:r>
          </a:p>
          <a:p>
            <a:pPr lvl="2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Award Name</a:t>
            </a:r>
          </a:p>
          <a:p>
            <a:pPr lvl="2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Predicted Winner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 brief write-up (in email, Word, whatever) explaining your methodology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Submit to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hlinkClick r:id="rId2"/>
              </a:rPr>
              <a:t>baclub@nd.edu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7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“Fasten your seatbelts. It’s going to be a bumpy night.”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Competition Ground Rules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would you predict the Oscars?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some experts would predict the Oscars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Facilitated web scraping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Web scraping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Cleaning data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possible models</a:t>
            </a:r>
          </a:p>
        </p:txBody>
      </p:sp>
    </p:spTree>
    <p:extLst>
      <p:ext uri="{BB962C8B-B14F-4D97-AF65-F5344CB8AC3E}">
        <p14:creationId xmlns:p14="http://schemas.microsoft.com/office/powerpoint/2010/main" val="35244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m I the only one around here who gives a shit about the rules?">
            <a:hlinkClick r:id="" action="ppaction://media"/>
            <a:extLst>
              <a:ext uri="{FF2B5EF4-FFF2-40B4-BE49-F238E27FC236}">
                <a16:creationId xmlns:a16="http://schemas.microsoft.com/office/drawing/2014/main" id="{869EFBE2-BE42-40BA-9C47-DEC8AEC66F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8331" y="201561"/>
            <a:ext cx="11475338" cy="64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“Am I the only who gives a **** about the rules!”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Objective: Predict the winners of the following eight Academy Awards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plus one wild card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category of your choosing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Picture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Director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Actor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Actress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may enter as a team or as individual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may use any method you like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entrants with the most correct predictions will win $250 to be shared among the winning entrants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AE9C-1116-479F-AFAC-F52EA0725723}"/>
              </a:ext>
            </a:extLst>
          </p:cNvPr>
          <p:cNvSpPr/>
          <p:nvPr/>
        </p:nvSpPr>
        <p:spPr>
          <a:xfrm>
            <a:off x="5257800" y="2640518"/>
            <a:ext cx="6096000" cy="1614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Original Screenplay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Adapted Screenplay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Supporting Actor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Supporting Actress</a:t>
            </a:r>
          </a:p>
        </p:txBody>
      </p:sp>
    </p:spTree>
    <p:extLst>
      <p:ext uri="{BB962C8B-B14F-4D97-AF65-F5344CB8AC3E}">
        <p14:creationId xmlns:p14="http://schemas.microsoft.com/office/powerpoint/2010/main" val="285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“Am I the only who gives a **** about the rules!”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 Dates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Friday, January 31: Kickoff / Training Session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Tuesday, February 4: Check-In Meeting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Sunday, February 9: Submission Deadline at noon ET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Sunday, February 9: Academy Awards at 8pm ET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to submit: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csv file with two columns: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Award Name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Predicted Winner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brief write-up (in email, Word, whatever) explaining your methodology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Submit 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baclub@nd.edu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4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'M GOING TO ASK QUESTIONS. I WANT THEM ANSWERED IMMEDIATELY - Arnold Schwarzenegger">
            <a:hlinkClick r:id="" action="ppaction://media"/>
            <a:extLst>
              <a:ext uri="{FF2B5EF4-FFF2-40B4-BE49-F238E27FC236}">
                <a16:creationId xmlns:a16="http://schemas.microsoft.com/office/drawing/2014/main" id="{F1B89DFC-5DB3-4787-9956-B4A767871A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5484" y="368710"/>
            <a:ext cx="10881032" cy="61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“I’m going to ask you a bunch of questions, and I want to them answered immediately.”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How would you predict Oscar winners?</a:t>
            </a:r>
          </a:p>
          <a:p>
            <a:pPr marL="0" indent="0" algn="ctr">
              <a:buNone/>
            </a:pP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“I’m going to ask you a bunch of questions, and I want to them answered immediately.”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What data would you need?</a:t>
            </a:r>
          </a:p>
          <a:p>
            <a:pPr marL="0" indent="0" algn="ctr">
              <a:buNone/>
            </a:pP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5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1157</Words>
  <Application>Microsoft Office PowerPoint</Application>
  <PresentationFormat>Widescreen</PresentationFormat>
  <Paragraphs>147</Paragraphs>
  <Slides>23</Slides>
  <Notes>11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Office Theme</vt:lpstr>
      <vt:lpstr>PowerPoint Presentation</vt:lpstr>
      <vt:lpstr>PowerPoint Presentation</vt:lpstr>
      <vt:lpstr>“Fasten your seatbelts. It’s going to be a bumpy night.”</vt:lpstr>
      <vt:lpstr>PowerPoint Presentation</vt:lpstr>
      <vt:lpstr>“Am I the only who gives a **** about the rules!”</vt:lpstr>
      <vt:lpstr>“Am I the only who gives a **** about the rules!”</vt:lpstr>
      <vt:lpstr>PowerPoint Presentation</vt:lpstr>
      <vt:lpstr>“I’m going to ask you a bunch of questions, and I want to them answered immediately.”</vt:lpstr>
      <vt:lpstr>“I’m going to ask you a bunch of questions, and I want to them answered immediately.”</vt:lpstr>
      <vt:lpstr>PowerPoint Presentation</vt:lpstr>
      <vt:lpstr>Method 1: The Google News Model</vt:lpstr>
      <vt:lpstr>Method 1: The Google News Model</vt:lpstr>
      <vt:lpstr>Method 1: The Google News Model</vt:lpstr>
      <vt:lpstr>PowerPoint Presentation</vt:lpstr>
      <vt:lpstr>Method 1: The Google News Model</vt:lpstr>
      <vt:lpstr>Method 1: The Google News Model</vt:lpstr>
      <vt:lpstr>Method 1: The Google News Model</vt:lpstr>
      <vt:lpstr>Method 1: The Google News Model</vt:lpstr>
      <vt:lpstr>Method 2: The 538 Model</vt:lpstr>
      <vt:lpstr>Method 2: The 538 Model</vt:lpstr>
      <vt:lpstr>Other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Zanca</dc:creator>
  <cp:lastModifiedBy>Peter Zanca</cp:lastModifiedBy>
  <cp:revision>16</cp:revision>
  <dcterms:created xsi:type="dcterms:W3CDTF">2020-01-31T01:27:56Z</dcterms:created>
  <dcterms:modified xsi:type="dcterms:W3CDTF">2020-01-31T14:57:15Z</dcterms:modified>
</cp:coreProperties>
</file>