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82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37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9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83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42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08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6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15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2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5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FDD65BB8-878D-28FE-F90B-6041FBA10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9" r="25209" b="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0A1F-0130-B0E3-6564-EBEF5E9CC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GB" sz="4700">
                <a:solidFill>
                  <a:srgbClr val="FFFFFF"/>
                </a:solidFill>
              </a:rPr>
              <a:t>Tutrtle Games:</a:t>
            </a:r>
            <a:br>
              <a:rPr lang="en-GB" sz="4700">
                <a:solidFill>
                  <a:srgbClr val="FFFFFF"/>
                </a:solidFill>
              </a:rPr>
            </a:br>
            <a:r>
              <a:rPr lang="en-GB" sz="4700">
                <a:solidFill>
                  <a:srgbClr val="FFFFFF"/>
                </a:solidFill>
              </a:rPr>
              <a:t>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4323D-5F6B-5AF2-E327-78072721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LSE_DA301_Presentation_Sabrina_Golonka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9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041F6E-0D37-081E-B6D2-6648AF65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" r="2" b="2905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0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29F11F4-B71F-4E48-A896-FD6ADE09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3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44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B4260-2496-513A-EC0C-B5AFF5D6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623" y="2848945"/>
            <a:ext cx="4771178" cy="1160110"/>
          </a:xfrm>
        </p:spPr>
        <p:txBody>
          <a:bodyPr>
            <a:normAutofit fontScale="90000"/>
          </a:bodyPr>
          <a:lstStyle/>
          <a:p>
            <a:r>
              <a:rPr lang="en-GB" dirty="0"/>
              <a:t>Global Sales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A2AA7B6-2B04-8045-12E5-C9E93E09C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9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607B8-36D9-CFBD-4787-9CF6D96F8636}"/>
              </a:ext>
            </a:extLst>
          </p:cNvPr>
          <p:cNvSpPr txBox="1"/>
          <p:nvPr/>
        </p:nvSpPr>
        <p:spPr>
          <a:xfrm>
            <a:off x="186947" y="165182"/>
            <a:ext cx="1464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 4</a:t>
            </a:r>
          </a:p>
          <a:p>
            <a:r>
              <a:rPr lang="en-GB" dirty="0"/>
              <a:t>Product Sales Trends</a:t>
            </a:r>
          </a:p>
        </p:txBody>
      </p:sp>
    </p:spTree>
    <p:extLst>
      <p:ext uri="{BB962C8B-B14F-4D97-AF65-F5344CB8AC3E}">
        <p14:creationId xmlns:p14="http://schemas.microsoft.com/office/powerpoint/2010/main" val="4010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2F37-1CF7-AFE8-514F-E39B04C8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267" y="642867"/>
            <a:ext cx="4520430" cy="2458141"/>
          </a:xfrm>
        </p:spPr>
        <p:txBody>
          <a:bodyPr>
            <a:normAutofit/>
          </a:bodyPr>
          <a:lstStyle/>
          <a:p>
            <a:r>
              <a:rPr lang="en-GB" dirty="0"/>
              <a:t>Global Sales of top four platforms</a:t>
            </a:r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303CD79-DEA6-2CCE-521E-5B4237EA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3" y="472315"/>
            <a:ext cx="6214454" cy="62144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8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7524-D62B-81AF-A552-0FBB9037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81F0B32-BC65-3575-7CF4-E4A1ED1B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15009"/>
            <a:ext cx="4509051" cy="4509051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F3D595A-489A-4EBC-9134-7A5FC03DE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17" y="1464365"/>
            <a:ext cx="4509052" cy="45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A38A4D-F2A4-CB86-58F2-5C16969EA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58" y="1439414"/>
            <a:ext cx="4572000" cy="4572000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0D46D-F1DB-F51B-8F91-560904F5F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713" y="1439414"/>
            <a:ext cx="4572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226A-D2AA-81A7-74D1-FA95F666EE9A}"/>
              </a:ext>
            </a:extLst>
          </p:cNvPr>
          <p:cNvSpPr txBox="1"/>
          <p:nvPr/>
        </p:nvSpPr>
        <p:spPr>
          <a:xfrm>
            <a:off x="335967" y="399495"/>
            <a:ext cx="1597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 5</a:t>
            </a:r>
          </a:p>
          <a:p>
            <a:r>
              <a:rPr lang="en-GB" dirty="0"/>
              <a:t>Relationship between Global and Regional Sales</a:t>
            </a:r>
          </a:p>
        </p:txBody>
      </p:sp>
    </p:spTree>
    <p:extLst>
      <p:ext uri="{BB962C8B-B14F-4D97-AF65-F5344CB8AC3E}">
        <p14:creationId xmlns:p14="http://schemas.microsoft.com/office/powerpoint/2010/main" val="73955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891482-C38A-4F0C-8183-0121632F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01DE20B-23CE-D960-D8F2-38875A76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41" y="1861650"/>
            <a:ext cx="4303420" cy="430342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415518E-8EC6-DB11-C031-4498CC0D6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54" y="1811541"/>
            <a:ext cx="4403433" cy="440343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DA4B6E73-2318-4814-8EB1-306D53723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64111">
            <a:off x="-991925" y="5644752"/>
            <a:ext cx="2987899" cy="2987899"/>
          </a:xfrm>
          <a:prstGeom prst="arc">
            <a:avLst>
              <a:gd name="adj1" fmla="val 16200000"/>
              <a:gd name="adj2" fmla="val 2158147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50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3989-4CDF-55A1-9E9C-E705671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F04F0E77-3FC2-0510-96D7-4857010D7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11" y="1690688"/>
            <a:ext cx="4076460" cy="407646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F2F9EDD-91A9-5213-3655-90BC9842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8" y="131196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1B6BDF-A885-573E-1F71-7E58E42D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6" y="1895199"/>
            <a:ext cx="3859213" cy="385921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3B32F24-EF16-B290-23FF-4727CB97A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91" y="1863621"/>
            <a:ext cx="3859213" cy="38592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A92DE9C-6BE2-D8E2-5427-645ABC01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95" y="2011276"/>
            <a:ext cx="3711557" cy="37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AE32B-C80A-CBBF-CB29-055C49BF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y = 1.55*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𝑁𝐴</m:t>
                        </m:r>
                      </m:sub>
                    </m:sSub>
                  </m:oMath>
                </a14:m>
                <a:r>
                  <a:rPr lang="en-GB" dirty="0"/>
                  <a:t>+  1.34*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𝐸𝑈</m:t>
                        </m:r>
                      </m:sub>
                    </m:sSub>
                  </m:oMath>
                </a14:m>
                <a:r>
                  <a:rPr lang="en-GB" dirty="0"/>
                  <a:t> + 0.22</a:t>
                </a:r>
              </a:p>
              <a:p>
                <a:endParaRPr lang="en-GB" dirty="0"/>
              </a:p>
              <a:p>
                <a:r>
                  <a:rPr lang="en-GB" i="1" dirty="0" err="1"/>
                  <a:t>adj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= .97</a:t>
                </a:r>
              </a:p>
              <a:p>
                <a:endParaRPr lang="en-GB" dirty="0"/>
              </a:p>
              <a:p>
                <a:r>
                  <a:rPr lang="en-GB" i="1" dirty="0"/>
                  <a:t>F(2,349)</a:t>
                </a:r>
                <a:r>
                  <a:rPr lang="en-GB" dirty="0"/>
                  <a:t> = 5398, p &lt; .0001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AE32B-C80A-CBBF-CB29-055C49BF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0DA6E5-C6D7-140C-3417-B265C274F857}"/>
              </a:ext>
            </a:extLst>
          </p:cNvPr>
          <p:cNvSpPr txBox="1"/>
          <p:nvPr/>
        </p:nvSpPr>
        <p:spPr>
          <a:xfrm>
            <a:off x="310719" y="295470"/>
            <a:ext cx="170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 6</a:t>
            </a:r>
          </a:p>
          <a:p>
            <a:r>
              <a:rPr lang="en-GB" dirty="0"/>
              <a:t>Predicting Global Sales using Regional Sales</a:t>
            </a:r>
          </a:p>
        </p:txBody>
      </p:sp>
    </p:spTree>
    <p:extLst>
      <p:ext uri="{BB962C8B-B14F-4D97-AF65-F5344CB8AC3E}">
        <p14:creationId xmlns:p14="http://schemas.microsoft.com/office/powerpoint/2010/main" val="3210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0130-7D10-D0DD-A4F2-39431EF7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F78A2-5833-77EE-C8C0-FC71005C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Predicting Loyalty Points using Age, Income, and Spending </a:t>
                </a:r>
              </a:p>
              <a:p>
                <a:endParaRPr lang="en-GB" dirty="0"/>
              </a:p>
              <a:p>
                <a:r>
                  <a:rPr lang="en-GB" dirty="0"/>
                  <a:t>y = 11.06*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sub>
                    </m:sSub>
                  </m:oMath>
                </a14:m>
                <a:r>
                  <a:rPr lang="en-GB" dirty="0"/>
                  <a:t>+  34.01*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</m:sub>
                    </m:sSub>
                  </m:oMath>
                </a14:m>
                <a:r>
                  <a:rPr lang="en-GB" dirty="0"/>
                  <a:t> + 34.18*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𝑆𝑝𝑒𝑛𝑑𝑖𝑛𝑔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−2203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i="1" dirty="0" err="1"/>
                  <a:t>adj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= .84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F78A2-5833-77EE-C8C0-FC71005C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9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084EDB-BA06-2260-C8E9-F6848982B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256135"/>
              </p:ext>
            </p:extLst>
          </p:nvPr>
        </p:nvGraphicFramePr>
        <p:xfrm>
          <a:off x="2039474" y="1761767"/>
          <a:ext cx="7946795" cy="3601041"/>
        </p:xfrm>
        <a:graphic>
          <a:graphicData uri="http://schemas.openxmlformats.org/drawingml/2006/table">
            <a:tbl>
              <a:tblPr/>
              <a:tblGrid>
                <a:gridCol w="1589359">
                  <a:extLst>
                    <a:ext uri="{9D8B030D-6E8A-4147-A177-3AD203B41FA5}">
                      <a16:colId xmlns:a16="http://schemas.microsoft.com/office/drawing/2014/main" val="3631411467"/>
                    </a:ext>
                  </a:extLst>
                </a:gridCol>
                <a:gridCol w="1589359">
                  <a:extLst>
                    <a:ext uri="{9D8B030D-6E8A-4147-A177-3AD203B41FA5}">
                      <a16:colId xmlns:a16="http://schemas.microsoft.com/office/drawing/2014/main" val="993007359"/>
                    </a:ext>
                  </a:extLst>
                </a:gridCol>
                <a:gridCol w="1589359">
                  <a:extLst>
                    <a:ext uri="{9D8B030D-6E8A-4147-A177-3AD203B41FA5}">
                      <a16:colId xmlns:a16="http://schemas.microsoft.com/office/drawing/2014/main" val="2801780817"/>
                    </a:ext>
                  </a:extLst>
                </a:gridCol>
                <a:gridCol w="1589359">
                  <a:extLst>
                    <a:ext uri="{9D8B030D-6E8A-4147-A177-3AD203B41FA5}">
                      <a16:colId xmlns:a16="http://schemas.microsoft.com/office/drawing/2014/main" val="4182473271"/>
                    </a:ext>
                  </a:extLst>
                </a:gridCol>
                <a:gridCol w="1589359">
                  <a:extLst>
                    <a:ext uri="{9D8B030D-6E8A-4147-A177-3AD203B41FA5}">
                      <a16:colId xmlns:a16="http://schemas.microsoft.com/office/drawing/2014/main" val="3605438553"/>
                    </a:ext>
                  </a:extLst>
                </a:gridCol>
              </a:tblGrid>
              <a:tr h="8600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 Sales</a:t>
                      </a:r>
                      <a:endParaRPr lang="en-GB" sz="2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 Sales</a:t>
                      </a:r>
                      <a:endParaRPr lang="en-GB" sz="2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Predicted Global</a:t>
                      </a:r>
                      <a:endParaRPr lang="en-GB" sz="2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Observed Global</a:t>
                      </a:r>
                      <a:endParaRPr lang="en-GB" sz="2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Difference</a:t>
                      </a:r>
                      <a:endParaRPr lang="en-GB" sz="2400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08160"/>
                  </a:ext>
                </a:extLst>
              </a:tr>
              <a:tr h="548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2.26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.97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545754"/>
                  </a:ext>
                </a:extLst>
              </a:tr>
              <a:tr h="548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.65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01682"/>
                  </a:ext>
                </a:extLst>
              </a:tr>
              <a:tr h="548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1.56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8.40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6.04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2.36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229838"/>
                  </a:ext>
                </a:extLst>
              </a:tr>
              <a:tr h="548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22.08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.52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35.14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23.21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11.93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322084"/>
                  </a:ext>
                </a:extLst>
              </a:tr>
              <a:tr h="5481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34.02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23.80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84.84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67.85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16.99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78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B3B0D03-C497-5490-6C99-65E875D7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1534" y="365125"/>
            <a:ext cx="16905259" cy="85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17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ABF5-CC77-D483-6B0E-4BFF94A1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C43C-256F-2A63-34FE-C3E02431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4255"/>
          </a:xfrm>
        </p:spPr>
        <p:txBody>
          <a:bodyPr/>
          <a:lstStyle/>
          <a:p>
            <a:r>
              <a:rPr lang="en-GB" dirty="0"/>
              <a:t>Loyalty: Predicted by Income and Spending, slightly by Age</a:t>
            </a:r>
          </a:p>
          <a:p>
            <a:r>
              <a:rPr lang="en-GB" dirty="0"/>
              <a:t>Income and Spending cluster in 5 groups</a:t>
            </a:r>
          </a:p>
          <a:p>
            <a:r>
              <a:rPr lang="en-GB" dirty="0"/>
              <a:t>Reviews/Summaries: Neutral to Positive</a:t>
            </a:r>
          </a:p>
          <a:p>
            <a:r>
              <a:rPr lang="en-GB" dirty="0"/>
              <a:t>NA sales greater than EU. Wii is top selling platform</a:t>
            </a:r>
          </a:p>
          <a:p>
            <a:r>
              <a:rPr lang="en-GB" dirty="0"/>
              <a:t>Sales distributions  are skewed. Regional sales covary strongly with Global sales</a:t>
            </a:r>
          </a:p>
          <a:p>
            <a:r>
              <a:rPr lang="en-GB" dirty="0"/>
              <a:t>Global Sales: Predicted by NA and EU sales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D019E8B-EA26-69FA-3179-EFD8526A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r="2276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23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DEFE2-B64E-AEEB-C1A1-988B7DCA5491}"/>
              </a:ext>
            </a:extLst>
          </p:cNvPr>
          <p:cNvSpPr txBox="1"/>
          <p:nvPr/>
        </p:nvSpPr>
        <p:spPr>
          <a:xfrm>
            <a:off x="315322" y="233060"/>
            <a:ext cx="146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 2</a:t>
            </a:r>
          </a:p>
          <a:p>
            <a:r>
              <a:rPr lang="en-GB" dirty="0"/>
              <a:t>Cluster analysis of income x spending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5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line chart">
            <a:extLst>
              <a:ext uri="{FF2B5EF4-FFF2-40B4-BE49-F238E27FC236}">
                <a16:creationId xmlns:a16="http://schemas.microsoft.com/office/drawing/2014/main" id="{C94A98A9-93C0-B04E-6870-223461A2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" r="1" b="12253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64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EB0F939-7838-C7A9-4964-F8E3C6BB3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937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27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6A06AD1-893E-49DE-FB0C-DC7E12584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r="1" b="1"/>
          <a:stretch/>
        </p:blipFill>
        <p:spPr>
          <a:xfrm>
            <a:off x="260158" y="295174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87A0B-ED52-7085-C0C3-6805868F3042}"/>
              </a:ext>
            </a:extLst>
          </p:cNvPr>
          <p:cNvSpPr txBox="1"/>
          <p:nvPr/>
        </p:nvSpPr>
        <p:spPr>
          <a:xfrm>
            <a:off x="172158" y="416442"/>
            <a:ext cx="146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Activity 3</a:t>
            </a:r>
          </a:p>
          <a:p>
            <a:r>
              <a:rPr lang="en-GB" dirty="0"/>
              <a:t>Sentiment Analysis of Product Reviews</a:t>
            </a:r>
          </a:p>
        </p:txBody>
      </p:sp>
    </p:spTree>
    <p:extLst>
      <p:ext uri="{BB962C8B-B14F-4D97-AF65-F5344CB8AC3E}">
        <p14:creationId xmlns:p14="http://schemas.microsoft.com/office/powerpoint/2010/main" val="6890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BBB742F-E341-1B0C-DD4D-076620A9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7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98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4FEE3D4-A430-3CF8-5427-13EE08DC7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" r="1" b="1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4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ED585-FEBB-4DAD-84C0-97BEE6C36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88933" y="4841194"/>
            <a:ext cx="1737401" cy="959536"/>
          </a:xfrm>
          <a:custGeom>
            <a:avLst/>
            <a:gdLst/>
            <a:ahLst/>
            <a:cxnLst/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6AC352-A720-4DB3-87CA-A33B0607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A13A67D-2DFD-492A-0D50-79A658E7C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76"/>
          <a:stretch/>
        </p:blipFill>
        <p:spPr>
          <a:xfrm>
            <a:off x="261682" y="233061"/>
            <a:ext cx="11668636" cy="6391879"/>
          </a:xfrm>
          <a:custGeom>
            <a:avLst/>
            <a:gdLst/>
            <a:ahLst/>
            <a:cxnLst/>
            <a:rect l="l" t="t" r="r" b="b"/>
            <a:pathLst>
              <a:path w="11668636" h="6391879">
                <a:moveTo>
                  <a:pt x="82200" y="0"/>
                </a:moveTo>
                <a:lnTo>
                  <a:pt x="11586436" y="0"/>
                </a:lnTo>
                <a:cubicBezTo>
                  <a:pt x="11631834" y="0"/>
                  <a:pt x="11668636" y="36802"/>
                  <a:pt x="11668636" y="82200"/>
                </a:cubicBezTo>
                <a:lnTo>
                  <a:pt x="11668636" y="6309679"/>
                </a:lnTo>
                <a:cubicBezTo>
                  <a:pt x="11668636" y="6355077"/>
                  <a:pt x="11631834" y="6391879"/>
                  <a:pt x="11586436" y="6391879"/>
                </a:cubicBezTo>
                <a:lnTo>
                  <a:pt x="82200" y="6391879"/>
                </a:lnTo>
                <a:cubicBezTo>
                  <a:pt x="36802" y="6391879"/>
                  <a:pt x="0" y="6355077"/>
                  <a:pt x="0" y="6309679"/>
                </a:cubicBezTo>
                <a:lnTo>
                  <a:pt x="0" y="82200"/>
                </a:lnTo>
                <a:cubicBezTo>
                  <a:pt x="0" y="36802"/>
                  <a:pt x="36802" y="0"/>
                  <a:pt x="82200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8958979" y="36813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69" y="569429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8763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213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Avenir Next LT Pro</vt:lpstr>
      <vt:lpstr>Calibri</vt:lpstr>
      <vt:lpstr>Cambria Math</vt:lpstr>
      <vt:lpstr>ShapesVTI</vt:lpstr>
      <vt:lpstr>Tutrtle Games: exploratory analysis</vt:lpstr>
      <vt:lpstr>Activity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Sales </vt:lpstr>
      <vt:lpstr>Global Sales of top four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Tutrtle Games: exploratory analysis</dc:title>
  <dc:creator>Sabrina Golonka</dc:creator>
  <cp:lastModifiedBy>Sabrina Golonka</cp:lastModifiedBy>
  <cp:revision>4</cp:revision>
  <dcterms:created xsi:type="dcterms:W3CDTF">2022-09-12T09:13:00Z</dcterms:created>
  <dcterms:modified xsi:type="dcterms:W3CDTF">2022-09-12T11:06:04Z</dcterms:modified>
</cp:coreProperties>
</file>