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-1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65946" y="1419873"/>
            <a:ext cx="5113020" cy="1240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0789" y="2387542"/>
            <a:ext cx="13079120" cy="2102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4631" y="1253090"/>
            <a:ext cx="9338310" cy="82251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-635" algn="ctr">
              <a:lnSpc>
                <a:spcPct val="100099"/>
              </a:lnSpc>
              <a:spcBef>
                <a:spcPts val="125"/>
              </a:spcBef>
            </a:pPr>
            <a:r>
              <a:rPr sz="8950" b="1" spc="315" dirty="0">
                <a:solidFill>
                  <a:srgbClr val="FFFFFF"/>
                </a:solidFill>
                <a:latin typeface="Times New Roman"/>
                <a:cs typeface="Times New Roman"/>
              </a:rPr>
              <a:t>Fundamental </a:t>
            </a:r>
            <a:r>
              <a:rPr sz="8950" b="1" spc="380" dirty="0">
                <a:solidFill>
                  <a:srgbClr val="FFFFFF"/>
                </a:solidFill>
                <a:latin typeface="Times New Roman"/>
                <a:cs typeface="Times New Roman"/>
              </a:rPr>
              <a:t>Principles</a:t>
            </a:r>
            <a:r>
              <a:rPr sz="895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950" b="1" spc="35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8950" b="1" spc="220" dirty="0">
                <a:solidFill>
                  <a:srgbClr val="FFFFFF"/>
                </a:solidFill>
                <a:latin typeface="Times New Roman"/>
                <a:cs typeface="Times New Roman"/>
              </a:rPr>
              <a:t>Green</a:t>
            </a:r>
            <a:r>
              <a:rPr sz="8950" b="1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950" b="1" spc="245" dirty="0">
                <a:solidFill>
                  <a:srgbClr val="FFFFFF"/>
                </a:solidFill>
                <a:latin typeface="Times New Roman"/>
                <a:cs typeface="Times New Roman"/>
              </a:rPr>
              <a:t>Chemistry: </a:t>
            </a:r>
            <a:r>
              <a:rPr sz="8950" b="1" spc="285" dirty="0">
                <a:solidFill>
                  <a:srgbClr val="FFFFFF"/>
                </a:solidFill>
                <a:latin typeface="Times New Roman"/>
                <a:cs typeface="Times New Roman"/>
              </a:rPr>
              <a:t>Innovating</a:t>
            </a:r>
            <a:r>
              <a:rPr sz="895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950" b="1" spc="26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8950" b="1" spc="-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95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8950" b="1" spc="310" dirty="0">
                <a:solidFill>
                  <a:srgbClr val="FFFFFF"/>
                </a:solidFill>
                <a:latin typeface="Times New Roman"/>
                <a:cs typeface="Times New Roman"/>
              </a:rPr>
              <a:t>Sustainable </a:t>
            </a:r>
            <a:r>
              <a:rPr sz="8950" b="1" spc="235" dirty="0">
                <a:solidFill>
                  <a:srgbClr val="FFFFFF"/>
                </a:solidFill>
                <a:latin typeface="Times New Roman"/>
                <a:cs typeface="Times New Roman"/>
              </a:rPr>
              <a:t>Future</a:t>
            </a:r>
            <a:endParaRPr sz="89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3000"/>
            <a:ext cx="5122075" cy="80009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pc="155" dirty="0"/>
              <a:t>Introduction</a:t>
            </a:r>
            <a:r>
              <a:rPr spc="-90" dirty="0"/>
              <a:t> </a:t>
            </a:r>
            <a:r>
              <a:rPr spc="155" dirty="0"/>
              <a:t>to</a:t>
            </a:r>
            <a:r>
              <a:rPr spc="-45" dirty="0"/>
              <a:t> </a:t>
            </a:r>
            <a:r>
              <a:rPr spc="95" dirty="0"/>
              <a:t>Green</a:t>
            </a: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pc="140" dirty="0"/>
              <a:t>Chemistry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9175" y="2950057"/>
            <a:ext cx="1548536" cy="308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5454" y="3826357"/>
            <a:ext cx="1612938" cy="24778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37569" y="6026632"/>
            <a:ext cx="2039721" cy="2477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11338" y="2808326"/>
            <a:ext cx="6267450" cy="3101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605"/>
              </a:spcBef>
            </a:pPr>
            <a:r>
              <a:rPr sz="2450" dirty="0">
                <a:latin typeface="Verdana"/>
                <a:cs typeface="Verdana"/>
              </a:rPr>
              <a:t>Green</a:t>
            </a:r>
            <a:r>
              <a:rPr sz="2450" spc="-6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Chemistry</a:t>
            </a:r>
            <a:r>
              <a:rPr sz="2450" spc="-6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focuses</a:t>
            </a:r>
            <a:r>
              <a:rPr sz="2450" spc="-6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on</a:t>
            </a:r>
            <a:endParaRPr sz="2450">
              <a:latin typeface="Verdana"/>
              <a:cs typeface="Verdana"/>
            </a:endParaRPr>
          </a:p>
          <a:p>
            <a:pPr marL="2115820" marR="5080" indent="-1231265" algn="r">
              <a:lnSpc>
                <a:spcPct val="117300"/>
              </a:lnSpc>
            </a:pPr>
            <a:r>
              <a:rPr sz="2450" spc="70" dirty="0">
                <a:latin typeface="Verdana"/>
                <a:cs typeface="Verdana"/>
              </a:rPr>
              <a:t>chemical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processes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that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minimize </a:t>
            </a:r>
            <a:r>
              <a:rPr sz="2450" spc="-10" dirty="0">
                <a:latin typeface="Verdana"/>
                <a:cs typeface="Verdana"/>
              </a:rPr>
              <a:t>substances.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This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approach</a:t>
            </a:r>
            <a:endParaRPr sz="2450">
              <a:latin typeface="Verdana"/>
              <a:cs typeface="Verdana"/>
            </a:endParaRPr>
          </a:p>
          <a:p>
            <a:pPr marL="12700" marR="5080" indent="589915" algn="r">
              <a:lnSpc>
                <a:spcPct val="117300"/>
              </a:lnSpc>
              <a:spcBef>
                <a:spcPts val="75"/>
              </a:spcBef>
            </a:pPr>
            <a:r>
              <a:rPr sz="2450" dirty="0">
                <a:latin typeface="Verdana"/>
                <a:cs typeface="Verdana"/>
              </a:rPr>
              <a:t>promotes</a:t>
            </a:r>
            <a:r>
              <a:rPr sz="2450" spc="-10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sustainability</a:t>
            </a:r>
            <a:r>
              <a:rPr sz="2450" spc="-10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by</a:t>
            </a:r>
            <a:r>
              <a:rPr sz="2450" spc="-10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reducing </a:t>
            </a:r>
            <a:r>
              <a:rPr sz="2450" dirty="0">
                <a:latin typeface="Verdana"/>
                <a:cs typeface="Verdana"/>
              </a:rPr>
              <a:t>waste</a:t>
            </a:r>
            <a:r>
              <a:rPr sz="2450" spc="-6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and</a:t>
            </a:r>
            <a:r>
              <a:rPr sz="2450" spc="-7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improving</a:t>
            </a:r>
            <a:r>
              <a:rPr sz="2450" spc="-6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efﬁciency. </a:t>
            </a:r>
            <a:r>
              <a:rPr sz="2450" spc="60" dirty="0">
                <a:latin typeface="Verdana"/>
                <a:cs typeface="Verdana"/>
              </a:rPr>
              <a:t>Understanding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its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principles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spc="-45" dirty="0">
                <a:latin typeface="Verdana"/>
                <a:cs typeface="Verdana"/>
              </a:rPr>
              <a:t>is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essential </a:t>
            </a:r>
            <a:r>
              <a:rPr sz="2450" spc="-25" dirty="0">
                <a:latin typeface="Verdana"/>
                <a:cs typeface="Verdana"/>
              </a:rPr>
              <a:t>for</a:t>
            </a:r>
            <a:r>
              <a:rPr sz="2450" spc="-3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developing</a:t>
            </a:r>
            <a:r>
              <a:rPr sz="2450" spc="-2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innovative</a:t>
            </a:r>
            <a:r>
              <a:rPr sz="2450" spc="-3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solutions</a:t>
            </a:r>
            <a:r>
              <a:rPr sz="2450" spc="-2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that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8771" y="5945860"/>
            <a:ext cx="259524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50" dirty="0">
                <a:latin typeface="Verdana"/>
                <a:cs typeface="Verdana"/>
              </a:rPr>
              <a:t>beneﬁt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both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the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3048" y="5875375"/>
            <a:ext cx="1176020" cy="920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38480">
              <a:lnSpc>
                <a:spcPct val="119900"/>
              </a:lnSpc>
              <a:spcBef>
                <a:spcPts val="95"/>
              </a:spcBef>
            </a:pPr>
            <a:r>
              <a:rPr sz="2450" spc="50" dirty="0">
                <a:latin typeface="Verdana"/>
                <a:cs typeface="Verdana"/>
              </a:rPr>
              <a:t>and </a:t>
            </a:r>
            <a:r>
              <a:rPr sz="2450" spc="-65" dirty="0">
                <a:latin typeface="Verdana"/>
                <a:cs typeface="Verdana"/>
              </a:rPr>
              <a:t>society.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0" y="0"/>
            <a:ext cx="9143999" cy="102877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04569" marR="5080" algn="r">
              <a:lnSpc>
                <a:spcPct val="100000"/>
              </a:lnSpc>
              <a:spcBef>
                <a:spcPts val="125"/>
              </a:spcBef>
            </a:pPr>
            <a:r>
              <a:rPr spc="155" dirty="0"/>
              <a:t>Principle</a:t>
            </a:r>
            <a:r>
              <a:rPr spc="-45" dirty="0"/>
              <a:t> </a:t>
            </a:r>
            <a:r>
              <a:rPr spc="-315" dirty="0"/>
              <a:t>1:</a:t>
            </a:r>
            <a:r>
              <a:rPr spc="-190" dirty="0"/>
              <a:t> </a:t>
            </a:r>
            <a:r>
              <a:rPr spc="40" dirty="0"/>
              <a:t>Waste</a:t>
            </a:r>
          </a:p>
          <a:p>
            <a:pPr marL="1004569" marR="5080" algn="r">
              <a:lnSpc>
                <a:spcPct val="100000"/>
              </a:lnSpc>
              <a:spcBef>
                <a:spcPts val="60"/>
              </a:spcBef>
            </a:pPr>
            <a:r>
              <a:rPr spc="140" dirty="0"/>
              <a:t>Prevention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0672" y="3388207"/>
            <a:ext cx="2702001" cy="308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6233" y="4710569"/>
            <a:ext cx="1495831" cy="3104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41284" y="2808326"/>
            <a:ext cx="6037580" cy="3101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14295" marR="5080" indent="-1271270">
              <a:lnSpc>
                <a:spcPct val="117300"/>
              </a:lnSpc>
              <a:spcBef>
                <a:spcPts val="95"/>
              </a:spcBef>
            </a:pPr>
            <a:r>
              <a:rPr sz="2450" dirty="0">
                <a:latin typeface="Verdana"/>
                <a:cs typeface="Verdana"/>
              </a:rPr>
              <a:t>The</a:t>
            </a:r>
            <a:r>
              <a:rPr sz="2450" spc="-65" dirty="0">
                <a:latin typeface="Verdana"/>
                <a:cs typeface="Verdana"/>
              </a:rPr>
              <a:t> </a:t>
            </a:r>
            <a:r>
              <a:rPr sz="2450" spc="-45" dirty="0">
                <a:latin typeface="Verdana"/>
                <a:cs typeface="Verdana"/>
              </a:rPr>
              <a:t>ﬁrst</a:t>
            </a:r>
            <a:r>
              <a:rPr sz="2450" spc="-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principle</a:t>
            </a:r>
            <a:r>
              <a:rPr sz="2450" spc="-6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emphasizes </a:t>
            </a:r>
            <a:r>
              <a:rPr sz="2450" spc="-25" dirty="0">
                <a:latin typeface="Verdana"/>
                <a:cs typeface="Verdana"/>
              </a:rPr>
              <a:t>rather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than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treating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it</a:t>
            </a:r>
            <a:endParaRPr sz="2450">
              <a:latin typeface="Verdana"/>
              <a:cs typeface="Verdana"/>
            </a:endParaRPr>
          </a:p>
          <a:p>
            <a:pPr marL="266065" indent="916940">
              <a:lnSpc>
                <a:spcPct val="100000"/>
              </a:lnSpc>
              <a:spcBef>
                <a:spcPts val="509"/>
              </a:spcBef>
            </a:pPr>
            <a:r>
              <a:rPr sz="2450" spc="-20" dirty="0">
                <a:latin typeface="Verdana"/>
                <a:cs typeface="Verdana"/>
              </a:rPr>
              <a:t>after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it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-45" dirty="0">
                <a:latin typeface="Verdana"/>
                <a:cs typeface="Verdana"/>
              </a:rPr>
              <a:t>is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-35" dirty="0">
                <a:latin typeface="Verdana"/>
                <a:cs typeface="Verdana"/>
              </a:rPr>
              <a:t>created.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By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designing</a:t>
            </a:r>
            <a:endParaRPr sz="2450">
              <a:latin typeface="Verdana"/>
              <a:cs typeface="Verdana"/>
            </a:endParaRPr>
          </a:p>
          <a:p>
            <a:pPr marL="304800" marR="5080" indent="-38735">
              <a:lnSpc>
                <a:spcPct val="117300"/>
              </a:lnSpc>
              <a:spcBef>
                <a:spcPts val="75"/>
              </a:spcBef>
            </a:pPr>
            <a:r>
              <a:rPr sz="2450" spc="-10" dirty="0">
                <a:latin typeface="Verdana"/>
                <a:cs typeface="Verdana"/>
              </a:rPr>
              <a:t>processes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that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generate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minimal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by- </a:t>
            </a:r>
            <a:r>
              <a:rPr sz="2450" dirty="0">
                <a:latin typeface="Verdana"/>
                <a:cs typeface="Verdana"/>
              </a:rPr>
              <a:t>products,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we</a:t>
            </a:r>
            <a:r>
              <a:rPr sz="2450" spc="-19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can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enhance</a:t>
            </a:r>
            <a:endParaRPr sz="2450">
              <a:latin typeface="Verdana"/>
              <a:cs typeface="Verdana"/>
            </a:endParaRPr>
          </a:p>
          <a:p>
            <a:pPr marL="1662430" marR="5080" indent="-1650364">
              <a:lnSpc>
                <a:spcPct val="117300"/>
              </a:lnSpc>
              <a:spcBef>
                <a:spcPts val="5"/>
              </a:spcBef>
            </a:pPr>
            <a:r>
              <a:rPr sz="2450" spc="75" dirty="0">
                <a:latin typeface="Verdana"/>
                <a:cs typeface="Verdana"/>
              </a:rPr>
              <a:t>and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reduce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the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environmental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impact </a:t>
            </a:r>
            <a:r>
              <a:rPr sz="2450" dirty="0">
                <a:latin typeface="Verdana"/>
                <a:cs typeface="Verdana"/>
              </a:rPr>
              <a:t>of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chemical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manufacturing.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0" y="0"/>
            <a:ext cx="9143999" cy="102877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77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1300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1900"/>
              </a:spcBef>
            </a:pPr>
            <a:r>
              <a:rPr sz="5100" spc="200" dirty="0">
                <a:solidFill>
                  <a:srgbClr val="FFFFFF"/>
                </a:solidFill>
              </a:rPr>
              <a:t>Principle</a:t>
            </a:r>
            <a:r>
              <a:rPr sz="5100" spc="-114" dirty="0">
                <a:solidFill>
                  <a:srgbClr val="FFFFFF"/>
                </a:solidFill>
              </a:rPr>
              <a:t> </a:t>
            </a:r>
            <a:r>
              <a:rPr sz="5100" spc="-70" dirty="0">
                <a:solidFill>
                  <a:srgbClr val="FFFFFF"/>
                </a:solidFill>
              </a:rPr>
              <a:t>2:</a:t>
            </a:r>
            <a:r>
              <a:rPr sz="5100" spc="-275" dirty="0">
                <a:solidFill>
                  <a:srgbClr val="FFFFFF"/>
                </a:solidFill>
              </a:rPr>
              <a:t> </a:t>
            </a:r>
            <a:r>
              <a:rPr sz="5100" spc="105" dirty="0">
                <a:solidFill>
                  <a:srgbClr val="FFFFFF"/>
                </a:solidFill>
              </a:rPr>
              <a:t>Atom</a:t>
            </a:r>
            <a:r>
              <a:rPr sz="5100" spc="-70" dirty="0">
                <a:solidFill>
                  <a:srgbClr val="FFFFFF"/>
                </a:solidFill>
              </a:rPr>
              <a:t> </a:t>
            </a:r>
            <a:r>
              <a:rPr sz="5100" spc="190" dirty="0">
                <a:solidFill>
                  <a:srgbClr val="FFFFFF"/>
                </a:solidFill>
              </a:rPr>
              <a:t>Economy</a:t>
            </a:r>
            <a:endParaRPr sz="51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55975" y="4366679"/>
            <a:ext cx="977138" cy="2161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96516" y="5252504"/>
            <a:ext cx="921512" cy="2161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311830" y="3316961"/>
            <a:ext cx="7741920" cy="266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28955">
              <a:lnSpc>
                <a:spcPct val="117300"/>
              </a:lnSpc>
              <a:spcBef>
                <a:spcPts val="95"/>
              </a:spcBef>
            </a:pPr>
            <a:r>
              <a:rPr sz="2450" spc="80" dirty="0">
                <a:latin typeface="Verdana"/>
                <a:cs typeface="Verdana"/>
              </a:rPr>
              <a:t>Atom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Economy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45" dirty="0">
                <a:latin typeface="Verdana"/>
                <a:cs typeface="Verdana"/>
              </a:rPr>
              <a:t>refers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the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efﬁciency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of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a </a:t>
            </a:r>
            <a:r>
              <a:rPr sz="2450" spc="70" dirty="0">
                <a:latin typeface="Verdana"/>
                <a:cs typeface="Verdana"/>
              </a:rPr>
              <a:t>chemical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reaction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in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terms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of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100" dirty="0">
                <a:latin typeface="Verdana"/>
                <a:cs typeface="Verdana"/>
              </a:rPr>
              <a:t>how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well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atoms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are utilized.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110" dirty="0">
                <a:latin typeface="Verdana"/>
                <a:cs typeface="Verdana"/>
              </a:rPr>
              <a:t>High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atom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economy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means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more</a:t>
            </a:r>
            <a:endParaRPr sz="2450">
              <a:latin typeface="Verdana"/>
              <a:cs typeface="Verdana"/>
            </a:endParaRPr>
          </a:p>
          <a:p>
            <a:pPr marL="60960" marR="53975" algn="ctr">
              <a:lnSpc>
                <a:spcPct val="117300"/>
              </a:lnSpc>
              <a:spcBef>
                <a:spcPts val="75"/>
              </a:spcBef>
              <a:tabLst>
                <a:tab pos="6176645" algn="l"/>
              </a:tabLst>
            </a:pPr>
            <a:r>
              <a:rPr sz="2450" dirty="0">
                <a:latin typeface="Verdana"/>
                <a:cs typeface="Verdana"/>
              </a:rPr>
              <a:t>from</a:t>
            </a:r>
            <a:r>
              <a:rPr sz="2450" spc="-10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the</a:t>
            </a:r>
            <a:r>
              <a:rPr sz="2450" spc="-9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starting</a:t>
            </a:r>
            <a:r>
              <a:rPr sz="2450" spc="-9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materials</a:t>
            </a:r>
            <a:r>
              <a:rPr sz="2450" spc="-95" dirty="0">
                <a:latin typeface="Verdana"/>
                <a:cs typeface="Verdana"/>
              </a:rPr>
              <a:t> </a:t>
            </a:r>
            <a:r>
              <a:rPr sz="2450" spc="-35" dirty="0">
                <a:latin typeface="Verdana"/>
                <a:cs typeface="Verdana"/>
              </a:rPr>
              <a:t>are</a:t>
            </a:r>
            <a:r>
              <a:rPr sz="2450" spc="-9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incorporated</a:t>
            </a:r>
            <a:r>
              <a:rPr sz="2450" spc="-9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into </a:t>
            </a:r>
            <a:r>
              <a:rPr sz="2450" spc="50" dirty="0">
                <a:latin typeface="Verdana"/>
                <a:cs typeface="Verdana"/>
              </a:rPr>
              <a:t>the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ﬁnal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product,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leading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less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7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a </a:t>
            </a:r>
            <a:r>
              <a:rPr sz="2450" dirty="0">
                <a:latin typeface="Verdana"/>
                <a:cs typeface="Verdana"/>
              </a:rPr>
              <a:t>more</a:t>
            </a:r>
            <a:r>
              <a:rPr sz="2450" spc="1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sustainable</a:t>
            </a:r>
            <a:r>
              <a:rPr sz="2450" spc="2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process.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10286997"/>
                  </a:moveTo>
                  <a:lnTo>
                    <a:pt x="9143999" y="10286997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02869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2" y="1484668"/>
            <a:ext cx="6297295" cy="65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100" spc="160" dirty="0"/>
              <a:t>Principle</a:t>
            </a:r>
            <a:r>
              <a:rPr sz="4100" spc="-145" dirty="0"/>
              <a:t> </a:t>
            </a:r>
            <a:r>
              <a:rPr sz="4100" spc="-20" dirty="0"/>
              <a:t>3:</a:t>
            </a:r>
            <a:r>
              <a:rPr sz="4100" spc="-110" dirty="0"/>
              <a:t> </a:t>
            </a:r>
            <a:r>
              <a:rPr sz="4100" spc="100" dirty="0"/>
              <a:t>Safer</a:t>
            </a:r>
            <a:r>
              <a:rPr sz="4100" spc="-195" dirty="0"/>
              <a:t> </a:t>
            </a:r>
            <a:r>
              <a:rPr sz="4100" spc="145" dirty="0"/>
              <a:t>Solvents</a:t>
            </a:r>
            <a:endParaRPr sz="41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95075" y="3248698"/>
            <a:ext cx="2121814" cy="24940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80319" y="4774311"/>
            <a:ext cx="2825292" cy="308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553192" y="2788539"/>
            <a:ext cx="5800725" cy="2688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  <a:tabLst>
                <a:tab pos="3242310" algn="l"/>
              </a:tabLst>
            </a:pPr>
            <a:r>
              <a:rPr sz="2450" dirty="0">
                <a:latin typeface="Verdana"/>
                <a:cs typeface="Verdana"/>
              </a:rPr>
              <a:t>The</a:t>
            </a:r>
            <a:r>
              <a:rPr sz="2450" spc="-7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third</a:t>
            </a:r>
            <a:r>
              <a:rPr sz="2450" spc="-7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principle</a:t>
            </a:r>
            <a:r>
              <a:rPr sz="2450" spc="-7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advocates</a:t>
            </a:r>
            <a:r>
              <a:rPr sz="2450" spc="-7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</a:t>
            </a:r>
            <a:r>
              <a:rPr sz="2450" spc="-7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the </a:t>
            </a:r>
            <a:r>
              <a:rPr sz="2450" dirty="0">
                <a:latin typeface="Verdana"/>
                <a:cs typeface="Verdana"/>
              </a:rPr>
              <a:t>use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of</a:t>
            </a:r>
            <a:r>
              <a:rPr sz="2450" dirty="0">
                <a:latin typeface="Verdana"/>
                <a:cs typeface="Verdana"/>
              </a:rPr>
              <a:t>	or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eliminating </a:t>
            </a:r>
            <a:r>
              <a:rPr sz="2450" spc="95" dirty="0">
                <a:latin typeface="Verdana"/>
                <a:cs typeface="Verdana"/>
              </a:rPr>
              <a:t>them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altogether.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Traditional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solvents </a:t>
            </a:r>
            <a:r>
              <a:rPr sz="2450" spc="70" dirty="0">
                <a:latin typeface="Verdana"/>
                <a:cs typeface="Verdana"/>
              </a:rPr>
              <a:t>can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pose</a:t>
            </a:r>
            <a:r>
              <a:rPr sz="2450" spc="-10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health</a:t>
            </a:r>
            <a:r>
              <a:rPr sz="2450" spc="-105" dirty="0">
                <a:latin typeface="Verdana"/>
                <a:cs typeface="Verdana"/>
              </a:rPr>
              <a:t> </a:t>
            </a:r>
            <a:r>
              <a:rPr sz="2450" spc="-60" dirty="0">
                <a:latin typeface="Verdana"/>
                <a:cs typeface="Verdana"/>
              </a:rPr>
              <a:t>risks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and </a:t>
            </a:r>
            <a:r>
              <a:rPr sz="2450" dirty="0">
                <a:latin typeface="Verdana"/>
                <a:cs typeface="Verdana"/>
              </a:rPr>
              <a:t>environmental</a:t>
            </a:r>
            <a:r>
              <a:rPr sz="2450" spc="-7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hazards,</a:t>
            </a:r>
            <a:r>
              <a:rPr sz="2450" spc="-7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so</a:t>
            </a:r>
            <a:r>
              <a:rPr sz="2450" spc="-7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opting</a:t>
            </a:r>
            <a:r>
              <a:rPr sz="2450" spc="-7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</a:t>
            </a:r>
            <a:endParaRPr sz="2450">
              <a:latin typeface="Verdana"/>
              <a:cs typeface="Verdana"/>
            </a:endParaRPr>
          </a:p>
          <a:p>
            <a:pPr marL="12700" marR="762635" indent="2918460">
              <a:lnSpc>
                <a:spcPct val="102000"/>
              </a:lnSpc>
            </a:pPr>
            <a:r>
              <a:rPr sz="2450" dirty="0">
                <a:latin typeface="Verdana"/>
                <a:cs typeface="Verdana"/>
              </a:rPr>
              <a:t>ensures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safer </a:t>
            </a:r>
            <a:r>
              <a:rPr sz="2450" dirty="0">
                <a:latin typeface="Verdana"/>
                <a:cs typeface="Verdana"/>
              </a:rPr>
              <a:t>practices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in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chemical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30" dirty="0">
                <a:latin typeface="Verdana"/>
                <a:cs typeface="Verdana"/>
              </a:rPr>
              <a:t>processes.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10286997"/>
                  </a:moveTo>
                  <a:lnTo>
                    <a:pt x="9143999" y="10286997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02869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2999"/>
              <a:ext cx="6467475" cy="800099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2" y="1484668"/>
            <a:ext cx="5320030" cy="12407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60"/>
              </a:spcBef>
            </a:pPr>
            <a:r>
              <a:rPr spc="155" dirty="0"/>
              <a:t>Principle</a:t>
            </a:r>
            <a:r>
              <a:rPr spc="-170" dirty="0"/>
              <a:t> </a:t>
            </a:r>
            <a:r>
              <a:rPr dirty="0"/>
              <a:t>4:</a:t>
            </a:r>
            <a:r>
              <a:rPr spc="-85" dirty="0"/>
              <a:t> </a:t>
            </a:r>
            <a:r>
              <a:rPr spc="130" dirty="0"/>
              <a:t>Renewable </a:t>
            </a:r>
            <a:r>
              <a:rPr spc="160" dirty="0"/>
              <a:t>Feedstocks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82640" y="2867698"/>
            <a:ext cx="3390047" cy="24940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97045" y="4393311"/>
            <a:ext cx="1292631" cy="24778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553192" y="2788552"/>
            <a:ext cx="6067425" cy="2688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898390" algn="l"/>
              </a:tabLst>
            </a:pPr>
            <a:r>
              <a:rPr sz="2450" spc="-10" dirty="0">
                <a:latin typeface="Verdana"/>
                <a:cs typeface="Verdana"/>
              </a:rPr>
              <a:t>Utilizing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-10" dirty="0">
                <a:latin typeface="Verdana"/>
                <a:cs typeface="Verdana"/>
              </a:rPr>
              <a:t>instead</a:t>
            </a:r>
            <a:endParaRPr sz="2450">
              <a:latin typeface="Verdana"/>
              <a:cs typeface="Verdana"/>
            </a:endParaRPr>
          </a:p>
          <a:p>
            <a:pPr marL="12700" marR="315595">
              <a:lnSpc>
                <a:spcPct val="102000"/>
              </a:lnSpc>
            </a:pPr>
            <a:r>
              <a:rPr sz="2450" dirty="0">
                <a:latin typeface="Verdana"/>
                <a:cs typeface="Verdana"/>
              </a:rPr>
              <a:t>of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ﬁnite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resources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-45" dirty="0">
                <a:latin typeface="Verdana"/>
                <a:cs typeface="Verdana"/>
              </a:rPr>
              <a:t>is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crucial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in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green </a:t>
            </a:r>
            <a:r>
              <a:rPr sz="2450" spc="-25" dirty="0">
                <a:latin typeface="Verdana"/>
                <a:cs typeface="Verdana"/>
              </a:rPr>
              <a:t>chemistry.</a:t>
            </a:r>
            <a:r>
              <a:rPr sz="2450" spc="-5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This</a:t>
            </a:r>
            <a:r>
              <a:rPr sz="2450" spc="-4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principle</a:t>
            </a:r>
            <a:r>
              <a:rPr sz="2450" spc="-5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encourages </a:t>
            </a:r>
            <a:r>
              <a:rPr sz="2450" spc="50" dirty="0">
                <a:latin typeface="Verdana"/>
                <a:cs typeface="Verdana"/>
              </a:rPr>
              <a:t>the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use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of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materials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derived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from</a:t>
            </a:r>
            <a:endParaRPr sz="2450">
              <a:latin typeface="Verdana"/>
              <a:cs typeface="Verdana"/>
            </a:endParaRPr>
          </a:p>
          <a:p>
            <a:pPr marL="12700" marR="151765" indent="1402715">
              <a:lnSpc>
                <a:spcPct val="102000"/>
              </a:lnSpc>
            </a:pPr>
            <a:r>
              <a:rPr sz="2450" dirty="0">
                <a:latin typeface="Verdana"/>
                <a:cs typeface="Verdana"/>
              </a:rPr>
              <a:t>or</a:t>
            </a:r>
            <a:r>
              <a:rPr sz="2450" spc="-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other</a:t>
            </a:r>
            <a:r>
              <a:rPr sz="2450" spc="-5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sustainable</a:t>
            </a:r>
            <a:r>
              <a:rPr sz="2450" spc="-60" dirty="0">
                <a:latin typeface="Verdana"/>
                <a:cs typeface="Verdana"/>
              </a:rPr>
              <a:t> </a:t>
            </a:r>
            <a:r>
              <a:rPr sz="2450" spc="-45" dirty="0">
                <a:latin typeface="Verdana"/>
                <a:cs typeface="Verdana"/>
              </a:rPr>
              <a:t>sources, </a:t>
            </a:r>
            <a:r>
              <a:rPr sz="2450" spc="70" dirty="0">
                <a:latin typeface="Verdana"/>
                <a:cs typeface="Verdana"/>
              </a:rPr>
              <a:t>promoting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a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circular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economy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and </a:t>
            </a:r>
            <a:r>
              <a:rPr sz="2450" spc="65" dirty="0">
                <a:latin typeface="Verdana"/>
                <a:cs typeface="Verdana"/>
              </a:rPr>
              <a:t>reducing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reliance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on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35" dirty="0">
                <a:latin typeface="Verdana"/>
                <a:cs typeface="Verdana"/>
              </a:rPr>
              <a:t>fossil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fuels.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2225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05153" y="2530868"/>
            <a:ext cx="7125970" cy="2305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950" spc="330" dirty="0">
                <a:solidFill>
                  <a:srgbClr val="FFFFFF"/>
                </a:solidFill>
              </a:rPr>
              <a:t>Thanks!</a:t>
            </a:r>
            <a:endParaRPr sz="149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224</Words>
  <Application>Microsoft Office PowerPoint</Application>
  <PresentationFormat>Custom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Times New Roman</vt:lpstr>
      <vt:lpstr>Verdana</vt:lpstr>
      <vt:lpstr>Office Theme</vt:lpstr>
      <vt:lpstr>PowerPoint Presentation</vt:lpstr>
      <vt:lpstr>Introduction to Green Chemistry</vt:lpstr>
      <vt:lpstr>Principle 1: Waste Prevention</vt:lpstr>
      <vt:lpstr>Principle 2: Atom Economy</vt:lpstr>
      <vt:lpstr>Principle 3: Safer Solvents</vt:lpstr>
      <vt:lpstr>Principle 4: Renewable Feedstocks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Hruthvik S</cp:lastModifiedBy>
  <cp:revision>1</cp:revision>
  <dcterms:created xsi:type="dcterms:W3CDTF">2025-01-01T14:39:49Z</dcterms:created>
  <dcterms:modified xsi:type="dcterms:W3CDTF">2025-01-01T14:42:25Z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2024-12-30T00:00:00Z</vt:filetime>
  </property>
  <property fmtid="{D5CDD505-2E9C-101B-9397-08002B2CF9AE}" pid="3" name="Creator">
    <vt:lpwstr>Chromium</vt:lpwstr>
  </property>
  <property fmtid="{D5CDD505-2E9C-101B-9397-08002B2CF9AE}" pid="4" name="LastSaved">
    <vt:filetime>2025-01-01T00:00:00Z</vt:filetime>
  </property>
  <property fmtid="{D5CDD505-2E9C-101B-9397-08002B2CF9AE}" pid="5" name="Producer">
    <vt:lpwstr>3-Heights(TM) PDF Security Shell 4.8.25.2 (http://www.pdf-tools.com)</vt:lpwstr>
  </property>
</Properties>
</file>