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2481b3e2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a2481b3e20_1_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2481b3e20_5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2481b3e20_5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2964b69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2964b69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2964b699b_1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2964b699b_1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6fe97db0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a6fe97db0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are some of the result we obtained. We are observing whether the count of the words in users response that convey similar meaning as the description of the prominent </a:t>
            </a:r>
            <a:r>
              <a:rPr lang="en-GB"/>
              <a:t>personality</a:t>
            </a:r>
            <a:r>
              <a:rPr lang="en-GB"/>
              <a:t> type of that particular class. Although we did not expect the pattern expected, meaning the peaks were expected only for the prominent personality but we see that it is not the case. Essentially, the plots depict the correlation between personality types and the count of words they share with the important terms extracted for each class. By examining the similarity of words, we aimed to identify which personality types exhibit greater commonality with the extracted important words. This comparison is drawn in relation to the results obtained from all the code words for each class through the MBTI personality prediction. We have identified some possible reasons for that which we will mention ahead.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6fe97db0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6fe97db0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6fe97db0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6fe97db0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6fe97db0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a6fe97db0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2964b699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a2964b699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a2964b699b_1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a2964b699b_1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a2964b699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a2964b699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247ec34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247ec34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Our project revolves around a multifaceted exploration of gender perceptions within the realm of dating apps, with a specific focus on OkCupid.</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We aim to delve into the qualities that are commonly considered appealing by each gender on the platform, shedding light on the nuances of inter-gender preferences.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Additionally, our investigation extends beyond the digital sphere, probing into the influence of media, specifically movies and TV shows, in shaping individual dating preferences.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A key aspect of our study involves unraveling correlations between personality traits and dating preferences, providing a comprehensive understanding of the intricate dynamics at play in the online dating landscape</a:t>
            </a:r>
            <a:endParaRPr sz="1200">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2481b3e20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2481b3e20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latin typeface="Calibri"/>
                <a:ea typeface="Calibri"/>
                <a:cs typeface="Calibri"/>
                <a:sym typeface="Calibri"/>
              </a:rPr>
              <a:t>To determine whether peoples’ choices are dictated by what they like in context of dating choices. </a:t>
            </a:r>
            <a:r>
              <a:rPr lang="en-GB" sz="1200">
                <a:solidFill>
                  <a:schemeClr val="dk1"/>
                </a:solidFill>
                <a:latin typeface="Roboto"/>
                <a:ea typeface="Roboto"/>
                <a:cs typeface="Roboto"/>
                <a:sym typeface="Roboto"/>
              </a:rPr>
              <a:t>Our underlying hypothesis posits that the subtleties are shaped by individuals' media consumption choices. It is important to note that while media consumption is a significant factor, it is acknowledged as one among several contributors influencing these desire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2481b3e20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2481b3e20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latin typeface="Calibri"/>
                <a:ea typeface="Calibri"/>
                <a:cs typeface="Calibri"/>
                <a:sym typeface="Calibri"/>
              </a:rPr>
              <a:t>The methodology employs a two-part parallel approach, with the first part focusing on OkCupid dataset analysis, and the second part on Movielens and MBTI dataset analysis. To validate our findings, tests were conducted to assess the consistency of observations between the OkCupid and Movielens/MBTI segments.</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2481b3e20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2481b3e20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2481b3e20_5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2481b3e20_5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6fe97db0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6fe97db0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2481b3e20_5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2481b3e20_5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2481b3e20_5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2481b3e20_5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jpg"/><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2">
            <a:alphaModFix/>
          </a:blip>
          <a:srcRect b="0" l="0" r="0" t="0"/>
          <a:stretch/>
        </p:blipFill>
        <p:spPr>
          <a:xfrm>
            <a:off x="8638794" y="0"/>
            <a:ext cx="276605" cy="5143497"/>
          </a:xfrm>
          <a:prstGeom prst="rect">
            <a:avLst/>
          </a:prstGeom>
          <a:noFill/>
          <a:ln>
            <a:noFill/>
          </a:ln>
        </p:spPr>
      </p:pic>
      <p:sp>
        <p:nvSpPr>
          <p:cNvPr id="61" name="Google Shape;61;p14"/>
          <p:cNvSpPr/>
          <p:nvPr/>
        </p:nvSpPr>
        <p:spPr>
          <a:xfrm>
            <a:off x="0" y="4708016"/>
            <a:ext cx="9144000" cy="435769"/>
          </a:xfrm>
          <a:custGeom>
            <a:rect b="b" l="l" r="r" t="t"/>
            <a:pathLst>
              <a:path extrusionOk="0" h="581025" w="12192000">
                <a:moveTo>
                  <a:pt x="12192000" y="0"/>
                </a:moveTo>
                <a:lnTo>
                  <a:pt x="0" y="0"/>
                </a:lnTo>
                <a:lnTo>
                  <a:pt x="0" y="580644"/>
                </a:lnTo>
                <a:lnTo>
                  <a:pt x="12192000" y="580644"/>
                </a:lnTo>
                <a:lnTo>
                  <a:pt x="12192000" y="0"/>
                </a:lnTo>
                <a:close/>
              </a:path>
            </a:pathLst>
          </a:custGeom>
          <a:solidFill>
            <a:srgbClr val="003D7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pic>
        <p:nvPicPr>
          <p:cNvPr id="62" name="Google Shape;62;p14"/>
          <p:cNvPicPr preferRelativeResize="0"/>
          <p:nvPr/>
        </p:nvPicPr>
        <p:blipFill rotWithShape="1">
          <a:blip r:embed="rId3">
            <a:alphaModFix/>
          </a:blip>
          <a:srcRect b="0" l="0" r="0" t="0"/>
          <a:stretch/>
        </p:blipFill>
        <p:spPr>
          <a:xfrm>
            <a:off x="0" y="4708016"/>
            <a:ext cx="3086099" cy="435482"/>
          </a:xfrm>
          <a:prstGeom prst="rect">
            <a:avLst/>
          </a:prstGeom>
          <a:noFill/>
          <a:ln>
            <a:noFill/>
          </a:ln>
        </p:spPr>
      </p:pic>
      <p:pic>
        <p:nvPicPr>
          <p:cNvPr id="63" name="Google Shape;63;p14"/>
          <p:cNvPicPr preferRelativeResize="0"/>
          <p:nvPr/>
        </p:nvPicPr>
        <p:blipFill rotWithShape="1">
          <a:blip r:embed="rId4">
            <a:alphaModFix/>
          </a:blip>
          <a:srcRect b="0" l="0" r="0" t="0"/>
          <a:stretch/>
        </p:blipFill>
        <p:spPr>
          <a:xfrm>
            <a:off x="0" y="2862072"/>
            <a:ext cx="2299715" cy="1843659"/>
          </a:xfrm>
          <a:prstGeom prst="rect">
            <a:avLst/>
          </a:prstGeom>
          <a:noFill/>
          <a:ln>
            <a:noFill/>
          </a:ln>
        </p:spPr>
      </p:pic>
      <p:sp>
        <p:nvSpPr>
          <p:cNvPr id="64" name="Google Shape;64;p14"/>
          <p:cNvSpPr txBox="1"/>
          <p:nvPr>
            <p:ph type="ctrTitle"/>
          </p:nvPr>
        </p:nvSpPr>
        <p:spPr>
          <a:xfrm>
            <a:off x="1242727" y="1606201"/>
            <a:ext cx="6658546" cy="97535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330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9" name="Shape 69"/>
        <p:cNvGrpSpPr/>
        <p:nvPr/>
      </p:nvGrpSpPr>
      <p:grpSpPr>
        <a:xfrm>
          <a:off x="0" y="0"/>
          <a:ext cx="0" cy="0"/>
          <a:chOff x="0" y="0"/>
          <a:chExt cx="0" cy="0"/>
        </a:xfrm>
      </p:grpSpPr>
      <p:sp>
        <p:nvSpPr>
          <p:cNvPr id="70" name="Google Shape;70;p15"/>
          <p:cNvSpPr txBox="1"/>
          <p:nvPr>
            <p:ph type="title"/>
          </p:nvPr>
        </p:nvSpPr>
        <p:spPr>
          <a:xfrm>
            <a:off x="687704" y="457257"/>
            <a:ext cx="7768590" cy="52292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330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72" name="Google Shape;72;p1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73" name="Google Shape;73;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6" name="Shape 76"/>
        <p:cNvGrpSpPr/>
        <p:nvPr/>
      </p:nvGrpSpPr>
      <p:grpSpPr>
        <a:xfrm>
          <a:off x="0" y="0"/>
          <a:ext cx="0" cy="0"/>
          <a:chOff x="0" y="0"/>
          <a:chExt cx="0" cy="0"/>
        </a:xfrm>
      </p:grpSpPr>
      <p:sp>
        <p:nvSpPr>
          <p:cNvPr id="77" name="Google Shape;77;p16"/>
          <p:cNvSpPr txBox="1"/>
          <p:nvPr>
            <p:ph type="title"/>
          </p:nvPr>
        </p:nvSpPr>
        <p:spPr>
          <a:xfrm>
            <a:off x="687704" y="457257"/>
            <a:ext cx="7768590" cy="52292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330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6"/>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79" name="Google Shape;79;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2" name="Shape 82"/>
        <p:cNvGrpSpPr/>
        <p:nvPr/>
      </p:nvGrpSpPr>
      <p:grpSpPr>
        <a:xfrm>
          <a:off x="0" y="0"/>
          <a:ext cx="0" cy="0"/>
          <a:chOff x="0" y="0"/>
          <a:chExt cx="0" cy="0"/>
        </a:xfrm>
      </p:grpSpPr>
      <p:sp>
        <p:nvSpPr>
          <p:cNvPr id="83" name="Google Shape;83;p17"/>
          <p:cNvSpPr txBox="1"/>
          <p:nvPr>
            <p:ph type="title"/>
          </p:nvPr>
        </p:nvSpPr>
        <p:spPr>
          <a:xfrm>
            <a:off x="687704" y="457257"/>
            <a:ext cx="7768590" cy="52292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330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7" name="Shape 87"/>
        <p:cNvGrpSpPr/>
        <p:nvPr/>
      </p:nvGrpSpPr>
      <p:grpSpPr>
        <a:xfrm>
          <a:off x="0" y="0"/>
          <a:ext cx="0" cy="0"/>
          <a:chOff x="0" y="0"/>
          <a:chExt cx="0" cy="0"/>
        </a:xfrm>
      </p:grpSpPr>
      <p:sp>
        <p:nvSpPr>
          <p:cNvPr id="88" name="Google Shape;88;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jpg"/><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8638794" y="0"/>
            <a:ext cx="276605" cy="5143497"/>
          </a:xfrm>
          <a:prstGeom prst="rect">
            <a:avLst/>
          </a:prstGeom>
          <a:noFill/>
          <a:ln>
            <a:noFill/>
          </a:ln>
        </p:spPr>
      </p:pic>
      <p:sp>
        <p:nvSpPr>
          <p:cNvPr id="52" name="Google Shape;52;p13"/>
          <p:cNvSpPr/>
          <p:nvPr/>
        </p:nvSpPr>
        <p:spPr>
          <a:xfrm>
            <a:off x="0" y="4708016"/>
            <a:ext cx="9144000" cy="435769"/>
          </a:xfrm>
          <a:custGeom>
            <a:rect b="b" l="l" r="r" t="t"/>
            <a:pathLst>
              <a:path extrusionOk="0" h="581025" w="12192000">
                <a:moveTo>
                  <a:pt x="12192000" y="0"/>
                </a:moveTo>
                <a:lnTo>
                  <a:pt x="0" y="0"/>
                </a:lnTo>
                <a:lnTo>
                  <a:pt x="0" y="580644"/>
                </a:lnTo>
                <a:lnTo>
                  <a:pt x="12192000" y="580644"/>
                </a:lnTo>
                <a:lnTo>
                  <a:pt x="12192000" y="0"/>
                </a:lnTo>
                <a:close/>
              </a:path>
            </a:pathLst>
          </a:custGeom>
          <a:solidFill>
            <a:srgbClr val="003D7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pic>
        <p:nvPicPr>
          <p:cNvPr id="53" name="Google Shape;53;p13"/>
          <p:cNvPicPr preferRelativeResize="0"/>
          <p:nvPr/>
        </p:nvPicPr>
        <p:blipFill rotWithShape="1">
          <a:blip r:embed="rId2">
            <a:alphaModFix/>
          </a:blip>
          <a:srcRect b="0" l="0" r="0" t="0"/>
          <a:stretch/>
        </p:blipFill>
        <p:spPr>
          <a:xfrm>
            <a:off x="0" y="4708016"/>
            <a:ext cx="3086099" cy="435482"/>
          </a:xfrm>
          <a:prstGeom prst="rect">
            <a:avLst/>
          </a:prstGeom>
          <a:noFill/>
          <a:ln>
            <a:noFill/>
          </a:ln>
        </p:spPr>
      </p:pic>
      <p:sp>
        <p:nvSpPr>
          <p:cNvPr id="54" name="Google Shape;54;p13"/>
          <p:cNvSpPr txBox="1"/>
          <p:nvPr>
            <p:ph type="title"/>
          </p:nvPr>
        </p:nvSpPr>
        <p:spPr>
          <a:xfrm>
            <a:off x="687704" y="457257"/>
            <a:ext cx="7768590" cy="52292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5" name="Google Shape;55;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56" name="Google Shape;56;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100"/>
              <a:buNone/>
              <a:defRPr sz="1400">
                <a:solidFill>
                  <a:srgbClr val="888888"/>
                </a:solidFill>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57" name="Google Shape;57;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sz="1400">
                <a:solidFill>
                  <a:srgbClr val="888888"/>
                </a:solidFill>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58" name="Google Shape;58;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400">
                <a:solidFill>
                  <a:srgbClr val="888888"/>
                </a:solidFill>
              </a:defRPr>
            </a:lvl1pPr>
            <a:lvl2pPr indent="0" lvl="1" marL="0" marR="0" rtl="0" algn="r">
              <a:spcBef>
                <a:spcPts val="0"/>
              </a:spcBef>
              <a:buNone/>
              <a:defRPr sz="1400">
                <a:solidFill>
                  <a:srgbClr val="888888"/>
                </a:solidFill>
              </a:defRPr>
            </a:lvl2pPr>
            <a:lvl3pPr indent="0" lvl="2" marL="0" marR="0" rtl="0" algn="r">
              <a:spcBef>
                <a:spcPts val="0"/>
              </a:spcBef>
              <a:buNone/>
              <a:defRPr sz="1400">
                <a:solidFill>
                  <a:srgbClr val="888888"/>
                </a:solidFill>
              </a:defRPr>
            </a:lvl3pPr>
            <a:lvl4pPr indent="0" lvl="3" marL="0" marR="0" rtl="0" algn="r">
              <a:spcBef>
                <a:spcPts val="0"/>
              </a:spcBef>
              <a:buNone/>
              <a:defRPr sz="1400">
                <a:solidFill>
                  <a:srgbClr val="888888"/>
                </a:solidFill>
              </a:defRPr>
            </a:lvl4pPr>
            <a:lvl5pPr indent="0" lvl="4" marL="0" marR="0" rtl="0" algn="r">
              <a:spcBef>
                <a:spcPts val="0"/>
              </a:spcBef>
              <a:buNone/>
              <a:defRPr sz="1400">
                <a:solidFill>
                  <a:srgbClr val="888888"/>
                </a:solidFill>
              </a:defRPr>
            </a:lvl5pPr>
            <a:lvl6pPr indent="0" lvl="5" marL="0" marR="0" rtl="0" algn="r">
              <a:spcBef>
                <a:spcPts val="0"/>
              </a:spcBef>
              <a:buNone/>
              <a:defRPr sz="1400">
                <a:solidFill>
                  <a:srgbClr val="888888"/>
                </a:solidFill>
              </a:defRPr>
            </a:lvl6pPr>
            <a:lvl7pPr indent="0" lvl="6" marL="0" marR="0" rtl="0" algn="r">
              <a:spcBef>
                <a:spcPts val="0"/>
              </a:spcBef>
              <a:buNone/>
              <a:defRPr sz="1400">
                <a:solidFill>
                  <a:srgbClr val="888888"/>
                </a:solidFill>
              </a:defRPr>
            </a:lvl7pPr>
            <a:lvl8pPr indent="0" lvl="7" marL="0" marR="0" rtl="0" algn="r">
              <a:spcBef>
                <a:spcPts val="0"/>
              </a:spcBef>
              <a:buNone/>
              <a:defRPr sz="1400">
                <a:solidFill>
                  <a:srgbClr val="888888"/>
                </a:solidFill>
              </a:defRPr>
            </a:lvl8pPr>
            <a:lvl9pPr indent="0" lvl="8" marL="0" marR="0" rtl="0" algn="r">
              <a:spcBef>
                <a:spcPts val="0"/>
              </a:spcBef>
              <a:buNone/>
              <a:defRPr sz="1400">
                <a:solidFill>
                  <a:srgbClr val="888888"/>
                </a:solidFill>
              </a:defRPr>
            </a:lvl9pPr>
          </a:lstStyle>
          <a:p>
            <a:pPr indent="0" lvl="0" marL="0" rtl="0" algn="r">
              <a:spcBef>
                <a:spcPts val="0"/>
              </a:spcBef>
              <a:spcAft>
                <a:spcPts val="0"/>
              </a:spcAft>
              <a:buNone/>
            </a:pPr>
            <a:fld id="{00000000-1234-1234-1234-123412341234}" type="slidenum">
              <a:rPr lang="en-GB"/>
              <a:t>‹#›</a:t>
            </a:fld>
            <a:endParaRPr sz="11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8.jpg"/><Relationship Id="rId4" Type="http://schemas.openxmlformats.org/officeDocument/2006/relationships/image" Target="../media/image19.jpg"/><Relationship Id="rId5" Type="http://schemas.openxmlformats.org/officeDocument/2006/relationships/image" Target="../media/image22.jpg"/><Relationship Id="rId6"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hyperlink" Target="http://dx.doi.org/10.1145/282787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3.jpg"/><Relationship Id="rId5"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ctrTitle"/>
          </p:nvPr>
        </p:nvSpPr>
        <p:spPr>
          <a:xfrm>
            <a:off x="332250" y="1581725"/>
            <a:ext cx="8479500" cy="1526700"/>
          </a:xfrm>
          <a:prstGeom prst="rect">
            <a:avLst/>
          </a:prstGeom>
          <a:noFill/>
          <a:ln>
            <a:noFill/>
          </a:ln>
        </p:spPr>
        <p:txBody>
          <a:bodyPr anchorCtr="0" anchor="t" bIns="0" lIns="0" spcFirstLastPara="1" rIns="0" wrap="square" tIns="67150">
            <a:spAutoFit/>
          </a:bodyPr>
          <a:lstStyle/>
          <a:p>
            <a:pPr indent="-1562100" lvl="0" marL="1574800" rtl="0" algn="ctr">
              <a:lnSpc>
                <a:spcPct val="107954"/>
              </a:lnSpc>
              <a:spcBef>
                <a:spcPts val="0"/>
              </a:spcBef>
              <a:spcAft>
                <a:spcPts val="0"/>
              </a:spcAft>
              <a:buSzPts val="1100"/>
              <a:buNone/>
            </a:pPr>
            <a:r>
              <a:rPr b="1" lang="en-GB" sz="3000"/>
              <a:t>Analyzing Gender Perceptions in Dating App </a:t>
            </a:r>
            <a:endParaRPr b="1" sz="3000"/>
          </a:p>
          <a:p>
            <a:pPr indent="-1562100" lvl="0" marL="1574800" rtl="0" algn="ctr">
              <a:lnSpc>
                <a:spcPct val="107954"/>
              </a:lnSpc>
              <a:spcBef>
                <a:spcPts val="0"/>
              </a:spcBef>
              <a:spcAft>
                <a:spcPts val="0"/>
              </a:spcAft>
              <a:buClr>
                <a:schemeClr val="dk1"/>
              </a:buClr>
              <a:buSzPts val="1100"/>
              <a:buFont typeface="Arial"/>
              <a:buNone/>
            </a:pPr>
            <a:r>
              <a:rPr b="1" lang="en-GB" sz="3000"/>
              <a:t> and Movie Preferences</a:t>
            </a:r>
            <a:endParaRPr b="1" sz="3000"/>
          </a:p>
          <a:p>
            <a:pPr indent="-1562100" lvl="0" marL="1574800" marR="0" rtl="0" algn="ctr">
              <a:lnSpc>
                <a:spcPct val="107954"/>
              </a:lnSpc>
              <a:spcBef>
                <a:spcPts val="0"/>
              </a:spcBef>
              <a:spcAft>
                <a:spcPts val="0"/>
              </a:spcAft>
              <a:buNone/>
            </a:pPr>
            <a:r>
              <a:t/>
            </a:r>
            <a:endParaRPr b="1" sz="3000"/>
          </a:p>
        </p:txBody>
      </p:sp>
      <p:sp>
        <p:nvSpPr>
          <p:cNvPr id="96" name="Google Shape;96;p19"/>
          <p:cNvSpPr txBox="1"/>
          <p:nvPr/>
        </p:nvSpPr>
        <p:spPr>
          <a:xfrm>
            <a:off x="5971893" y="3711200"/>
            <a:ext cx="2429100" cy="5637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1800">
                <a:latin typeface="Calibri"/>
                <a:ea typeface="Calibri"/>
                <a:cs typeface="Calibri"/>
                <a:sym typeface="Calibri"/>
              </a:rPr>
              <a:t>       Abhishek Sharma</a:t>
            </a:r>
            <a:endParaRPr sz="1800">
              <a:latin typeface="Calibri"/>
              <a:ea typeface="Calibri"/>
              <a:cs typeface="Calibri"/>
              <a:sym typeface="Calibri"/>
            </a:endParaRPr>
          </a:p>
          <a:p>
            <a:pPr indent="0" lvl="0" marL="12700" marR="0" rtl="0" algn="l">
              <a:lnSpc>
                <a:spcPct val="100000"/>
              </a:lnSpc>
              <a:spcBef>
                <a:spcPts val="0"/>
              </a:spcBef>
              <a:spcAft>
                <a:spcPts val="0"/>
              </a:spcAft>
              <a:buNone/>
            </a:pPr>
            <a:r>
              <a:rPr lang="en-GB" sz="1800">
                <a:latin typeface="Calibri"/>
                <a:ea typeface="Calibri"/>
                <a:cs typeface="Calibri"/>
                <a:sym typeface="Calibri"/>
              </a:rPr>
              <a:t>  Bhargav Sai Bhuvanagiri</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MovieLens Data visualized</a:t>
            </a:r>
            <a:endParaRPr b="1" sz="2500"/>
          </a:p>
        </p:txBody>
      </p:sp>
      <p:sp>
        <p:nvSpPr>
          <p:cNvPr id="204" name="Google Shape;204;p28"/>
          <p:cNvSpPr txBox="1"/>
          <p:nvPr/>
        </p:nvSpPr>
        <p:spPr>
          <a:xfrm>
            <a:off x="145300" y="674175"/>
            <a:ext cx="8264400" cy="387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GB">
                <a:latin typeface="Calibri"/>
                <a:ea typeface="Calibri"/>
                <a:cs typeface="Calibri"/>
                <a:sym typeface="Calibri"/>
              </a:rPr>
              <a:t>Prominent Age Groups: 18-24, 25-34, 35-44, 45-49, 50-55</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Prominent Occupations: College student, Management, Educator, Engineer, Writer, Programmer</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
        <p:nvSpPr>
          <p:cNvPr id="205" name="Google Shape;205;p28"/>
          <p:cNvSpPr txBox="1"/>
          <p:nvPr/>
        </p:nvSpPr>
        <p:spPr>
          <a:xfrm>
            <a:off x="389400" y="1650575"/>
            <a:ext cx="71835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a:solidFill>
                  <a:srgbClr val="C00000"/>
                </a:solidFill>
                <a:latin typeface="Calibri"/>
                <a:ea typeface="Calibri"/>
                <a:cs typeface="Calibri"/>
                <a:sym typeface="Calibri"/>
              </a:rPr>
              <a:t>Example visualization of popular genre and movies by classes - (18-24, Male, College student)</a:t>
            </a:r>
            <a:endParaRPr b="1" i="1">
              <a:solidFill>
                <a:srgbClr val="C00000"/>
              </a:solidFill>
              <a:latin typeface="Calibri"/>
              <a:ea typeface="Calibri"/>
              <a:cs typeface="Calibri"/>
              <a:sym typeface="Calibri"/>
            </a:endParaRPr>
          </a:p>
        </p:txBody>
      </p:sp>
      <p:pic>
        <p:nvPicPr>
          <p:cNvPr id="206" name="Google Shape;206;p28"/>
          <p:cNvPicPr preferRelativeResize="0"/>
          <p:nvPr/>
        </p:nvPicPr>
        <p:blipFill>
          <a:blip r:embed="rId3">
            <a:alphaModFix/>
          </a:blip>
          <a:stretch>
            <a:fillRect/>
          </a:stretch>
        </p:blipFill>
        <p:spPr>
          <a:xfrm>
            <a:off x="160800" y="2431975"/>
            <a:ext cx="4182601" cy="171717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207" name="Google Shape;207;p28"/>
          <p:cNvPicPr preferRelativeResize="0"/>
          <p:nvPr/>
        </p:nvPicPr>
        <p:blipFill rotWithShape="1">
          <a:blip r:embed="rId4">
            <a:alphaModFix/>
          </a:blip>
          <a:srcRect b="0" l="1238" r="1248" t="0"/>
          <a:stretch/>
        </p:blipFill>
        <p:spPr>
          <a:xfrm>
            <a:off x="4343400" y="2431975"/>
            <a:ext cx="4182601" cy="171717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208" name="Google Shape;208;p28"/>
          <p:cNvSpPr txBox="1"/>
          <p:nvPr/>
        </p:nvSpPr>
        <p:spPr>
          <a:xfrm>
            <a:off x="7392600" y="4405275"/>
            <a:ext cx="1133400" cy="1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700">
                <a:latin typeface="Calibri"/>
                <a:ea typeface="Calibri"/>
                <a:cs typeface="Calibri"/>
                <a:sym typeface="Calibri"/>
              </a:rPr>
              <a:t>*using dash app script</a:t>
            </a:r>
            <a:endParaRPr b="1" i="1" sz="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500"/>
                                        <p:tgtEl>
                                          <p:spTgt spid="204">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500"/>
                                        <p:tgtEl>
                                          <p:spTgt spid="204">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500"/>
                                        <p:tgtEl>
                                          <p:spTgt spid="204">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900"/>
                                        <p:tgtEl>
                                          <p:spTgt spid="205"/>
                                        </p:tgtEl>
                                      </p:cBhvr>
                                    </p:animEffect>
                                  </p:childTnLst>
                                </p:cTn>
                              </p:par>
                            </p:childTnLst>
                          </p:cTn>
                        </p:par>
                        <p:par>
                          <p:cTn fill="hold">
                            <p:stCondLst>
                              <p:cond delay="2400"/>
                            </p:stCondLst>
                            <p:childTnLst>
                              <p:par>
                                <p:cTn fill="hold" nodeType="after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MTBI Personality inference</a:t>
            </a:r>
            <a:r>
              <a:rPr b="1" baseline="30000" i="1" lang="en-GB" sz="2500"/>
              <a:t>[2]</a:t>
            </a:r>
            <a:r>
              <a:rPr b="1" lang="en-GB" sz="2500"/>
              <a:t> </a:t>
            </a:r>
            <a:endParaRPr b="1" sz="2500"/>
          </a:p>
        </p:txBody>
      </p:sp>
      <p:sp>
        <p:nvSpPr>
          <p:cNvPr id="214" name="Google Shape;214;p29"/>
          <p:cNvSpPr txBox="1"/>
          <p:nvPr/>
        </p:nvSpPr>
        <p:spPr>
          <a:xfrm>
            <a:off x="145300" y="674175"/>
            <a:ext cx="8264400" cy="387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GB">
                <a:latin typeface="Calibri"/>
                <a:ea typeface="Calibri"/>
                <a:cs typeface="Calibri"/>
                <a:sym typeface="Calibri"/>
              </a:rPr>
              <a:t>Program to analyze the movie </a:t>
            </a:r>
            <a:r>
              <a:rPr lang="en-GB">
                <a:latin typeface="Calibri"/>
                <a:ea typeface="Calibri"/>
                <a:cs typeface="Calibri"/>
                <a:sym typeface="Calibri"/>
              </a:rPr>
              <a:t>script</a:t>
            </a:r>
            <a:r>
              <a:rPr lang="en-GB">
                <a:latin typeface="Calibri"/>
                <a:ea typeface="Calibri"/>
                <a:cs typeface="Calibri"/>
                <a:sym typeface="Calibri"/>
              </a:rPr>
              <a:t> and extract </a:t>
            </a:r>
            <a:r>
              <a:rPr lang="en-GB">
                <a:latin typeface="Calibri"/>
                <a:ea typeface="Calibri"/>
                <a:cs typeface="Calibri"/>
                <a:sym typeface="Calibri"/>
              </a:rPr>
              <a:t>characters</a:t>
            </a:r>
            <a:r>
              <a:rPr lang="en-GB">
                <a:latin typeface="Calibri"/>
                <a:ea typeface="Calibri"/>
                <a:cs typeface="Calibri"/>
                <a:sym typeface="Calibri"/>
              </a:rPr>
              <a:t> in </a:t>
            </a:r>
            <a:r>
              <a:rPr lang="en-GB">
                <a:latin typeface="Calibri"/>
                <a:ea typeface="Calibri"/>
                <a:cs typeface="Calibri"/>
                <a:sym typeface="Calibri"/>
              </a:rPr>
              <a:t>the</a:t>
            </a:r>
            <a:r>
              <a:rPr lang="en-GB">
                <a:latin typeface="Calibri"/>
                <a:ea typeface="Calibri"/>
                <a:cs typeface="Calibri"/>
                <a:sym typeface="Calibri"/>
              </a:rPr>
              <a:t> movie script, based on it what are their personality types.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Script → characters identified </a:t>
            </a:r>
            <a:r>
              <a:rPr lang="en-GB">
                <a:solidFill>
                  <a:schemeClr val="dk1"/>
                </a:solidFill>
                <a:latin typeface="Calibri"/>
                <a:ea typeface="Calibri"/>
                <a:cs typeface="Calibri"/>
                <a:sym typeface="Calibri"/>
              </a:rPr>
              <a:t>→ Personality predicted</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
        <p:nvSpPr>
          <p:cNvPr id="215" name="Google Shape;215;p29"/>
          <p:cNvSpPr txBox="1"/>
          <p:nvPr/>
        </p:nvSpPr>
        <p:spPr>
          <a:xfrm>
            <a:off x="7392600" y="4405275"/>
            <a:ext cx="1133400" cy="1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700">
                <a:latin typeface="Calibri"/>
                <a:ea typeface="Calibri"/>
                <a:cs typeface="Calibri"/>
                <a:sym typeface="Calibri"/>
              </a:rPr>
              <a:t>*using dash app script</a:t>
            </a:r>
            <a:endParaRPr b="1" i="1" sz="700">
              <a:latin typeface="Calibri"/>
              <a:ea typeface="Calibri"/>
              <a:cs typeface="Calibri"/>
              <a:sym typeface="Calibri"/>
            </a:endParaRPr>
          </a:p>
        </p:txBody>
      </p:sp>
      <p:pic>
        <p:nvPicPr>
          <p:cNvPr id="216" name="Google Shape;216;p29"/>
          <p:cNvPicPr preferRelativeResize="0"/>
          <p:nvPr/>
        </p:nvPicPr>
        <p:blipFill>
          <a:blip r:embed="rId3">
            <a:alphaModFix/>
          </a:blip>
          <a:stretch>
            <a:fillRect/>
          </a:stretch>
        </p:blipFill>
        <p:spPr>
          <a:xfrm>
            <a:off x="2227850" y="2127213"/>
            <a:ext cx="4269801" cy="169247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217" name="Google Shape;217;p29"/>
          <p:cNvPicPr preferRelativeResize="0"/>
          <p:nvPr/>
        </p:nvPicPr>
        <p:blipFill>
          <a:blip r:embed="rId4">
            <a:alphaModFix/>
          </a:blip>
          <a:stretch>
            <a:fillRect/>
          </a:stretch>
        </p:blipFill>
        <p:spPr>
          <a:xfrm>
            <a:off x="2227850" y="3819675"/>
            <a:ext cx="4269801" cy="7251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218" name="Google Shape;218;p29"/>
          <p:cNvSpPr txBox="1"/>
          <p:nvPr/>
        </p:nvSpPr>
        <p:spPr>
          <a:xfrm>
            <a:off x="389400" y="1650575"/>
            <a:ext cx="7183500" cy="384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i="1" lang="en-GB">
                <a:solidFill>
                  <a:srgbClr val="C00000"/>
                </a:solidFill>
                <a:latin typeface="Calibri"/>
                <a:ea typeface="Calibri"/>
                <a:cs typeface="Calibri"/>
                <a:sym typeface="Calibri"/>
              </a:rPr>
              <a:t>The output dataframe and usage instance</a:t>
            </a:r>
            <a:endParaRPr b="1" i="1">
              <a:solidFill>
                <a:srgbClr val="C00000"/>
              </a:solidFill>
              <a:latin typeface="Calibri"/>
              <a:ea typeface="Calibri"/>
              <a:cs typeface="Calibri"/>
              <a:sym typeface="Calibri"/>
            </a:endParaRPr>
          </a:p>
          <a:p>
            <a:pPr indent="0" lvl="0" marL="0" rtl="0" algn="l">
              <a:spcBef>
                <a:spcPts val="0"/>
              </a:spcBef>
              <a:spcAft>
                <a:spcPts val="0"/>
              </a:spcAft>
              <a:buNone/>
            </a:pPr>
            <a:r>
              <a:t/>
            </a:r>
            <a:endParaRPr b="1" i="1">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500"/>
                                        <p:tgtEl>
                                          <p:spTgt spid="214">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500"/>
                                        <p:tgtEl>
                                          <p:spTgt spid="214">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Effect filter="fade" transition="in">
                                      <p:cBhvr>
                                        <p:cTn dur="500"/>
                                        <p:tgtEl>
                                          <p:spTgt spid="2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9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MTBI Personality inference</a:t>
            </a:r>
            <a:r>
              <a:rPr b="1" baseline="30000" i="1" lang="en-GB" sz="2500"/>
              <a:t>[2]</a:t>
            </a:r>
            <a:r>
              <a:rPr b="1" lang="en-GB" sz="2500"/>
              <a:t> </a:t>
            </a:r>
            <a:endParaRPr b="1" sz="2500"/>
          </a:p>
        </p:txBody>
      </p:sp>
      <p:sp>
        <p:nvSpPr>
          <p:cNvPr id="224" name="Google Shape;224;p30"/>
          <p:cNvSpPr txBox="1"/>
          <p:nvPr/>
        </p:nvSpPr>
        <p:spPr>
          <a:xfrm>
            <a:off x="7392600" y="4405275"/>
            <a:ext cx="1133400" cy="1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700">
                <a:latin typeface="Calibri"/>
                <a:ea typeface="Calibri"/>
                <a:cs typeface="Calibri"/>
                <a:sym typeface="Calibri"/>
              </a:rPr>
              <a:t>*using dash app script</a:t>
            </a:r>
            <a:endParaRPr b="1" i="1" sz="700">
              <a:latin typeface="Calibri"/>
              <a:ea typeface="Calibri"/>
              <a:cs typeface="Calibri"/>
              <a:sym typeface="Calibri"/>
            </a:endParaRPr>
          </a:p>
        </p:txBody>
      </p:sp>
      <p:pic>
        <p:nvPicPr>
          <p:cNvPr id="225" name="Google Shape;225;p30"/>
          <p:cNvPicPr preferRelativeResize="0"/>
          <p:nvPr/>
        </p:nvPicPr>
        <p:blipFill>
          <a:blip r:embed="rId3">
            <a:alphaModFix/>
          </a:blip>
          <a:stretch>
            <a:fillRect/>
          </a:stretch>
        </p:blipFill>
        <p:spPr>
          <a:xfrm>
            <a:off x="2227850" y="879287"/>
            <a:ext cx="4269801" cy="169247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226" name="Google Shape;226;p30"/>
          <p:cNvPicPr preferRelativeResize="0"/>
          <p:nvPr/>
        </p:nvPicPr>
        <p:blipFill>
          <a:blip r:embed="rId4">
            <a:alphaModFix/>
          </a:blip>
          <a:stretch>
            <a:fillRect/>
          </a:stretch>
        </p:blipFill>
        <p:spPr>
          <a:xfrm>
            <a:off x="2227850" y="2571750"/>
            <a:ext cx="4269801" cy="7251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227" name="Google Shape;227;p30"/>
          <p:cNvPicPr preferRelativeResize="0"/>
          <p:nvPr/>
        </p:nvPicPr>
        <p:blipFill>
          <a:blip r:embed="rId5">
            <a:alphaModFix/>
          </a:blip>
          <a:stretch>
            <a:fillRect/>
          </a:stretch>
        </p:blipFill>
        <p:spPr>
          <a:xfrm>
            <a:off x="2227850" y="3296850"/>
            <a:ext cx="4269801" cy="116807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9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Results</a:t>
            </a:r>
            <a:endParaRPr b="1" sz="2500"/>
          </a:p>
        </p:txBody>
      </p:sp>
      <p:pic>
        <p:nvPicPr>
          <p:cNvPr id="233" name="Google Shape;233;p31"/>
          <p:cNvPicPr preferRelativeResize="0"/>
          <p:nvPr/>
        </p:nvPicPr>
        <p:blipFill>
          <a:blip r:embed="rId3">
            <a:alphaModFix/>
          </a:blip>
          <a:stretch>
            <a:fillRect/>
          </a:stretch>
        </p:blipFill>
        <p:spPr>
          <a:xfrm>
            <a:off x="896650" y="703075"/>
            <a:ext cx="2561712" cy="153382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234" name="Google Shape;234;p31"/>
          <p:cNvPicPr preferRelativeResize="0"/>
          <p:nvPr/>
        </p:nvPicPr>
        <p:blipFill rotWithShape="1">
          <a:blip r:embed="rId4">
            <a:alphaModFix/>
          </a:blip>
          <a:srcRect b="0" l="1095" r="1095" t="0"/>
          <a:stretch/>
        </p:blipFill>
        <p:spPr>
          <a:xfrm>
            <a:off x="896675" y="2673362"/>
            <a:ext cx="2561652" cy="1533801"/>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235" name="Google Shape;235;p31"/>
          <p:cNvPicPr preferRelativeResize="0"/>
          <p:nvPr/>
        </p:nvPicPr>
        <p:blipFill rotWithShape="1">
          <a:blip r:embed="rId5">
            <a:alphaModFix/>
          </a:blip>
          <a:srcRect b="0" l="1465" r="1456" t="0"/>
          <a:stretch/>
        </p:blipFill>
        <p:spPr>
          <a:xfrm>
            <a:off x="4990450" y="703075"/>
            <a:ext cx="2561700" cy="1533826"/>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236" name="Google Shape;236;p31"/>
          <p:cNvPicPr preferRelativeResize="0"/>
          <p:nvPr/>
        </p:nvPicPr>
        <p:blipFill rotWithShape="1">
          <a:blip r:embed="rId6">
            <a:alphaModFix/>
          </a:blip>
          <a:srcRect b="0" l="1569" r="1559" t="0"/>
          <a:stretch/>
        </p:blipFill>
        <p:spPr>
          <a:xfrm>
            <a:off x="4990450" y="2673350"/>
            <a:ext cx="2561700" cy="1533824"/>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237" name="Google Shape;237;p31"/>
          <p:cNvSpPr txBox="1"/>
          <p:nvPr/>
        </p:nvSpPr>
        <p:spPr>
          <a:xfrm>
            <a:off x="1416600" y="2236900"/>
            <a:ext cx="2661000" cy="1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Calibri"/>
                <a:ea typeface="Calibri"/>
                <a:cs typeface="Calibri"/>
                <a:sym typeface="Calibri"/>
              </a:rPr>
              <a:t>Class - (18-24, Female)</a:t>
            </a:r>
            <a:endParaRPr b="1" sz="1200">
              <a:latin typeface="Calibri"/>
              <a:ea typeface="Calibri"/>
              <a:cs typeface="Calibri"/>
              <a:sym typeface="Calibri"/>
            </a:endParaRPr>
          </a:p>
        </p:txBody>
      </p:sp>
      <p:sp>
        <p:nvSpPr>
          <p:cNvPr id="238" name="Google Shape;238;p31"/>
          <p:cNvSpPr txBox="1"/>
          <p:nvPr/>
        </p:nvSpPr>
        <p:spPr>
          <a:xfrm>
            <a:off x="5321800" y="2236900"/>
            <a:ext cx="2661000" cy="1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Calibri"/>
                <a:ea typeface="Calibri"/>
                <a:cs typeface="Calibri"/>
                <a:sym typeface="Calibri"/>
              </a:rPr>
              <a:t>Class - (25-34, Female)</a:t>
            </a:r>
            <a:endParaRPr b="1" sz="1200">
              <a:latin typeface="Calibri"/>
              <a:ea typeface="Calibri"/>
              <a:cs typeface="Calibri"/>
              <a:sym typeface="Calibri"/>
            </a:endParaRPr>
          </a:p>
        </p:txBody>
      </p:sp>
      <p:sp>
        <p:nvSpPr>
          <p:cNvPr id="239" name="Google Shape;239;p31"/>
          <p:cNvSpPr txBox="1"/>
          <p:nvPr/>
        </p:nvSpPr>
        <p:spPr>
          <a:xfrm>
            <a:off x="5321800" y="4207175"/>
            <a:ext cx="2661000" cy="1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Calibri"/>
                <a:ea typeface="Calibri"/>
                <a:cs typeface="Calibri"/>
                <a:sym typeface="Calibri"/>
              </a:rPr>
              <a:t>Class - (25-34, Male)</a:t>
            </a:r>
            <a:endParaRPr b="1" sz="1200">
              <a:latin typeface="Calibri"/>
              <a:ea typeface="Calibri"/>
              <a:cs typeface="Calibri"/>
              <a:sym typeface="Calibri"/>
            </a:endParaRPr>
          </a:p>
        </p:txBody>
      </p:sp>
      <p:sp>
        <p:nvSpPr>
          <p:cNvPr id="240" name="Google Shape;240;p31"/>
          <p:cNvSpPr txBox="1"/>
          <p:nvPr/>
        </p:nvSpPr>
        <p:spPr>
          <a:xfrm>
            <a:off x="1416600" y="4207175"/>
            <a:ext cx="2661000" cy="1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Calibri"/>
                <a:ea typeface="Calibri"/>
                <a:cs typeface="Calibri"/>
                <a:sym typeface="Calibri"/>
              </a:rPr>
              <a:t>Class - (35-44, Female)</a:t>
            </a:r>
            <a:endParaRPr b="1" sz="1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Inference</a:t>
            </a:r>
            <a:endParaRPr b="1" sz="2500"/>
          </a:p>
        </p:txBody>
      </p:sp>
      <p:sp>
        <p:nvSpPr>
          <p:cNvPr id="246" name="Google Shape;246;p32"/>
          <p:cNvSpPr txBox="1"/>
          <p:nvPr/>
        </p:nvSpPr>
        <p:spPr>
          <a:xfrm>
            <a:off x="7392600" y="4405275"/>
            <a:ext cx="1133400" cy="1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700">
                <a:latin typeface="Calibri"/>
                <a:ea typeface="Calibri"/>
                <a:cs typeface="Calibri"/>
                <a:sym typeface="Calibri"/>
              </a:rPr>
              <a:t>*using dash app script</a:t>
            </a:r>
            <a:endParaRPr b="1" i="1" sz="700">
              <a:latin typeface="Calibri"/>
              <a:ea typeface="Calibri"/>
              <a:cs typeface="Calibri"/>
              <a:sym typeface="Calibri"/>
            </a:endParaRPr>
          </a:p>
        </p:txBody>
      </p:sp>
      <p:sp>
        <p:nvSpPr>
          <p:cNvPr id="247" name="Google Shape;247;p32"/>
          <p:cNvSpPr txBox="1"/>
          <p:nvPr/>
        </p:nvSpPr>
        <p:spPr>
          <a:xfrm>
            <a:off x="211675" y="772575"/>
            <a:ext cx="7916400" cy="337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GB">
                <a:latin typeface="Calibri"/>
                <a:ea typeface="Calibri"/>
                <a:cs typeface="Calibri"/>
                <a:sym typeface="Calibri"/>
              </a:rPr>
              <a:t>For Class ‘18-24’,Female  the the personality codes ISFP,ESTJ,INTP,e.t.c personalities matched with the results we got from the MTBI Personality predictor.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For Class ‘25-34,Female’ the personality codes ESTP,ISFP,e.t.c personalities matched  with the results we got from the MTBI Personality predictor.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For Class ’35-44,Female’ the personality codes INFP,ISTJ,ESTP,ESFJ,e.t.c personalities matched with the results we got from MTBI Personality predictor.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For Class ‘ 25-34,Male’ the personality codes  INFJ,ESFP,ESTJ,e.t.c personalities matched with the results we got from MTBI Personality predictor.</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Conclusion</a:t>
            </a:r>
            <a:endParaRPr b="1" sz="2500"/>
          </a:p>
        </p:txBody>
      </p:sp>
      <p:sp>
        <p:nvSpPr>
          <p:cNvPr id="253" name="Google Shape;253;p33"/>
          <p:cNvSpPr txBox="1"/>
          <p:nvPr/>
        </p:nvSpPr>
        <p:spPr>
          <a:xfrm>
            <a:off x="7392600" y="4405275"/>
            <a:ext cx="1133400" cy="1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700">
                <a:latin typeface="Calibri"/>
                <a:ea typeface="Calibri"/>
                <a:cs typeface="Calibri"/>
                <a:sym typeface="Calibri"/>
              </a:rPr>
              <a:t>*using dash app script</a:t>
            </a:r>
            <a:endParaRPr b="1" i="1" sz="700">
              <a:latin typeface="Calibri"/>
              <a:ea typeface="Calibri"/>
              <a:cs typeface="Calibri"/>
              <a:sym typeface="Calibri"/>
            </a:endParaRPr>
          </a:p>
        </p:txBody>
      </p:sp>
      <p:sp>
        <p:nvSpPr>
          <p:cNvPr id="254" name="Google Shape;254;p33"/>
          <p:cNvSpPr txBox="1"/>
          <p:nvPr/>
        </p:nvSpPr>
        <p:spPr>
          <a:xfrm>
            <a:off x="486825" y="910175"/>
            <a:ext cx="7577700" cy="3495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Calibri"/>
              <a:buChar char="●"/>
            </a:pPr>
            <a:r>
              <a:rPr lang="en-GB" sz="1300">
                <a:solidFill>
                  <a:srgbClr val="374151"/>
                </a:solidFill>
                <a:latin typeface="Roboto"/>
                <a:ea typeface="Roboto"/>
                <a:cs typeface="Roboto"/>
                <a:sym typeface="Roboto"/>
              </a:rPr>
              <a:t>From the line charts, it's evident that certain personality types exhibit a higher count of words that match with the important terms extracted for each class.</a:t>
            </a:r>
            <a:endParaRPr sz="1300">
              <a:solidFill>
                <a:srgbClr val="374151"/>
              </a:solidFill>
              <a:latin typeface="Roboto"/>
              <a:ea typeface="Roboto"/>
              <a:cs typeface="Roboto"/>
              <a:sym typeface="Roboto"/>
            </a:endParaRPr>
          </a:p>
          <a:p>
            <a:pPr indent="-311150" lvl="0" marL="457200" rtl="0" algn="l">
              <a:spcBef>
                <a:spcPts val="0"/>
              </a:spcBef>
              <a:spcAft>
                <a:spcPts val="0"/>
              </a:spcAft>
              <a:buClr>
                <a:srgbClr val="374151"/>
              </a:buClr>
              <a:buSzPts val="1300"/>
              <a:buFont typeface="Roboto"/>
              <a:buChar char="●"/>
            </a:pPr>
            <a:r>
              <a:rPr lang="en-GB" sz="1300">
                <a:solidFill>
                  <a:srgbClr val="374151"/>
                </a:solidFill>
                <a:latin typeface="Roboto"/>
                <a:ea typeface="Roboto"/>
                <a:cs typeface="Roboto"/>
                <a:sym typeface="Roboto"/>
              </a:rPr>
              <a:t>The comparison of these results with the code outputs from the MBTI personality prediction unveils notable overlaps and discrepancies, offering insights into how well the prediction code aligns with the extracted important terms for each personality class.</a:t>
            </a:r>
            <a:endParaRPr sz="1300">
              <a:solidFill>
                <a:srgbClr val="37415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Future Work and limitations</a:t>
            </a:r>
            <a:endParaRPr b="1" sz="2500"/>
          </a:p>
        </p:txBody>
      </p:sp>
      <p:sp>
        <p:nvSpPr>
          <p:cNvPr id="260" name="Google Shape;260;p34"/>
          <p:cNvSpPr txBox="1"/>
          <p:nvPr/>
        </p:nvSpPr>
        <p:spPr>
          <a:xfrm>
            <a:off x="7392600" y="4405275"/>
            <a:ext cx="1133400" cy="1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700">
                <a:latin typeface="Calibri"/>
                <a:ea typeface="Calibri"/>
                <a:cs typeface="Calibri"/>
                <a:sym typeface="Calibri"/>
              </a:rPr>
              <a:t>*using dash app script</a:t>
            </a:r>
            <a:endParaRPr b="1" i="1" sz="700">
              <a:latin typeface="Calibri"/>
              <a:ea typeface="Calibri"/>
              <a:cs typeface="Calibri"/>
              <a:sym typeface="Calibri"/>
            </a:endParaRPr>
          </a:p>
        </p:txBody>
      </p:sp>
      <p:sp>
        <p:nvSpPr>
          <p:cNvPr id="261" name="Google Shape;261;p34"/>
          <p:cNvSpPr txBox="1"/>
          <p:nvPr/>
        </p:nvSpPr>
        <p:spPr>
          <a:xfrm>
            <a:off x="378825" y="930850"/>
            <a:ext cx="7652400" cy="329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GB">
                <a:latin typeface="Calibri"/>
                <a:ea typeface="Calibri"/>
                <a:cs typeface="Calibri"/>
                <a:sym typeface="Calibri"/>
              </a:rPr>
              <a:t>Given good </a:t>
            </a:r>
            <a:r>
              <a:rPr lang="en-GB">
                <a:latin typeface="Calibri"/>
                <a:ea typeface="Calibri"/>
                <a:cs typeface="Calibri"/>
                <a:sym typeface="Calibri"/>
              </a:rPr>
              <a:t>dataset</a:t>
            </a:r>
            <a:r>
              <a:rPr lang="en-GB">
                <a:latin typeface="Calibri"/>
                <a:ea typeface="Calibri"/>
                <a:cs typeface="Calibri"/>
                <a:sym typeface="Calibri"/>
              </a:rPr>
              <a:t> with more attributes to work we can improve the accuracy of our predictor model.</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More diverse dataset can lead to </a:t>
            </a:r>
            <a:r>
              <a:rPr lang="en-GB">
                <a:latin typeface="Calibri"/>
                <a:ea typeface="Calibri"/>
                <a:cs typeface="Calibri"/>
                <a:sym typeface="Calibri"/>
              </a:rPr>
              <a:t>further</a:t>
            </a:r>
            <a:r>
              <a:rPr lang="en-GB">
                <a:latin typeface="Calibri"/>
                <a:ea typeface="Calibri"/>
                <a:cs typeface="Calibri"/>
                <a:sym typeface="Calibri"/>
              </a:rPr>
              <a:t> </a:t>
            </a:r>
            <a:r>
              <a:rPr lang="en-GB">
                <a:latin typeface="Calibri"/>
                <a:ea typeface="Calibri"/>
                <a:cs typeface="Calibri"/>
                <a:sym typeface="Calibri"/>
              </a:rPr>
              <a:t>interesting</a:t>
            </a:r>
            <a:r>
              <a:rPr lang="en-GB">
                <a:latin typeface="Calibri"/>
                <a:ea typeface="Calibri"/>
                <a:cs typeface="Calibri"/>
                <a:sym typeface="Calibri"/>
              </a:rPr>
              <a:t> results we don’t have orientation in our movielens data set.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Most of the essays given in the okcu</a:t>
            </a:r>
            <a:r>
              <a:rPr lang="en-GB">
                <a:latin typeface="Calibri"/>
                <a:ea typeface="Calibri"/>
                <a:cs typeface="Calibri"/>
                <a:sym typeface="Calibri"/>
              </a:rPr>
              <a:t>pid dataset where not useful.</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5" name="Shape 265"/>
        <p:cNvGrpSpPr/>
        <p:nvPr/>
      </p:nvGrpSpPr>
      <p:grpSpPr>
        <a:xfrm>
          <a:off x="0" y="0"/>
          <a:ext cx="0" cy="0"/>
          <a:chOff x="0" y="0"/>
          <a:chExt cx="0" cy="0"/>
        </a:xfrm>
      </p:grpSpPr>
      <p:sp>
        <p:nvSpPr>
          <p:cNvPr id="266" name="Google Shape;266;p35"/>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Progress and Further Steps </a:t>
            </a:r>
            <a:endParaRPr b="1" sz="2500"/>
          </a:p>
        </p:txBody>
      </p:sp>
      <p:grpSp>
        <p:nvGrpSpPr>
          <p:cNvPr id="267" name="Google Shape;267;p35"/>
          <p:cNvGrpSpPr/>
          <p:nvPr/>
        </p:nvGrpSpPr>
        <p:grpSpPr>
          <a:xfrm>
            <a:off x="164650" y="1092843"/>
            <a:ext cx="2592274" cy="3504409"/>
            <a:chOff x="0" y="1189989"/>
            <a:chExt cx="2726700" cy="4421410"/>
          </a:xfrm>
        </p:grpSpPr>
        <p:sp>
          <p:nvSpPr>
            <p:cNvPr id="268" name="Google Shape;268;p35"/>
            <p:cNvSpPr/>
            <p:nvPr/>
          </p:nvSpPr>
          <p:spPr>
            <a:xfrm>
              <a:off x="0" y="1189989"/>
              <a:ext cx="2726700" cy="6690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Roboto"/>
                  <a:ea typeface="Roboto"/>
                  <a:cs typeface="Roboto"/>
                  <a:sym typeface="Roboto"/>
                </a:rPr>
                <a:t>Integrated Dataset standardization</a:t>
              </a:r>
              <a:endParaRPr b="1">
                <a:solidFill>
                  <a:schemeClr val="lt1"/>
                </a:solidFill>
                <a:latin typeface="Roboto"/>
                <a:ea typeface="Roboto"/>
                <a:cs typeface="Roboto"/>
                <a:sym typeface="Roboto"/>
              </a:endParaRPr>
            </a:p>
          </p:txBody>
        </p:sp>
        <p:sp>
          <p:nvSpPr>
            <p:cNvPr id="269" name="Google Shape;269;p35"/>
            <p:cNvSpPr txBox="1"/>
            <p:nvPr/>
          </p:nvSpPr>
          <p:spPr>
            <a:xfrm>
              <a:off x="0" y="1858999"/>
              <a:ext cx="2263500" cy="3752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Applied Apriori frequent pattern mining to extract user occupations from OkCupid data.</a:t>
              </a:r>
              <a:endParaRPr sz="1200">
                <a:solidFill>
                  <a:schemeClr val="dk1"/>
                </a:solidFill>
                <a:latin typeface="Roboto"/>
                <a:ea typeface="Roboto"/>
                <a:cs typeface="Roboto"/>
                <a:sym typeface="Roboto"/>
              </a:endParaRPr>
            </a:p>
            <a:p>
              <a:pPr indent="0" lvl="0" marL="45720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Ensured a consistent framework for comparative analysis between OkCupid profiles and </a:t>
              </a:r>
              <a:endParaRPr sz="1200">
                <a:solidFill>
                  <a:schemeClr val="dk1"/>
                </a:solidFill>
                <a:latin typeface="Roboto"/>
                <a:ea typeface="Roboto"/>
                <a:cs typeface="Roboto"/>
                <a:sym typeface="Roboto"/>
              </a:endParaRPr>
            </a:p>
            <a:p>
              <a:pPr indent="0" lvl="0" marL="457200" rtl="0" algn="l">
                <a:spcBef>
                  <a:spcPts val="0"/>
                </a:spcBef>
                <a:spcAft>
                  <a:spcPts val="0"/>
                </a:spcAft>
                <a:buNone/>
              </a:pPr>
              <a:r>
                <a:rPr lang="en-GB" sz="1200">
                  <a:solidFill>
                    <a:schemeClr val="dk1"/>
                  </a:solidFill>
                  <a:latin typeface="Roboto"/>
                  <a:ea typeface="Roboto"/>
                  <a:cs typeface="Roboto"/>
                  <a:sym typeface="Roboto"/>
                </a:rPr>
                <a:t>movielens dataset.</a:t>
              </a:r>
              <a:endParaRPr sz="1200">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p:txBody>
        </p:sp>
      </p:grpSp>
      <p:grpSp>
        <p:nvGrpSpPr>
          <p:cNvPr id="270" name="Google Shape;270;p35"/>
          <p:cNvGrpSpPr/>
          <p:nvPr/>
        </p:nvGrpSpPr>
        <p:grpSpPr>
          <a:xfrm>
            <a:off x="2316488" y="1092673"/>
            <a:ext cx="2416014" cy="3370772"/>
            <a:chOff x="2263425" y="1189775"/>
            <a:chExt cx="2541300" cy="4252804"/>
          </a:xfrm>
        </p:grpSpPr>
        <p:sp>
          <p:nvSpPr>
            <p:cNvPr id="271" name="Google Shape;271;p35"/>
            <p:cNvSpPr/>
            <p:nvPr/>
          </p:nvSpPr>
          <p:spPr>
            <a:xfrm>
              <a:off x="2263425" y="1189775"/>
              <a:ext cx="2541300" cy="669000"/>
            </a:xfrm>
            <a:prstGeom prst="chevron">
              <a:avLst>
                <a:gd fmla="val 50000" name="adj"/>
              </a:avLst>
            </a:prstGeom>
            <a:solidFill>
              <a:srgbClr val="A729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Genre and Movie Insights</a:t>
              </a:r>
              <a:endParaRPr>
                <a:solidFill>
                  <a:srgbClr val="FFFFFF"/>
                </a:solidFill>
                <a:latin typeface="Roboto"/>
                <a:ea typeface="Roboto"/>
                <a:cs typeface="Roboto"/>
                <a:sym typeface="Roboto"/>
              </a:endParaRPr>
            </a:p>
          </p:txBody>
        </p:sp>
        <p:sp>
          <p:nvSpPr>
            <p:cNvPr id="272" name="Google Shape;272;p35"/>
            <p:cNvSpPr txBox="1"/>
            <p:nvPr/>
          </p:nvSpPr>
          <p:spPr>
            <a:xfrm>
              <a:off x="2263437" y="1858779"/>
              <a:ext cx="2282700" cy="3583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Explored movielens dataset to identify prominent genres for each user class.</a:t>
              </a:r>
              <a:endParaRPr sz="1200">
                <a:latin typeface="Roboto"/>
                <a:ea typeface="Roboto"/>
                <a:cs typeface="Roboto"/>
                <a:sym typeface="Roboto"/>
              </a:endParaRPr>
            </a:p>
            <a:p>
              <a:pPr indent="0" lvl="0" marL="457200" rtl="0" algn="l">
                <a:lnSpc>
                  <a:spcPct val="115000"/>
                </a:lnSpc>
                <a:spcBef>
                  <a:spcPts val="0"/>
                </a:spcBef>
                <a:spcAft>
                  <a:spcPts val="0"/>
                </a:spcAft>
                <a:buNone/>
              </a:pPr>
              <a:r>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Uncovered popular movies within each genre, providing detailed insights into cinematic preferences.</a:t>
              </a:r>
              <a:endParaRPr sz="1200">
                <a:latin typeface="Roboto"/>
                <a:ea typeface="Roboto"/>
                <a:cs typeface="Roboto"/>
                <a:sym typeface="Roboto"/>
              </a:endParaRPr>
            </a:p>
          </p:txBody>
        </p:sp>
      </p:grpSp>
      <p:grpSp>
        <p:nvGrpSpPr>
          <p:cNvPr id="273" name="Google Shape;273;p35"/>
          <p:cNvGrpSpPr/>
          <p:nvPr/>
        </p:nvGrpSpPr>
        <p:grpSpPr>
          <a:xfrm>
            <a:off x="4281156" y="1092673"/>
            <a:ext cx="2416014" cy="3609028"/>
            <a:chOff x="4329974" y="1189775"/>
            <a:chExt cx="2541300" cy="4553404"/>
          </a:xfrm>
        </p:grpSpPr>
        <p:sp>
          <p:nvSpPr>
            <p:cNvPr id="274" name="Google Shape;274;p35"/>
            <p:cNvSpPr/>
            <p:nvPr/>
          </p:nvSpPr>
          <p:spPr>
            <a:xfrm>
              <a:off x="4329974" y="1189775"/>
              <a:ext cx="2541300" cy="6690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Character Extraction Model</a:t>
              </a:r>
              <a:endParaRPr>
                <a:solidFill>
                  <a:srgbClr val="FFFFFF"/>
                </a:solidFill>
                <a:latin typeface="Roboto"/>
                <a:ea typeface="Roboto"/>
                <a:cs typeface="Roboto"/>
                <a:sym typeface="Roboto"/>
              </a:endParaRPr>
            </a:p>
          </p:txBody>
        </p:sp>
        <p:sp>
          <p:nvSpPr>
            <p:cNvPr id="275" name="Google Shape;275;p35"/>
            <p:cNvSpPr txBox="1"/>
            <p:nvPr/>
          </p:nvSpPr>
          <p:spPr>
            <a:xfrm>
              <a:off x="4454534" y="1858779"/>
              <a:ext cx="2200800" cy="38844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Font typeface="Roboto"/>
                <a:buChar char="●"/>
              </a:pPr>
              <a:r>
                <a:rPr lang="en-GB" sz="1200">
                  <a:solidFill>
                    <a:schemeClr val="dk1"/>
                  </a:solidFill>
                  <a:latin typeface="Calibri"/>
                  <a:ea typeface="Calibri"/>
                  <a:cs typeface="Calibri"/>
                  <a:sym typeface="Calibri"/>
                </a:rPr>
                <a:t>Created a model capable of extracting character information from movies.</a:t>
              </a:r>
              <a:endParaRPr sz="1000">
                <a:latin typeface="Roboto"/>
                <a:ea typeface="Roboto"/>
                <a:cs typeface="Roboto"/>
                <a:sym typeface="Roboto"/>
              </a:endParaRPr>
            </a:p>
          </p:txBody>
        </p:sp>
      </p:grpSp>
      <p:grpSp>
        <p:nvGrpSpPr>
          <p:cNvPr id="276" name="Google Shape;276;p35"/>
          <p:cNvGrpSpPr/>
          <p:nvPr/>
        </p:nvGrpSpPr>
        <p:grpSpPr>
          <a:xfrm>
            <a:off x="6246025" y="1092673"/>
            <a:ext cx="2416019" cy="2760629"/>
            <a:chOff x="6396734" y="1189775"/>
            <a:chExt cx="2541305" cy="3483004"/>
          </a:xfrm>
        </p:grpSpPr>
        <p:sp>
          <p:nvSpPr>
            <p:cNvPr id="277" name="Google Shape;277;p35"/>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MBTI Personality Prediction</a:t>
              </a:r>
              <a:endParaRPr>
                <a:solidFill>
                  <a:srgbClr val="FFFFFF"/>
                </a:solidFill>
                <a:latin typeface="Roboto"/>
                <a:ea typeface="Roboto"/>
                <a:cs typeface="Roboto"/>
                <a:sym typeface="Roboto"/>
              </a:endParaRPr>
            </a:p>
          </p:txBody>
        </p:sp>
        <p:sp>
          <p:nvSpPr>
            <p:cNvPr id="278" name="Google Shape;278;p35"/>
            <p:cNvSpPr txBox="1"/>
            <p:nvPr/>
          </p:nvSpPr>
          <p:spPr>
            <a:xfrm>
              <a:off x="6396734" y="1858779"/>
              <a:ext cx="2223300" cy="2814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Developed a model predicting MBTI personalities based on movie features like dialogues and character development.</a:t>
              </a:r>
              <a:endParaRPr sz="1200">
                <a:latin typeface="Roboto"/>
                <a:ea typeface="Roboto"/>
                <a:cs typeface="Roboto"/>
                <a:sym typeface="Roboto"/>
              </a:endParaRPr>
            </a:p>
          </p:txBody>
        </p:sp>
      </p:grpSp>
      <p:sp>
        <p:nvSpPr>
          <p:cNvPr id="279" name="Google Shape;279;p35"/>
          <p:cNvSpPr txBox="1"/>
          <p:nvPr/>
        </p:nvSpPr>
        <p:spPr>
          <a:xfrm>
            <a:off x="164650" y="645263"/>
            <a:ext cx="3000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Char char="●"/>
            </a:pPr>
            <a:r>
              <a:rPr b="1" lang="en-GB" u="sng">
                <a:solidFill>
                  <a:schemeClr val="dk1"/>
                </a:solidFill>
                <a:latin typeface="Calibri"/>
                <a:ea typeface="Calibri"/>
                <a:cs typeface="Calibri"/>
                <a:sym typeface="Calibri"/>
              </a:rPr>
              <a:t>Progress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3" name="Shape 283"/>
        <p:cNvGrpSpPr/>
        <p:nvPr/>
      </p:nvGrpSpPr>
      <p:grpSpPr>
        <a:xfrm>
          <a:off x="0" y="0"/>
          <a:ext cx="0" cy="0"/>
          <a:chOff x="0" y="0"/>
          <a:chExt cx="0" cy="0"/>
        </a:xfrm>
      </p:grpSpPr>
      <p:sp>
        <p:nvSpPr>
          <p:cNvPr id="284" name="Google Shape;284;p36"/>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Progress and Further Steps</a:t>
            </a:r>
            <a:endParaRPr b="1" sz="2500"/>
          </a:p>
        </p:txBody>
      </p:sp>
      <p:grpSp>
        <p:nvGrpSpPr>
          <p:cNvPr id="285" name="Google Shape;285;p36"/>
          <p:cNvGrpSpPr/>
          <p:nvPr/>
        </p:nvGrpSpPr>
        <p:grpSpPr>
          <a:xfrm>
            <a:off x="164650" y="1092843"/>
            <a:ext cx="2592274" cy="3504409"/>
            <a:chOff x="0" y="1189989"/>
            <a:chExt cx="2726700" cy="4421410"/>
          </a:xfrm>
        </p:grpSpPr>
        <p:sp>
          <p:nvSpPr>
            <p:cNvPr id="286" name="Google Shape;286;p36"/>
            <p:cNvSpPr/>
            <p:nvPr/>
          </p:nvSpPr>
          <p:spPr>
            <a:xfrm>
              <a:off x="0" y="1189989"/>
              <a:ext cx="2726700" cy="6690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Roboto"/>
                  <a:ea typeface="Roboto"/>
                  <a:cs typeface="Roboto"/>
                  <a:sym typeface="Roboto"/>
                </a:rPr>
                <a:t>User Preferences Extraction</a:t>
              </a:r>
              <a:endParaRPr b="1">
                <a:solidFill>
                  <a:schemeClr val="lt1"/>
                </a:solidFill>
                <a:latin typeface="Roboto"/>
                <a:ea typeface="Roboto"/>
                <a:cs typeface="Roboto"/>
                <a:sym typeface="Roboto"/>
              </a:endParaRPr>
            </a:p>
          </p:txBody>
        </p:sp>
        <p:sp>
          <p:nvSpPr>
            <p:cNvPr id="287" name="Google Shape;287;p36"/>
            <p:cNvSpPr txBox="1"/>
            <p:nvPr/>
          </p:nvSpPr>
          <p:spPr>
            <a:xfrm>
              <a:off x="0" y="1858999"/>
              <a:ext cx="2263500" cy="3752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GB">
                  <a:solidFill>
                    <a:schemeClr val="dk1"/>
                  </a:solidFill>
                  <a:latin typeface="Calibri"/>
                  <a:ea typeface="Calibri"/>
                  <a:cs typeface="Calibri"/>
                  <a:sym typeface="Calibri"/>
                </a:rPr>
                <a:t>Extracting partner preference traits from the OkCupid dataset.</a:t>
              </a:r>
              <a:endParaRPr>
                <a:solidFill>
                  <a:schemeClr val="dk1"/>
                </a:solidFill>
                <a:latin typeface="Calibri"/>
                <a:ea typeface="Calibri"/>
                <a:cs typeface="Calibri"/>
                <a:sym typeface="Calibri"/>
              </a:endParaRPr>
            </a:p>
          </p:txBody>
        </p:sp>
      </p:grpSp>
      <p:grpSp>
        <p:nvGrpSpPr>
          <p:cNvPr id="288" name="Google Shape;288;p36"/>
          <p:cNvGrpSpPr/>
          <p:nvPr/>
        </p:nvGrpSpPr>
        <p:grpSpPr>
          <a:xfrm>
            <a:off x="2316488" y="1092673"/>
            <a:ext cx="2416014" cy="3370772"/>
            <a:chOff x="2263425" y="1189775"/>
            <a:chExt cx="2541300" cy="4252804"/>
          </a:xfrm>
        </p:grpSpPr>
        <p:sp>
          <p:nvSpPr>
            <p:cNvPr id="289" name="Google Shape;289;p36"/>
            <p:cNvSpPr/>
            <p:nvPr/>
          </p:nvSpPr>
          <p:spPr>
            <a:xfrm>
              <a:off x="2263425" y="1189775"/>
              <a:ext cx="2541300" cy="669000"/>
            </a:xfrm>
            <a:prstGeom prst="chevron">
              <a:avLst>
                <a:gd fmla="val 50000" name="adj"/>
              </a:avLst>
            </a:prstGeom>
            <a:solidFill>
              <a:srgbClr val="A729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rgbClr val="FFFFFF"/>
                  </a:solidFill>
                  <a:latin typeface="Roboto"/>
                  <a:ea typeface="Roboto"/>
                  <a:cs typeface="Roboto"/>
                  <a:sym typeface="Roboto"/>
                </a:rPr>
                <a:t>Target Character Personality Extraction</a:t>
              </a:r>
              <a:endParaRPr sz="1300">
                <a:solidFill>
                  <a:srgbClr val="FFFFFF"/>
                </a:solidFill>
                <a:latin typeface="Roboto"/>
                <a:ea typeface="Roboto"/>
                <a:cs typeface="Roboto"/>
                <a:sym typeface="Roboto"/>
              </a:endParaRPr>
            </a:p>
          </p:txBody>
        </p:sp>
        <p:sp>
          <p:nvSpPr>
            <p:cNvPr id="290" name="Google Shape;290;p36"/>
            <p:cNvSpPr txBox="1"/>
            <p:nvPr/>
          </p:nvSpPr>
          <p:spPr>
            <a:xfrm>
              <a:off x="2263437" y="1858779"/>
              <a:ext cx="2282700" cy="3583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Extracting personalities of target characters from prominent movielens dataset.</a:t>
              </a:r>
              <a:endParaRPr sz="1200">
                <a:latin typeface="Roboto"/>
                <a:ea typeface="Roboto"/>
                <a:cs typeface="Roboto"/>
                <a:sym typeface="Roboto"/>
              </a:endParaRPr>
            </a:p>
            <a:p>
              <a:pPr indent="0" lvl="0" marL="45720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291" name="Google Shape;291;p36"/>
          <p:cNvGrpSpPr/>
          <p:nvPr/>
        </p:nvGrpSpPr>
        <p:grpSpPr>
          <a:xfrm>
            <a:off x="4281156" y="1092673"/>
            <a:ext cx="2416014" cy="3609028"/>
            <a:chOff x="4329974" y="1189775"/>
            <a:chExt cx="2541300" cy="4553404"/>
          </a:xfrm>
        </p:grpSpPr>
        <p:sp>
          <p:nvSpPr>
            <p:cNvPr id="292" name="Google Shape;292;p36"/>
            <p:cNvSpPr/>
            <p:nvPr/>
          </p:nvSpPr>
          <p:spPr>
            <a:xfrm>
              <a:off x="4329974" y="1189775"/>
              <a:ext cx="2541300" cy="6690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Comparison Metric Development</a:t>
              </a:r>
              <a:endParaRPr>
                <a:solidFill>
                  <a:srgbClr val="FFFFFF"/>
                </a:solidFill>
                <a:latin typeface="Roboto"/>
                <a:ea typeface="Roboto"/>
                <a:cs typeface="Roboto"/>
                <a:sym typeface="Roboto"/>
              </a:endParaRPr>
            </a:p>
          </p:txBody>
        </p:sp>
        <p:sp>
          <p:nvSpPr>
            <p:cNvPr id="293" name="Google Shape;293;p36"/>
            <p:cNvSpPr txBox="1"/>
            <p:nvPr/>
          </p:nvSpPr>
          <p:spPr>
            <a:xfrm>
              <a:off x="4454534" y="1858779"/>
              <a:ext cx="2200800" cy="38844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Font typeface="Roboto"/>
                <a:buChar char="●"/>
              </a:pPr>
              <a:r>
                <a:rPr lang="en-GB" sz="1200">
                  <a:solidFill>
                    <a:schemeClr val="dk1"/>
                  </a:solidFill>
                  <a:latin typeface="Calibri"/>
                  <a:ea typeface="Calibri"/>
                  <a:cs typeface="Calibri"/>
                  <a:sym typeface="Calibri"/>
                </a:rPr>
                <a:t>Creating a metric to compare user partner preferences with character personalities.</a:t>
              </a:r>
              <a:endParaRPr sz="1000">
                <a:latin typeface="Roboto"/>
                <a:ea typeface="Roboto"/>
                <a:cs typeface="Roboto"/>
                <a:sym typeface="Roboto"/>
              </a:endParaRPr>
            </a:p>
          </p:txBody>
        </p:sp>
      </p:grpSp>
      <p:grpSp>
        <p:nvGrpSpPr>
          <p:cNvPr id="294" name="Google Shape;294;p36"/>
          <p:cNvGrpSpPr/>
          <p:nvPr/>
        </p:nvGrpSpPr>
        <p:grpSpPr>
          <a:xfrm>
            <a:off x="6246025" y="1092673"/>
            <a:ext cx="2416019" cy="2760629"/>
            <a:chOff x="6396734" y="1189775"/>
            <a:chExt cx="2541305" cy="3483004"/>
          </a:xfrm>
        </p:grpSpPr>
        <p:sp>
          <p:nvSpPr>
            <p:cNvPr id="295" name="Google Shape;295;p36"/>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MBTI Personality Prediction</a:t>
              </a:r>
              <a:endParaRPr>
                <a:solidFill>
                  <a:srgbClr val="FFFFFF"/>
                </a:solidFill>
                <a:latin typeface="Roboto"/>
                <a:ea typeface="Roboto"/>
                <a:cs typeface="Roboto"/>
                <a:sym typeface="Roboto"/>
              </a:endParaRPr>
            </a:p>
          </p:txBody>
        </p:sp>
        <p:sp>
          <p:nvSpPr>
            <p:cNvPr id="296" name="Google Shape;296;p36"/>
            <p:cNvSpPr txBox="1"/>
            <p:nvPr/>
          </p:nvSpPr>
          <p:spPr>
            <a:xfrm>
              <a:off x="6396734" y="1858779"/>
              <a:ext cx="2223300" cy="2814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Drawing insights on potential correlations, concluding the impact of media on inter-gender perceptions.</a:t>
              </a:r>
              <a:endParaRPr sz="1200">
                <a:latin typeface="Roboto"/>
                <a:ea typeface="Roboto"/>
                <a:cs typeface="Roboto"/>
                <a:sym typeface="Roboto"/>
              </a:endParaRPr>
            </a:p>
          </p:txBody>
        </p:sp>
      </p:grpSp>
      <p:sp>
        <p:nvSpPr>
          <p:cNvPr id="297" name="Google Shape;297;p36"/>
          <p:cNvSpPr txBox="1"/>
          <p:nvPr/>
        </p:nvSpPr>
        <p:spPr>
          <a:xfrm>
            <a:off x="164650" y="645263"/>
            <a:ext cx="3000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Char char="●"/>
            </a:pPr>
            <a:r>
              <a:rPr b="1" lang="en-GB" u="sng">
                <a:solidFill>
                  <a:schemeClr val="dk1"/>
                </a:solidFill>
                <a:latin typeface="Calibri"/>
                <a:ea typeface="Calibri"/>
                <a:cs typeface="Calibri"/>
                <a:sym typeface="Calibri"/>
              </a:rPr>
              <a:t>Further Steps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Acknowledgment</a:t>
            </a:r>
            <a:endParaRPr b="1" sz="2500"/>
          </a:p>
        </p:txBody>
      </p:sp>
      <p:sp>
        <p:nvSpPr>
          <p:cNvPr id="303" name="Google Shape;303;p37"/>
          <p:cNvSpPr txBox="1"/>
          <p:nvPr/>
        </p:nvSpPr>
        <p:spPr>
          <a:xfrm>
            <a:off x="145300" y="674175"/>
            <a:ext cx="8264400" cy="387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MovieLens dataset - F. Maxwell Harper and Joseph A. Konstan. 2015. The MovieLens Datasets: History</a:t>
            </a:r>
            <a:endParaRPr>
              <a:latin typeface="Calibri"/>
              <a:ea typeface="Calibri"/>
              <a:cs typeface="Calibri"/>
              <a:sym typeface="Calibri"/>
            </a:endParaRPr>
          </a:p>
          <a:p>
            <a:pPr indent="0" lvl="0" marL="457200" rtl="0" algn="l">
              <a:spcBef>
                <a:spcPts val="0"/>
              </a:spcBef>
              <a:spcAft>
                <a:spcPts val="0"/>
              </a:spcAft>
              <a:buNone/>
            </a:pPr>
            <a:r>
              <a:rPr lang="en-GB">
                <a:latin typeface="Calibri"/>
                <a:ea typeface="Calibri"/>
                <a:cs typeface="Calibri"/>
                <a:sym typeface="Calibri"/>
              </a:rPr>
              <a:t>and Context. ACM Transactions on Interactive Intelligent Systems (TiiS) 5, 4, Article 19 (December 2015), 19 pages. DOI=</a:t>
            </a:r>
            <a:r>
              <a:rPr lang="en-GB" u="sng">
                <a:solidFill>
                  <a:schemeClr val="hlink"/>
                </a:solidFill>
                <a:latin typeface="Calibri"/>
                <a:ea typeface="Calibri"/>
                <a:cs typeface="Calibri"/>
                <a:sym typeface="Calibri"/>
                <a:hlinkClick r:id="rId3"/>
              </a:rPr>
              <a:t>http://dx.doi.org/10.1145/2827872</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Yisi Sang, Xiangyang Mou, Mo Yu, Dakuo Wang, Jing Li, Jeffrey Stanton, MBTI Personality Prediction for Fictional Characters Using Movie Scripts, Association for Computational Linguistics, 2022.findings-emnlp.500,6715--6724.</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Emerging Trends:Word2Vec,Church, Kenneth Ward,Natural language engineering, 2017, Vol.23 (1), p.155-162</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OkCupid Profiles : https://www.kaggle.com/datasets/andrewmvd/okcupid-profiles</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Problem Statement</a:t>
            </a:r>
            <a:endParaRPr b="1" sz="2500"/>
          </a:p>
        </p:txBody>
      </p:sp>
      <p:sp>
        <p:nvSpPr>
          <p:cNvPr id="102" name="Google Shape;102;p20"/>
          <p:cNvSpPr txBox="1"/>
          <p:nvPr/>
        </p:nvSpPr>
        <p:spPr>
          <a:xfrm>
            <a:off x="145300" y="674175"/>
            <a:ext cx="8264400" cy="387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Investigate inter-gender perceptions on dating apps (OkCupid</a:t>
            </a:r>
            <a:r>
              <a:rPr baseline="30000" i="1" lang="en-GB"/>
              <a:t>[4]</a:t>
            </a:r>
            <a:r>
              <a:rPr lang="en-GB"/>
              <a:t>)</a:t>
            </a:r>
            <a:endParaRPr/>
          </a:p>
          <a:p>
            <a:pPr indent="-317500" lvl="0" marL="457200" rtl="0" algn="l">
              <a:spcBef>
                <a:spcPts val="0"/>
              </a:spcBef>
              <a:spcAft>
                <a:spcPts val="0"/>
              </a:spcAft>
              <a:buSzPts val="1400"/>
              <a:buChar char="●"/>
            </a:pPr>
            <a:r>
              <a:rPr lang="en-GB"/>
              <a:t>Emphasize qualities deemed appealing by each gender</a:t>
            </a:r>
            <a:endParaRPr/>
          </a:p>
          <a:p>
            <a:pPr indent="-317500" lvl="0" marL="457200" rtl="0" algn="l">
              <a:spcBef>
                <a:spcPts val="0"/>
              </a:spcBef>
              <a:spcAft>
                <a:spcPts val="0"/>
              </a:spcAft>
              <a:buSzPts val="1400"/>
              <a:buChar char="●"/>
            </a:pPr>
            <a:r>
              <a:rPr lang="en-GB"/>
              <a:t>Explore the impact of media (movies and TV shows</a:t>
            </a:r>
            <a:r>
              <a:rPr baseline="30000" i="1" lang="en-GB"/>
              <a:t>[1]</a:t>
            </a:r>
            <a:r>
              <a:rPr lang="en-GB"/>
              <a:t>) on shaping individual dating preferences.</a:t>
            </a:r>
            <a:endParaRPr/>
          </a:p>
          <a:p>
            <a:pPr indent="-317500" lvl="0" marL="457200" rtl="0" algn="l">
              <a:spcBef>
                <a:spcPts val="0"/>
              </a:spcBef>
              <a:spcAft>
                <a:spcPts val="0"/>
              </a:spcAft>
              <a:buSzPts val="1400"/>
              <a:buChar char="●"/>
            </a:pPr>
            <a:r>
              <a:rPr lang="en-GB"/>
              <a:t>Investigate correlations between personality traits and dating preferences</a:t>
            </a:r>
            <a:endParaRPr/>
          </a:p>
          <a:p>
            <a:pPr indent="0" lvl="0" marL="457200" rtl="0" algn="l">
              <a:spcBef>
                <a:spcPts val="0"/>
              </a:spcBef>
              <a:spcAft>
                <a:spcPts val="0"/>
              </a:spcAft>
              <a:buNone/>
            </a:pPr>
            <a:r>
              <a:t/>
            </a:r>
            <a:endParaRPr sz="1200">
              <a:solidFill>
                <a:srgbClr val="D1D5DB"/>
              </a:solidFill>
              <a:highlight>
                <a:srgbClr val="343541"/>
              </a:highlight>
              <a:latin typeface="Roboto"/>
              <a:ea typeface="Roboto"/>
              <a:cs typeface="Roboto"/>
              <a:sym typeface="Roboto"/>
            </a:endParaRPr>
          </a:p>
        </p:txBody>
      </p:sp>
      <p:pic>
        <p:nvPicPr>
          <p:cNvPr id="103" name="Google Shape;103;p20"/>
          <p:cNvPicPr preferRelativeResize="0"/>
          <p:nvPr/>
        </p:nvPicPr>
        <p:blipFill>
          <a:blip r:embed="rId3">
            <a:alphaModFix/>
          </a:blip>
          <a:stretch>
            <a:fillRect/>
          </a:stretch>
        </p:blipFill>
        <p:spPr>
          <a:xfrm>
            <a:off x="697450" y="2407413"/>
            <a:ext cx="2758702" cy="1379351"/>
          </a:xfrm>
          <a:prstGeom prst="rect">
            <a:avLst/>
          </a:prstGeom>
          <a:noFill/>
          <a:ln>
            <a:noFill/>
          </a:ln>
          <a:effectLst>
            <a:outerShdw blurRad="57150" rotWithShape="0" algn="bl" dir="5400000" dist="19050">
              <a:srgbClr val="000000">
                <a:alpha val="50000"/>
              </a:srgbClr>
            </a:outerShdw>
          </a:effectLst>
        </p:spPr>
      </p:pic>
      <p:pic>
        <p:nvPicPr>
          <p:cNvPr id="104" name="Google Shape;104;p20"/>
          <p:cNvPicPr preferRelativeResize="0"/>
          <p:nvPr/>
        </p:nvPicPr>
        <p:blipFill>
          <a:blip r:embed="rId4">
            <a:alphaModFix/>
          </a:blip>
          <a:stretch>
            <a:fillRect/>
          </a:stretch>
        </p:blipFill>
        <p:spPr>
          <a:xfrm>
            <a:off x="5383700" y="2407413"/>
            <a:ext cx="2758702" cy="1364534"/>
          </a:xfrm>
          <a:prstGeom prst="rect">
            <a:avLst/>
          </a:prstGeom>
          <a:noFill/>
          <a:ln>
            <a:noFill/>
          </a:ln>
          <a:effectLst>
            <a:outerShdw blurRad="57150" rotWithShape="0" algn="bl" dir="5400000" dist="19050">
              <a:srgbClr val="000000">
                <a:alpha val="50000"/>
              </a:srgbClr>
            </a:outerShdw>
          </a:effectLst>
        </p:spPr>
      </p:pic>
      <p:sp>
        <p:nvSpPr>
          <p:cNvPr id="105" name="Google Shape;105;p20"/>
          <p:cNvSpPr/>
          <p:nvPr/>
        </p:nvSpPr>
        <p:spPr>
          <a:xfrm>
            <a:off x="3527800" y="3027975"/>
            <a:ext cx="1764000" cy="313800"/>
          </a:xfrm>
          <a:prstGeom prst="lef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Calibri"/>
              <a:ea typeface="Calibri"/>
              <a:cs typeface="Calibri"/>
              <a:sym typeface="Calibri"/>
            </a:endParaRPr>
          </a:p>
        </p:txBody>
      </p:sp>
      <p:pic>
        <p:nvPicPr>
          <p:cNvPr id="106" name="Google Shape;106;p20"/>
          <p:cNvPicPr preferRelativeResize="0"/>
          <p:nvPr/>
        </p:nvPicPr>
        <p:blipFill>
          <a:blip r:embed="rId5">
            <a:alphaModFix/>
          </a:blip>
          <a:stretch>
            <a:fillRect/>
          </a:stretch>
        </p:blipFill>
        <p:spPr>
          <a:xfrm>
            <a:off x="3933211" y="2195252"/>
            <a:ext cx="973425" cy="828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1000"/>
                                        <p:tgtEl>
                                          <p:spTgt spid="102">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1000"/>
                                        <p:tgtEl>
                                          <p:spTgt spid="102">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1000"/>
                                        <p:tgtEl>
                                          <p:spTgt spid="102">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Effect filter="fade" transition="in">
                                      <p:cBhvr>
                                        <p:cTn dur="1000"/>
                                        <p:tgtEl>
                                          <p:spTgt spid="102">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animEffect filter="fade" transition="in">
                                      <p:cBhvr>
                                        <p:cTn dur="1000"/>
                                        <p:tgtEl>
                                          <p:spTgt spid="1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600"/>
                                        <p:tgtEl>
                                          <p:spTgt spid="106"/>
                                        </p:tgtEl>
                                        <p:attrNameLst>
                                          <p:attrName>ppt_w</p:attrName>
                                        </p:attrNameLst>
                                      </p:cBhvr>
                                      <p:tavLst>
                                        <p:tav fmla="" tm="0">
                                          <p:val>
                                            <p:strVal val="0"/>
                                          </p:val>
                                        </p:tav>
                                        <p:tav fmla="" tm="100000">
                                          <p:val>
                                            <p:strVal val="#ppt_w"/>
                                          </p:val>
                                        </p:tav>
                                      </p:tavLst>
                                    </p:anim>
                                    <p:anim calcmode="lin" valueType="num">
                                      <p:cBhvr additive="base">
                                        <p:cTn dur="600"/>
                                        <p:tgtEl>
                                          <p:spTgt spid="10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Objective</a:t>
            </a:r>
            <a:endParaRPr b="1" sz="2500"/>
          </a:p>
        </p:txBody>
      </p:sp>
      <p:sp>
        <p:nvSpPr>
          <p:cNvPr id="112" name="Google Shape;112;p21"/>
          <p:cNvSpPr txBox="1"/>
          <p:nvPr/>
        </p:nvSpPr>
        <p:spPr>
          <a:xfrm>
            <a:off x="184600" y="821025"/>
            <a:ext cx="8264400" cy="2914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b="1" lang="en-GB" sz="1200">
                <a:solidFill>
                  <a:srgbClr val="374151"/>
                </a:solidFill>
                <a:latin typeface="Roboto"/>
                <a:ea typeface="Roboto"/>
                <a:cs typeface="Roboto"/>
                <a:sym typeface="Roboto"/>
              </a:rPr>
              <a:t>What matters to people</a:t>
            </a:r>
            <a:r>
              <a:rPr lang="en-GB" sz="1200">
                <a:solidFill>
                  <a:srgbClr val="374151"/>
                </a:solidFill>
                <a:latin typeface="Roboto"/>
                <a:ea typeface="Roboto"/>
                <a:cs typeface="Roboto"/>
                <a:sym typeface="Roboto"/>
              </a:rPr>
              <a:t>: Drawing insights from user responses to diverse questionnaires on OkCupid, employing association rule mining and Natural Language Processing (NLP), we seek to discern the preferences individuals harbor for their potential partners.</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b="1"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b="1" lang="en-GB" sz="1200">
                <a:solidFill>
                  <a:srgbClr val="374151"/>
                </a:solidFill>
                <a:latin typeface="Roboto"/>
                <a:ea typeface="Roboto"/>
                <a:cs typeface="Roboto"/>
                <a:sym typeface="Roboto"/>
              </a:rPr>
              <a:t>What people like</a:t>
            </a:r>
            <a:r>
              <a:rPr lang="en-GB" sz="1200">
                <a:solidFill>
                  <a:srgbClr val="374151"/>
                </a:solidFill>
                <a:latin typeface="Roboto"/>
                <a:ea typeface="Roboto"/>
                <a:cs typeface="Roboto"/>
                <a:sym typeface="Roboto"/>
              </a:rPr>
              <a:t>: Leveraging the MovieLens dataset and the Myers-Briggs Type Indicator (MBTI) personality dataset derived from Yisi Sang's publication</a:t>
            </a:r>
            <a:r>
              <a:rPr baseline="30000" i="1" lang="en-GB">
                <a:solidFill>
                  <a:schemeClr val="dk1"/>
                </a:solidFill>
              </a:rPr>
              <a:t>[2]</a:t>
            </a:r>
            <a:r>
              <a:rPr lang="en-GB" sz="1200">
                <a:solidFill>
                  <a:srgbClr val="374151"/>
                </a:solidFill>
                <a:latin typeface="Roboto"/>
                <a:ea typeface="Roboto"/>
                <a:cs typeface="Roboto"/>
                <a:sym typeface="Roboto"/>
              </a:rPr>
              <a:t>, our investigation centers on examining the portrayal of the opposite gender in movies preferred by individuals.</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457200" rtl="0" algn="l">
              <a:spcBef>
                <a:spcPts val="1500"/>
              </a:spcBef>
              <a:spcAft>
                <a:spcPts val="0"/>
              </a:spcAft>
              <a:buNone/>
            </a:pPr>
            <a:r>
              <a:t/>
            </a:r>
            <a:endParaRPr>
              <a:latin typeface="Calibri"/>
              <a:ea typeface="Calibri"/>
              <a:cs typeface="Calibri"/>
              <a:sym typeface="Calibri"/>
            </a:endParaRPr>
          </a:p>
        </p:txBody>
      </p:sp>
      <p:sp>
        <p:nvSpPr>
          <p:cNvPr id="113" name="Google Shape;113;p21"/>
          <p:cNvSpPr txBox="1"/>
          <p:nvPr/>
        </p:nvSpPr>
        <p:spPr>
          <a:xfrm>
            <a:off x="700300" y="821025"/>
            <a:ext cx="72330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1000"/>
                                        <p:tgtEl>
                                          <p:spTgt spid="112">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1000"/>
                                        <p:tgtEl>
                                          <p:spTgt spid="11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Our Approach </a:t>
            </a:r>
            <a:endParaRPr b="1" sz="2500"/>
          </a:p>
        </p:txBody>
      </p:sp>
      <p:sp>
        <p:nvSpPr>
          <p:cNvPr id="119" name="Google Shape;119;p22"/>
          <p:cNvSpPr txBox="1"/>
          <p:nvPr/>
        </p:nvSpPr>
        <p:spPr>
          <a:xfrm>
            <a:off x="145300" y="674175"/>
            <a:ext cx="8264400" cy="387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Used FP Growth to get frequent patterns and association rule mining followed by  </a:t>
            </a:r>
            <a:r>
              <a:rPr lang="en-GB">
                <a:latin typeface="Calibri"/>
                <a:ea typeface="Calibri"/>
                <a:cs typeface="Calibri"/>
                <a:sym typeface="Calibri"/>
              </a:rPr>
              <a:t>extracting</a:t>
            </a:r>
            <a:r>
              <a:rPr lang="en-GB">
                <a:latin typeface="Calibri"/>
                <a:ea typeface="Calibri"/>
                <a:cs typeface="Calibri"/>
                <a:sym typeface="Calibri"/>
              </a:rPr>
              <a:t> important words from the all texts from the respective class and further forming multiple level  association rule mining.</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Used </a:t>
            </a:r>
            <a:r>
              <a:rPr lang="en-GB">
                <a:solidFill>
                  <a:schemeClr val="dk1"/>
                </a:solidFill>
                <a:latin typeface="Calibri"/>
                <a:ea typeface="Calibri"/>
                <a:cs typeface="Calibri"/>
                <a:sym typeface="Calibri"/>
              </a:rPr>
              <a:t>FP Growth</a:t>
            </a:r>
            <a:r>
              <a:rPr lang="en-GB">
                <a:latin typeface="Calibri"/>
                <a:ea typeface="Calibri"/>
                <a:cs typeface="Calibri"/>
                <a:sym typeface="Calibri"/>
              </a:rPr>
              <a:t> to get frequent patterns and forming multiple level association rule mining followed by using MBTI (Myers-Briggs Type Indicator) personality prediction to get the personality</a:t>
            </a:r>
            <a:r>
              <a:rPr baseline="30000" i="1" lang="en-GB">
                <a:latin typeface="Calibri"/>
                <a:ea typeface="Calibri"/>
                <a:cs typeface="Calibri"/>
                <a:sym typeface="Calibri"/>
              </a:rPr>
              <a:t>[2]</a:t>
            </a:r>
            <a:r>
              <a:rPr lang="en-GB">
                <a:latin typeface="Calibri"/>
                <a:ea typeface="Calibri"/>
                <a:cs typeface="Calibri"/>
                <a:sym typeface="Calibri"/>
              </a:rPr>
              <a:t>.</a:t>
            </a:r>
            <a:endParaRPr>
              <a:latin typeface="Calibri"/>
              <a:ea typeface="Calibri"/>
              <a:cs typeface="Calibri"/>
              <a:sym typeface="Calibri"/>
            </a:endParaRPr>
          </a:p>
        </p:txBody>
      </p:sp>
      <p:cxnSp>
        <p:nvCxnSpPr>
          <p:cNvPr id="120" name="Google Shape;120;p22"/>
          <p:cNvCxnSpPr>
            <a:stCxn id="121" idx="0"/>
            <a:endCxn id="122" idx="2"/>
          </p:cNvCxnSpPr>
          <p:nvPr/>
        </p:nvCxnSpPr>
        <p:spPr>
          <a:xfrm rot="10800000">
            <a:off x="3130437" y="1791000"/>
            <a:ext cx="0" cy="357300"/>
          </a:xfrm>
          <a:prstGeom prst="straightConnector1">
            <a:avLst/>
          </a:prstGeom>
          <a:noFill/>
          <a:ln cap="flat" cmpd="sng" w="9525">
            <a:solidFill>
              <a:schemeClr val="dk1"/>
            </a:solidFill>
            <a:prstDash val="dash"/>
            <a:round/>
            <a:headEnd len="med" w="med" type="none"/>
            <a:tailEnd len="med" w="med" type="none"/>
          </a:ln>
        </p:spPr>
      </p:cxnSp>
      <p:cxnSp>
        <p:nvCxnSpPr>
          <p:cNvPr id="123" name="Google Shape;123;p22"/>
          <p:cNvCxnSpPr>
            <a:stCxn id="124" idx="2"/>
            <a:endCxn id="121" idx="1"/>
          </p:cNvCxnSpPr>
          <p:nvPr/>
        </p:nvCxnSpPr>
        <p:spPr>
          <a:xfrm>
            <a:off x="1349250" y="1948450"/>
            <a:ext cx="670200" cy="392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25" name="Google Shape;125;p22"/>
          <p:cNvCxnSpPr>
            <a:stCxn id="124" idx="2"/>
            <a:endCxn id="122" idx="1"/>
          </p:cNvCxnSpPr>
          <p:nvPr/>
        </p:nvCxnSpPr>
        <p:spPr>
          <a:xfrm flipH="1" rot="10800000">
            <a:off x="1349250" y="1598350"/>
            <a:ext cx="670200" cy="3501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124" name="Google Shape;124;p22"/>
          <p:cNvSpPr/>
          <p:nvPr/>
        </p:nvSpPr>
        <p:spPr>
          <a:xfrm rot="-5400000">
            <a:off x="469050" y="1659550"/>
            <a:ext cx="1182600" cy="5778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FFFFFF"/>
                </a:solidFill>
                <a:latin typeface="Roboto"/>
                <a:ea typeface="Roboto"/>
                <a:cs typeface="Roboto"/>
                <a:sym typeface="Roboto"/>
              </a:rPr>
              <a:t>OKCupid </a:t>
            </a:r>
            <a:endParaRPr sz="1000">
              <a:solidFill>
                <a:srgbClr val="FFFFFF"/>
              </a:solidFill>
              <a:latin typeface="Roboto"/>
              <a:ea typeface="Roboto"/>
              <a:cs typeface="Roboto"/>
              <a:sym typeface="Roboto"/>
            </a:endParaRPr>
          </a:p>
        </p:txBody>
      </p:sp>
      <p:sp>
        <p:nvSpPr>
          <p:cNvPr id="122" name="Google Shape;122;p22"/>
          <p:cNvSpPr/>
          <p:nvPr/>
        </p:nvSpPr>
        <p:spPr>
          <a:xfrm>
            <a:off x="2019537" y="1405989"/>
            <a:ext cx="2221800" cy="384900"/>
          </a:xfrm>
          <a:prstGeom prst="roundRect">
            <a:avLst>
              <a:gd fmla="val 16667" name="adj"/>
            </a:avLst>
          </a:prstGeom>
          <a:solidFill>
            <a:srgbClr val="B6124A"/>
          </a:solidFill>
          <a:ln cap="flat" cmpd="sng" w="9525">
            <a:solidFill>
              <a:srgbClr val="B6124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FFFFFF"/>
                </a:solidFill>
                <a:latin typeface="Roboto"/>
                <a:ea typeface="Roboto"/>
                <a:cs typeface="Roboto"/>
                <a:sym typeface="Roboto"/>
              </a:rPr>
              <a:t>Class-1 </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GB" sz="1000">
                <a:solidFill>
                  <a:srgbClr val="FFFFFF"/>
                </a:solidFill>
                <a:latin typeface="Roboto"/>
                <a:ea typeface="Roboto"/>
                <a:cs typeface="Roboto"/>
                <a:sym typeface="Roboto"/>
              </a:rPr>
              <a:t>(&lt;18, M, Student)</a:t>
            </a:r>
            <a:endParaRPr sz="1000">
              <a:solidFill>
                <a:srgbClr val="FFFFFF"/>
              </a:solidFill>
              <a:latin typeface="Roboto"/>
              <a:ea typeface="Roboto"/>
              <a:cs typeface="Roboto"/>
              <a:sym typeface="Roboto"/>
            </a:endParaRPr>
          </a:p>
        </p:txBody>
      </p:sp>
      <p:sp>
        <p:nvSpPr>
          <p:cNvPr id="121" name="Google Shape;121;p22"/>
          <p:cNvSpPr/>
          <p:nvPr/>
        </p:nvSpPr>
        <p:spPr>
          <a:xfrm>
            <a:off x="2019537" y="2148300"/>
            <a:ext cx="2221800" cy="384900"/>
          </a:xfrm>
          <a:prstGeom prst="roundRect">
            <a:avLst>
              <a:gd fmla="val 16667" name="adj"/>
            </a:avLst>
          </a:prstGeom>
          <a:solidFill>
            <a:srgbClr val="B6124A"/>
          </a:solidFill>
          <a:ln cap="flat" cmpd="sng" w="9525">
            <a:solidFill>
              <a:srgbClr val="B6124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FFFFFF"/>
                </a:solidFill>
                <a:latin typeface="Roboto"/>
                <a:ea typeface="Roboto"/>
                <a:cs typeface="Roboto"/>
                <a:sym typeface="Roboto"/>
              </a:rPr>
              <a:t>Class - n</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GB" sz="1000">
                <a:solidFill>
                  <a:srgbClr val="FFFFFF"/>
                </a:solidFill>
                <a:latin typeface="Roboto"/>
                <a:ea typeface="Roboto"/>
                <a:cs typeface="Roboto"/>
                <a:sym typeface="Roboto"/>
              </a:rPr>
              <a:t>(56+, F, Doctor)</a:t>
            </a:r>
            <a:endParaRPr sz="1000">
              <a:solidFill>
                <a:srgbClr val="FFFFFF"/>
              </a:solidFill>
              <a:latin typeface="Roboto"/>
              <a:ea typeface="Roboto"/>
              <a:cs typeface="Roboto"/>
              <a:sym typeface="Roboto"/>
            </a:endParaRPr>
          </a:p>
        </p:txBody>
      </p:sp>
      <p:sp>
        <p:nvSpPr>
          <p:cNvPr id="126" name="Google Shape;126;p22"/>
          <p:cNvSpPr/>
          <p:nvPr/>
        </p:nvSpPr>
        <p:spPr>
          <a:xfrm>
            <a:off x="5184996" y="1406000"/>
            <a:ext cx="3224700" cy="384900"/>
          </a:xfrm>
          <a:prstGeom prst="roundRect">
            <a:avLst>
              <a:gd fmla="val 16667" name="adj"/>
            </a:avLst>
          </a:prstGeom>
          <a:solidFill>
            <a:srgbClr val="E1165B"/>
          </a:solidFill>
          <a:ln cap="flat" cmpd="sng" w="9525">
            <a:solidFill>
              <a:srgbClr val="E1165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FFFFFF"/>
                </a:solidFill>
                <a:latin typeface="Roboto"/>
                <a:ea typeface="Roboto"/>
                <a:cs typeface="Roboto"/>
                <a:sym typeface="Roboto"/>
              </a:rPr>
              <a:t>Quick, ingenious, stimulating, alert and outspoken.</a:t>
            </a:r>
            <a:endParaRPr sz="1000">
              <a:solidFill>
                <a:srgbClr val="FFFFFF"/>
              </a:solidFill>
              <a:latin typeface="Roboto"/>
              <a:ea typeface="Roboto"/>
              <a:cs typeface="Roboto"/>
              <a:sym typeface="Roboto"/>
            </a:endParaRPr>
          </a:p>
        </p:txBody>
      </p:sp>
      <p:sp>
        <p:nvSpPr>
          <p:cNvPr id="127" name="Google Shape;127;p22"/>
          <p:cNvSpPr/>
          <p:nvPr/>
        </p:nvSpPr>
        <p:spPr>
          <a:xfrm>
            <a:off x="5185125" y="2157850"/>
            <a:ext cx="3224700" cy="384900"/>
          </a:xfrm>
          <a:prstGeom prst="roundRect">
            <a:avLst>
              <a:gd fmla="val 16667" name="adj"/>
            </a:avLst>
          </a:prstGeom>
          <a:solidFill>
            <a:srgbClr val="E1165B"/>
          </a:solidFill>
          <a:ln cap="flat" cmpd="sng" w="9525">
            <a:solidFill>
              <a:srgbClr val="E1165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latin typeface="Roboto"/>
              <a:ea typeface="Roboto"/>
              <a:cs typeface="Roboto"/>
              <a:sym typeface="Roboto"/>
            </a:endParaRPr>
          </a:p>
          <a:p>
            <a:pPr indent="0" lvl="0" marL="0" rtl="0" algn="ctr">
              <a:spcBef>
                <a:spcPts val="0"/>
              </a:spcBef>
              <a:spcAft>
                <a:spcPts val="0"/>
              </a:spcAft>
              <a:buNone/>
            </a:pPr>
            <a:r>
              <a:rPr lang="en-GB" sz="1000">
                <a:solidFill>
                  <a:schemeClr val="lt1"/>
                </a:solidFill>
                <a:latin typeface="Roboto"/>
                <a:ea typeface="Roboto"/>
                <a:cs typeface="Roboto"/>
                <a:sym typeface="Roboto"/>
              </a:rPr>
              <a:t>Quiet, Friendly, responsible and Conscientious</a:t>
            </a:r>
            <a:endParaRPr sz="1000">
              <a:solidFill>
                <a:schemeClr val="lt1"/>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cxnSp>
        <p:nvCxnSpPr>
          <p:cNvPr id="128" name="Google Shape;128;p22"/>
          <p:cNvCxnSpPr>
            <a:stCxn id="122" idx="3"/>
            <a:endCxn id="126" idx="1"/>
          </p:cNvCxnSpPr>
          <p:nvPr/>
        </p:nvCxnSpPr>
        <p:spPr>
          <a:xfrm>
            <a:off x="4241337" y="1598439"/>
            <a:ext cx="943800" cy="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29" name="Google Shape;129;p22"/>
          <p:cNvCxnSpPr>
            <a:stCxn id="127" idx="1"/>
            <a:endCxn id="121" idx="3"/>
          </p:cNvCxnSpPr>
          <p:nvPr/>
        </p:nvCxnSpPr>
        <p:spPr>
          <a:xfrm rot="10800000">
            <a:off x="4241325" y="2340700"/>
            <a:ext cx="943800" cy="9600"/>
          </a:xfrm>
          <a:prstGeom prst="bentConnector3">
            <a:avLst>
              <a:gd fmla="val 49999" name="adj1"/>
            </a:avLst>
          </a:prstGeom>
          <a:noFill/>
          <a:ln cap="flat" cmpd="sng" w="9525">
            <a:solidFill>
              <a:srgbClr val="C2C2C2"/>
            </a:solidFill>
            <a:prstDash val="solid"/>
            <a:round/>
            <a:headEnd len="sm" w="sm" type="none"/>
            <a:tailEnd len="sm" w="sm" type="none"/>
          </a:ln>
        </p:spPr>
      </p:cxnSp>
      <p:cxnSp>
        <p:nvCxnSpPr>
          <p:cNvPr id="130" name="Google Shape;130;p22"/>
          <p:cNvCxnSpPr>
            <a:stCxn id="131" idx="2"/>
            <a:endCxn id="132" idx="1"/>
          </p:cNvCxnSpPr>
          <p:nvPr/>
        </p:nvCxnSpPr>
        <p:spPr>
          <a:xfrm>
            <a:off x="1232450" y="3885375"/>
            <a:ext cx="282900" cy="519300"/>
          </a:xfrm>
          <a:prstGeom prst="bentConnector3">
            <a:avLst>
              <a:gd fmla="val 50013" name="adj1"/>
            </a:avLst>
          </a:prstGeom>
          <a:noFill/>
          <a:ln cap="flat" cmpd="sng" w="9525">
            <a:solidFill>
              <a:srgbClr val="C2C2C2"/>
            </a:solidFill>
            <a:prstDash val="solid"/>
            <a:round/>
            <a:headEnd len="sm" w="sm" type="none"/>
            <a:tailEnd len="sm" w="sm" type="none"/>
          </a:ln>
        </p:spPr>
      </p:cxnSp>
      <p:cxnSp>
        <p:nvCxnSpPr>
          <p:cNvPr id="133" name="Google Shape;133;p22"/>
          <p:cNvCxnSpPr>
            <a:stCxn id="131" idx="2"/>
            <a:endCxn id="134" idx="1"/>
          </p:cNvCxnSpPr>
          <p:nvPr/>
        </p:nvCxnSpPr>
        <p:spPr>
          <a:xfrm>
            <a:off x="1232450" y="3885375"/>
            <a:ext cx="282900" cy="49800"/>
          </a:xfrm>
          <a:prstGeom prst="bentConnector3">
            <a:avLst>
              <a:gd fmla="val 50013" name="adj1"/>
            </a:avLst>
          </a:prstGeom>
          <a:noFill/>
          <a:ln cap="flat" cmpd="sng" w="9525">
            <a:solidFill>
              <a:srgbClr val="C2C2C2"/>
            </a:solidFill>
            <a:prstDash val="solid"/>
            <a:round/>
            <a:headEnd len="sm" w="sm" type="none"/>
            <a:tailEnd len="sm" w="sm" type="none"/>
          </a:ln>
        </p:spPr>
      </p:cxnSp>
      <p:sp>
        <p:nvSpPr>
          <p:cNvPr id="131" name="Google Shape;131;p22"/>
          <p:cNvSpPr/>
          <p:nvPr/>
        </p:nvSpPr>
        <p:spPr>
          <a:xfrm rot="-5400000">
            <a:off x="329300" y="3641625"/>
            <a:ext cx="1318800" cy="487500"/>
          </a:xfrm>
          <a:prstGeom prst="roundRect">
            <a:avLst>
              <a:gd fmla="val 16667" name="adj"/>
            </a:avLst>
          </a:prstGeom>
          <a:solidFill>
            <a:srgbClr val="840D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FFFFFF"/>
                </a:solidFill>
                <a:latin typeface="Roboto"/>
                <a:ea typeface="Roboto"/>
                <a:cs typeface="Roboto"/>
                <a:sym typeface="Roboto"/>
              </a:rPr>
              <a:t>MovieLens</a:t>
            </a:r>
            <a:endParaRPr sz="1000">
              <a:solidFill>
                <a:srgbClr val="FFFFFF"/>
              </a:solidFill>
              <a:latin typeface="Roboto"/>
              <a:ea typeface="Roboto"/>
              <a:cs typeface="Roboto"/>
              <a:sym typeface="Roboto"/>
            </a:endParaRPr>
          </a:p>
        </p:txBody>
      </p:sp>
      <p:sp>
        <p:nvSpPr>
          <p:cNvPr id="134" name="Google Shape;134;p22"/>
          <p:cNvSpPr/>
          <p:nvPr/>
        </p:nvSpPr>
        <p:spPr>
          <a:xfrm>
            <a:off x="1515425" y="3799698"/>
            <a:ext cx="1537200" cy="270900"/>
          </a:xfrm>
          <a:prstGeom prst="roundRect">
            <a:avLst>
              <a:gd fmla="val 16667" name="adj"/>
            </a:avLst>
          </a:prstGeom>
          <a:solidFill>
            <a:srgbClr val="AC11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solidFill>
                  <a:srgbClr val="FFFFFF"/>
                </a:solidFill>
                <a:latin typeface="Roboto"/>
                <a:ea typeface="Roboto"/>
                <a:cs typeface="Roboto"/>
                <a:sym typeface="Roboto"/>
              </a:rPr>
              <a:t>Class-i</a:t>
            </a:r>
            <a:endParaRPr sz="800">
              <a:solidFill>
                <a:srgbClr val="FFFFFF"/>
              </a:solidFill>
              <a:latin typeface="Roboto"/>
              <a:ea typeface="Roboto"/>
              <a:cs typeface="Roboto"/>
              <a:sym typeface="Roboto"/>
            </a:endParaRPr>
          </a:p>
          <a:p>
            <a:pPr indent="0" lvl="0" marL="0" rtl="0" algn="ctr">
              <a:spcBef>
                <a:spcPts val="0"/>
              </a:spcBef>
              <a:spcAft>
                <a:spcPts val="0"/>
              </a:spcAft>
              <a:buNone/>
            </a:pPr>
            <a:r>
              <a:rPr lang="en-GB" sz="800">
                <a:solidFill>
                  <a:srgbClr val="FFFFFF"/>
                </a:solidFill>
                <a:latin typeface="Roboto"/>
                <a:ea typeface="Roboto"/>
                <a:cs typeface="Roboto"/>
                <a:sym typeface="Roboto"/>
              </a:rPr>
              <a:t>(35-44, M, Engineer)</a:t>
            </a:r>
            <a:endParaRPr sz="800">
              <a:solidFill>
                <a:srgbClr val="FFFFFF"/>
              </a:solidFill>
              <a:latin typeface="Roboto"/>
              <a:ea typeface="Roboto"/>
              <a:cs typeface="Roboto"/>
              <a:sym typeface="Roboto"/>
            </a:endParaRPr>
          </a:p>
        </p:txBody>
      </p:sp>
      <p:sp>
        <p:nvSpPr>
          <p:cNvPr id="132" name="Google Shape;132;p22"/>
          <p:cNvSpPr/>
          <p:nvPr/>
        </p:nvSpPr>
        <p:spPr>
          <a:xfrm>
            <a:off x="1515425" y="4269254"/>
            <a:ext cx="1537200" cy="270900"/>
          </a:xfrm>
          <a:prstGeom prst="roundRect">
            <a:avLst>
              <a:gd fmla="val 16667" name="adj"/>
            </a:avLst>
          </a:prstGeom>
          <a:solidFill>
            <a:srgbClr val="AC11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solidFill>
                  <a:srgbClr val="FFFFFF"/>
                </a:solidFill>
                <a:latin typeface="Roboto"/>
                <a:ea typeface="Roboto"/>
                <a:cs typeface="Roboto"/>
                <a:sym typeface="Roboto"/>
              </a:rPr>
              <a:t>Class-n</a:t>
            </a:r>
            <a:endParaRPr sz="800">
              <a:solidFill>
                <a:srgbClr val="FFFFFF"/>
              </a:solidFill>
              <a:latin typeface="Roboto"/>
              <a:ea typeface="Roboto"/>
              <a:cs typeface="Roboto"/>
              <a:sym typeface="Roboto"/>
            </a:endParaRPr>
          </a:p>
          <a:p>
            <a:pPr indent="0" lvl="0" marL="0" rtl="0" algn="ctr">
              <a:spcBef>
                <a:spcPts val="0"/>
              </a:spcBef>
              <a:spcAft>
                <a:spcPts val="0"/>
              </a:spcAft>
              <a:buNone/>
            </a:pPr>
            <a:r>
              <a:rPr lang="en-GB" sz="800">
                <a:solidFill>
                  <a:srgbClr val="FFFFFF"/>
                </a:solidFill>
                <a:latin typeface="Roboto"/>
                <a:ea typeface="Roboto"/>
                <a:cs typeface="Roboto"/>
                <a:sym typeface="Roboto"/>
              </a:rPr>
              <a:t>(56+, F, Doctor)</a:t>
            </a:r>
            <a:endParaRPr sz="800">
              <a:solidFill>
                <a:srgbClr val="FFFFFF"/>
              </a:solidFill>
              <a:latin typeface="Roboto"/>
              <a:ea typeface="Roboto"/>
              <a:cs typeface="Roboto"/>
              <a:sym typeface="Roboto"/>
            </a:endParaRPr>
          </a:p>
        </p:txBody>
      </p:sp>
      <p:sp>
        <p:nvSpPr>
          <p:cNvPr id="135" name="Google Shape;135;p22"/>
          <p:cNvSpPr/>
          <p:nvPr/>
        </p:nvSpPr>
        <p:spPr>
          <a:xfrm>
            <a:off x="3335673" y="3226088"/>
            <a:ext cx="1537200" cy="171600"/>
          </a:xfrm>
          <a:prstGeom prst="roundRect">
            <a:avLst>
              <a:gd fmla="val 16667" name="adj"/>
            </a:avLst>
          </a:prstGeom>
          <a:solidFill>
            <a:srgbClr val="B6124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Action</a:t>
            </a:r>
            <a:endParaRPr sz="1100">
              <a:solidFill>
                <a:srgbClr val="FFFFFF"/>
              </a:solidFill>
              <a:latin typeface="Roboto"/>
              <a:ea typeface="Roboto"/>
              <a:cs typeface="Roboto"/>
              <a:sym typeface="Roboto"/>
            </a:endParaRPr>
          </a:p>
        </p:txBody>
      </p:sp>
      <p:sp>
        <p:nvSpPr>
          <p:cNvPr id="136" name="Google Shape;136;p22"/>
          <p:cNvSpPr/>
          <p:nvPr/>
        </p:nvSpPr>
        <p:spPr>
          <a:xfrm>
            <a:off x="3335673" y="3496895"/>
            <a:ext cx="1537200" cy="171600"/>
          </a:xfrm>
          <a:prstGeom prst="roundRect">
            <a:avLst>
              <a:gd fmla="val 16667" name="adj"/>
            </a:avLst>
          </a:prstGeom>
          <a:solidFill>
            <a:srgbClr val="B6124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Sci/Fi</a:t>
            </a:r>
            <a:endParaRPr sz="1100">
              <a:solidFill>
                <a:srgbClr val="FFFFFF"/>
              </a:solidFill>
              <a:latin typeface="Roboto"/>
              <a:ea typeface="Roboto"/>
              <a:cs typeface="Roboto"/>
              <a:sym typeface="Roboto"/>
            </a:endParaRPr>
          </a:p>
        </p:txBody>
      </p:sp>
      <p:sp>
        <p:nvSpPr>
          <p:cNvPr id="137" name="Google Shape;137;p22"/>
          <p:cNvSpPr/>
          <p:nvPr/>
        </p:nvSpPr>
        <p:spPr>
          <a:xfrm>
            <a:off x="3335673" y="4368543"/>
            <a:ext cx="1537200" cy="171600"/>
          </a:xfrm>
          <a:prstGeom prst="roundRect">
            <a:avLst>
              <a:gd fmla="val 16667" name="adj"/>
            </a:avLst>
          </a:prstGeom>
          <a:solidFill>
            <a:srgbClr val="B6124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Romance</a:t>
            </a:r>
            <a:endParaRPr sz="1100">
              <a:solidFill>
                <a:srgbClr val="FFFFFF"/>
              </a:solidFill>
              <a:latin typeface="Roboto"/>
              <a:ea typeface="Roboto"/>
              <a:cs typeface="Roboto"/>
              <a:sym typeface="Roboto"/>
            </a:endParaRPr>
          </a:p>
        </p:txBody>
      </p:sp>
      <p:cxnSp>
        <p:nvCxnSpPr>
          <p:cNvPr id="138" name="Google Shape;138;p22"/>
          <p:cNvCxnSpPr>
            <a:stCxn id="139" idx="3"/>
            <a:endCxn id="135" idx="1"/>
          </p:cNvCxnSpPr>
          <p:nvPr/>
        </p:nvCxnSpPr>
        <p:spPr>
          <a:xfrm flipH="1" rot="10800000">
            <a:off x="3052625" y="3311772"/>
            <a:ext cx="282900" cy="163800"/>
          </a:xfrm>
          <a:prstGeom prst="bentConnector3">
            <a:avLst>
              <a:gd fmla="val 50026" name="adj1"/>
            </a:avLst>
          </a:prstGeom>
          <a:noFill/>
          <a:ln cap="flat" cmpd="sng" w="9525">
            <a:solidFill>
              <a:srgbClr val="C2C2C2"/>
            </a:solidFill>
            <a:prstDash val="solid"/>
            <a:round/>
            <a:headEnd len="sm" w="sm" type="none"/>
            <a:tailEnd len="sm" w="sm" type="none"/>
          </a:ln>
        </p:spPr>
      </p:cxnSp>
      <p:cxnSp>
        <p:nvCxnSpPr>
          <p:cNvPr id="140" name="Google Shape;140;p22"/>
          <p:cNvCxnSpPr>
            <a:stCxn id="139" idx="3"/>
            <a:endCxn id="136" idx="1"/>
          </p:cNvCxnSpPr>
          <p:nvPr/>
        </p:nvCxnSpPr>
        <p:spPr>
          <a:xfrm>
            <a:off x="3052625" y="3475572"/>
            <a:ext cx="282900" cy="107100"/>
          </a:xfrm>
          <a:prstGeom prst="bentConnector3">
            <a:avLst>
              <a:gd fmla="val 50026" name="adj1"/>
            </a:avLst>
          </a:prstGeom>
          <a:noFill/>
          <a:ln cap="flat" cmpd="sng" w="9525">
            <a:solidFill>
              <a:srgbClr val="C2C2C2"/>
            </a:solidFill>
            <a:prstDash val="solid"/>
            <a:round/>
            <a:headEnd len="sm" w="sm" type="none"/>
            <a:tailEnd len="sm" w="sm" type="none"/>
          </a:ln>
        </p:spPr>
      </p:cxnSp>
      <p:cxnSp>
        <p:nvCxnSpPr>
          <p:cNvPr id="141" name="Google Shape;141;p22"/>
          <p:cNvCxnSpPr>
            <a:stCxn id="137" idx="1"/>
            <a:endCxn id="132" idx="3"/>
          </p:cNvCxnSpPr>
          <p:nvPr/>
        </p:nvCxnSpPr>
        <p:spPr>
          <a:xfrm rot="10800000">
            <a:off x="3052773" y="4404843"/>
            <a:ext cx="282900" cy="49500"/>
          </a:xfrm>
          <a:prstGeom prst="bentConnector3">
            <a:avLst>
              <a:gd fmla="val 50026" name="adj1"/>
            </a:avLst>
          </a:prstGeom>
          <a:noFill/>
          <a:ln cap="flat" cmpd="sng" w="9525">
            <a:solidFill>
              <a:srgbClr val="C2C2C2"/>
            </a:solidFill>
            <a:prstDash val="solid"/>
            <a:round/>
            <a:headEnd len="sm" w="sm" type="none"/>
            <a:tailEnd len="sm" w="sm" type="none"/>
          </a:ln>
        </p:spPr>
      </p:cxnSp>
      <p:sp>
        <p:nvSpPr>
          <p:cNvPr id="142" name="Google Shape;142;p22"/>
          <p:cNvSpPr/>
          <p:nvPr/>
        </p:nvSpPr>
        <p:spPr>
          <a:xfrm>
            <a:off x="5155887" y="3226088"/>
            <a:ext cx="1537200" cy="171600"/>
          </a:xfrm>
          <a:prstGeom prst="roundRect">
            <a:avLst>
              <a:gd fmla="val 16667" name="adj"/>
            </a:avLst>
          </a:prstGeom>
          <a:solidFill>
            <a:srgbClr val="C413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Marvel Avengers</a:t>
            </a:r>
            <a:endParaRPr sz="1100">
              <a:solidFill>
                <a:srgbClr val="FFFFFF"/>
              </a:solidFill>
              <a:latin typeface="Roboto"/>
              <a:ea typeface="Roboto"/>
              <a:cs typeface="Roboto"/>
              <a:sym typeface="Roboto"/>
            </a:endParaRPr>
          </a:p>
        </p:txBody>
      </p:sp>
      <p:cxnSp>
        <p:nvCxnSpPr>
          <p:cNvPr id="143" name="Google Shape;143;p22"/>
          <p:cNvCxnSpPr>
            <a:stCxn id="135" idx="3"/>
            <a:endCxn id="142" idx="1"/>
          </p:cNvCxnSpPr>
          <p:nvPr/>
        </p:nvCxnSpPr>
        <p:spPr>
          <a:xfrm>
            <a:off x="4872873" y="3311888"/>
            <a:ext cx="282900" cy="600"/>
          </a:xfrm>
          <a:prstGeom prst="bentConnector3">
            <a:avLst>
              <a:gd fmla="val 49977" name="adj1"/>
            </a:avLst>
          </a:prstGeom>
          <a:noFill/>
          <a:ln cap="flat" cmpd="sng" w="9525">
            <a:solidFill>
              <a:srgbClr val="C2C2C2"/>
            </a:solidFill>
            <a:prstDash val="solid"/>
            <a:round/>
            <a:headEnd len="sm" w="sm" type="none"/>
            <a:tailEnd len="sm" w="sm" type="none"/>
          </a:ln>
        </p:spPr>
      </p:cxnSp>
      <p:sp>
        <p:nvSpPr>
          <p:cNvPr id="144" name="Google Shape;144;p22"/>
          <p:cNvSpPr/>
          <p:nvPr/>
        </p:nvSpPr>
        <p:spPr>
          <a:xfrm>
            <a:off x="5155910" y="4368539"/>
            <a:ext cx="1537200" cy="171600"/>
          </a:xfrm>
          <a:prstGeom prst="roundRect">
            <a:avLst>
              <a:gd fmla="val 16667" name="adj"/>
            </a:avLst>
          </a:prstGeom>
          <a:solidFill>
            <a:srgbClr val="C413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Titanic</a:t>
            </a:r>
            <a:endParaRPr sz="1100">
              <a:solidFill>
                <a:srgbClr val="FFFFFF"/>
              </a:solidFill>
              <a:latin typeface="Roboto"/>
              <a:ea typeface="Roboto"/>
              <a:cs typeface="Roboto"/>
              <a:sym typeface="Roboto"/>
            </a:endParaRPr>
          </a:p>
        </p:txBody>
      </p:sp>
      <p:cxnSp>
        <p:nvCxnSpPr>
          <p:cNvPr id="145" name="Google Shape;145;p22"/>
          <p:cNvCxnSpPr>
            <a:stCxn id="144" idx="1"/>
            <a:endCxn id="137" idx="3"/>
          </p:cNvCxnSpPr>
          <p:nvPr/>
        </p:nvCxnSpPr>
        <p:spPr>
          <a:xfrm flipH="1">
            <a:off x="4873010" y="4454339"/>
            <a:ext cx="282900" cy="600"/>
          </a:xfrm>
          <a:prstGeom prst="bentConnector3">
            <a:avLst>
              <a:gd fmla="val 49981" name="adj1"/>
            </a:avLst>
          </a:prstGeom>
          <a:noFill/>
          <a:ln cap="flat" cmpd="sng" w="9525">
            <a:solidFill>
              <a:srgbClr val="C2C2C2"/>
            </a:solidFill>
            <a:prstDash val="solid"/>
            <a:round/>
            <a:headEnd len="sm" w="sm" type="none"/>
            <a:tailEnd len="sm" w="sm" type="none"/>
          </a:ln>
        </p:spPr>
      </p:cxnSp>
      <p:sp>
        <p:nvSpPr>
          <p:cNvPr id="139" name="Google Shape;139;p22"/>
          <p:cNvSpPr/>
          <p:nvPr/>
        </p:nvSpPr>
        <p:spPr>
          <a:xfrm>
            <a:off x="1515425" y="3340122"/>
            <a:ext cx="1537200" cy="270900"/>
          </a:xfrm>
          <a:prstGeom prst="roundRect">
            <a:avLst>
              <a:gd fmla="val 16667" name="adj"/>
            </a:avLst>
          </a:prstGeom>
          <a:solidFill>
            <a:srgbClr val="AC11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solidFill>
                <a:schemeClr val="lt1"/>
              </a:solidFill>
              <a:latin typeface="Roboto"/>
              <a:ea typeface="Roboto"/>
              <a:cs typeface="Roboto"/>
              <a:sym typeface="Roboto"/>
            </a:endParaRPr>
          </a:p>
          <a:p>
            <a:pPr indent="0" lvl="0" marL="0" rtl="0" algn="ctr">
              <a:spcBef>
                <a:spcPts val="0"/>
              </a:spcBef>
              <a:spcAft>
                <a:spcPts val="0"/>
              </a:spcAft>
              <a:buNone/>
            </a:pPr>
            <a:r>
              <a:rPr lang="en-GB" sz="900">
                <a:solidFill>
                  <a:schemeClr val="lt1"/>
                </a:solidFill>
                <a:latin typeface="Roboto"/>
                <a:ea typeface="Roboto"/>
                <a:cs typeface="Roboto"/>
                <a:sym typeface="Roboto"/>
              </a:rPr>
              <a:t>Class-1 </a:t>
            </a:r>
            <a:endParaRPr sz="900">
              <a:solidFill>
                <a:schemeClr val="lt1"/>
              </a:solidFill>
              <a:latin typeface="Roboto"/>
              <a:ea typeface="Roboto"/>
              <a:cs typeface="Roboto"/>
              <a:sym typeface="Roboto"/>
            </a:endParaRPr>
          </a:p>
          <a:p>
            <a:pPr indent="0" lvl="0" marL="0" rtl="0" algn="ctr">
              <a:spcBef>
                <a:spcPts val="0"/>
              </a:spcBef>
              <a:spcAft>
                <a:spcPts val="0"/>
              </a:spcAft>
              <a:buNone/>
            </a:pPr>
            <a:r>
              <a:rPr lang="en-GB" sz="900">
                <a:solidFill>
                  <a:schemeClr val="lt1"/>
                </a:solidFill>
                <a:latin typeface="Roboto"/>
                <a:ea typeface="Roboto"/>
                <a:cs typeface="Roboto"/>
                <a:sym typeface="Roboto"/>
              </a:rPr>
              <a:t>(&lt;18, M, Student)</a:t>
            </a:r>
            <a:endParaRPr sz="900">
              <a:solidFill>
                <a:schemeClr val="lt1"/>
              </a:solidFill>
              <a:latin typeface="Roboto"/>
              <a:ea typeface="Roboto"/>
              <a:cs typeface="Roboto"/>
              <a:sym typeface="Roboto"/>
            </a:endParaRPr>
          </a:p>
          <a:p>
            <a:pPr indent="0" lvl="0" marL="0" rtl="0" algn="ctr">
              <a:spcBef>
                <a:spcPts val="0"/>
              </a:spcBef>
              <a:spcAft>
                <a:spcPts val="0"/>
              </a:spcAft>
              <a:buNone/>
            </a:pPr>
            <a:r>
              <a:t/>
            </a:r>
            <a:endParaRPr sz="900">
              <a:solidFill>
                <a:srgbClr val="FFFFFF"/>
              </a:solidFill>
              <a:latin typeface="Roboto"/>
              <a:ea typeface="Roboto"/>
              <a:cs typeface="Roboto"/>
              <a:sym typeface="Roboto"/>
            </a:endParaRPr>
          </a:p>
        </p:txBody>
      </p:sp>
      <p:cxnSp>
        <p:nvCxnSpPr>
          <p:cNvPr id="146" name="Google Shape;146;p22"/>
          <p:cNvCxnSpPr>
            <a:stCxn id="131" idx="2"/>
            <a:endCxn id="139" idx="1"/>
          </p:cNvCxnSpPr>
          <p:nvPr/>
        </p:nvCxnSpPr>
        <p:spPr>
          <a:xfrm flipH="1" rot="10800000">
            <a:off x="1232450" y="3475575"/>
            <a:ext cx="282900" cy="409800"/>
          </a:xfrm>
          <a:prstGeom prst="bentConnector3">
            <a:avLst>
              <a:gd fmla="val 50013" name="adj1"/>
            </a:avLst>
          </a:prstGeom>
          <a:noFill/>
          <a:ln cap="flat" cmpd="sng" w="9525">
            <a:solidFill>
              <a:srgbClr val="C2C2C2"/>
            </a:solidFill>
            <a:prstDash val="solid"/>
            <a:round/>
            <a:headEnd len="sm" w="sm" type="none"/>
            <a:tailEnd len="sm" w="sm" type="none"/>
          </a:ln>
        </p:spPr>
      </p:cxnSp>
      <p:sp>
        <p:nvSpPr>
          <p:cNvPr id="147" name="Google Shape;147;p22"/>
          <p:cNvSpPr/>
          <p:nvPr/>
        </p:nvSpPr>
        <p:spPr>
          <a:xfrm>
            <a:off x="6976101" y="3226088"/>
            <a:ext cx="1537200" cy="171600"/>
          </a:xfrm>
          <a:prstGeom prst="roundRect">
            <a:avLst>
              <a:gd fmla="val 16667" name="adj"/>
            </a:avLst>
          </a:prstGeom>
          <a:solidFill>
            <a:srgbClr val="E1165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Black Widow</a:t>
            </a:r>
            <a:endParaRPr sz="1100">
              <a:solidFill>
                <a:srgbClr val="FFFFFF"/>
              </a:solidFill>
              <a:latin typeface="Roboto"/>
              <a:ea typeface="Roboto"/>
              <a:cs typeface="Roboto"/>
              <a:sym typeface="Roboto"/>
            </a:endParaRPr>
          </a:p>
        </p:txBody>
      </p:sp>
      <p:sp>
        <p:nvSpPr>
          <p:cNvPr id="148" name="Google Shape;148;p22"/>
          <p:cNvSpPr/>
          <p:nvPr/>
        </p:nvSpPr>
        <p:spPr>
          <a:xfrm>
            <a:off x="6976125" y="3496895"/>
            <a:ext cx="1537200" cy="171600"/>
          </a:xfrm>
          <a:prstGeom prst="roundRect">
            <a:avLst>
              <a:gd fmla="val 16667" name="adj"/>
            </a:avLst>
          </a:prstGeom>
          <a:solidFill>
            <a:srgbClr val="E1165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Captain Marvel</a:t>
            </a:r>
            <a:endParaRPr sz="1100">
              <a:solidFill>
                <a:srgbClr val="FFFFFF"/>
              </a:solidFill>
              <a:latin typeface="Roboto"/>
              <a:ea typeface="Roboto"/>
              <a:cs typeface="Roboto"/>
              <a:sym typeface="Roboto"/>
            </a:endParaRPr>
          </a:p>
        </p:txBody>
      </p:sp>
      <p:sp>
        <p:nvSpPr>
          <p:cNvPr id="149" name="Google Shape;149;p22"/>
          <p:cNvSpPr/>
          <p:nvPr/>
        </p:nvSpPr>
        <p:spPr>
          <a:xfrm>
            <a:off x="6976125" y="3799691"/>
            <a:ext cx="1537200" cy="171600"/>
          </a:xfrm>
          <a:prstGeom prst="roundRect">
            <a:avLst>
              <a:gd fmla="val 16667" name="adj"/>
            </a:avLst>
          </a:prstGeom>
          <a:solidFill>
            <a:srgbClr val="E1165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Pepper Potts</a:t>
            </a:r>
            <a:endParaRPr sz="1100">
              <a:solidFill>
                <a:srgbClr val="FFFFFF"/>
              </a:solidFill>
              <a:latin typeface="Roboto"/>
              <a:ea typeface="Roboto"/>
              <a:cs typeface="Roboto"/>
              <a:sym typeface="Roboto"/>
            </a:endParaRPr>
          </a:p>
        </p:txBody>
      </p:sp>
      <p:sp>
        <p:nvSpPr>
          <p:cNvPr id="150" name="Google Shape;150;p22"/>
          <p:cNvSpPr/>
          <p:nvPr/>
        </p:nvSpPr>
        <p:spPr>
          <a:xfrm>
            <a:off x="6976125" y="4102540"/>
            <a:ext cx="1537200" cy="171600"/>
          </a:xfrm>
          <a:prstGeom prst="roundRect">
            <a:avLst>
              <a:gd fmla="val 16667" name="adj"/>
            </a:avLst>
          </a:prstGeom>
          <a:solidFill>
            <a:srgbClr val="E1165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Jane Nelson</a:t>
            </a:r>
            <a:endParaRPr sz="1100">
              <a:solidFill>
                <a:srgbClr val="FFFFFF"/>
              </a:solidFill>
              <a:latin typeface="Roboto"/>
              <a:ea typeface="Roboto"/>
              <a:cs typeface="Roboto"/>
              <a:sym typeface="Roboto"/>
            </a:endParaRPr>
          </a:p>
        </p:txBody>
      </p:sp>
      <p:cxnSp>
        <p:nvCxnSpPr>
          <p:cNvPr id="151" name="Google Shape;151;p22"/>
          <p:cNvCxnSpPr>
            <a:stCxn id="142" idx="3"/>
            <a:endCxn id="147" idx="1"/>
          </p:cNvCxnSpPr>
          <p:nvPr/>
        </p:nvCxnSpPr>
        <p:spPr>
          <a:xfrm>
            <a:off x="6693087" y="3311888"/>
            <a:ext cx="282900" cy="600"/>
          </a:xfrm>
          <a:prstGeom prst="bentConnector3">
            <a:avLst>
              <a:gd fmla="val 49977" name="adj1"/>
            </a:avLst>
          </a:prstGeom>
          <a:noFill/>
          <a:ln cap="flat" cmpd="sng" w="9525">
            <a:solidFill>
              <a:srgbClr val="C2C2C2"/>
            </a:solidFill>
            <a:prstDash val="solid"/>
            <a:round/>
            <a:headEnd len="sm" w="sm" type="none"/>
            <a:tailEnd len="sm" w="sm" type="none"/>
          </a:ln>
        </p:spPr>
      </p:cxnSp>
      <p:cxnSp>
        <p:nvCxnSpPr>
          <p:cNvPr id="152" name="Google Shape;152;p22"/>
          <p:cNvCxnSpPr>
            <a:stCxn id="148" idx="1"/>
            <a:endCxn id="142" idx="3"/>
          </p:cNvCxnSpPr>
          <p:nvPr/>
        </p:nvCxnSpPr>
        <p:spPr>
          <a:xfrm rot="10800000">
            <a:off x="6693225" y="3311795"/>
            <a:ext cx="282900" cy="270900"/>
          </a:xfrm>
          <a:prstGeom prst="bentConnector3">
            <a:avLst>
              <a:gd fmla="val 49981" name="adj1"/>
            </a:avLst>
          </a:prstGeom>
          <a:noFill/>
          <a:ln cap="flat" cmpd="sng" w="9525">
            <a:solidFill>
              <a:srgbClr val="C2C2C2"/>
            </a:solidFill>
            <a:prstDash val="solid"/>
            <a:round/>
            <a:headEnd len="sm" w="sm" type="none"/>
            <a:tailEnd len="sm" w="sm" type="none"/>
          </a:ln>
        </p:spPr>
      </p:cxnSp>
      <p:cxnSp>
        <p:nvCxnSpPr>
          <p:cNvPr id="153" name="Google Shape;153;p22"/>
          <p:cNvCxnSpPr>
            <a:stCxn id="149" idx="1"/>
            <a:endCxn id="142" idx="3"/>
          </p:cNvCxnSpPr>
          <p:nvPr/>
        </p:nvCxnSpPr>
        <p:spPr>
          <a:xfrm rot="10800000">
            <a:off x="6693225" y="3311891"/>
            <a:ext cx="282900" cy="573600"/>
          </a:xfrm>
          <a:prstGeom prst="bentConnector3">
            <a:avLst>
              <a:gd fmla="val 49981" name="adj1"/>
            </a:avLst>
          </a:prstGeom>
          <a:noFill/>
          <a:ln cap="flat" cmpd="sng" w="9525">
            <a:solidFill>
              <a:srgbClr val="C2C2C2"/>
            </a:solidFill>
            <a:prstDash val="solid"/>
            <a:round/>
            <a:headEnd len="sm" w="sm" type="none"/>
            <a:tailEnd len="sm" w="sm" type="none"/>
          </a:ln>
        </p:spPr>
      </p:cxnSp>
      <p:cxnSp>
        <p:nvCxnSpPr>
          <p:cNvPr id="154" name="Google Shape;154;p22"/>
          <p:cNvCxnSpPr>
            <a:stCxn id="150" idx="1"/>
            <a:endCxn id="142" idx="3"/>
          </p:cNvCxnSpPr>
          <p:nvPr/>
        </p:nvCxnSpPr>
        <p:spPr>
          <a:xfrm rot="10800000">
            <a:off x="6693225" y="3311740"/>
            <a:ext cx="282900" cy="876600"/>
          </a:xfrm>
          <a:prstGeom prst="bentConnector3">
            <a:avLst>
              <a:gd fmla="val 49981" name="adj1"/>
            </a:avLst>
          </a:prstGeom>
          <a:noFill/>
          <a:ln cap="flat" cmpd="sng" w="9525">
            <a:solidFill>
              <a:srgbClr val="C2C2C2"/>
            </a:solidFill>
            <a:prstDash val="solid"/>
            <a:round/>
            <a:headEnd len="sm" w="sm" type="none"/>
            <a:tailEnd len="sm" w="sm" type="none"/>
          </a:ln>
        </p:spPr>
      </p:cxnSp>
      <p:sp>
        <p:nvSpPr>
          <p:cNvPr id="155" name="Google Shape;155;p22"/>
          <p:cNvSpPr/>
          <p:nvPr/>
        </p:nvSpPr>
        <p:spPr>
          <a:xfrm>
            <a:off x="3335650" y="3799691"/>
            <a:ext cx="1537200" cy="171600"/>
          </a:xfrm>
          <a:prstGeom prst="roundRect">
            <a:avLst>
              <a:gd fmla="val 16667" name="adj"/>
            </a:avLst>
          </a:prstGeom>
          <a:solidFill>
            <a:srgbClr val="B6124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Thriller</a:t>
            </a:r>
            <a:endParaRPr sz="1100">
              <a:solidFill>
                <a:srgbClr val="FFFFFF"/>
              </a:solidFill>
              <a:latin typeface="Roboto"/>
              <a:ea typeface="Roboto"/>
              <a:cs typeface="Roboto"/>
              <a:sym typeface="Roboto"/>
            </a:endParaRPr>
          </a:p>
        </p:txBody>
      </p:sp>
      <p:sp>
        <p:nvSpPr>
          <p:cNvPr id="156" name="Google Shape;156;p22"/>
          <p:cNvSpPr/>
          <p:nvPr/>
        </p:nvSpPr>
        <p:spPr>
          <a:xfrm>
            <a:off x="3335650" y="4102485"/>
            <a:ext cx="1537200" cy="171600"/>
          </a:xfrm>
          <a:prstGeom prst="roundRect">
            <a:avLst>
              <a:gd fmla="val 16667" name="adj"/>
            </a:avLst>
          </a:prstGeom>
          <a:solidFill>
            <a:srgbClr val="B6124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Sci/Fi</a:t>
            </a:r>
            <a:endParaRPr sz="1100">
              <a:solidFill>
                <a:srgbClr val="FFFFFF"/>
              </a:solidFill>
              <a:latin typeface="Roboto"/>
              <a:ea typeface="Roboto"/>
              <a:cs typeface="Roboto"/>
              <a:sym typeface="Roboto"/>
            </a:endParaRPr>
          </a:p>
        </p:txBody>
      </p:sp>
      <p:cxnSp>
        <p:nvCxnSpPr>
          <p:cNvPr id="157" name="Google Shape;157;p22"/>
          <p:cNvCxnSpPr>
            <a:stCxn id="134" idx="3"/>
            <a:endCxn id="155" idx="1"/>
          </p:cNvCxnSpPr>
          <p:nvPr/>
        </p:nvCxnSpPr>
        <p:spPr>
          <a:xfrm flipH="1" rot="10800000">
            <a:off x="3052625" y="3885348"/>
            <a:ext cx="282900" cy="49800"/>
          </a:xfrm>
          <a:prstGeom prst="bentConnector3">
            <a:avLst>
              <a:gd fmla="val 50022" name="adj1"/>
            </a:avLst>
          </a:prstGeom>
          <a:noFill/>
          <a:ln cap="flat" cmpd="sng" w="9525">
            <a:solidFill>
              <a:srgbClr val="C2C2C2"/>
            </a:solidFill>
            <a:prstDash val="solid"/>
            <a:round/>
            <a:headEnd len="sm" w="sm" type="none"/>
            <a:tailEnd len="sm" w="sm" type="none"/>
          </a:ln>
        </p:spPr>
      </p:cxnSp>
      <p:cxnSp>
        <p:nvCxnSpPr>
          <p:cNvPr id="158" name="Google Shape;158;p22"/>
          <p:cNvCxnSpPr>
            <a:stCxn id="134" idx="3"/>
            <a:endCxn id="156" idx="1"/>
          </p:cNvCxnSpPr>
          <p:nvPr/>
        </p:nvCxnSpPr>
        <p:spPr>
          <a:xfrm>
            <a:off x="3052625" y="3935148"/>
            <a:ext cx="282900" cy="253200"/>
          </a:xfrm>
          <a:prstGeom prst="bentConnector3">
            <a:avLst>
              <a:gd fmla="val 50022" name="adj1"/>
            </a:avLst>
          </a:prstGeom>
          <a:noFill/>
          <a:ln cap="flat" cmpd="sng" w="9525">
            <a:solidFill>
              <a:srgbClr val="C2C2C2"/>
            </a:solidFill>
            <a:prstDash val="solid"/>
            <a:round/>
            <a:headEnd len="sm" w="sm" type="none"/>
            <a:tailEnd len="sm" w="sm" type="none"/>
          </a:ln>
        </p:spPr>
      </p:cxnSp>
      <p:cxnSp>
        <p:nvCxnSpPr>
          <p:cNvPr id="159" name="Google Shape;159;p22"/>
          <p:cNvCxnSpPr>
            <a:stCxn id="134" idx="0"/>
            <a:endCxn id="139" idx="2"/>
          </p:cNvCxnSpPr>
          <p:nvPr/>
        </p:nvCxnSpPr>
        <p:spPr>
          <a:xfrm rot="10800000">
            <a:off x="2284025" y="3610998"/>
            <a:ext cx="0" cy="188700"/>
          </a:xfrm>
          <a:prstGeom prst="straightConnector1">
            <a:avLst/>
          </a:prstGeom>
          <a:noFill/>
          <a:ln cap="flat" cmpd="sng" w="9525">
            <a:solidFill>
              <a:schemeClr val="dk1"/>
            </a:solidFill>
            <a:prstDash val="dot"/>
            <a:round/>
            <a:headEnd len="med" w="med" type="none"/>
            <a:tailEnd len="med" w="med" type="none"/>
          </a:ln>
        </p:spPr>
      </p:cxnSp>
      <p:cxnSp>
        <p:nvCxnSpPr>
          <p:cNvPr id="160" name="Google Shape;160;p22"/>
          <p:cNvCxnSpPr/>
          <p:nvPr/>
        </p:nvCxnSpPr>
        <p:spPr>
          <a:xfrm rot="10800000">
            <a:off x="2284025" y="4068198"/>
            <a:ext cx="0" cy="188700"/>
          </a:xfrm>
          <a:prstGeom prst="straightConnector1">
            <a:avLst/>
          </a:prstGeom>
          <a:noFill/>
          <a:ln cap="flat" cmpd="sng" w="9525">
            <a:solidFill>
              <a:schemeClr val="dk1"/>
            </a:solidFill>
            <a:prstDash val="dot"/>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Effect filter="fade" transition="in">
                                      <p:cBhvr>
                                        <p:cTn dur="1000"/>
                                        <p:tgtEl>
                                          <p:spTgt spid="119">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animEffect filter="fade" transition="in">
                                      <p:cBhvr>
                                        <p:cTn dur="1000"/>
                                        <p:tgtEl>
                                          <p:spTgt spid="119">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animEffect filter="fade" transition="in">
                                      <p:cBhvr>
                                        <p:cTn dur="1000"/>
                                        <p:tgtEl>
                                          <p:spTgt spid="119">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animEffect filter="fade" transition="in">
                                      <p:cBhvr>
                                        <p:cTn dur="1000"/>
                                        <p:tgtEl>
                                          <p:spTgt spid="119">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19">
                                            <p:txEl>
                                              <p:pRg end="8" st="8"/>
                                            </p:txEl>
                                          </p:spTgt>
                                        </p:tgtEl>
                                        <p:attrNameLst>
                                          <p:attrName>style.visibility</p:attrName>
                                        </p:attrNameLst>
                                      </p:cBhvr>
                                      <p:to>
                                        <p:strVal val="visible"/>
                                      </p:to>
                                    </p:set>
                                    <p:animEffect filter="fade" transition="in">
                                      <p:cBhvr>
                                        <p:cTn dur="1000"/>
                                        <p:tgtEl>
                                          <p:spTgt spid="11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400"/>
                                        <p:tgtEl>
                                          <p:spTgt spid="124"/>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400"/>
                                        <p:tgtEl>
                                          <p:spTgt spid="125"/>
                                        </p:tgtEl>
                                      </p:cBhvr>
                                    </p:animEffect>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400"/>
                                        <p:tgtEl>
                                          <p:spTgt spid="123"/>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400"/>
                                        <p:tgtEl>
                                          <p:spTgt spid="122"/>
                                        </p:tgtEl>
                                      </p:cBhvr>
                                    </p:animEffect>
                                  </p:childTnLst>
                                </p:cTn>
                              </p:par>
                            </p:childTnLst>
                          </p:cTn>
                        </p:par>
                        <p:par>
                          <p:cTn fill="hold">
                            <p:stCondLst>
                              <p:cond delay="16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400"/>
                                        <p:tgtEl>
                                          <p:spTgt spid="12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400"/>
                                        <p:tgtEl>
                                          <p:spTgt spid="121"/>
                                        </p:tgtEl>
                                      </p:cBhvr>
                                    </p:animEffect>
                                  </p:childTnLst>
                                </p:cTn>
                              </p:par>
                            </p:childTnLst>
                          </p:cTn>
                        </p:par>
                        <p:par>
                          <p:cTn fill="hold">
                            <p:stCondLst>
                              <p:cond delay="240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400"/>
                                        <p:tgtEl>
                                          <p:spTgt spid="128"/>
                                        </p:tgtEl>
                                      </p:cBhvr>
                                    </p:animEffec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
                                        <p:tgtEl>
                                          <p:spTgt spid="126"/>
                                        </p:tgtEl>
                                      </p:cBhvr>
                                    </p:animEffect>
                                  </p:childTnLst>
                                </p:cTn>
                              </p:par>
                            </p:childTnLst>
                          </p:cTn>
                        </p:par>
                        <p:par>
                          <p:cTn fill="hold">
                            <p:stCondLst>
                              <p:cond delay="290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
                                        <p:tgtEl>
                                          <p:spTgt spid="12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
                                        <p:tgtEl>
                                          <p:spTgt spid="127"/>
                                        </p:tgtEl>
                                      </p:cBhvr>
                                    </p:animEffect>
                                  </p:childTnLst>
                                </p:cTn>
                              </p:par>
                            </p:childTnLst>
                          </p:cTn>
                        </p:par>
                        <p:par>
                          <p:cTn fill="hold">
                            <p:stCondLst>
                              <p:cond delay="310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400"/>
                                        <p:tgtEl>
                                          <p:spTgt spid="131"/>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400"/>
                                        <p:tgtEl>
                                          <p:spTgt spid="146"/>
                                        </p:tgtEl>
                                      </p:cBhvr>
                                    </p:animEffect>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400"/>
                                        <p:tgtEl>
                                          <p:spTgt spid="139"/>
                                        </p:tgtEl>
                                      </p:cBhvr>
                                    </p:animEffect>
                                  </p:childTnLst>
                                </p:cTn>
                              </p:par>
                            </p:childTnLst>
                          </p:cTn>
                        </p:par>
                        <p:par>
                          <p:cTn fill="hold">
                            <p:stCondLst>
                              <p:cond delay="4300"/>
                            </p:stCondLst>
                            <p:childTnLst>
                              <p:par>
                                <p:cTn fill="hold" nodeType="after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par>
                          <p:cTn fill="hold">
                            <p:stCondLst>
                              <p:cond delay="530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400"/>
                                        <p:tgtEl>
                                          <p:spTgt spid="133"/>
                                        </p:tgtEl>
                                      </p:cBhvr>
                                    </p:animEffect>
                                  </p:childTnLst>
                                </p:cTn>
                              </p:par>
                            </p:childTnLst>
                          </p:cTn>
                        </p:par>
                        <p:par>
                          <p:cTn fill="hold">
                            <p:stCondLst>
                              <p:cond delay="5700"/>
                            </p:stCondLst>
                            <p:childTnLst>
                              <p:par>
                                <p:cTn fill="hold" nodeType="after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par>
                          <p:cTn fill="hold">
                            <p:stCondLst>
                              <p:cond delay="6700"/>
                            </p:stCondLst>
                            <p:childTnLst>
                              <p:par>
                                <p:cTn fill="hold" nodeType="after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par>
                          <p:cTn fill="hold">
                            <p:stCondLst>
                              <p:cond delay="7700"/>
                            </p:stCondLst>
                            <p:childTnLst>
                              <p:par>
                                <p:cTn fill="hold" nodeType="after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par>
                          <p:cTn fill="hold">
                            <p:stCondLst>
                              <p:cond delay="87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400"/>
                                        <p:tgtEl>
                                          <p:spTgt spid="132"/>
                                        </p:tgtEl>
                                      </p:cBhvr>
                                    </p:animEffect>
                                  </p:childTnLst>
                                </p:cTn>
                              </p:par>
                            </p:childTnLst>
                          </p:cTn>
                        </p:par>
                        <p:par>
                          <p:cTn fill="hold">
                            <p:stCondLst>
                              <p:cond delay="91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400"/>
                                        <p:tgtEl>
                                          <p:spTgt spid="138"/>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400"/>
                                        <p:tgtEl>
                                          <p:spTgt spid="135"/>
                                        </p:tgtEl>
                                      </p:cBhvr>
                                    </p:animEffect>
                                  </p:childTnLst>
                                </p:cTn>
                              </p:par>
                            </p:childTnLst>
                          </p:cTn>
                        </p:par>
                        <p:par>
                          <p:cTn fill="hold">
                            <p:stCondLst>
                              <p:cond delay="99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400"/>
                                        <p:tgtEl>
                                          <p:spTgt spid="140"/>
                                        </p:tgtEl>
                                      </p:cBhvr>
                                    </p:animEffect>
                                  </p:childTnLst>
                                </p:cTn>
                              </p:par>
                            </p:childTnLst>
                          </p:cTn>
                        </p:par>
                        <p:par>
                          <p:cTn fill="hold">
                            <p:stCondLst>
                              <p:cond delay="103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400"/>
                                        <p:tgtEl>
                                          <p:spTgt spid="136"/>
                                        </p:tgtEl>
                                      </p:cBhvr>
                                    </p:animEffect>
                                  </p:childTnLst>
                                </p:cTn>
                              </p:par>
                            </p:childTnLst>
                          </p:cTn>
                        </p:par>
                        <p:par>
                          <p:cTn fill="hold">
                            <p:stCondLst>
                              <p:cond delay="107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400"/>
                                        <p:tgtEl>
                                          <p:spTgt spid="137"/>
                                        </p:tgtEl>
                                      </p:cBhvr>
                                    </p:animEffect>
                                  </p:childTnLst>
                                </p:cTn>
                              </p:par>
                            </p:childTnLst>
                          </p:cTn>
                        </p:par>
                        <p:par>
                          <p:cTn fill="hold">
                            <p:stCondLst>
                              <p:cond delay="1110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400"/>
                                        <p:tgtEl>
                                          <p:spTgt spid="141"/>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400"/>
                                        <p:tgtEl>
                                          <p:spTgt spid="142"/>
                                        </p:tgtEl>
                                      </p:cBhvr>
                                    </p:animEffect>
                                  </p:childTnLst>
                                </p:cTn>
                              </p:par>
                            </p:childTnLst>
                          </p:cTn>
                        </p:par>
                        <p:par>
                          <p:cTn fill="hold">
                            <p:stCondLst>
                              <p:cond delay="119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400"/>
                                        <p:tgtEl>
                                          <p:spTgt spid="157"/>
                                        </p:tgtEl>
                                      </p:cBhvr>
                                    </p:animEffect>
                                  </p:childTnLst>
                                </p:cTn>
                              </p:par>
                            </p:childTnLst>
                          </p:cTn>
                        </p:par>
                        <p:par>
                          <p:cTn fill="hold">
                            <p:stCondLst>
                              <p:cond delay="1230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400"/>
                                        <p:tgtEl>
                                          <p:spTgt spid="155"/>
                                        </p:tgtEl>
                                      </p:cBhvr>
                                    </p:animEffect>
                                  </p:childTnLst>
                                </p:cTn>
                              </p:par>
                            </p:childTnLst>
                          </p:cTn>
                        </p:par>
                        <p:par>
                          <p:cTn fill="hold">
                            <p:stCondLst>
                              <p:cond delay="12700"/>
                            </p:stCondLst>
                            <p:childTnLst>
                              <p:par>
                                <p:cTn fill="hold" nodeType="after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400"/>
                                        <p:tgtEl>
                                          <p:spTgt spid="158"/>
                                        </p:tgtEl>
                                      </p:cBhvr>
                                    </p:animEffect>
                                  </p:childTnLst>
                                </p:cTn>
                              </p:par>
                            </p:childTnLst>
                          </p:cTn>
                        </p:par>
                        <p:par>
                          <p:cTn fill="hold">
                            <p:stCondLst>
                              <p:cond delay="1310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400"/>
                                        <p:tgtEl>
                                          <p:spTgt spid="156"/>
                                        </p:tgtEl>
                                      </p:cBhvr>
                                    </p:animEffect>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400"/>
                                        <p:tgtEl>
                                          <p:spTgt spid="141"/>
                                        </p:tgtEl>
                                      </p:cBhvr>
                                    </p:animEffect>
                                  </p:childTnLst>
                                </p:cTn>
                              </p:par>
                            </p:childTnLst>
                          </p:cTn>
                        </p:par>
                        <p:par>
                          <p:cTn fill="hold">
                            <p:stCondLst>
                              <p:cond delay="139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400"/>
                                        <p:tgtEl>
                                          <p:spTgt spid="137"/>
                                        </p:tgtEl>
                                      </p:cBhvr>
                                    </p:animEffect>
                                  </p:childTnLst>
                                </p:cTn>
                              </p:par>
                            </p:childTnLst>
                          </p:cTn>
                        </p:par>
                        <p:par>
                          <p:cTn fill="hold">
                            <p:stCondLst>
                              <p:cond delay="14300"/>
                            </p:stCondLst>
                            <p:childTnLst>
                              <p:par>
                                <p:cTn fill="hold" nodeType="after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par>
                          <p:cTn fill="hold">
                            <p:stCondLst>
                              <p:cond delay="1430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400"/>
                                        <p:tgtEl>
                                          <p:spTgt spid="142"/>
                                        </p:tgtEl>
                                      </p:cBhvr>
                                    </p:animEffect>
                                  </p:childTnLst>
                                </p:cTn>
                              </p:par>
                            </p:childTnLst>
                          </p:cTn>
                        </p:par>
                        <p:par>
                          <p:cTn fill="hold">
                            <p:stCondLst>
                              <p:cond delay="1470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400"/>
                                        <p:tgtEl>
                                          <p:spTgt spid="145"/>
                                        </p:tgtEl>
                                      </p:cBhvr>
                                    </p:animEffect>
                                  </p:childTnLst>
                                </p:cTn>
                              </p:par>
                            </p:childTnLst>
                          </p:cTn>
                        </p:par>
                        <p:par>
                          <p:cTn fill="hold">
                            <p:stCondLst>
                              <p:cond delay="151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400"/>
                                        <p:tgtEl>
                                          <p:spTgt spid="144"/>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400"/>
                                        <p:tgtEl>
                                          <p:spTgt spid="151"/>
                                        </p:tgtEl>
                                      </p:cBhvr>
                                    </p:animEffect>
                                  </p:childTnLst>
                                </p:cTn>
                              </p:par>
                            </p:childTnLst>
                          </p:cTn>
                        </p:par>
                        <p:par>
                          <p:cTn fill="hold">
                            <p:stCondLst>
                              <p:cond delay="159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400"/>
                                        <p:tgtEl>
                                          <p:spTgt spid="147"/>
                                        </p:tgtEl>
                                      </p:cBhvr>
                                    </p:animEffect>
                                  </p:childTnLst>
                                </p:cTn>
                              </p:par>
                            </p:childTnLst>
                          </p:cTn>
                        </p:par>
                        <p:par>
                          <p:cTn fill="hold">
                            <p:stCondLst>
                              <p:cond delay="16300"/>
                            </p:stCondLst>
                            <p:childTnLst>
                              <p:par>
                                <p:cTn fill="hold" nodeType="after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400"/>
                                        <p:tgtEl>
                                          <p:spTgt spid="152"/>
                                        </p:tgtEl>
                                      </p:cBhvr>
                                    </p:animEffect>
                                  </p:childTnLst>
                                </p:cTn>
                              </p:par>
                            </p:childTnLst>
                          </p:cTn>
                        </p:par>
                        <p:par>
                          <p:cTn fill="hold">
                            <p:stCondLst>
                              <p:cond delay="167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400"/>
                                        <p:tgtEl>
                                          <p:spTgt spid="148"/>
                                        </p:tgtEl>
                                      </p:cBhvr>
                                    </p:animEffect>
                                  </p:childTnLst>
                                </p:cTn>
                              </p:par>
                            </p:childTnLst>
                          </p:cTn>
                        </p:par>
                        <p:par>
                          <p:cTn fill="hold">
                            <p:stCondLst>
                              <p:cond delay="171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400"/>
                                        <p:tgtEl>
                                          <p:spTgt spid="149"/>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400"/>
                                        <p:tgtEl>
                                          <p:spTgt spid="153"/>
                                        </p:tgtEl>
                                      </p:cBhvr>
                                    </p:animEffect>
                                  </p:childTnLst>
                                </p:cTn>
                              </p:par>
                            </p:childTnLst>
                          </p:cTn>
                        </p:par>
                        <p:par>
                          <p:cTn fill="hold">
                            <p:stCondLst>
                              <p:cond delay="179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400"/>
                                        <p:tgtEl>
                                          <p:spTgt spid="149"/>
                                        </p:tgtEl>
                                      </p:cBhvr>
                                    </p:animEffect>
                                  </p:childTnLst>
                                </p:cTn>
                              </p:par>
                            </p:childTnLst>
                          </p:cTn>
                        </p:par>
                        <p:par>
                          <p:cTn fill="hold">
                            <p:stCondLst>
                              <p:cond delay="1830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400"/>
                                        <p:tgtEl>
                                          <p:spTgt spid="154"/>
                                        </p:tgtEl>
                                      </p:cBhvr>
                                    </p:animEffect>
                                  </p:childTnLst>
                                </p:cTn>
                              </p:par>
                            </p:childTnLst>
                          </p:cTn>
                        </p:par>
                        <p:par>
                          <p:cTn fill="hold">
                            <p:stCondLst>
                              <p:cond delay="187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4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OkCupid Data visualized</a:t>
            </a:r>
            <a:endParaRPr b="1" sz="2500"/>
          </a:p>
        </p:txBody>
      </p:sp>
      <p:sp>
        <p:nvSpPr>
          <p:cNvPr id="166" name="Google Shape;166;p23"/>
          <p:cNvSpPr txBox="1"/>
          <p:nvPr/>
        </p:nvSpPr>
        <p:spPr>
          <a:xfrm>
            <a:off x="145300" y="674175"/>
            <a:ext cx="8264400" cy="387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GB">
                <a:latin typeface="Calibri"/>
                <a:ea typeface="Calibri"/>
                <a:cs typeface="Calibri"/>
                <a:sym typeface="Calibri"/>
              </a:rPr>
              <a:t>In this dataset, there are 60k records containing structured information such as age, sex, orientation as well as text data from open ended descriptions.</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pic>
        <p:nvPicPr>
          <p:cNvPr id="167" name="Google Shape;167;p23"/>
          <p:cNvPicPr preferRelativeResize="0"/>
          <p:nvPr/>
        </p:nvPicPr>
        <p:blipFill rotWithShape="1">
          <a:blip r:embed="rId3">
            <a:alphaModFix/>
          </a:blip>
          <a:srcRect b="806" l="0" r="0" t="797"/>
          <a:stretch/>
        </p:blipFill>
        <p:spPr>
          <a:xfrm>
            <a:off x="1685426" y="1378600"/>
            <a:ext cx="4726925" cy="3074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500"/>
                                        <p:tgtEl>
                                          <p:spTgt spid="166">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500"/>
                                        <p:tgtEl>
                                          <p:spTgt spid="166">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OkCupid Data visualized</a:t>
            </a:r>
            <a:endParaRPr b="1" sz="2500"/>
          </a:p>
        </p:txBody>
      </p:sp>
      <p:sp>
        <p:nvSpPr>
          <p:cNvPr id="173" name="Google Shape;173;p24"/>
          <p:cNvSpPr txBox="1"/>
          <p:nvPr/>
        </p:nvSpPr>
        <p:spPr>
          <a:xfrm>
            <a:off x="145300" y="674175"/>
            <a:ext cx="8264400" cy="387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alibri"/>
              <a:buChar char="●"/>
            </a:pPr>
            <a:r>
              <a:rPr lang="en-GB">
                <a:solidFill>
                  <a:schemeClr val="dk1"/>
                </a:solidFill>
                <a:latin typeface="Calibri"/>
                <a:ea typeface="Calibri"/>
                <a:cs typeface="Calibri"/>
                <a:sym typeface="Calibri"/>
              </a:rPr>
              <a:t>Prominent Age Groups: 18-24, 25-34, 35-44, 45-49*, 50-55*</a:t>
            </a:r>
            <a:endParaRPr>
              <a:latin typeface="Calibri"/>
              <a:ea typeface="Calibri"/>
              <a:cs typeface="Calibri"/>
              <a:sym typeface="Calibri"/>
            </a:endParaRPr>
          </a:p>
        </p:txBody>
      </p:sp>
      <p:pic>
        <p:nvPicPr>
          <p:cNvPr id="174" name="Google Shape;174;p24"/>
          <p:cNvPicPr preferRelativeResize="0"/>
          <p:nvPr/>
        </p:nvPicPr>
        <p:blipFill rotWithShape="1">
          <a:blip r:embed="rId3">
            <a:alphaModFix/>
          </a:blip>
          <a:srcRect b="806" l="0" r="0" t="797"/>
          <a:stretch/>
        </p:blipFill>
        <p:spPr>
          <a:xfrm>
            <a:off x="426250" y="1637813"/>
            <a:ext cx="2568801" cy="1670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175" name="Google Shape;175;p24"/>
          <p:cNvSpPr txBox="1"/>
          <p:nvPr/>
        </p:nvSpPr>
        <p:spPr>
          <a:xfrm>
            <a:off x="7677475" y="4348375"/>
            <a:ext cx="1237800" cy="1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600">
                <a:latin typeface="Calibri"/>
                <a:ea typeface="Calibri"/>
                <a:cs typeface="Calibri"/>
                <a:sym typeface="Calibri"/>
              </a:rPr>
              <a:t>*&lt; 5% data</a:t>
            </a:r>
            <a:r>
              <a:rPr b="1" i="1" lang="en-GB">
                <a:latin typeface="Calibri"/>
                <a:ea typeface="Calibri"/>
                <a:cs typeface="Calibri"/>
                <a:sym typeface="Calibri"/>
              </a:rPr>
              <a:t> </a:t>
            </a:r>
            <a:endParaRPr b="1" i="1">
              <a:latin typeface="Calibri"/>
              <a:ea typeface="Calibri"/>
              <a:cs typeface="Calibri"/>
              <a:sym typeface="Calibri"/>
            </a:endParaRPr>
          </a:p>
        </p:txBody>
      </p:sp>
      <p:pic>
        <p:nvPicPr>
          <p:cNvPr id="176" name="Google Shape;176;p24"/>
          <p:cNvPicPr preferRelativeResize="0"/>
          <p:nvPr/>
        </p:nvPicPr>
        <p:blipFill>
          <a:blip r:embed="rId4">
            <a:alphaModFix/>
          </a:blip>
          <a:stretch>
            <a:fillRect/>
          </a:stretch>
        </p:blipFill>
        <p:spPr>
          <a:xfrm>
            <a:off x="3143513" y="1643338"/>
            <a:ext cx="1725886" cy="165975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177" name="Google Shape;177;p24"/>
          <p:cNvPicPr preferRelativeResize="0"/>
          <p:nvPr/>
        </p:nvPicPr>
        <p:blipFill>
          <a:blip r:embed="rId5">
            <a:alphaModFix/>
          </a:blip>
          <a:stretch>
            <a:fillRect/>
          </a:stretch>
        </p:blipFill>
        <p:spPr>
          <a:xfrm>
            <a:off x="5017875" y="1654375"/>
            <a:ext cx="3404353" cy="163767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500"/>
                                        <p:tgtEl>
                                          <p:spTgt spid="173">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OkCupid Data visualized</a:t>
            </a:r>
            <a:endParaRPr b="1" sz="2500"/>
          </a:p>
        </p:txBody>
      </p:sp>
      <p:sp>
        <p:nvSpPr>
          <p:cNvPr id="183" name="Google Shape;183;p25"/>
          <p:cNvSpPr txBox="1"/>
          <p:nvPr/>
        </p:nvSpPr>
        <p:spPr>
          <a:xfrm>
            <a:off x="145300" y="674175"/>
            <a:ext cx="8264400" cy="387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alibri"/>
              <a:buChar char="●"/>
            </a:pPr>
            <a:r>
              <a:rPr lang="en-GB">
                <a:solidFill>
                  <a:schemeClr val="dk1"/>
                </a:solidFill>
                <a:latin typeface="Calibri"/>
                <a:ea typeface="Calibri"/>
                <a:cs typeface="Calibri"/>
                <a:sym typeface="Calibri"/>
              </a:rPr>
              <a:t>Frequent patterns observed for users (Age group-gender-Occupation)</a:t>
            </a:r>
            <a:endParaRPr>
              <a:latin typeface="Calibri"/>
              <a:ea typeface="Calibri"/>
              <a:cs typeface="Calibri"/>
              <a:sym typeface="Calibri"/>
            </a:endParaRPr>
          </a:p>
        </p:txBody>
      </p:sp>
      <p:pic>
        <p:nvPicPr>
          <p:cNvPr id="184" name="Google Shape;184;p25"/>
          <p:cNvPicPr preferRelativeResize="0"/>
          <p:nvPr/>
        </p:nvPicPr>
        <p:blipFill>
          <a:blip r:embed="rId3">
            <a:alphaModFix/>
          </a:blip>
          <a:stretch>
            <a:fillRect/>
          </a:stretch>
        </p:blipFill>
        <p:spPr>
          <a:xfrm>
            <a:off x="1461463" y="1248275"/>
            <a:ext cx="5632075" cy="27224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500"/>
                                        <p:tgtEl>
                                          <p:spTgt spid="18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MovieLens Data visualized</a:t>
            </a:r>
            <a:endParaRPr b="1" sz="2500"/>
          </a:p>
        </p:txBody>
      </p:sp>
      <p:sp>
        <p:nvSpPr>
          <p:cNvPr id="190" name="Google Shape;190;p26"/>
          <p:cNvSpPr txBox="1"/>
          <p:nvPr/>
        </p:nvSpPr>
        <p:spPr>
          <a:xfrm>
            <a:off x="145300" y="674175"/>
            <a:ext cx="8264400" cy="387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GB">
                <a:latin typeface="Calibri"/>
                <a:ea typeface="Calibri"/>
                <a:cs typeface="Calibri"/>
                <a:sym typeface="Calibri"/>
              </a:rPr>
              <a:t>The </a:t>
            </a:r>
            <a:r>
              <a:rPr lang="en-GB">
                <a:latin typeface="Calibri"/>
                <a:ea typeface="Calibri"/>
                <a:cs typeface="Calibri"/>
                <a:sym typeface="Calibri"/>
              </a:rPr>
              <a:t>files contain 1,000,209 anonymous ratings of approximately 3,900 movies made by 6,040 MovieLens users who joined MovieLens in 2000.</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pic>
        <p:nvPicPr>
          <p:cNvPr id="191" name="Google Shape;191;p26"/>
          <p:cNvPicPr preferRelativeResize="0"/>
          <p:nvPr/>
        </p:nvPicPr>
        <p:blipFill>
          <a:blip r:embed="rId3">
            <a:alphaModFix/>
          </a:blip>
          <a:stretch>
            <a:fillRect/>
          </a:stretch>
        </p:blipFill>
        <p:spPr>
          <a:xfrm>
            <a:off x="1685426" y="1378600"/>
            <a:ext cx="4726925" cy="3074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500"/>
                                        <p:tgtEl>
                                          <p:spTgt spid="190">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500"/>
                                        <p:tgtEl>
                                          <p:spTgt spid="190">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idx="4294967295" type="title"/>
          </p:nvPr>
        </p:nvSpPr>
        <p:spPr>
          <a:xfrm>
            <a:off x="164654" y="213157"/>
            <a:ext cx="7768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2500"/>
              <a:t>MovieLens Data visualized</a:t>
            </a:r>
            <a:endParaRPr b="1" sz="2500"/>
          </a:p>
        </p:txBody>
      </p:sp>
      <p:sp>
        <p:nvSpPr>
          <p:cNvPr id="197" name="Google Shape;197;p27"/>
          <p:cNvSpPr txBox="1"/>
          <p:nvPr/>
        </p:nvSpPr>
        <p:spPr>
          <a:xfrm>
            <a:off x="145300" y="674175"/>
            <a:ext cx="8264400" cy="387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GB">
                <a:latin typeface="Calibri"/>
                <a:ea typeface="Calibri"/>
                <a:cs typeface="Calibri"/>
                <a:sym typeface="Calibri"/>
              </a:rPr>
              <a:t>Prominent Age Groups: 18-24, 25-34, 35-44, 45-49, 50-55</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Prominent Occupations: College student, Management, Educator, Engineer, Writer, Programmer</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pic>
        <p:nvPicPr>
          <p:cNvPr id="198" name="Google Shape;198;p27"/>
          <p:cNvPicPr preferRelativeResize="0"/>
          <p:nvPr/>
        </p:nvPicPr>
        <p:blipFill>
          <a:blip r:embed="rId3">
            <a:alphaModFix/>
          </a:blip>
          <a:stretch>
            <a:fillRect/>
          </a:stretch>
        </p:blipFill>
        <p:spPr>
          <a:xfrm>
            <a:off x="1405900" y="1470300"/>
            <a:ext cx="5286001" cy="30744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