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91" r:id="rId1"/>
  </p:sldMasterIdLst>
  <p:notesMasterIdLst>
    <p:notesMasterId r:id="rId24"/>
  </p:notesMasterIdLst>
  <p:sldIdLst>
    <p:sldId id="276" r:id="rId2"/>
    <p:sldId id="277" r:id="rId3"/>
    <p:sldId id="278" r:id="rId4"/>
    <p:sldId id="256" r:id="rId5"/>
    <p:sldId id="257" r:id="rId6"/>
    <p:sldId id="259" r:id="rId7"/>
    <p:sldId id="258" r:id="rId8"/>
    <p:sldId id="268" r:id="rId9"/>
    <p:sldId id="275" r:id="rId10"/>
    <p:sldId id="270" r:id="rId11"/>
    <p:sldId id="271" r:id="rId12"/>
    <p:sldId id="272" r:id="rId13"/>
    <p:sldId id="260" r:id="rId14"/>
    <p:sldId id="261" r:id="rId15"/>
    <p:sldId id="262" r:id="rId16"/>
    <p:sldId id="263" r:id="rId17"/>
    <p:sldId id="264" r:id="rId18"/>
    <p:sldId id="274" r:id="rId19"/>
    <p:sldId id="273" r:id="rId20"/>
    <p:sldId id="265" r:id="rId21"/>
    <p:sldId id="266" r:id="rId22"/>
    <p:sldId id="267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12" d="100"/>
          <a:sy n="112" d="100"/>
        </p:scale>
        <p:origin x="-379" y="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2d44e734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2d44e734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2d44e734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2d44e734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2d44e734e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2d44e734e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2d44e734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2d44e734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a1529b0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a1529b0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2d44e734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2d44e734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2d44e734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2d44e734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a1314c0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a1314c0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a1314c00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a1314c00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a1314c00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a1314c00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2d44e734e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2d44e734e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3" y="2857501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1" y="2922758"/>
            <a:ext cx="3733801" cy="14401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1" y="3086375"/>
            <a:ext cx="3733801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3123302"/>
            <a:ext cx="1965960" cy="13716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3149679"/>
            <a:ext cx="1965960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2971800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304573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2737246"/>
            <a:ext cx="9144000" cy="18312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" y="2756646"/>
            <a:ext cx="9144001" cy="10550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2732318"/>
            <a:ext cx="2729950" cy="1863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277627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801416"/>
            <a:ext cx="8458200" cy="1102519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2924953"/>
            <a:ext cx="4953000" cy="131445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3154680"/>
            <a:ext cx="960120" cy="342900"/>
          </a:xfrm>
        </p:spPr>
        <p:txBody>
          <a:bodyPr/>
          <a:lstStyle/>
          <a:p>
            <a:fld id="{7730D7EB-9B8F-4D12-BD82-3B941F2A24CB}" type="datetime1">
              <a:rPr lang="en-US" smtClean="0"/>
              <a:pPr/>
              <a:t>4/29/2021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3153966"/>
            <a:ext cx="1295400" cy="342900"/>
          </a:xfrm>
        </p:spPr>
        <p:txBody>
          <a:bodyPr/>
          <a:lstStyle/>
          <a:p>
            <a:r>
              <a:rPr kumimoji="0" lang="en-US" smtClean="0"/>
              <a:t>SCOE-Department of Computer Engineering</a:t>
            </a:r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852"/>
            <a:ext cx="747712" cy="27432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A4A65-9D67-45AB-859C-EAF0921E224C}" type="datetime1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SCOE-Department of Computer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857250"/>
            <a:ext cx="1905000" cy="41148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57250"/>
            <a:ext cx="6248400" cy="41148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411C-18F4-400A-AFC2-068FEC8AD845}" type="datetime1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SCOE-Department of Computer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D56E-7944-4028-8292-6CD767B6549B}" type="datetime1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SCOE-Department of Computer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485901"/>
            <a:ext cx="7772400" cy="1021556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25316"/>
            <a:ext cx="7772400" cy="1132284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EED8-E3D0-4B63-A985-53A1FCFF606D}" type="datetime1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SCOE-Department of Computer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683-BFFB-42E3-A330-204ADDFC9616}" type="datetime1">
              <a:rPr lang="en-US" smtClean="0"/>
              <a:pPr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SCOE-Department of Computer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57250"/>
            <a:ext cx="8382000" cy="802386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83728"/>
            <a:ext cx="4041648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6" y="1683728"/>
            <a:ext cx="4041775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031389"/>
            <a:ext cx="4041648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5" y="2031389"/>
            <a:ext cx="4041775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5A519F7-A18B-46AC-92C0-B02A3F524DF5}" type="datetime1">
              <a:rPr lang="en-US" smtClean="0"/>
              <a:pPr/>
              <a:t>4/29/2021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kumimoji="0" lang="en-US" smtClean="0"/>
              <a:t>SCOE-Department of Computer Engineering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2386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459486"/>
            <a:ext cx="957264" cy="342900"/>
          </a:xfrm>
        </p:spPr>
        <p:txBody>
          <a:bodyPr/>
          <a:lstStyle/>
          <a:p>
            <a:fld id="{16448284-CD83-42E6-9FF0-B4E2A156F410}" type="datetime1">
              <a:rPr lang="en-US" smtClean="0"/>
              <a:pPr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459486"/>
            <a:ext cx="1325880" cy="342900"/>
          </a:xfrm>
        </p:spPr>
        <p:txBody>
          <a:bodyPr/>
          <a:lstStyle/>
          <a:p>
            <a:r>
              <a:rPr kumimoji="0" lang="en-US" smtClean="0"/>
              <a:t>SCOE-Department of Computer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1704"/>
            <a:ext cx="762000" cy="27432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EAED-B1C1-4664-A39C-038C9CB1D363}" type="datetime1">
              <a:rPr lang="en-US" smtClean="0"/>
              <a:pPr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SCOE-Department of Computer Engineering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826478"/>
            <a:ext cx="3383280" cy="658368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1508045"/>
            <a:ext cx="3383280" cy="346329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582215"/>
            <a:ext cx="5102352" cy="43891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9B8B-D777-4EFA-8AE7-3BF2A1A45F12}" type="datetime1">
              <a:rPr lang="en-US" smtClean="0"/>
              <a:pPr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SCOE-Department of Computer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5" y="831870"/>
            <a:ext cx="586803" cy="3511228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857250"/>
            <a:ext cx="4572000" cy="3429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2455731"/>
            <a:ext cx="2590800" cy="1887367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70DF-8328-4200-8362-697F1429A9CA}" type="datetime1">
              <a:rPr lang="en-US" smtClean="0"/>
              <a:pPr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SCOE-Department of Computer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275114"/>
            <a:ext cx="9144000" cy="6330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232997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1" y="231207"/>
            <a:ext cx="9144001" cy="6858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3" y="270185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1" y="330085"/>
            <a:ext cx="3733801" cy="135026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373128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44170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1501"/>
            <a:ext cx="57626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1501"/>
            <a:ext cx="27432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1501"/>
            <a:ext cx="9144" cy="466344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1501"/>
            <a:ext cx="27432" cy="466344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285"/>
            <a:ext cx="54864" cy="438912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285"/>
            <a:ext cx="9144" cy="438912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87068"/>
            <a:ext cx="8229600" cy="324383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459486"/>
            <a:ext cx="957264" cy="3429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768B638-EB95-407A-BAC8-8849FC022B8A}" type="datetime1">
              <a:rPr lang="en-US" smtClean="0"/>
              <a:pPr/>
              <a:t>4/29/2021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r>
              <a:rPr kumimoji="0" lang="en-US" smtClean="0">
                <a:solidFill>
                  <a:schemeClr val="tx2">
                    <a:shade val="90000"/>
                  </a:schemeClr>
                </a:solidFill>
              </a:rPr>
              <a:t>SCOE-Department of Computer Engineering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1704"/>
            <a:ext cx="762000" cy="27432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Assignment/DMW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432" y="682299"/>
            <a:ext cx="8458200" cy="1102519"/>
          </a:xfrm>
        </p:spPr>
        <p:txBody>
          <a:bodyPr/>
          <a:lstStyle/>
          <a:p>
            <a:pPr algn="ctr"/>
            <a:r>
              <a:rPr lang="en-US" dirty="0" smtClean="0"/>
              <a:t>LP-2 Submission</a:t>
            </a:r>
            <a:endParaRPr lang="en-US" dirty="0"/>
          </a:p>
        </p:txBody>
      </p:sp>
      <p:sp>
        <p:nvSpPr>
          <p:cNvPr id="4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0" y="3302000"/>
            <a:ext cx="3467100" cy="1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+mj-lt"/>
              </a:rPr>
              <a:t>Members: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+mj-lt"/>
              </a:rPr>
              <a:t> </a:t>
            </a:r>
            <a:endParaRPr lang="en-GB" sz="1600" b="1" dirty="0" smtClean="0">
              <a:latin typeface="+mj-lt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GB" sz="1600" dirty="0" err="1" smtClean="0">
                <a:latin typeface="+mj-lt"/>
              </a:rPr>
              <a:t>Abhijit</a:t>
            </a:r>
            <a:r>
              <a:rPr lang="en-GB" sz="1600" dirty="0" smtClean="0">
                <a:latin typeface="+mj-lt"/>
              </a:rPr>
              <a:t> </a:t>
            </a:r>
            <a:r>
              <a:rPr lang="en-GB" sz="1600" dirty="0" err="1">
                <a:latin typeface="+mj-lt"/>
              </a:rPr>
              <a:t>Shendage</a:t>
            </a:r>
            <a:r>
              <a:rPr lang="en-GB" sz="1600" dirty="0">
                <a:latin typeface="+mj-lt"/>
              </a:rPr>
              <a:t> </a:t>
            </a:r>
            <a:r>
              <a:rPr lang="en-GB" sz="1600" dirty="0" smtClean="0">
                <a:latin typeface="+mj-lt"/>
              </a:rPr>
              <a:t>(</a:t>
            </a:r>
            <a:r>
              <a:rPr lang="en-US" sz="1600" dirty="0" smtClean="0">
                <a:latin typeface="+mj-lt"/>
              </a:rPr>
              <a:t>B150234374</a:t>
            </a:r>
            <a:r>
              <a:rPr lang="en-GB" sz="1600" dirty="0" smtClean="0">
                <a:latin typeface="+mj-lt"/>
              </a:rPr>
              <a:t>)</a:t>
            </a:r>
            <a:endParaRPr sz="1600">
              <a:latin typeface="+mj-lt"/>
            </a:endParaRPr>
          </a:p>
          <a:p>
            <a:pPr marL="0" lvl="0">
              <a:spcBef>
                <a:spcPts val="0"/>
              </a:spcBef>
            </a:pPr>
            <a:r>
              <a:rPr lang="en-GB" sz="1600" dirty="0" err="1">
                <a:latin typeface="+mj-lt"/>
              </a:rPr>
              <a:t>Samyak</a:t>
            </a:r>
            <a:r>
              <a:rPr lang="en-GB" sz="1600" dirty="0">
                <a:latin typeface="+mj-lt"/>
              </a:rPr>
              <a:t> </a:t>
            </a:r>
            <a:r>
              <a:rPr lang="en-GB" sz="1600" dirty="0" err="1">
                <a:latin typeface="+mj-lt"/>
              </a:rPr>
              <a:t>Vaidya</a:t>
            </a:r>
            <a:r>
              <a:rPr lang="en-GB" sz="1600" dirty="0">
                <a:latin typeface="+mj-lt"/>
              </a:rPr>
              <a:t> </a:t>
            </a:r>
            <a:r>
              <a:rPr lang="en-GB" sz="1600" dirty="0" smtClean="0">
                <a:latin typeface="+mj-lt"/>
              </a:rPr>
              <a:t>(</a:t>
            </a:r>
            <a:r>
              <a:rPr lang="en-US" sz="1600" dirty="0" smtClean="0">
                <a:latin typeface="+mj-lt"/>
              </a:rPr>
              <a:t>B150234365</a:t>
            </a:r>
            <a:r>
              <a:rPr lang="en-GB" sz="1600" dirty="0" smtClean="0">
                <a:latin typeface="+mj-lt"/>
              </a:rPr>
              <a:t>)</a:t>
            </a:r>
            <a:endParaRPr sz="1600">
              <a:latin typeface="+mj-lt"/>
            </a:endParaRPr>
          </a:p>
          <a:p>
            <a:pPr marL="0" lvl="0">
              <a:spcBef>
                <a:spcPts val="0"/>
              </a:spcBef>
            </a:pPr>
            <a:r>
              <a:rPr lang="en-GB" sz="1600" dirty="0" err="1">
                <a:latin typeface="+mj-lt"/>
              </a:rPr>
              <a:t>Saurabh</a:t>
            </a:r>
            <a:r>
              <a:rPr lang="en-GB" sz="1600" dirty="0">
                <a:latin typeface="+mj-lt"/>
              </a:rPr>
              <a:t> Gore </a:t>
            </a:r>
            <a:r>
              <a:rPr lang="en-GB" sz="1600" dirty="0" smtClean="0">
                <a:latin typeface="+mj-lt"/>
              </a:rPr>
              <a:t>(</a:t>
            </a:r>
            <a:r>
              <a:rPr lang="en-US" sz="1600" dirty="0" smtClean="0">
                <a:latin typeface="+mj-lt"/>
              </a:rPr>
              <a:t>B150234262</a:t>
            </a:r>
            <a:r>
              <a:rPr lang="en-GB" sz="1600" dirty="0" smtClean="0">
                <a:latin typeface="+mj-lt"/>
              </a:rPr>
              <a:t>)</a:t>
            </a:r>
            <a:endParaRPr sz="1600">
              <a:latin typeface="+mj-lt"/>
            </a:endParaRPr>
          </a:p>
          <a:p>
            <a:pPr marL="0" lvl="0">
              <a:spcBef>
                <a:spcPts val="0"/>
              </a:spcBef>
            </a:pPr>
            <a:r>
              <a:rPr lang="en-GB" sz="1600" dirty="0" err="1">
                <a:latin typeface="+mj-lt"/>
              </a:rPr>
              <a:t>Yash</a:t>
            </a:r>
            <a:r>
              <a:rPr lang="en-GB" sz="1600" dirty="0">
                <a:latin typeface="+mj-lt"/>
              </a:rPr>
              <a:t> </a:t>
            </a:r>
            <a:r>
              <a:rPr lang="en-GB" sz="1600" dirty="0" err="1">
                <a:latin typeface="+mj-lt"/>
              </a:rPr>
              <a:t>Patil</a:t>
            </a:r>
            <a:r>
              <a:rPr lang="en-GB" sz="1600" dirty="0">
                <a:latin typeface="+mj-lt"/>
              </a:rPr>
              <a:t> </a:t>
            </a:r>
            <a:r>
              <a:rPr lang="en-GB" sz="1600" dirty="0" smtClean="0">
                <a:latin typeface="+mj-lt"/>
              </a:rPr>
              <a:t>(</a:t>
            </a:r>
            <a:r>
              <a:rPr lang="en-US" sz="1600" dirty="0" smtClean="0">
                <a:latin typeface="+mj-lt"/>
              </a:rPr>
              <a:t>B150234343</a:t>
            </a:r>
            <a:r>
              <a:rPr lang="en-GB" sz="1600" dirty="0" smtClean="0">
                <a:latin typeface="+mj-lt"/>
              </a:rPr>
              <a:t>)</a:t>
            </a:r>
            <a:endParaRPr sz="160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16358" y="1639238"/>
            <a:ext cx="667676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en-GB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Group No : 37</a:t>
            </a:r>
            <a:endParaRPr lang="en-GB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Google Shape;55;p13"/>
          <p:cNvSpPr txBox="1">
            <a:spLocks/>
          </p:cNvSpPr>
          <p:nvPr/>
        </p:nvSpPr>
        <p:spPr>
          <a:xfrm>
            <a:off x="6817057" y="3342945"/>
            <a:ext cx="2309315" cy="1577074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Guided By: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Prof. </a:t>
            </a:r>
            <a:r>
              <a:rPr kumimoji="0" 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Kirti</a:t>
            </a: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Satpute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GB"/>
          </a:p>
        </p:txBody>
      </p:sp>
      <p:pic>
        <p:nvPicPr>
          <p:cNvPr id="5" name="Picture 4" descr="BPMN Collaborative Diagram (2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12" y="1415594"/>
            <a:ext cx="7422776" cy="31295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29840" y="1478280"/>
            <a:ext cx="925830" cy="855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System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GB"/>
          </a:p>
        </p:txBody>
      </p:sp>
      <p:pic>
        <p:nvPicPr>
          <p:cNvPr id="5" name="Picture 4" descr="Screenshot (80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71" y="1418666"/>
            <a:ext cx="8108332" cy="31600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438835"/>
            <a:ext cx="8520600" cy="3130040"/>
          </a:xfrm>
        </p:spPr>
        <p:txBody>
          <a:bodyPr/>
          <a:lstStyle/>
          <a:p>
            <a:r>
              <a:rPr lang="en-IN" sz="1600" spc="-1" dirty="0" smtClean="0">
                <a:solidFill>
                  <a:srgbClr val="434343"/>
                </a:solidFill>
                <a:latin typeface="Roboto"/>
                <a:ea typeface="Rockwell"/>
              </a:rPr>
              <a:t>Provides faster and easier way to identify diseases</a:t>
            </a:r>
          </a:p>
          <a:p>
            <a:endParaRPr lang="en-IN" sz="1600" spc="-1" dirty="0" smtClean="0">
              <a:solidFill>
                <a:srgbClr val="434343"/>
              </a:solidFill>
              <a:latin typeface="Roboto"/>
              <a:ea typeface="Rockwell"/>
            </a:endParaRPr>
          </a:p>
          <a:p>
            <a:r>
              <a:rPr lang="en-IN" sz="1600" spc="-1" dirty="0" smtClean="0">
                <a:solidFill>
                  <a:srgbClr val="434343"/>
                </a:solidFill>
                <a:latin typeface="Roboto"/>
                <a:ea typeface="Rockwell"/>
              </a:rPr>
              <a:t>Use Of modern Machine Learning Algorithms to  increase accuracy of the results.</a:t>
            </a:r>
          </a:p>
          <a:p>
            <a:endParaRPr lang="en-IN" sz="1600" spc="-1" dirty="0" smtClean="0">
              <a:solidFill>
                <a:srgbClr val="434343"/>
              </a:solidFill>
              <a:latin typeface="Roboto"/>
            </a:endParaRPr>
          </a:p>
          <a:p>
            <a:r>
              <a:rPr lang="en-IN" sz="1600" spc="-1" dirty="0" smtClean="0">
                <a:solidFill>
                  <a:srgbClr val="434343"/>
                </a:solidFill>
                <a:latin typeface="Roboto"/>
              </a:rPr>
              <a:t>Fully tested system which avoids failures</a:t>
            </a:r>
          </a:p>
          <a:p>
            <a:endParaRPr lang="en-IN" sz="1600" spc="-1" dirty="0" smtClean="0">
              <a:solidFill>
                <a:srgbClr val="434343"/>
              </a:solidFill>
              <a:latin typeface="Roboto"/>
            </a:endParaRPr>
          </a:p>
          <a:p>
            <a:r>
              <a:rPr lang="en-IN" sz="1600" spc="-1" dirty="0" smtClean="0">
                <a:solidFill>
                  <a:srgbClr val="434343"/>
                </a:solidFill>
                <a:latin typeface="Roboto"/>
                <a:ea typeface="Roboto"/>
              </a:rPr>
              <a:t>Web application thus can be used from anywhere anytime.</a:t>
            </a:r>
            <a:endParaRPr lang="en-IN" sz="1600" spc="-1" dirty="0" smtClean="0">
              <a:latin typeface="Arial"/>
            </a:endParaRPr>
          </a:p>
          <a:p>
            <a:endParaRPr lang="en-IN" sz="1600" spc="-1" dirty="0" smtClean="0">
              <a:latin typeface="Arial"/>
            </a:endParaRP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Technology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398494"/>
            <a:ext cx="8520600" cy="3177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 dirty="0"/>
              <a:t>K-Nearest </a:t>
            </a:r>
            <a:r>
              <a:rPr lang="en-GB" sz="1600" dirty="0" err="1"/>
              <a:t>Neighbors</a:t>
            </a:r>
            <a:r>
              <a:rPr lang="en-GB" sz="1600" dirty="0"/>
              <a:t> (KNN</a:t>
            </a:r>
            <a:r>
              <a:rPr lang="en-GB" sz="1600" dirty="0" smtClean="0"/>
              <a:t>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 dirty="0" smtClean="0"/>
              <a:t>Naïve-</a:t>
            </a:r>
            <a:r>
              <a:rPr lang="en-GB" sz="1600" dirty="0" err="1" smtClean="0"/>
              <a:t>Bayes</a:t>
            </a:r>
            <a:r>
              <a:rPr lang="en-GB" sz="1600" dirty="0" smtClean="0"/>
              <a:t>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5681382" y="1237129"/>
            <a:ext cx="2501153" cy="2951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44454" y="2131360"/>
            <a:ext cx="1754840" cy="116316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99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30152" y="3662082"/>
            <a:ext cx="1983441" cy="2958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Output Results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6181166" y="2268070"/>
            <a:ext cx="1396252" cy="3339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KNN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08060" y="2918012"/>
            <a:ext cx="1402976" cy="3025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Naïve </a:t>
            </a:r>
            <a:r>
              <a:rPr lang="en-IN" sz="1100" dirty="0" err="1" smtClean="0">
                <a:solidFill>
                  <a:schemeClr val="tx1"/>
                </a:solidFill>
              </a:rPr>
              <a:t>Bayes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5934635" y="1447800"/>
            <a:ext cx="1983441" cy="2958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Input Biomechanical Values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6827742" y="1785101"/>
            <a:ext cx="198347" cy="25213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5400000">
            <a:off x="6847914" y="3371853"/>
            <a:ext cx="225240" cy="25213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KNN Algorithm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243853"/>
            <a:ext cx="8520600" cy="3325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 dirty="0"/>
              <a:t>The KNN algorithm assumes that similar things exist in close proximity. In other words, similar things are near to each other</a:t>
            </a:r>
            <a:r>
              <a:rPr lang="en-GB" sz="1600" dirty="0" smtClean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/>
          </a:p>
          <a:p>
            <a:pPr lvl="0"/>
            <a:r>
              <a:rPr lang="en-US" sz="1600" dirty="0" smtClean="0"/>
              <a:t>K-Nearest Neighbor is non-parametric. It classifies object based on majority of vote it gets from its closest neighbors</a:t>
            </a:r>
            <a:r>
              <a:rPr lang="en-GB" sz="1600" dirty="0" smtClean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 dirty="0"/>
              <a:t>It is a supervised machine learning algorithm that can be used to solve both classification and regression problems</a:t>
            </a:r>
            <a:r>
              <a:rPr lang="en-GB" sz="1600" dirty="0" smtClean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sz="1600" dirty="0" smtClean="0"/>
          </a:p>
          <a:p>
            <a:pPr lvl="0"/>
            <a:r>
              <a:rPr lang="en-US" sz="1600" dirty="0" smtClean="0"/>
              <a:t>The value of ‘K’ influences result. Smaller value of k means noise will have higher influence on result. On the other hand large value of ‘K’ increases the computation cost.</a:t>
            </a:r>
            <a:endParaRPr sz="1600"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Naïve </a:t>
            </a:r>
            <a:r>
              <a:rPr lang="en-GB" dirty="0" err="1" smtClean="0"/>
              <a:t>Bayes</a:t>
            </a:r>
            <a:r>
              <a:rPr lang="en-GB" dirty="0" smtClean="0"/>
              <a:t> </a:t>
            </a:r>
            <a:r>
              <a:rPr lang="en-GB" dirty="0"/>
              <a:t>Algorithm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223681"/>
            <a:ext cx="8520600" cy="3345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endParaRPr lang="en-GB" sz="1600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-GB" sz="1600" dirty="0" smtClean="0"/>
              <a:t>It </a:t>
            </a:r>
            <a:r>
              <a:rPr lang="en-GB" sz="1600" dirty="0"/>
              <a:t>is a </a:t>
            </a:r>
            <a:r>
              <a:rPr lang="en-GB" sz="1600" dirty="0" smtClean="0"/>
              <a:t>probabilistic classification </a:t>
            </a:r>
            <a:r>
              <a:rPr lang="en-GB" sz="1600" dirty="0"/>
              <a:t>technique based on </a:t>
            </a:r>
            <a:r>
              <a:rPr lang="en-GB" sz="1600" dirty="0" err="1"/>
              <a:t>Bayes</a:t>
            </a:r>
            <a:r>
              <a:rPr lang="en-GB" sz="1600" dirty="0"/>
              <a:t>’ Theorem with an assumption of independence among predictors</a:t>
            </a:r>
            <a:r>
              <a:rPr lang="en-GB" sz="1600" dirty="0" smtClean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-GB" sz="1600" dirty="0" smtClean="0"/>
              <a:t>Naïve </a:t>
            </a:r>
            <a:r>
              <a:rPr lang="en-GB" sz="1600" dirty="0" err="1"/>
              <a:t>Bayes</a:t>
            </a:r>
            <a:r>
              <a:rPr lang="en-GB" sz="1600" dirty="0"/>
              <a:t> classifier assumes that the presence of a particular feature in a class is unrelated to the presence of any other feature.</a:t>
            </a:r>
            <a:endParaRPr sz="1600"/>
          </a:p>
        </p:txBody>
      </p:sp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11012" y="3350525"/>
            <a:ext cx="2455167" cy="71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012442" y="4060208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Bayes</a:t>
            </a:r>
            <a:r>
              <a:rPr lang="en-US" sz="1050" dirty="0" smtClean="0"/>
              <a:t>’ Theorem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Requirements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5" name="TextShape 2"/>
          <p:cNvSpPr txBox="1"/>
          <p:nvPr/>
        </p:nvSpPr>
        <p:spPr>
          <a:xfrm>
            <a:off x="492512" y="1259979"/>
            <a:ext cx="7991280" cy="1605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r>
              <a:rPr lang="en-IN" sz="1800" b="1" strike="noStrike" spc="-1" dirty="0">
                <a:solidFill>
                  <a:srgbClr val="434343"/>
                </a:solidFill>
                <a:latin typeface="Times New Roman"/>
                <a:ea typeface="Times New Roman"/>
              </a:rPr>
              <a:t>Software Requirements</a:t>
            </a:r>
            <a:r>
              <a:rPr lang="en-IN" sz="1600" b="1" strike="noStrike" spc="-1" dirty="0">
                <a:solidFill>
                  <a:srgbClr val="434343"/>
                </a:solidFill>
                <a:latin typeface="Times New Roman"/>
                <a:ea typeface="Times New Roman"/>
              </a:rPr>
              <a:t>: </a:t>
            </a:r>
            <a:endParaRPr lang="en-IN" sz="1600" b="0" strike="noStrike" spc="-1" dirty="0">
              <a:latin typeface="Arial"/>
            </a:endParaRPr>
          </a:p>
          <a:p>
            <a:pPr marL="216000" indent="-216000">
              <a:spcBef>
                <a:spcPts val="400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IN" sz="1600" b="0" strike="noStrike" spc="-1" dirty="0">
                <a:solidFill>
                  <a:srgbClr val="434343"/>
                </a:solidFill>
                <a:latin typeface="Roboto"/>
                <a:ea typeface="Roboto"/>
              </a:rPr>
              <a:t>Python-</a:t>
            </a:r>
            <a:r>
              <a:rPr lang="en-IN" sz="1600" b="0" strike="noStrike" spc="-1" dirty="0" err="1">
                <a:solidFill>
                  <a:srgbClr val="434343"/>
                </a:solidFill>
                <a:latin typeface="Roboto"/>
                <a:ea typeface="Roboto"/>
              </a:rPr>
              <a:t>Django</a:t>
            </a:r>
            <a:r>
              <a:rPr lang="en-IN" sz="1600" b="0" strike="noStrike" spc="-1" dirty="0">
                <a:solidFill>
                  <a:srgbClr val="434343"/>
                </a:solidFill>
                <a:latin typeface="Roboto"/>
                <a:ea typeface="Roboto"/>
              </a:rPr>
              <a:t> Web Development Framework(version 2.2+).</a:t>
            </a:r>
            <a:endParaRPr lang="en-IN" sz="1600" b="0" strike="noStrike" spc="-1" dirty="0">
              <a:latin typeface="Arial"/>
            </a:endParaRPr>
          </a:p>
          <a:p>
            <a:pPr marL="216000" indent="-216000">
              <a:spcBef>
                <a:spcPts val="400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IN" sz="1600" b="0" strike="noStrike" spc="-1" dirty="0">
                <a:solidFill>
                  <a:srgbClr val="434343"/>
                </a:solidFill>
                <a:latin typeface="Roboto"/>
                <a:ea typeface="Roboto"/>
              </a:rPr>
              <a:t>Web Development Kit - (HTML, CSS, </a:t>
            </a:r>
            <a:r>
              <a:rPr lang="en-IN" sz="1600" b="0" strike="noStrike" spc="-1" dirty="0" smtClean="0">
                <a:solidFill>
                  <a:srgbClr val="434343"/>
                </a:solidFill>
                <a:latin typeface="Roboto"/>
                <a:ea typeface="Roboto"/>
              </a:rPr>
              <a:t>JavaScript)</a:t>
            </a:r>
          </a:p>
          <a:p>
            <a:pPr marL="216000" indent="-216000">
              <a:spcBef>
                <a:spcPts val="400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IN" sz="1600" spc="-1" dirty="0" smtClean="0">
                <a:solidFill>
                  <a:srgbClr val="434343"/>
                </a:solidFill>
                <a:latin typeface="Roboto"/>
              </a:rPr>
              <a:t>Database : </a:t>
            </a:r>
            <a:r>
              <a:rPr lang="en-IN" sz="1600" spc="-1" dirty="0" err="1" smtClean="0">
                <a:solidFill>
                  <a:srgbClr val="434343"/>
                </a:solidFill>
                <a:latin typeface="Roboto"/>
              </a:rPr>
              <a:t>SQLite</a:t>
            </a:r>
            <a:endParaRPr lang="en-IN" sz="1600" b="0" strike="noStrike" spc="-1" dirty="0">
              <a:latin typeface="Arial"/>
            </a:endParaRPr>
          </a:p>
          <a:p>
            <a:pPr marL="216000" indent="-216000">
              <a:spcBef>
                <a:spcPts val="400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IN" sz="1600" b="0" strike="noStrike" spc="-1" dirty="0">
                <a:solidFill>
                  <a:srgbClr val="434343"/>
                </a:solidFill>
                <a:latin typeface="Roboto"/>
                <a:ea typeface="Roboto"/>
              </a:rPr>
              <a:t>Operating System :  Windows / Linux </a:t>
            </a:r>
            <a:endParaRPr lang="en-IN" sz="1600" b="0" strike="noStrike" spc="-1" dirty="0">
              <a:latin typeface="Arial"/>
            </a:endParaRPr>
          </a:p>
          <a:p>
            <a:pPr marL="216000" indent="-216000">
              <a:spcBef>
                <a:spcPts val="400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IN" sz="1600" b="0" strike="noStrike" spc="-1" dirty="0">
              <a:latin typeface="Arial"/>
            </a:endParaRPr>
          </a:p>
          <a:p>
            <a:pPr marL="216000" indent="-216000"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600" b="0" strike="noStrike" spc="-1" dirty="0">
              <a:latin typeface="Arial"/>
            </a:endParaRPr>
          </a:p>
        </p:txBody>
      </p:sp>
      <p:sp>
        <p:nvSpPr>
          <p:cNvPr id="6" name="TextShape 3"/>
          <p:cNvSpPr txBox="1"/>
          <p:nvPr/>
        </p:nvSpPr>
        <p:spPr>
          <a:xfrm>
            <a:off x="432000" y="2947119"/>
            <a:ext cx="7703280" cy="1748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r>
              <a:rPr lang="en-IN" sz="1800" b="1" strike="noStrike" spc="-1" dirty="0">
                <a:solidFill>
                  <a:srgbClr val="434343"/>
                </a:solidFill>
                <a:latin typeface="Times New Roman"/>
                <a:ea typeface="Times New Roman"/>
              </a:rPr>
              <a:t>Hardware Requirements</a:t>
            </a:r>
            <a:r>
              <a:rPr lang="en-IN" sz="1600" b="1" strike="noStrike" spc="-1" dirty="0">
                <a:solidFill>
                  <a:srgbClr val="434343"/>
                </a:solidFill>
                <a:latin typeface="Times New Roman"/>
                <a:ea typeface="Times New Roman"/>
              </a:rPr>
              <a:t>: </a:t>
            </a:r>
            <a:endParaRPr lang="en-IN" sz="1600" b="0" strike="noStrike" spc="-1" dirty="0">
              <a:latin typeface="Arial"/>
            </a:endParaRPr>
          </a:p>
          <a:p>
            <a:pPr marL="216000" indent="-216000">
              <a:spcBef>
                <a:spcPts val="400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IN" sz="1600" b="0" strike="noStrike" spc="-1" dirty="0">
                <a:solidFill>
                  <a:srgbClr val="434343"/>
                </a:solidFill>
                <a:latin typeface="Roboto"/>
                <a:ea typeface="Roboto"/>
              </a:rPr>
              <a:t>RAM - Minimum </a:t>
            </a:r>
            <a:r>
              <a:rPr lang="en-IN" sz="1600" b="0" strike="noStrike" spc="-1" dirty="0" smtClean="0">
                <a:solidFill>
                  <a:srgbClr val="434343"/>
                </a:solidFill>
                <a:latin typeface="Roboto"/>
                <a:ea typeface="Roboto"/>
              </a:rPr>
              <a:t>4 </a:t>
            </a:r>
            <a:r>
              <a:rPr lang="en-IN" sz="1600" b="0" strike="noStrike" spc="-1" dirty="0">
                <a:solidFill>
                  <a:srgbClr val="434343"/>
                </a:solidFill>
                <a:latin typeface="Roboto"/>
                <a:ea typeface="Roboto"/>
              </a:rPr>
              <a:t>GB </a:t>
            </a:r>
            <a:endParaRPr lang="en-IN" sz="1600" b="0" strike="noStrike" spc="-1" dirty="0">
              <a:latin typeface="Arial"/>
            </a:endParaRPr>
          </a:p>
          <a:p>
            <a:pPr marL="216000" indent="-216000">
              <a:spcBef>
                <a:spcPts val="400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IN" sz="1600" b="0" strike="noStrike" spc="-1" dirty="0">
                <a:solidFill>
                  <a:srgbClr val="434343"/>
                </a:solidFill>
                <a:latin typeface="Roboto"/>
                <a:ea typeface="Roboto"/>
              </a:rPr>
              <a:t>Processor – </a:t>
            </a:r>
            <a:r>
              <a:rPr lang="en-IN" sz="1600" b="0" strike="noStrike" spc="-1" dirty="0" smtClean="0">
                <a:solidFill>
                  <a:srgbClr val="434343"/>
                </a:solidFill>
                <a:latin typeface="Roboto"/>
                <a:ea typeface="Roboto"/>
              </a:rPr>
              <a:t>at least </a:t>
            </a:r>
            <a:r>
              <a:rPr lang="en-IN" sz="1600" b="0" strike="noStrike" spc="-1" dirty="0">
                <a:solidFill>
                  <a:srgbClr val="434343"/>
                </a:solidFill>
                <a:latin typeface="Roboto"/>
                <a:ea typeface="Roboto"/>
              </a:rPr>
              <a:t>Quad-Core </a:t>
            </a:r>
            <a:endParaRPr lang="en-IN" sz="1600" b="0" strike="noStrike" spc="-1" dirty="0">
              <a:latin typeface="Arial"/>
            </a:endParaRPr>
          </a:p>
          <a:p>
            <a:pPr marL="216000" indent="-216000">
              <a:spcBef>
                <a:spcPts val="400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IN" sz="1600" b="0" strike="noStrike" spc="-1" dirty="0">
                <a:solidFill>
                  <a:srgbClr val="434343"/>
                </a:solidFill>
                <a:latin typeface="Roboto"/>
                <a:ea typeface="Roboto"/>
              </a:rPr>
              <a:t> Space Requirement – Minimum </a:t>
            </a:r>
            <a:r>
              <a:rPr lang="en-IN" sz="1600" b="0" strike="noStrike" spc="-1" dirty="0" smtClean="0">
                <a:solidFill>
                  <a:srgbClr val="434343"/>
                </a:solidFill>
                <a:latin typeface="Roboto"/>
                <a:ea typeface="Roboto"/>
              </a:rPr>
              <a:t>30 </a:t>
            </a:r>
            <a:r>
              <a:rPr lang="en-IN" sz="1600" b="0" strike="noStrike" spc="-1" dirty="0">
                <a:solidFill>
                  <a:srgbClr val="434343"/>
                </a:solidFill>
                <a:latin typeface="Roboto"/>
                <a:ea typeface="Roboto"/>
              </a:rPr>
              <a:t>GB Free </a:t>
            </a:r>
            <a:endParaRPr lang="en-IN" sz="1600" b="0" strike="noStrike" spc="-1" dirty="0">
              <a:latin typeface="Arial"/>
            </a:endParaRPr>
          </a:p>
          <a:p>
            <a:pPr marL="216000" indent="-216000">
              <a:spcBef>
                <a:spcPts val="400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IN" sz="1600" b="0" strike="noStrike" spc="-1" dirty="0">
              <a:latin typeface="Arial"/>
            </a:endParaRPr>
          </a:p>
          <a:p>
            <a:pPr marL="216000" indent="-216000"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Software Requirements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385047"/>
            <a:ext cx="8520600" cy="3610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smtClean="0"/>
              <a:t>Libraries </a:t>
            </a:r>
            <a:r>
              <a:rPr lang="en-GB" sz="1600" dirty="0"/>
              <a:t>used</a:t>
            </a:r>
            <a:r>
              <a:rPr lang="en-GB" sz="1600" dirty="0" smtClean="0"/>
              <a:t>:</a:t>
            </a:r>
          </a:p>
          <a:p>
            <a:pPr marL="0" lvl="0" indent="0">
              <a:buNone/>
            </a:pPr>
            <a:r>
              <a:rPr lang="en-US" sz="1600" dirty="0" smtClean="0"/>
              <a:t>	• </a:t>
            </a:r>
            <a:r>
              <a:rPr lang="en-US" sz="1600" dirty="0" err="1" smtClean="0"/>
              <a:t>Scikit</a:t>
            </a:r>
            <a:r>
              <a:rPr lang="en-US" sz="1600" dirty="0" smtClean="0"/>
              <a:t>-learn </a:t>
            </a:r>
          </a:p>
          <a:p>
            <a:pPr marL="0" lvl="0" indent="0">
              <a:buNone/>
            </a:pPr>
            <a:endParaRPr lang="en-US" sz="1600" dirty="0" smtClean="0"/>
          </a:p>
          <a:p>
            <a:pPr marL="0" lvl="0" indent="0">
              <a:buNone/>
            </a:pPr>
            <a:r>
              <a:rPr lang="en-US" sz="1600" dirty="0" smtClean="0"/>
              <a:t>	• Pandas </a:t>
            </a:r>
          </a:p>
          <a:p>
            <a:pPr marL="0" lvl="0" indent="0">
              <a:buNone/>
            </a:pPr>
            <a:endParaRPr lang="en-US" sz="1600" dirty="0" smtClean="0"/>
          </a:p>
          <a:p>
            <a:pPr marL="0" lvl="0" indent="0">
              <a:buNone/>
            </a:pPr>
            <a:r>
              <a:rPr lang="en-US" sz="1600" dirty="0" smtClean="0"/>
              <a:t>	• </a:t>
            </a:r>
            <a:r>
              <a:rPr lang="en-US" sz="1600" dirty="0" err="1" smtClean="0"/>
              <a:t>NumPy</a:t>
            </a:r>
            <a:endParaRPr lang="en-US" sz="1600" dirty="0" smtClean="0"/>
          </a:p>
          <a:p>
            <a:pPr marL="0" lvl="0" indent="0">
              <a:spcBef>
                <a:spcPts val="1600"/>
              </a:spcBef>
              <a:buNone/>
            </a:pPr>
            <a:r>
              <a:rPr lang="en-US" sz="1600" dirty="0" err="1" smtClean="0"/>
              <a:t>Softwares</a:t>
            </a:r>
            <a:r>
              <a:rPr lang="en-US" sz="1600" dirty="0" smtClean="0"/>
              <a:t> Used : 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sz="1600" dirty="0" smtClean="0"/>
              <a:t>	• Sublime Text 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sz="1600" dirty="0" smtClean="0"/>
              <a:t>  	• </a:t>
            </a:r>
            <a:r>
              <a:rPr lang="en-US" sz="1600" dirty="0" err="1" smtClean="0"/>
              <a:t>Vscode</a:t>
            </a:r>
            <a:r>
              <a:rPr lang="en-US" sz="1600" dirty="0" smtClean="0"/>
              <a:t> 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sz="1600" dirty="0" smtClean="0"/>
              <a:t>	• Chrome Debugger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492623"/>
            <a:ext cx="8520600" cy="3076251"/>
          </a:xfrm>
        </p:spPr>
        <p:txBody>
          <a:bodyPr/>
          <a:lstStyle/>
          <a:p>
            <a:r>
              <a:rPr lang="en-US" sz="1600" dirty="0" smtClean="0"/>
              <a:t>Unit testing is a method by which individual units of source code are tested to determine if they are fit for use.</a:t>
            </a:r>
          </a:p>
          <a:p>
            <a:endParaRPr lang="en-US" sz="1600" dirty="0" smtClean="0"/>
          </a:p>
          <a:p>
            <a:r>
              <a:rPr lang="en-US" sz="1600" dirty="0" smtClean="0"/>
              <a:t>Library used for unit testing in python- </a:t>
            </a:r>
            <a:r>
              <a:rPr lang="en-US" sz="1600" dirty="0" err="1" smtClean="0"/>
              <a:t>unittest</a:t>
            </a:r>
            <a:r>
              <a:rPr lang="en-US" sz="1600" dirty="0" smtClean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Selenium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85247"/>
            <a:ext cx="8520600" cy="3183627"/>
          </a:xfrm>
        </p:spPr>
        <p:txBody>
          <a:bodyPr/>
          <a:lstStyle/>
          <a:p>
            <a:r>
              <a:rPr lang="en-US" sz="1600" dirty="0" smtClean="0"/>
              <a:t>Selenium is a portable framework for testing web applications.</a:t>
            </a:r>
          </a:p>
          <a:p>
            <a:endParaRPr lang="en-US" sz="1600" dirty="0" smtClean="0"/>
          </a:p>
          <a:p>
            <a:r>
              <a:rPr lang="en-US" sz="1600" dirty="0" smtClean="0"/>
              <a:t> Selenium provides a playback tool for authoring functional tests without the need to learn a test scripting language.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562"/>
            <a:ext cx="8229600" cy="800100"/>
          </a:xfrm>
        </p:spPr>
        <p:txBody>
          <a:bodyPr/>
          <a:lstStyle/>
          <a:p>
            <a:r>
              <a:rPr lang="en-US" dirty="0" smtClean="0"/>
              <a:t>DMW Assignments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EF7083D-CCCA-4833-B5D0-B0E41BF8D8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0481430" cy="3977640"/>
          </a:xfrm>
        </p:spPr>
        <p:txBody>
          <a:bodyPr>
            <a:normAutofit/>
          </a:bodyPr>
          <a:lstStyle/>
          <a:p>
            <a:r>
              <a:rPr lang="en-US" sz="400" dirty="0">
                <a:latin typeface="+mj-lt"/>
              </a:rPr>
              <a:t>DMW Assignment list:</a:t>
            </a:r>
          </a:p>
          <a:p>
            <a:pPr algn="l"/>
            <a:r>
              <a:rPr lang="en-US" sz="600" b="1" i="0" u="none" strike="noStrike" baseline="0" dirty="0">
                <a:latin typeface="+mj-lt"/>
              </a:rPr>
              <a:t>1.Write Java/C++/python code for simple implementation of </a:t>
            </a:r>
            <a:r>
              <a:rPr lang="en-US" sz="600" b="1" i="0" u="none" strike="noStrike" baseline="0" dirty="0" err="1">
                <a:latin typeface="+mj-lt"/>
              </a:rPr>
              <a:t>Kmeans</a:t>
            </a:r>
            <a:r>
              <a:rPr lang="en-US" sz="600" b="1" dirty="0">
                <a:latin typeface="+mj-lt"/>
              </a:rPr>
              <a:t>/ </a:t>
            </a:r>
            <a:r>
              <a:rPr lang="en-US" sz="600" b="1" i="0" u="none" strike="noStrike" baseline="0" dirty="0">
                <a:latin typeface="+mj-lt"/>
              </a:rPr>
              <a:t> K-medoids clustering algorithm</a:t>
            </a:r>
          </a:p>
          <a:p>
            <a:pPr algn="l"/>
            <a:r>
              <a:rPr lang="en-US" sz="600" b="1" dirty="0">
                <a:latin typeface="+mj-lt"/>
              </a:rPr>
              <a:t>2.</a:t>
            </a:r>
            <a:r>
              <a:rPr lang="en-US" sz="600" b="1" i="0" u="none" strike="noStrike" baseline="0" dirty="0">
                <a:latin typeface="+mj-lt"/>
              </a:rPr>
              <a:t> Implement </a:t>
            </a:r>
            <a:r>
              <a:rPr lang="en-US" sz="600" b="1" i="0" u="none" strike="noStrike" baseline="0" dirty="0" err="1">
                <a:latin typeface="+mj-lt"/>
              </a:rPr>
              <a:t>Apriori</a:t>
            </a:r>
            <a:r>
              <a:rPr lang="en-US" sz="600" b="1" i="0" u="none" strike="noStrike" baseline="0" dirty="0">
                <a:latin typeface="+mj-lt"/>
              </a:rPr>
              <a:t> approach for data mining to organize data items on shelf using given table using java/python.</a:t>
            </a:r>
          </a:p>
          <a:p>
            <a:pPr algn="l"/>
            <a:r>
              <a:rPr lang="en-US" sz="600" b="1" dirty="0">
                <a:latin typeface="+mj-lt"/>
              </a:rPr>
              <a:t>3.</a:t>
            </a:r>
            <a:r>
              <a:rPr lang="en-US" sz="600" b="1" i="0" u="none" strike="noStrike" baseline="0" dirty="0">
                <a:latin typeface="+mj-lt"/>
              </a:rPr>
              <a:t> Implement Naïve Bayes for concurrent /distributed application. Approach should handle categorical and continuous data using java/python.</a:t>
            </a:r>
          </a:p>
          <a:p>
            <a:pPr algn="l"/>
            <a:r>
              <a:rPr lang="en-US" sz="100" dirty="0">
                <a:latin typeface="+mj-lt"/>
              </a:rPr>
              <a:t>4.</a:t>
            </a:r>
            <a:r>
              <a:rPr lang="en-US" sz="600" b="1" i="0" u="none" strike="noStrike" baseline="0" dirty="0">
                <a:latin typeface="+mj-lt"/>
              </a:rPr>
              <a:t> Consider a suitable text dataset. Remove stop words, apply stemming and feature selection techniques to represent documents as vectors. Classify documents and evaluate precision, recall.</a:t>
            </a:r>
            <a:endParaRPr lang="en-US" sz="100" dirty="0">
              <a:latin typeface="+mj-lt"/>
            </a:endParaRPr>
          </a:p>
          <a:p>
            <a:r>
              <a:rPr lang="en-US" sz="1900" dirty="0">
                <a:hlinkClick r:id="rId2" action="ppaction://hlinkfile"/>
              </a:rPr>
              <a:t>Assignment\DMW</a:t>
            </a:r>
            <a:endParaRPr lang="en-US" sz="19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1351429"/>
            <a:ext cx="8520600" cy="3217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GB" sz="1800" dirty="0" smtClean="0"/>
              <a:t>Hence, the </a:t>
            </a:r>
            <a:r>
              <a:rPr lang="en-GB" sz="1800" dirty="0" err="1" smtClean="0"/>
              <a:t>orthopedic</a:t>
            </a:r>
            <a:r>
              <a:rPr lang="en-GB" sz="1800" dirty="0" smtClean="0"/>
              <a:t> diagnosis can be improved and speeded up for biomechanical data  by using algorithms such as  KNN and Naïve </a:t>
            </a:r>
            <a:r>
              <a:rPr lang="en-GB" sz="1800" dirty="0" err="1" smtClean="0"/>
              <a:t>Bayes</a:t>
            </a:r>
            <a:r>
              <a:rPr lang="en-GB" sz="1800" dirty="0" smtClean="0"/>
              <a:t>, also the accuracy of the system is about 86 percent in categorizing the diagnosis from the measurements.</a:t>
            </a:r>
          </a:p>
          <a:p>
            <a:pPr marL="0" lvl="0" indent="0">
              <a:spcAft>
                <a:spcPts val="1600"/>
              </a:spcAft>
              <a:buNone/>
            </a:pPr>
            <a:endParaRPr lang="en-GB" sz="1800" dirty="0" smtClean="0"/>
          </a:p>
          <a:p>
            <a:pPr marL="0" lvl="0" indent="0">
              <a:spcAft>
                <a:spcPts val="1600"/>
              </a:spcAft>
              <a:buNone/>
            </a:pPr>
            <a:endParaRPr lang="en-GB" sz="1800" dirty="0" smtClean="0"/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1738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j-lt"/>
              </a:rPr>
              <a:t>S. </a:t>
            </a:r>
            <a:r>
              <a:rPr lang="en-US" sz="1600" dirty="0" err="1" smtClean="0">
                <a:latin typeface="+mj-lt"/>
              </a:rPr>
              <a:t>Pouriyeh</a:t>
            </a:r>
            <a:r>
              <a:rPr lang="en-US" sz="1600" dirty="0" smtClean="0">
                <a:latin typeface="+mj-lt"/>
              </a:rPr>
              <a:t>, S. </a:t>
            </a:r>
            <a:r>
              <a:rPr lang="en-US" sz="1600" dirty="0" err="1" smtClean="0">
                <a:latin typeface="+mj-lt"/>
              </a:rPr>
              <a:t>Vahid</a:t>
            </a:r>
            <a:r>
              <a:rPr lang="en-US" sz="1600" dirty="0" smtClean="0">
                <a:latin typeface="+mj-lt"/>
              </a:rPr>
              <a:t>, G. </a:t>
            </a:r>
            <a:r>
              <a:rPr lang="en-US" sz="1600" dirty="0" err="1" smtClean="0">
                <a:latin typeface="+mj-lt"/>
              </a:rPr>
              <a:t>Sannino</a:t>
            </a:r>
            <a:r>
              <a:rPr lang="en-US" sz="1600" dirty="0" smtClean="0">
                <a:latin typeface="+mj-lt"/>
              </a:rPr>
              <a:t>, G. D. </a:t>
            </a:r>
            <a:r>
              <a:rPr lang="en-US" sz="1600" dirty="0" err="1" smtClean="0">
                <a:latin typeface="+mj-lt"/>
              </a:rPr>
              <a:t>Pietro</a:t>
            </a:r>
            <a:r>
              <a:rPr lang="en-US" sz="1600" dirty="0" smtClean="0">
                <a:latin typeface="+mj-lt"/>
              </a:rPr>
              <a:t>, H. </a:t>
            </a:r>
            <a:r>
              <a:rPr lang="en-US" sz="1600" dirty="0" err="1" smtClean="0">
                <a:latin typeface="+mj-lt"/>
              </a:rPr>
              <a:t>Arabnia</a:t>
            </a:r>
            <a:r>
              <a:rPr lang="en-US" sz="1600" dirty="0" smtClean="0">
                <a:latin typeface="+mj-lt"/>
              </a:rPr>
              <a:t>, </a:t>
            </a:r>
            <a:r>
              <a:rPr lang="en-US" sz="1600" dirty="0" err="1" smtClean="0">
                <a:latin typeface="+mj-lt"/>
              </a:rPr>
              <a:t>J.Gutierrez</a:t>
            </a:r>
            <a:r>
              <a:rPr lang="en-US" sz="1600" dirty="0" smtClean="0">
                <a:latin typeface="+mj-lt"/>
              </a:rPr>
              <a:t>, ―A Comprehensive Investigation and Comparison of Machine Learning Techniques in the Domain of Heart Disease‖, IEEE Symposium on Computers and Communications (ISCC), </a:t>
            </a:r>
            <a:r>
              <a:rPr lang="en-US" sz="1600" dirty="0" err="1" smtClean="0">
                <a:latin typeface="+mj-lt"/>
              </a:rPr>
              <a:t>Heraklion</a:t>
            </a:r>
            <a:r>
              <a:rPr lang="en-US" sz="1600" dirty="0" smtClean="0">
                <a:latin typeface="+mj-lt"/>
              </a:rPr>
              <a:t>, Greece, 2017.</a:t>
            </a:r>
          </a:p>
          <a:p>
            <a:pPr marL="0" lvl="0" indent="0">
              <a:spcAft>
                <a:spcPts val="1600"/>
              </a:spcAft>
              <a:buFont typeface="Arial" pitchFamily="34" charset="0"/>
              <a:buChar char="•"/>
            </a:pPr>
            <a:r>
              <a:rPr lang="en-IN" sz="1600" spc="-1" dirty="0" smtClean="0">
                <a:latin typeface="+mj-lt"/>
                <a:ea typeface="Rockwell"/>
              </a:rPr>
              <a:t>Proceedings of the Second International Conference on Intelligent Computing and Control Systems (ICICCS 2018) "Analysis of Symptoms Wise Disease Inference System Using Data Mining Technique" by </a:t>
            </a:r>
            <a:r>
              <a:rPr lang="en-IN" sz="1600" spc="-1" dirty="0" err="1" smtClean="0">
                <a:latin typeface="+mj-lt"/>
                <a:ea typeface="Rockwell"/>
              </a:rPr>
              <a:t>Tejal</a:t>
            </a:r>
            <a:r>
              <a:rPr lang="en-IN" sz="1600" spc="-1" dirty="0" smtClean="0">
                <a:latin typeface="+mj-lt"/>
                <a:ea typeface="Rockwell"/>
              </a:rPr>
              <a:t> P. </a:t>
            </a:r>
            <a:r>
              <a:rPr lang="en-IN" sz="1600" spc="-1" dirty="0" err="1" smtClean="0">
                <a:latin typeface="+mj-lt"/>
                <a:ea typeface="Rockwell"/>
              </a:rPr>
              <a:t>Burange</a:t>
            </a:r>
            <a:r>
              <a:rPr lang="en-IN" sz="1600" spc="-1" dirty="0" smtClean="0">
                <a:latin typeface="+mj-lt"/>
                <a:ea typeface="Rockwell"/>
              </a:rPr>
              <a:t> and Dr. P. N. </a:t>
            </a:r>
            <a:r>
              <a:rPr lang="en-IN" sz="1600" spc="-1" dirty="0" err="1" smtClean="0">
                <a:latin typeface="+mj-lt"/>
                <a:ea typeface="Rockwell"/>
              </a:rPr>
              <a:t>Chatur</a:t>
            </a:r>
            <a:r>
              <a:rPr lang="en-IN" sz="1600" spc="-1" dirty="0" smtClean="0">
                <a:latin typeface="+mj-lt"/>
                <a:ea typeface="Rockwell"/>
              </a:rPr>
              <a:t> </a:t>
            </a:r>
          </a:p>
          <a:p>
            <a:pPr marL="0" indent="0">
              <a:spcAft>
                <a:spcPts val="1600"/>
              </a:spcAft>
              <a:buFont typeface="Arial" pitchFamily="34" charset="0"/>
              <a:buChar char="•"/>
            </a:pPr>
            <a:r>
              <a:rPr lang="en-IN" sz="1600" spc="-1" dirty="0" smtClean="0">
                <a:solidFill>
                  <a:srgbClr val="434343"/>
                </a:solidFill>
                <a:latin typeface="Roboto"/>
                <a:ea typeface="Rockwell"/>
              </a:rPr>
              <a:t> </a:t>
            </a:r>
            <a:r>
              <a:rPr lang="en-IN" sz="1600" spc="-1" dirty="0" smtClean="0">
                <a:latin typeface="+mj-lt"/>
                <a:ea typeface="Rockwell"/>
              </a:rPr>
              <a:t>2020 International Conference for Emerging Technology (INCET) Belgaum, India. Jun 5-7, 2020 "Disease Prediction using Machine Learning Algorithms" by </a:t>
            </a:r>
            <a:r>
              <a:rPr lang="en-IN" sz="1600" spc="-1" dirty="0" err="1" smtClean="0">
                <a:latin typeface="+mj-lt"/>
                <a:ea typeface="Rockwell"/>
              </a:rPr>
              <a:t>Sneha</a:t>
            </a:r>
            <a:r>
              <a:rPr lang="en-IN" sz="1600" spc="-1" dirty="0" smtClean="0">
                <a:latin typeface="+mj-lt"/>
                <a:ea typeface="Rockwell"/>
              </a:rPr>
              <a:t> </a:t>
            </a:r>
            <a:r>
              <a:rPr lang="en-IN" sz="1600" spc="-1" dirty="0" err="1" smtClean="0">
                <a:latin typeface="+mj-lt"/>
                <a:ea typeface="Rockwell"/>
              </a:rPr>
              <a:t>Grampurohit</a:t>
            </a:r>
            <a:r>
              <a:rPr lang="en-IN" sz="1600" spc="-1" dirty="0" smtClean="0">
                <a:latin typeface="+mj-lt"/>
                <a:ea typeface="Rockwell"/>
              </a:rPr>
              <a:t> and </a:t>
            </a:r>
            <a:r>
              <a:rPr lang="en-IN" sz="1600" spc="-1" dirty="0" err="1" smtClean="0">
                <a:latin typeface="+mj-lt"/>
                <a:ea typeface="Rockwell"/>
              </a:rPr>
              <a:t>Chetan</a:t>
            </a:r>
            <a:r>
              <a:rPr lang="en-IN" sz="1600" spc="-1" dirty="0" smtClean="0">
                <a:latin typeface="+mj-lt"/>
                <a:ea typeface="Rockwell"/>
              </a:rPr>
              <a:t> </a:t>
            </a:r>
            <a:r>
              <a:rPr lang="en-IN" sz="1600" spc="-1" dirty="0" err="1" smtClean="0">
                <a:latin typeface="+mj-lt"/>
                <a:ea typeface="Rockwell"/>
              </a:rPr>
              <a:t>Sagarnal</a:t>
            </a:r>
            <a:r>
              <a:rPr lang="en-IN" sz="1600" spc="-1" dirty="0" smtClean="0">
                <a:latin typeface="+mj-lt"/>
                <a:ea typeface="Rockwell"/>
              </a:rPr>
              <a:t>.</a:t>
            </a:r>
            <a:endParaRPr lang="en-IN" sz="1600" spc="-1" dirty="0" smtClean="0">
              <a:latin typeface="+mj-lt"/>
            </a:endParaRPr>
          </a:p>
          <a:p>
            <a:pPr marL="0" lvl="0" indent="0">
              <a:spcAft>
                <a:spcPts val="1600"/>
              </a:spcAft>
              <a:buFont typeface="Arial" pitchFamily="34" charset="0"/>
              <a:buChar char="•"/>
            </a:pPr>
            <a:endParaRPr lang="en-IN" sz="1600" spc="-1" dirty="0" smtClean="0">
              <a:latin typeface="+mj-lt"/>
            </a:endParaRPr>
          </a:p>
          <a:p>
            <a:pPr marL="0" lvl="0" indent="0">
              <a:spcAft>
                <a:spcPts val="1600"/>
              </a:spcAft>
              <a:buFont typeface="Arial" pitchFamily="34" charset="0"/>
              <a:buChar char="•"/>
            </a:pPr>
            <a:endParaRPr sz="1600">
              <a:latin typeface="+mj-lt"/>
            </a:endParaRPr>
          </a:p>
        </p:txBody>
      </p:sp>
      <p:sp>
        <p:nvSpPr>
          <p:cNvPr id="126" name="Google Shape;126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47325" y="1567200"/>
            <a:ext cx="8520600" cy="20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 b="1"/>
              <a:t>THANK YOU </a:t>
            </a:r>
            <a:endParaRPr sz="46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 b="1"/>
              <a:t> </a:t>
            </a:r>
            <a:endParaRPr sz="4600" b="1"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63562"/>
            <a:ext cx="8229600" cy="800100"/>
          </a:xfrm>
        </p:spPr>
        <p:txBody>
          <a:bodyPr/>
          <a:lstStyle/>
          <a:p>
            <a:r>
              <a:rPr lang="en-US" dirty="0" smtClean="0"/>
              <a:t>STQA Assignments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10135" y="2394519"/>
            <a:ext cx="83058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 b="1" dirty="0"/>
              <a:t>Classification of </a:t>
            </a:r>
            <a:r>
              <a:rPr lang="en-GB" sz="4900" b="1" dirty="0" err="1" smtClean="0"/>
              <a:t>Orthopedic</a:t>
            </a:r>
            <a:r>
              <a:rPr lang="en-GB" sz="4900" b="1" dirty="0" smtClean="0"/>
              <a:t> </a:t>
            </a:r>
            <a:r>
              <a:rPr lang="en-GB" sz="4900" b="1" dirty="0"/>
              <a:t>patients using ML </a:t>
            </a:r>
            <a:endParaRPr sz="49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 Statement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331259"/>
            <a:ext cx="8520600" cy="3217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000" dirty="0" smtClean="0"/>
              <a:t>Design a fully tested and proven system which can assist doctors in classifying </a:t>
            </a:r>
            <a:r>
              <a:rPr lang="en-GB" sz="2000" dirty="0" err="1" smtClean="0"/>
              <a:t>orthopedic</a:t>
            </a:r>
            <a:r>
              <a:rPr lang="en-GB" sz="2000" dirty="0" smtClean="0"/>
              <a:t> patients based on their biomechanical features data using modern technology of ML.</a:t>
            </a:r>
            <a:endParaRPr sz="20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FF000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Motivation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 smtClean="0"/>
              <a:t>Machine learning has been implemented in various medical fields and proven to be very accurate in classifying and predicting diseases.</a:t>
            </a:r>
          </a:p>
          <a:p>
            <a:pPr lvl="0"/>
            <a:endParaRPr lang="en-US" sz="1800" dirty="0" smtClean="0"/>
          </a:p>
          <a:p>
            <a:pPr lvl="0"/>
            <a:r>
              <a:rPr lang="en-US" sz="1800" dirty="0" smtClean="0"/>
              <a:t>Use of machine learning is spreading widely with the growth of medical data in medical field to improve medical service and diagnosis of diseases.</a:t>
            </a:r>
          </a:p>
          <a:p>
            <a:pPr lvl="0"/>
            <a:endParaRPr lang="en-US" sz="1800" dirty="0" smtClean="0"/>
          </a:p>
          <a:p>
            <a:pPr lvl="0"/>
            <a:r>
              <a:rPr lang="en-IN" sz="1800" dirty="0" smtClean="0"/>
              <a:t>Since there has not been enough application of machine learning in </a:t>
            </a:r>
            <a:r>
              <a:rPr lang="en-IN" sz="1800" dirty="0" err="1" smtClean="0"/>
              <a:t>orthopedic</a:t>
            </a:r>
            <a:r>
              <a:rPr lang="en-IN" sz="1800" dirty="0" smtClean="0"/>
              <a:t> field, we had a thought the biomechanical features can also be used in machine learning and thus can p0rovide a good assist to specialist and reduce their task of remembering all the values.</a:t>
            </a:r>
            <a:endParaRPr sz="1800"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tx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398493"/>
            <a:ext cx="8520600" cy="31703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000" dirty="0"/>
              <a:t>To provide medical professionals more efficient analysis on the given biomechanical </a:t>
            </a:r>
            <a:r>
              <a:rPr lang="en-GB" sz="2000" dirty="0" smtClean="0"/>
              <a:t>data.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20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000" dirty="0"/>
              <a:t>To create bug-free </a:t>
            </a:r>
            <a:r>
              <a:rPr lang="en-GB" sz="2000" dirty="0" smtClean="0"/>
              <a:t>web application </a:t>
            </a:r>
            <a:r>
              <a:rPr lang="en-GB" sz="2000" dirty="0"/>
              <a:t>for </a:t>
            </a:r>
            <a:r>
              <a:rPr lang="en-GB" sz="2000" dirty="0" smtClean="0"/>
              <a:t>the best </a:t>
            </a:r>
            <a:r>
              <a:rPr lang="en-GB" sz="2000" dirty="0"/>
              <a:t>possible human computer </a:t>
            </a:r>
            <a:r>
              <a:rPr lang="en-GB" sz="2000" dirty="0" smtClean="0"/>
              <a:t>interaction.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sz="2000" dirty="0" smtClean="0"/>
          </a:p>
          <a:p>
            <a:pPr lvl="0"/>
            <a:r>
              <a:rPr lang="en-US" sz="2000" dirty="0" smtClean="0"/>
              <a:t>To find a suitable and accurate algorithm to enhance medical diagnosis by predicting diseases in an automated way.</a:t>
            </a:r>
            <a:endParaRPr sz="20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Input</a:t>
            </a:r>
            <a:endParaRPr lang="en-US" dirty="0"/>
          </a:p>
        </p:txBody>
      </p:sp>
      <p:sp>
        <p:nvSpPr>
          <p:cNvPr id="5" name="Google Shape;76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sz="1600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 dirty="0" smtClean="0"/>
              <a:t>Dataset is of various biomechanical features of patients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 dirty="0" smtClean="0"/>
              <a:t>The data has been organized in two different but related classification tasks.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sz="1600" dirty="0" smtClean="0"/>
          </a:p>
          <a:p>
            <a:r>
              <a:rPr lang="en-GB" sz="1600" dirty="0" smtClean="0"/>
              <a:t>The first task consists in classifying patients as belonging to one out of two categories:               - Normal </a:t>
            </a:r>
          </a:p>
          <a:p>
            <a:pPr>
              <a:buNone/>
            </a:pPr>
            <a:r>
              <a:rPr lang="en-GB" sz="1600" dirty="0" smtClean="0"/>
              <a:t>       - Abnormal</a:t>
            </a:r>
          </a:p>
          <a:p>
            <a:pPr>
              <a:buNone/>
            </a:pPr>
            <a:endParaRPr lang="en-GB" sz="1600" dirty="0" smtClean="0"/>
          </a:p>
          <a:p>
            <a:r>
              <a:rPr lang="en-GB" sz="1600" dirty="0" smtClean="0"/>
              <a:t>The second task consists in classifying patients as belonging to one out of three categories:</a:t>
            </a:r>
          </a:p>
          <a:p>
            <a:pPr>
              <a:buNone/>
            </a:pPr>
            <a:r>
              <a:rPr lang="en-GB" sz="1600" dirty="0" smtClean="0"/>
              <a:t>	 -Normal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 dirty="0" smtClean="0"/>
              <a:t>       -Disk Hernia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 dirty="0" smtClean="0"/>
              <a:t>       -Spondylolisthesis</a:t>
            </a:r>
            <a:endParaRPr sz="16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427" y="1453487"/>
            <a:ext cx="4500818" cy="252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726442" y="3637128"/>
            <a:ext cx="498143" cy="232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7907" y="1531628"/>
            <a:ext cx="3893553" cy="2364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368955" y="3352799"/>
            <a:ext cx="498143" cy="232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39134" y="3521122"/>
            <a:ext cx="498143" cy="232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18663" y="3630304"/>
            <a:ext cx="559558" cy="184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318</TotalTime>
  <Words>894</Words>
  <PresentationFormat>On-screen Show (16:9)</PresentationFormat>
  <Paragraphs>138</Paragraphs>
  <Slides>22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Urban</vt:lpstr>
      <vt:lpstr>LP-2 Submission</vt:lpstr>
      <vt:lpstr>DMW Assignments</vt:lpstr>
      <vt:lpstr>STQA Assignments</vt:lpstr>
      <vt:lpstr> Classification of Orthopedic patients using ML </vt:lpstr>
      <vt:lpstr>Problem Statement </vt:lpstr>
      <vt:lpstr>Motivation</vt:lpstr>
      <vt:lpstr>Objectives</vt:lpstr>
      <vt:lpstr>Input</vt:lpstr>
      <vt:lpstr>Slide 9</vt:lpstr>
      <vt:lpstr>Flow Diagram</vt:lpstr>
      <vt:lpstr>System Architecture</vt:lpstr>
      <vt:lpstr>Features</vt:lpstr>
      <vt:lpstr>Technology</vt:lpstr>
      <vt:lpstr>KNN Algorithm</vt:lpstr>
      <vt:lpstr>Naïve Bayes Algorithm</vt:lpstr>
      <vt:lpstr>Requirements</vt:lpstr>
      <vt:lpstr>Software Requirements </vt:lpstr>
      <vt:lpstr>Unit Testing</vt:lpstr>
      <vt:lpstr>Selenium</vt:lpstr>
      <vt:lpstr>Conclusion </vt:lpstr>
      <vt:lpstr>References </vt:lpstr>
      <vt:lpstr>THANK YOU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Orthopaedic patients using ML</dc:title>
  <dc:creator>Abhijeet</dc:creator>
  <cp:lastModifiedBy>Abhijeet</cp:lastModifiedBy>
  <cp:revision>112</cp:revision>
  <dcterms:modified xsi:type="dcterms:W3CDTF">2021-04-29T11:34:03Z</dcterms:modified>
</cp:coreProperties>
</file>