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docx" ContentType="application/vnd.openxmlformats-officedocument.wordprocessingml.document"/>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6" r:id="rId1"/>
  </p:sldMasterIdLst>
  <p:notesMasterIdLst>
    <p:notesMasterId r:id="rId19"/>
  </p:notesMasterIdLst>
  <p:sldIdLst>
    <p:sldId id="258" r:id="rId2"/>
    <p:sldId id="259" r:id="rId3"/>
    <p:sldId id="260" r:id="rId4"/>
    <p:sldId id="261" r:id="rId5"/>
    <p:sldId id="263" r:id="rId6"/>
    <p:sldId id="264" r:id="rId7"/>
    <p:sldId id="265" r:id="rId8"/>
    <p:sldId id="266" r:id="rId9"/>
    <p:sldId id="267" r:id="rId10"/>
    <p:sldId id="273" r:id="rId11"/>
    <p:sldId id="268" r:id="rId12"/>
    <p:sldId id="274" r:id="rId13"/>
    <p:sldId id="275" r:id="rId14"/>
    <p:sldId id="269" r:id="rId15"/>
    <p:sldId id="270" r:id="rId16"/>
    <p:sldId id="271" r:id="rId17"/>
    <p:sldId id="276" r:id="rId18"/>
  </p:sldIdLst>
  <p:sldSz cx="1219517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3" d="100"/>
          <a:sy n="73" d="100"/>
        </p:scale>
        <p:origin x="-582" y="-108"/>
      </p:cViewPr>
      <p:guideLst>
        <p:guide orient="horz" pos="2160"/>
        <p:guide pos="3841"/>
      </p:guideLst>
    </p:cSldViewPr>
  </p:slideViewPr>
  <p:notesTextViewPr>
    <p:cViewPr>
      <p:scale>
        <a:sx n="100" d="100"/>
        <a:sy n="100" d="100"/>
      </p:scale>
      <p:origin x="0" y="0"/>
    </p:cViewPr>
  </p:notesTextViewPr>
  <p:sorterViewPr>
    <p:cViewPr>
      <p:scale>
        <a:sx n="100" d="100"/>
        <a:sy n="100" d="100"/>
      </p:scale>
      <p:origin x="0" y="2910"/>
    </p:cViewPr>
  </p:sorterViewPr>
  <p:notesViewPr>
    <p:cSldViewPr>
      <p:cViewPr varScale="1">
        <p:scale>
          <a:sx n="60" d="100"/>
          <a:sy n="60" d="100"/>
        </p:scale>
        <p:origin x="-2736"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8DB81D-E2C8-4894-8112-F41806323ECC}" type="datetimeFigureOut">
              <a:rPr lang="en-IN" smtClean="0"/>
              <a:pPr/>
              <a:t>24-04-2018</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4A9705-B75C-4D6C-B53B-4D6457936BAC}" type="slidenum">
              <a:rPr lang="en-IN" smtClean="0"/>
              <a:pPr/>
              <a:t>‹#›</a:t>
            </a:fld>
            <a:endParaRPr lang="en-IN"/>
          </a:p>
        </p:txBody>
      </p:sp>
    </p:spTree>
    <p:extLst>
      <p:ext uri="{BB962C8B-B14F-4D97-AF65-F5344CB8AC3E}">
        <p14:creationId xmlns:p14="http://schemas.microsoft.com/office/powerpoint/2010/main" xmlns="" val="989706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34A9705-B75C-4D6C-B53B-4D6457936BAC}" type="slidenum">
              <a:rPr lang="en-IN" smtClean="0"/>
              <a:pPr/>
              <a:t>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6" y="6400800"/>
            <a:ext cx="1219199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9199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566" y="758952"/>
            <a:ext cx="10061019"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338" y="4455620"/>
            <a:ext cx="10061019"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97566" y="6459786"/>
            <a:ext cx="2472915" cy="365125"/>
          </a:xfrm>
          <a:prstGeom prst="rect">
            <a:avLst/>
          </a:prstGeom>
        </p:spPr>
        <p:txBody>
          <a:bodyPr/>
          <a:lstStyle/>
          <a:p>
            <a:pPr defTabSz="457200"/>
            <a:endParaRPr lang="en-US" dirty="0">
              <a:solidFill>
                <a:prstClr val="black"/>
              </a:solidFill>
            </a:endParaRPr>
          </a:p>
        </p:txBody>
      </p:sp>
      <p:sp>
        <p:nvSpPr>
          <p:cNvPr id="5" name="Footer Placeholder 4"/>
          <p:cNvSpPr>
            <a:spLocks noGrp="1"/>
          </p:cNvSpPr>
          <p:nvPr>
            <p:ph type="ftr" sz="quarter" idx="11"/>
          </p:nvPr>
        </p:nvSpPr>
        <p:spPr>
          <a:xfrm>
            <a:off x="3687145" y="6459786"/>
            <a:ext cx="4824060" cy="365125"/>
          </a:xfrm>
          <a:prstGeom prst="rect">
            <a:avLst/>
          </a:prstGeom>
        </p:spPr>
        <p:txBody>
          <a:bodyPr/>
          <a:lstStyle/>
          <a:p>
            <a:pPr defTabSz="457200"/>
            <a:endParaRPr lang="en-US" dirty="0">
              <a:solidFill>
                <a:prstClr val="black"/>
              </a:solidFill>
            </a:endParaRPr>
          </a:p>
        </p:txBody>
      </p:sp>
      <p:sp>
        <p:nvSpPr>
          <p:cNvPr id="6" name="Slide Number Placeholder 5"/>
          <p:cNvSpPr>
            <a:spLocks noGrp="1"/>
          </p:cNvSpPr>
          <p:nvPr>
            <p:ph type="sldNum" sz="quarter" idx="12"/>
          </p:nvPr>
        </p:nvSpPr>
        <p:spPr/>
        <p:txBody>
          <a:bodyPr/>
          <a:lstStyle/>
          <a:p>
            <a:fld id="{3B32CF06-AD39-4531-AA3F-EDBEDAA08F42}" type="slidenum">
              <a:rPr lang="en-US" smtClean="0"/>
              <a:pPr/>
              <a:t>‹#›</a:t>
            </a:fld>
            <a:endParaRPr lang="en-US" dirty="0"/>
          </a:p>
        </p:txBody>
      </p:sp>
      <p:cxnSp>
        <p:nvCxnSpPr>
          <p:cNvPr id="9" name="Straight Connector 8"/>
          <p:cNvCxnSpPr/>
          <p:nvPr/>
        </p:nvCxnSpPr>
        <p:spPr>
          <a:xfrm>
            <a:off x="1207972" y="4343400"/>
            <a:ext cx="987809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28405477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9199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6" y="4915076"/>
            <a:ext cx="1219199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566" y="5074920"/>
            <a:ext cx="10115898"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6" y="0"/>
            <a:ext cx="12195160"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097566" y="5907023"/>
            <a:ext cx="10115898"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1097566" y="6459786"/>
            <a:ext cx="2472915" cy="365125"/>
          </a:xfrm>
          <a:prstGeom prst="rect">
            <a:avLst/>
          </a:prstGeom>
        </p:spPr>
        <p:txBody>
          <a:bodyPr/>
          <a:lstStyle/>
          <a:p>
            <a:pPr defTabSz="457200"/>
            <a:endParaRPr lang="en-US" dirty="0">
              <a:solidFill>
                <a:prstClr val="black"/>
              </a:solidFill>
            </a:endParaRPr>
          </a:p>
        </p:txBody>
      </p:sp>
      <p:sp>
        <p:nvSpPr>
          <p:cNvPr id="6" name="Footer Placeholder 5"/>
          <p:cNvSpPr>
            <a:spLocks noGrp="1"/>
          </p:cNvSpPr>
          <p:nvPr>
            <p:ph type="ftr" sz="quarter" idx="11"/>
          </p:nvPr>
        </p:nvSpPr>
        <p:spPr>
          <a:xfrm>
            <a:off x="3687145" y="6459786"/>
            <a:ext cx="4824060" cy="365125"/>
          </a:xfrm>
          <a:prstGeom prst="rect">
            <a:avLst/>
          </a:prstGeom>
        </p:spPr>
        <p:txBody>
          <a:bodyPr/>
          <a:lstStyle/>
          <a:p>
            <a:pPr defTabSz="457200"/>
            <a:endParaRPr lang="en-US" dirty="0">
              <a:solidFill>
                <a:prstClr val="black"/>
              </a:solidFill>
            </a:endParaRPr>
          </a:p>
        </p:txBody>
      </p:sp>
      <p:sp>
        <p:nvSpPr>
          <p:cNvPr id="7" name="Slide Number Placeholder 6"/>
          <p:cNvSpPr>
            <a:spLocks noGrp="1"/>
          </p:cNvSpPr>
          <p:nvPr>
            <p:ph type="sldNum" sz="quarter" idx="12"/>
          </p:nvPr>
        </p:nvSpPr>
        <p:spPr/>
        <p:txBody>
          <a:bodyPr/>
          <a:lstStyle/>
          <a:p>
            <a:fld id="{3B32CF06-AD39-4531-AA3F-EDBEDAA08F42}" type="slidenum">
              <a:rPr lang="en-US" smtClean="0"/>
              <a:pPr/>
              <a:t>‹#›</a:t>
            </a:fld>
            <a:endParaRPr lang="en-US" dirty="0"/>
          </a:p>
        </p:txBody>
      </p:sp>
    </p:spTree>
    <p:extLst>
      <p:ext uri="{BB962C8B-B14F-4D97-AF65-F5344CB8AC3E}">
        <p14:creationId xmlns:p14="http://schemas.microsoft.com/office/powerpoint/2010/main" xmlns="" val="1666593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97566" y="6459786"/>
            <a:ext cx="2472915" cy="365125"/>
          </a:xfrm>
          <a:prstGeom prst="rect">
            <a:avLst/>
          </a:prstGeom>
        </p:spPr>
        <p:txBody>
          <a:bodyPr/>
          <a:lstStyle/>
          <a:p>
            <a:pPr defTabSz="457200"/>
            <a:endParaRPr lang="en-US" dirty="0">
              <a:solidFill>
                <a:prstClr val="black"/>
              </a:solidFill>
            </a:endParaRPr>
          </a:p>
        </p:txBody>
      </p:sp>
      <p:sp>
        <p:nvSpPr>
          <p:cNvPr id="5" name="Footer Placeholder 4"/>
          <p:cNvSpPr>
            <a:spLocks noGrp="1"/>
          </p:cNvSpPr>
          <p:nvPr>
            <p:ph type="ftr" sz="quarter" idx="11"/>
          </p:nvPr>
        </p:nvSpPr>
        <p:spPr>
          <a:xfrm>
            <a:off x="3687145" y="6459786"/>
            <a:ext cx="4824060" cy="365125"/>
          </a:xfrm>
          <a:prstGeom prst="rect">
            <a:avLst/>
          </a:prstGeom>
        </p:spPr>
        <p:txBody>
          <a:bodyPr/>
          <a:lstStyle/>
          <a:p>
            <a:pPr defTabSz="457200"/>
            <a:endParaRPr lang="en-US" dirty="0">
              <a:solidFill>
                <a:prstClr val="black"/>
              </a:solidFill>
            </a:endParaRPr>
          </a:p>
        </p:txBody>
      </p:sp>
      <p:sp>
        <p:nvSpPr>
          <p:cNvPr id="6" name="Slide Number Placeholder 5"/>
          <p:cNvSpPr>
            <a:spLocks noGrp="1"/>
          </p:cNvSpPr>
          <p:nvPr>
            <p:ph type="sldNum" sz="quarter" idx="12"/>
          </p:nvPr>
        </p:nvSpPr>
        <p:spPr/>
        <p:txBody>
          <a:bodyPr/>
          <a:lstStyle/>
          <a:p>
            <a:fld id="{3B32CF06-AD39-4531-AA3F-EDBEDAA08F42}" type="slidenum">
              <a:rPr lang="en-US" smtClean="0"/>
              <a:pPr/>
              <a:t>‹#›</a:t>
            </a:fld>
            <a:endParaRPr lang="en-US" dirty="0"/>
          </a:p>
        </p:txBody>
      </p:sp>
    </p:spTree>
    <p:extLst>
      <p:ext uri="{BB962C8B-B14F-4D97-AF65-F5344CB8AC3E}">
        <p14:creationId xmlns:p14="http://schemas.microsoft.com/office/powerpoint/2010/main" xmlns="" val="289687558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6" y="6400800"/>
            <a:ext cx="1219199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9199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7172" y="414779"/>
            <a:ext cx="262958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418" y="414778"/>
            <a:ext cx="7736314"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97566" y="6459786"/>
            <a:ext cx="2472915" cy="365125"/>
          </a:xfrm>
          <a:prstGeom prst="rect">
            <a:avLst/>
          </a:prstGeom>
        </p:spPr>
        <p:txBody>
          <a:bodyPr/>
          <a:lstStyle/>
          <a:p>
            <a:pPr defTabSz="457200"/>
            <a:endParaRPr lang="en-US" dirty="0">
              <a:solidFill>
                <a:prstClr val="black"/>
              </a:solidFill>
            </a:endParaRPr>
          </a:p>
        </p:txBody>
      </p:sp>
      <p:sp>
        <p:nvSpPr>
          <p:cNvPr id="5" name="Footer Placeholder 4"/>
          <p:cNvSpPr>
            <a:spLocks noGrp="1"/>
          </p:cNvSpPr>
          <p:nvPr>
            <p:ph type="ftr" sz="quarter" idx="11"/>
          </p:nvPr>
        </p:nvSpPr>
        <p:spPr>
          <a:xfrm>
            <a:off x="3687145" y="6459786"/>
            <a:ext cx="4824060" cy="365125"/>
          </a:xfrm>
          <a:prstGeom prst="rect">
            <a:avLst/>
          </a:prstGeom>
        </p:spPr>
        <p:txBody>
          <a:bodyPr/>
          <a:lstStyle/>
          <a:p>
            <a:pPr defTabSz="457200"/>
            <a:endParaRPr lang="en-US" dirty="0">
              <a:solidFill>
                <a:prstClr val="black"/>
              </a:solidFill>
            </a:endParaRPr>
          </a:p>
        </p:txBody>
      </p:sp>
      <p:sp>
        <p:nvSpPr>
          <p:cNvPr id="6" name="Slide Number Placeholder 5"/>
          <p:cNvSpPr>
            <a:spLocks noGrp="1"/>
          </p:cNvSpPr>
          <p:nvPr>
            <p:ph type="sldNum" sz="quarter" idx="12"/>
          </p:nvPr>
        </p:nvSpPr>
        <p:spPr/>
        <p:txBody>
          <a:bodyPr/>
          <a:lstStyle/>
          <a:p>
            <a:fld id="{3B32CF06-AD39-4531-AA3F-EDBEDAA08F42}" type="slidenum">
              <a:rPr lang="en-US" smtClean="0"/>
              <a:pPr/>
              <a:t>‹#›</a:t>
            </a:fld>
            <a:endParaRPr lang="en-US" dirty="0"/>
          </a:p>
        </p:txBody>
      </p:sp>
    </p:spTree>
    <p:extLst>
      <p:ext uri="{BB962C8B-B14F-4D97-AF65-F5344CB8AC3E}">
        <p14:creationId xmlns:p14="http://schemas.microsoft.com/office/powerpoint/2010/main" xmlns="" val="315340429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3B32CF06-AD39-4531-AA3F-EDBEDAA08F42}" type="slidenum">
              <a:rPr lang="en-US" smtClean="0"/>
              <a:pPr/>
              <a:t>‹#›</a:t>
            </a:fld>
            <a:endParaRPr lang="en-US" dirty="0"/>
          </a:p>
        </p:txBody>
      </p:sp>
    </p:spTree>
    <p:extLst>
      <p:ext uri="{BB962C8B-B14F-4D97-AF65-F5344CB8AC3E}">
        <p14:creationId xmlns:p14="http://schemas.microsoft.com/office/powerpoint/2010/main" xmlns="" val="159575880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AF1629B9-5B7E-443B-ADB8-71D8E8184145}" type="slidenum">
              <a:rPr lang="en-US" smtClean="0"/>
              <a:pPr/>
              <a:t>‹#›</a:t>
            </a:fld>
            <a:endParaRPr lang="en-US" dirty="0"/>
          </a:p>
        </p:txBody>
      </p:sp>
    </p:spTree>
    <p:extLst>
      <p:ext uri="{BB962C8B-B14F-4D97-AF65-F5344CB8AC3E}">
        <p14:creationId xmlns:p14="http://schemas.microsoft.com/office/powerpoint/2010/main" xmlns="" val="24019397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6" y="6400800"/>
            <a:ext cx="1219199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9199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566" y="758952"/>
            <a:ext cx="10061019"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566" y="4453128"/>
            <a:ext cx="10061019"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1097566" y="6459786"/>
            <a:ext cx="2472915" cy="365125"/>
          </a:xfrm>
          <a:prstGeom prst="rect">
            <a:avLst/>
          </a:prstGeom>
        </p:spPr>
        <p:txBody>
          <a:bodyPr/>
          <a:lstStyle/>
          <a:p>
            <a:pPr defTabSz="457200"/>
            <a:endParaRPr lang="en-US" dirty="0">
              <a:solidFill>
                <a:prstClr val="black"/>
              </a:solidFill>
            </a:endParaRPr>
          </a:p>
        </p:txBody>
      </p:sp>
      <p:sp>
        <p:nvSpPr>
          <p:cNvPr id="5" name="Footer Placeholder 4"/>
          <p:cNvSpPr>
            <a:spLocks noGrp="1"/>
          </p:cNvSpPr>
          <p:nvPr>
            <p:ph type="ftr" sz="quarter" idx="11"/>
          </p:nvPr>
        </p:nvSpPr>
        <p:spPr>
          <a:xfrm>
            <a:off x="3687145" y="6459786"/>
            <a:ext cx="4824060" cy="365125"/>
          </a:xfrm>
          <a:prstGeom prst="rect">
            <a:avLst/>
          </a:prstGeom>
        </p:spPr>
        <p:txBody>
          <a:bodyPr/>
          <a:lstStyle/>
          <a:p>
            <a:pPr defTabSz="457200"/>
            <a:endParaRPr lang="en-US" dirty="0">
              <a:solidFill>
                <a:prstClr val="black"/>
              </a:solidFill>
            </a:endParaRPr>
          </a:p>
        </p:txBody>
      </p:sp>
      <p:sp>
        <p:nvSpPr>
          <p:cNvPr id="6" name="Slide Number Placeholder 5"/>
          <p:cNvSpPr>
            <a:spLocks noGrp="1"/>
          </p:cNvSpPr>
          <p:nvPr>
            <p:ph type="sldNum" sz="quarter" idx="12"/>
          </p:nvPr>
        </p:nvSpPr>
        <p:spPr/>
        <p:txBody>
          <a:bodyPr/>
          <a:lstStyle/>
          <a:p>
            <a:fld id="{3B32CF06-AD39-4531-AA3F-EDBEDAA08F42}" type="slidenum">
              <a:rPr lang="en-US" smtClean="0"/>
              <a:pPr/>
              <a:t>‹#›</a:t>
            </a:fld>
            <a:endParaRPr lang="en-US" dirty="0"/>
          </a:p>
        </p:txBody>
      </p:sp>
      <p:cxnSp>
        <p:nvCxnSpPr>
          <p:cNvPr id="9" name="Straight Connector 8"/>
          <p:cNvCxnSpPr/>
          <p:nvPr/>
        </p:nvCxnSpPr>
        <p:spPr>
          <a:xfrm>
            <a:off x="1207972" y="4343400"/>
            <a:ext cx="987809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55395337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566" y="286604"/>
            <a:ext cx="10061019"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565" y="1845734"/>
            <a:ext cx="4939046"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9539" y="1845735"/>
            <a:ext cx="4939046"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1097566" y="6459786"/>
            <a:ext cx="2472915" cy="365125"/>
          </a:xfrm>
          <a:prstGeom prst="rect">
            <a:avLst/>
          </a:prstGeom>
        </p:spPr>
        <p:txBody>
          <a:bodyPr/>
          <a:lstStyle/>
          <a:p>
            <a:pPr defTabSz="457200"/>
            <a:endParaRPr lang="en-US" dirty="0">
              <a:solidFill>
                <a:prstClr val="black"/>
              </a:solidFill>
            </a:endParaRPr>
          </a:p>
        </p:txBody>
      </p:sp>
      <p:sp>
        <p:nvSpPr>
          <p:cNvPr id="6" name="Footer Placeholder 5"/>
          <p:cNvSpPr>
            <a:spLocks noGrp="1"/>
          </p:cNvSpPr>
          <p:nvPr>
            <p:ph type="ftr" sz="quarter" idx="11"/>
          </p:nvPr>
        </p:nvSpPr>
        <p:spPr>
          <a:xfrm>
            <a:off x="3687145" y="6459786"/>
            <a:ext cx="4824060" cy="365125"/>
          </a:xfrm>
          <a:prstGeom prst="rect">
            <a:avLst/>
          </a:prstGeom>
        </p:spPr>
        <p:txBody>
          <a:bodyPr/>
          <a:lstStyle/>
          <a:p>
            <a:pPr defTabSz="457200"/>
            <a:endParaRPr lang="en-US" dirty="0">
              <a:solidFill>
                <a:prstClr val="black"/>
              </a:solidFill>
            </a:endParaRPr>
          </a:p>
        </p:txBody>
      </p:sp>
      <p:sp>
        <p:nvSpPr>
          <p:cNvPr id="7" name="Slide Number Placeholder 6"/>
          <p:cNvSpPr>
            <a:spLocks noGrp="1"/>
          </p:cNvSpPr>
          <p:nvPr>
            <p:ph type="sldNum" sz="quarter" idx="12"/>
          </p:nvPr>
        </p:nvSpPr>
        <p:spPr/>
        <p:txBody>
          <a:bodyPr/>
          <a:lstStyle/>
          <a:p>
            <a:fld id="{3B32CF06-AD39-4531-AA3F-EDBEDAA08F42}" type="slidenum">
              <a:rPr lang="en-US" smtClean="0"/>
              <a:pPr/>
              <a:t>‹#›</a:t>
            </a:fld>
            <a:endParaRPr lang="en-US" dirty="0"/>
          </a:p>
        </p:txBody>
      </p:sp>
    </p:spTree>
    <p:extLst>
      <p:ext uri="{BB962C8B-B14F-4D97-AF65-F5344CB8AC3E}">
        <p14:creationId xmlns:p14="http://schemas.microsoft.com/office/powerpoint/2010/main" xmlns="" val="218653985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566" y="286604"/>
            <a:ext cx="10061019"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566" y="1846052"/>
            <a:ext cx="4939046"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566" y="2582334"/>
            <a:ext cx="4939046"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9539" y="1846052"/>
            <a:ext cx="4939046"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9539" y="2582334"/>
            <a:ext cx="4939046"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1097566" y="6459786"/>
            <a:ext cx="2472915" cy="365125"/>
          </a:xfrm>
          <a:prstGeom prst="rect">
            <a:avLst/>
          </a:prstGeom>
        </p:spPr>
        <p:txBody>
          <a:bodyPr/>
          <a:lstStyle/>
          <a:p>
            <a:pPr defTabSz="457200"/>
            <a:endParaRPr lang="en-US" dirty="0">
              <a:solidFill>
                <a:prstClr val="black"/>
              </a:solidFill>
            </a:endParaRPr>
          </a:p>
        </p:txBody>
      </p:sp>
      <p:sp>
        <p:nvSpPr>
          <p:cNvPr id="8" name="Footer Placeholder 7"/>
          <p:cNvSpPr>
            <a:spLocks noGrp="1"/>
          </p:cNvSpPr>
          <p:nvPr>
            <p:ph type="ftr" sz="quarter" idx="11"/>
          </p:nvPr>
        </p:nvSpPr>
        <p:spPr>
          <a:xfrm>
            <a:off x="3687145" y="6459786"/>
            <a:ext cx="4824060" cy="365125"/>
          </a:xfrm>
          <a:prstGeom prst="rect">
            <a:avLst/>
          </a:prstGeom>
        </p:spPr>
        <p:txBody>
          <a:bodyPr/>
          <a:lstStyle/>
          <a:p>
            <a:pPr defTabSz="457200"/>
            <a:endParaRPr lang="en-US" dirty="0">
              <a:solidFill>
                <a:prstClr val="black"/>
              </a:solidFill>
            </a:endParaRPr>
          </a:p>
        </p:txBody>
      </p:sp>
      <p:sp>
        <p:nvSpPr>
          <p:cNvPr id="9" name="Slide Number Placeholder 8"/>
          <p:cNvSpPr>
            <a:spLocks noGrp="1"/>
          </p:cNvSpPr>
          <p:nvPr>
            <p:ph type="sldNum" sz="quarter" idx="12"/>
          </p:nvPr>
        </p:nvSpPr>
        <p:spPr/>
        <p:txBody>
          <a:bodyPr/>
          <a:lstStyle/>
          <a:p>
            <a:fld id="{3B32CF06-AD39-4531-AA3F-EDBEDAA08F42}" type="slidenum">
              <a:rPr lang="en-US" smtClean="0"/>
              <a:pPr/>
              <a:t>‹#›</a:t>
            </a:fld>
            <a:endParaRPr lang="en-US" dirty="0"/>
          </a:p>
        </p:txBody>
      </p:sp>
    </p:spTree>
    <p:extLst>
      <p:ext uri="{BB962C8B-B14F-4D97-AF65-F5344CB8AC3E}">
        <p14:creationId xmlns:p14="http://schemas.microsoft.com/office/powerpoint/2010/main" xmlns="" val="146433523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1097566" y="6459786"/>
            <a:ext cx="2472915" cy="365125"/>
          </a:xfrm>
          <a:prstGeom prst="rect">
            <a:avLst/>
          </a:prstGeom>
        </p:spPr>
        <p:txBody>
          <a:bodyPr/>
          <a:lstStyle/>
          <a:p>
            <a:pPr defTabSz="457200"/>
            <a:endParaRPr lang="en-US" dirty="0">
              <a:solidFill>
                <a:prstClr val="black"/>
              </a:solidFill>
            </a:endParaRPr>
          </a:p>
        </p:txBody>
      </p:sp>
      <p:sp>
        <p:nvSpPr>
          <p:cNvPr id="4" name="Footer Placeholder 3"/>
          <p:cNvSpPr>
            <a:spLocks noGrp="1"/>
          </p:cNvSpPr>
          <p:nvPr>
            <p:ph type="ftr" sz="quarter" idx="11"/>
          </p:nvPr>
        </p:nvSpPr>
        <p:spPr>
          <a:xfrm>
            <a:off x="3687145" y="6459786"/>
            <a:ext cx="4824060" cy="365125"/>
          </a:xfrm>
          <a:prstGeom prst="rect">
            <a:avLst/>
          </a:prstGeom>
        </p:spPr>
        <p:txBody>
          <a:bodyPr/>
          <a:lstStyle/>
          <a:p>
            <a:pPr defTabSz="457200"/>
            <a:endParaRPr lang="en-US" dirty="0">
              <a:solidFill>
                <a:prstClr val="black"/>
              </a:solidFill>
            </a:endParaRPr>
          </a:p>
        </p:txBody>
      </p:sp>
      <p:sp>
        <p:nvSpPr>
          <p:cNvPr id="5" name="Slide Number Placeholder 4"/>
          <p:cNvSpPr>
            <a:spLocks noGrp="1"/>
          </p:cNvSpPr>
          <p:nvPr>
            <p:ph type="sldNum" sz="quarter" idx="12"/>
          </p:nvPr>
        </p:nvSpPr>
        <p:spPr/>
        <p:txBody>
          <a:bodyPr/>
          <a:lstStyle/>
          <a:p>
            <a:fld id="{3B32CF06-AD39-4531-AA3F-EDBEDAA08F42}" type="slidenum">
              <a:rPr lang="en-US" smtClean="0"/>
              <a:pPr/>
              <a:t>‹#›</a:t>
            </a:fld>
            <a:endParaRPr lang="en-US" dirty="0"/>
          </a:p>
        </p:txBody>
      </p:sp>
    </p:spTree>
    <p:extLst>
      <p:ext uri="{BB962C8B-B14F-4D97-AF65-F5344CB8AC3E}">
        <p14:creationId xmlns:p14="http://schemas.microsoft.com/office/powerpoint/2010/main" xmlns="" val="167186675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6" y="6400800"/>
            <a:ext cx="1219199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6" y="6334316"/>
            <a:ext cx="1219199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a:xfrm>
            <a:off x="1097566" y="6459786"/>
            <a:ext cx="2472915" cy="365125"/>
          </a:xfrm>
          <a:prstGeom prst="rect">
            <a:avLst/>
          </a:prstGeom>
        </p:spPr>
        <p:txBody>
          <a:bodyPr/>
          <a:lstStyle/>
          <a:p>
            <a:pPr defTabSz="457200"/>
            <a:endParaRPr lang="en-US" dirty="0">
              <a:solidFill>
                <a:prstClr val="black"/>
              </a:solidFill>
            </a:endParaRPr>
          </a:p>
        </p:txBody>
      </p:sp>
      <p:sp>
        <p:nvSpPr>
          <p:cNvPr id="8" name="Footer Placeholder 7"/>
          <p:cNvSpPr>
            <a:spLocks noGrp="1"/>
          </p:cNvSpPr>
          <p:nvPr>
            <p:ph type="ftr" sz="quarter" idx="11"/>
          </p:nvPr>
        </p:nvSpPr>
        <p:spPr>
          <a:xfrm>
            <a:off x="3687145" y="6459786"/>
            <a:ext cx="4824060" cy="365125"/>
          </a:xfrm>
          <a:prstGeom prst="rect">
            <a:avLst/>
          </a:prstGeom>
        </p:spPr>
        <p:txBody>
          <a:bodyPr/>
          <a:lstStyle>
            <a:lvl1pPr>
              <a:defRPr>
                <a:solidFill>
                  <a:srgbClr val="FFFFFF"/>
                </a:solidFill>
              </a:defRPr>
            </a:lvl1pPr>
          </a:lstStyle>
          <a:p>
            <a:pPr defTabSz="457200"/>
            <a:endParaRPr lang="en-US" dirty="0"/>
          </a:p>
        </p:txBody>
      </p:sp>
      <p:sp>
        <p:nvSpPr>
          <p:cNvPr id="9" name="Slide Number Placeholder 8"/>
          <p:cNvSpPr>
            <a:spLocks noGrp="1"/>
          </p:cNvSpPr>
          <p:nvPr>
            <p:ph type="sldNum" sz="quarter" idx="12"/>
          </p:nvPr>
        </p:nvSpPr>
        <p:spPr/>
        <p:txBody>
          <a:bodyPr/>
          <a:lstStyle/>
          <a:p>
            <a:fld id="{3B32CF06-AD39-4531-AA3F-EDBEDAA08F42}" type="slidenum">
              <a:rPr lang="en-US" smtClean="0"/>
              <a:pPr/>
              <a:t>‹#›</a:t>
            </a:fld>
            <a:endParaRPr lang="en-US" dirty="0"/>
          </a:p>
        </p:txBody>
      </p:sp>
    </p:spTree>
    <p:extLst>
      <p:ext uri="{BB962C8B-B14F-4D97-AF65-F5344CB8AC3E}">
        <p14:creationId xmlns:p14="http://schemas.microsoft.com/office/powerpoint/2010/main" xmlns="" val="350588836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184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1123" y="0"/>
            <a:ext cx="640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319" y="594359"/>
            <a:ext cx="3201233"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1850" y="731520"/>
            <a:ext cx="6493931"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319" y="2926080"/>
            <a:ext cx="3201233"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633" y="6459786"/>
            <a:ext cx="2619192" cy="365125"/>
          </a:xfrm>
          <a:prstGeom prst="rect">
            <a:avLst/>
          </a:prstGeom>
        </p:spPr>
        <p:txBody>
          <a:bodyPr/>
          <a:lstStyle>
            <a:lvl1pPr algn="l">
              <a:defRPr/>
            </a:lvl1pPr>
          </a:lstStyle>
          <a:p>
            <a:pPr defTabSz="457200"/>
            <a:endParaRPr lang="en-US" dirty="0">
              <a:solidFill>
                <a:prstClr val="black"/>
              </a:solidFill>
            </a:endParaRPr>
          </a:p>
        </p:txBody>
      </p:sp>
      <p:sp>
        <p:nvSpPr>
          <p:cNvPr id="6" name="Footer Placeholder 5"/>
          <p:cNvSpPr>
            <a:spLocks noGrp="1"/>
          </p:cNvSpPr>
          <p:nvPr>
            <p:ph type="ftr" sz="quarter" idx="11"/>
          </p:nvPr>
        </p:nvSpPr>
        <p:spPr>
          <a:xfrm>
            <a:off x="4801850" y="6459786"/>
            <a:ext cx="4649410" cy="365125"/>
          </a:xfrm>
          <a:prstGeom prst="rect">
            <a:avLst/>
          </a:prstGeom>
        </p:spPr>
        <p:txBody>
          <a:bodyPr/>
          <a:lstStyle>
            <a:lvl1pPr algn="l">
              <a:defRPr>
                <a:solidFill>
                  <a:schemeClr val="tx2"/>
                </a:solidFill>
              </a:defRPr>
            </a:lvl1pPr>
          </a:lstStyle>
          <a:p>
            <a:pPr defTabSz="457200"/>
            <a:endParaRPr lang="en-US" dirty="0">
              <a:solidFill>
                <a:srgbClr val="17406D"/>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B32CF06-AD39-4531-AA3F-EDBEDAA08F42}" type="slidenum">
              <a:rPr lang="en-US" smtClean="0">
                <a:solidFill>
                  <a:srgbClr val="17406D"/>
                </a:solidFill>
              </a:rPr>
              <a:pPr/>
              <a:t>‹#›</a:t>
            </a:fld>
            <a:endParaRPr lang="en-US" dirty="0">
              <a:solidFill>
                <a:srgbClr val="17406D"/>
              </a:solidFill>
            </a:endParaRPr>
          </a:p>
        </p:txBody>
      </p:sp>
    </p:spTree>
    <p:extLst>
      <p:ext uri="{BB962C8B-B14F-4D97-AF65-F5344CB8AC3E}">
        <p14:creationId xmlns:p14="http://schemas.microsoft.com/office/powerpoint/2010/main" xmlns="" val="284507853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517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498200" y="287089"/>
            <a:ext cx="10061019"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2468" y="1796830"/>
            <a:ext cx="10061019"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9903037" y="6459786"/>
            <a:ext cx="1312367" cy="365125"/>
          </a:xfrm>
          <a:prstGeom prst="rect">
            <a:avLst/>
          </a:prstGeom>
        </p:spPr>
        <p:txBody>
          <a:bodyPr vert="horz" lIns="91440" tIns="45720" rIns="91440" bIns="45720" rtlCol="0" anchor="ctr"/>
          <a:lstStyle>
            <a:lvl1pPr algn="r">
              <a:defRPr sz="1050">
                <a:solidFill>
                  <a:srgbClr val="FFFFFF"/>
                </a:solidFill>
              </a:defRPr>
            </a:lvl1pPr>
          </a:lstStyle>
          <a:p>
            <a:pPr defTabSz="457200"/>
            <a:fld id="{AF1629B9-5B7E-443B-ADB8-71D8E8184145}" type="slidenum">
              <a:rPr lang="en-US" smtClean="0"/>
              <a:pPr defTabSz="457200"/>
              <a:t>‹#›</a:t>
            </a:fld>
            <a:endParaRPr lang="en-US" dirty="0"/>
          </a:p>
        </p:txBody>
      </p:sp>
      <p:cxnSp>
        <p:nvCxnSpPr>
          <p:cNvPr id="10" name="Straight Connector 9"/>
          <p:cNvCxnSpPr/>
          <p:nvPr/>
        </p:nvCxnSpPr>
        <p:spPr>
          <a:xfrm>
            <a:off x="543931" y="1802189"/>
            <a:ext cx="9969556"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14"/>
          <a:stretch>
            <a:fillRect/>
          </a:stretch>
        </p:blipFill>
        <p:spPr>
          <a:xfrm>
            <a:off x="11020443" y="0"/>
            <a:ext cx="1174732" cy="919140"/>
          </a:xfrm>
          <a:prstGeom prst="rect">
            <a:avLst/>
          </a:prstGeom>
          <a:noFill/>
        </p:spPr>
      </p:pic>
    </p:spTree>
    <p:extLst>
      <p:ext uri="{BB962C8B-B14F-4D97-AF65-F5344CB8AC3E}">
        <p14:creationId xmlns:p14="http://schemas.microsoft.com/office/powerpoint/2010/main" xmlns="" val="3400628185"/>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mc:AlternateContent xmlns:mc="http://schemas.openxmlformats.org/markup-compatibility/2006">
    <mc:Choice xmlns:p14="http://schemas.microsoft.com/office/powerpoint/2010/main" xmlns="" Requires="p14">
      <p:transition p14:dur="0"/>
    </mc:Choice>
    <mc:Fallback>
      <p:transition/>
    </mc:Fallback>
  </mc:AlternateConten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Office_Word_Document3.docx"/><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Office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package" Target="../embeddings/Microsoft_Office_Word_Document2.doc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4051" y="285728"/>
            <a:ext cx="10715700" cy="1042324"/>
          </a:xfrm>
        </p:spPr>
        <p:txBody>
          <a:bodyPr>
            <a:normAutofit fontScale="90000"/>
          </a:bodyPr>
          <a:lstStyle/>
          <a:p>
            <a:pPr algn="ctr"/>
            <a:r>
              <a:rPr lang="en-US" sz="4000" dirty="0" smtClean="0">
                <a:solidFill>
                  <a:schemeClr val="bg2">
                    <a:lumMod val="25000"/>
                  </a:schemeClr>
                </a:solidFill>
              </a:rPr>
              <a:t>DEVELOPMENT OF IoT BASED SMART PARKING SYSTEM</a:t>
            </a:r>
            <a:br>
              <a:rPr lang="en-US" sz="4000" dirty="0" smtClean="0">
                <a:solidFill>
                  <a:schemeClr val="bg2">
                    <a:lumMod val="25000"/>
                  </a:schemeClr>
                </a:solidFill>
              </a:rPr>
            </a:br>
            <a:r>
              <a:rPr lang="en-US" sz="3100" dirty="0" smtClean="0">
                <a:solidFill>
                  <a:schemeClr val="bg2">
                    <a:lumMod val="25000"/>
                  </a:schemeClr>
                </a:solidFill>
              </a:rPr>
              <a:t>A SOLUTION TO UNBALANCED PARKING DEMANDS</a:t>
            </a:r>
            <a:endParaRPr lang="en-US" dirty="0">
              <a:solidFill>
                <a:schemeClr val="bg2">
                  <a:lumMod val="25000"/>
                </a:schemeClr>
              </a:solidFill>
            </a:endParaRPr>
          </a:p>
        </p:txBody>
      </p:sp>
      <p:pic>
        <p:nvPicPr>
          <p:cNvPr id="4" name="Picture 3"/>
          <p:cNvPicPr>
            <a:picLocks noChangeAspect="1"/>
          </p:cNvPicPr>
          <p:nvPr/>
        </p:nvPicPr>
        <p:blipFill>
          <a:blip r:embed="rId2"/>
          <a:stretch>
            <a:fillRect/>
          </a:stretch>
        </p:blipFill>
        <p:spPr>
          <a:xfrm>
            <a:off x="5167139" y="1709304"/>
            <a:ext cx="1860897" cy="1795896"/>
          </a:xfrm>
          <a:prstGeom prst="rect">
            <a:avLst/>
          </a:prstGeom>
          <a:effectLst>
            <a:outerShdw blurRad="50800" dist="50800" dir="5400000" algn="ctr" rotWithShape="0">
              <a:schemeClr val="bg1"/>
            </a:outerShdw>
            <a:reflection endPos="0" dir="5400000" sy="-100000" algn="bl" rotWithShape="0"/>
          </a:effectLst>
        </p:spPr>
      </p:pic>
      <p:sp>
        <p:nvSpPr>
          <p:cNvPr id="7" name="TextBox 6"/>
          <p:cNvSpPr txBox="1"/>
          <p:nvPr/>
        </p:nvSpPr>
        <p:spPr>
          <a:xfrm>
            <a:off x="8154987" y="4191000"/>
            <a:ext cx="3048000" cy="1938992"/>
          </a:xfrm>
          <a:prstGeom prst="rect">
            <a:avLst/>
          </a:prstGeom>
          <a:noFill/>
        </p:spPr>
        <p:txBody>
          <a:bodyPr wrap="square" rtlCol="0">
            <a:spAutoFit/>
          </a:bodyPr>
          <a:lstStyle/>
          <a:p>
            <a:pPr algn="r">
              <a:lnSpc>
                <a:spcPct val="200000"/>
              </a:lnSpc>
            </a:pPr>
            <a:r>
              <a:rPr lang="en-IN" sz="2000" b="1" dirty="0" smtClean="0">
                <a:solidFill>
                  <a:schemeClr val="tx2"/>
                </a:solidFill>
                <a:latin typeface="+mj-lt"/>
              </a:rPr>
              <a:t>UNDER THE GUIDANCE OF </a:t>
            </a:r>
            <a:r>
              <a:rPr lang="en-IN" sz="2000" dirty="0" smtClean="0">
                <a:solidFill>
                  <a:schemeClr val="tx2"/>
                </a:solidFill>
                <a:latin typeface="+mj-lt"/>
              </a:rPr>
              <a:t>:</a:t>
            </a:r>
          </a:p>
          <a:p>
            <a:pPr algn="r">
              <a:lnSpc>
                <a:spcPct val="200000"/>
              </a:lnSpc>
            </a:pPr>
            <a:r>
              <a:rPr lang="en-IN" sz="2000" dirty="0" smtClean="0">
                <a:solidFill>
                  <a:schemeClr val="tx2"/>
                </a:solidFill>
                <a:latin typeface="+mj-lt"/>
              </a:rPr>
              <a:t>DR. NIRANJAN PANIGRAHI</a:t>
            </a:r>
          </a:p>
          <a:p>
            <a:pPr algn="r">
              <a:lnSpc>
                <a:spcPct val="200000"/>
              </a:lnSpc>
            </a:pPr>
            <a:r>
              <a:rPr lang="en-IN" sz="2000" dirty="0" smtClean="0">
                <a:solidFill>
                  <a:schemeClr val="tx2"/>
                </a:solidFill>
                <a:latin typeface="+mj-lt"/>
              </a:rPr>
              <a:t>ASSISTANT PROFESSOR</a:t>
            </a:r>
            <a:endParaRPr lang="en-IN" sz="2000" dirty="0">
              <a:solidFill>
                <a:schemeClr val="tx2"/>
              </a:solidFill>
              <a:latin typeface="+mj-lt"/>
            </a:endParaRPr>
          </a:p>
        </p:txBody>
      </p:sp>
      <p:sp>
        <p:nvSpPr>
          <p:cNvPr id="8" name="Rectangle 7"/>
          <p:cNvSpPr/>
          <p:nvPr/>
        </p:nvSpPr>
        <p:spPr>
          <a:xfrm>
            <a:off x="1096927" y="4071942"/>
            <a:ext cx="10358510" cy="35719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Subtitle 5"/>
          <p:cNvSpPr>
            <a:spLocks noGrp="1"/>
          </p:cNvSpPr>
          <p:nvPr>
            <p:ph type="subTitle" idx="1"/>
          </p:nvPr>
        </p:nvSpPr>
        <p:spPr>
          <a:xfrm>
            <a:off x="525423" y="3214686"/>
            <a:ext cx="4429156" cy="3143272"/>
          </a:xfrm>
        </p:spPr>
        <p:txBody>
          <a:bodyPr>
            <a:normAutofit fontScale="85000" lnSpcReduction="20000"/>
          </a:bodyPr>
          <a:lstStyle/>
          <a:p>
            <a:r>
              <a:rPr lang="en-IN" b="1" dirty="0" smtClean="0"/>
              <a:t>SUBMITTED BY:</a:t>
            </a:r>
          </a:p>
          <a:p>
            <a:r>
              <a:rPr lang="en-IN" dirty="0" smtClean="0"/>
              <a:t>Alankruta padhi</a:t>
            </a:r>
          </a:p>
          <a:p>
            <a:r>
              <a:rPr lang="en-IN" dirty="0" smtClean="0"/>
              <a:t>MANNMATH SAMANTARAY</a:t>
            </a:r>
          </a:p>
          <a:p>
            <a:r>
              <a:rPr lang="en-IN" dirty="0" smtClean="0"/>
              <a:t>MONALI SENAPATI</a:t>
            </a:r>
          </a:p>
          <a:p>
            <a:r>
              <a:rPr lang="en-IN" dirty="0" smtClean="0"/>
              <a:t>MONALISHA MAHAPATRA</a:t>
            </a:r>
          </a:p>
          <a:p>
            <a:r>
              <a:rPr lang="en-IN" dirty="0" smtClean="0"/>
              <a:t>SUSHREE SUBHALAXMI DAS</a:t>
            </a:r>
          </a:p>
          <a:p>
            <a:r>
              <a:rPr lang="en-IN" dirty="0" smtClean="0"/>
              <a:t>NIHALI CHOUDHURY</a:t>
            </a:r>
          </a:p>
          <a:p>
            <a:r>
              <a:rPr lang="en-IN" dirty="0" smtClean="0"/>
              <a:t>SUBHAM ABHISEK</a:t>
            </a:r>
          </a:p>
          <a:p>
            <a:endParaRPr lang="en-IN" dirty="0"/>
          </a:p>
        </p:txBody>
      </p:sp>
    </p:spTree>
    <p:extLst>
      <p:ext uri="{BB962C8B-B14F-4D97-AF65-F5344CB8AC3E}">
        <p14:creationId xmlns:p14="http://schemas.microsoft.com/office/powerpoint/2010/main" xmlns="" val="299655983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3985" y="1428736"/>
            <a:ext cx="10429948" cy="857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75" name="Picture 3" descr="C:\Users\MICHAEL\Desktop\Capture.JPG"/>
          <p:cNvPicPr>
            <a:picLocks noChangeAspect="1" noChangeArrowheads="1"/>
          </p:cNvPicPr>
          <p:nvPr/>
        </p:nvPicPr>
        <p:blipFill>
          <a:blip r:embed="rId2"/>
          <a:srcRect/>
          <a:stretch>
            <a:fillRect/>
          </a:stretch>
        </p:blipFill>
        <p:spPr bwMode="auto">
          <a:xfrm>
            <a:off x="382547" y="1643050"/>
            <a:ext cx="5000625" cy="3333750"/>
          </a:xfrm>
          <a:prstGeom prst="rect">
            <a:avLst/>
          </a:prstGeom>
          <a:noFill/>
        </p:spPr>
      </p:pic>
      <p:pic>
        <p:nvPicPr>
          <p:cNvPr id="3076" name="Picture 4" descr="C:\Users\MICHAEL\Desktop\Capture1.JPG"/>
          <p:cNvPicPr>
            <a:picLocks noChangeAspect="1" noChangeArrowheads="1"/>
          </p:cNvPicPr>
          <p:nvPr/>
        </p:nvPicPr>
        <p:blipFill>
          <a:blip r:embed="rId3"/>
          <a:srcRect/>
          <a:stretch>
            <a:fillRect/>
          </a:stretch>
        </p:blipFill>
        <p:spPr bwMode="auto">
          <a:xfrm>
            <a:off x="5526083" y="1285860"/>
            <a:ext cx="6220942" cy="4143404"/>
          </a:xfrm>
          <a:prstGeom prst="rect">
            <a:avLst/>
          </a:prstGeom>
          <a:noFill/>
        </p:spPr>
      </p:pic>
      <p:sp>
        <p:nvSpPr>
          <p:cNvPr id="5" name="Slide Number Placeholder 4"/>
          <p:cNvSpPr>
            <a:spLocks noGrp="1"/>
          </p:cNvSpPr>
          <p:nvPr>
            <p:ph type="sldNum" sz="quarter" idx="12"/>
          </p:nvPr>
        </p:nvSpPr>
        <p:spPr/>
        <p:txBody>
          <a:bodyPr/>
          <a:lstStyle/>
          <a:p>
            <a:fld id="{3B32CF06-AD39-4531-AA3F-EDBEDAA08F42}" type="slidenum">
              <a:rPr lang="en-US" smtClean="0"/>
              <a:pPr/>
              <a:t>10</a:t>
            </a:fld>
            <a:endParaRPr lang="en-US" dirty="0"/>
          </a:p>
        </p:txBody>
      </p:sp>
      <p:sp>
        <p:nvSpPr>
          <p:cNvPr id="6" name="TextBox 5"/>
          <p:cNvSpPr txBox="1"/>
          <p:nvPr/>
        </p:nvSpPr>
        <p:spPr>
          <a:xfrm>
            <a:off x="1025489" y="4643446"/>
            <a:ext cx="3357586" cy="369332"/>
          </a:xfrm>
          <a:prstGeom prst="rect">
            <a:avLst/>
          </a:prstGeom>
          <a:noFill/>
        </p:spPr>
        <p:txBody>
          <a:bodyPr wrap="square" rtlCol="0">
            <a:spAutoFit/>
          </a:bodyPr>
          <a:lstStyle/>
          <a:p>
            <a:pPr algn="ctr"/>
            <a:r>
              <a:rPr lang="en-IN" dirty="0" smtClean="0"/>
              <a:t>Fig 3.  Adopted Network</a:t>
            </a:r>
            <a:endParaRPr lang="en-IN" dirty="0"/>
          </a:p>
        </p:txBody>
      </p:sp>
      <p:sp>
        <p:nvSpPr>
          <p:cNvPr id="8" name="TextBox 7"/>
          <p:cNvSpPr txBox="1"/>
          <p:nvPr/>
        </p:nvSpPr>
        <p:spPr>
          <a:xfrm>
            <a:off x="6311901" y="5286388"/>
            <a:ext cx="4500594" cy="369332"/>
          </a:xfrm>
          <a:prstGeom prst="rect">
            <a:avLst/>
          </a:prstGeom>
          <a:noFill/>
        </p:spPr>
        <p:txBody>
          <a:bodyPr wrap="square" rtlCol="0">
            <a:spAutoFit/>
          </a:bodyPr>
          <a:lstStyle/>
          <a:p>
            <a:pPr algn="ctr"/>
            <a:r>
              <a:rPr lang="en-IN" dirty="0" smtClean="0"/>
              <a:t>Table 2.   Network Parameters</a:t>
            </a:r>
            <a:endParaRPr lang="en-IN"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985" y="142852"/>
            <a:ext cx="10061019" cy="737738"/>
          </a:xfrm>
        </p:spPr>
        <p:txBody>
          <a:bodyPr/>
          <a:lstStyle/>
          <a:p>
            <a:r>
              <a:rPr lang="en-IN" dirty="0" smtClean="0"/>
              <a:t>PERFORMANCE OF THE SYSTEM</a:t>
            </a:r>
            <a:endParaRPr lang="en-IN" dirty="0"/>
          </a:p>
        </p:txBody>
      </p:sp>
      <p:sp>
        <p:nvSpPr>
          <p:cNvPr id="4" name="Rectangle 3"/>
          <p:cNvSpPr/>
          <p:nvPr/>
        </p:nvSpPr>
        <p:spPr>
          <a:xfrm>
            <a:off x="453985" y="1500174"/>
            <a:ext cx="10358510" cy="57150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aphicFrame>
        <p:nvGraphicFramePr>
          <p:cNvPr id="26625" name="Object 1"/>
          <p:cNvGraphicFramePr>
            <a:graphicFrameLocks noChangeAspect="1"/>
          </p:cNvGraphicFramePr>
          <p:nvPr>
            <p:extLst>
              <p:ext uri="{D42A27DB-BD31-4B8C-83A1-F6EECF244321}">
                <p14:modId xmlns:p14="http://schemas.microsoft.com/office/powerpoint/2010/main" xmlns="" val="3519260419"/>
              </p:ext>
            </p:extLst>
          </p:nvPr>
        </p:nvGraphicFramePr>
        <p:xfrm>
          <a:off x="382547" y="839562"/>
          <a:ext cx="10429948" cy="5375520"/>
        </p:xfrm>
        <a:graphic>
          <a:graphicData uri="http://schemas.openxmlformats.org/presentationml/2006/ole">
            <p:oleObj spid="_x0000_s26632" name="Document" r:id="rId3" imgW="5748171" imgH="3645231" progId="Word.Document.12">
              <p:embed/>
            </p:oleObj>
          </a:graphicData>
        </a:graphic>
      </p:graphicFrame>
      <p:sp>
        <p:nvSpPr>
          <p:cNvPr id="5" name="Slide Number Placeholder 4"/>
          <p:cNvSpPr>
            <a:spLocks noGrp="1"/>
          </p:cNvSpPr>
          <p:nvPr>
            <p:ph type="sldNum" sz="quarter" idx="12"/>
          </p:nvPr>
        </p:nvSpPr>
        <p:spPr/>
        <p:txBody>
          <a:bodyPr/>
          <a:lstStyle/>
          <a:p>
            <a:fld id="{3B32CF06-AD39-4531-AA3F-EDBEDAA08F42}" type="slidenum">
              <a:rPr lang="en-US" smtClean="0"/>
              <a:pPr/>
              <a:t>11</a:t>
            </a:fld>
            <a:endParaRPr lang="en-US" dirty="0"/>
          </a:p>
        </p:txBody>
      </p:sp>
      <p:sp>
        <p:nvSpPr>
          <p:cNvPr id="6" name="TextBox 5"/>
          <p:cNvSpPr txBox="1"/>
          <p:nvPr/>
        </p:nvSpPr>
        <p:spPr>
          <a:xfrm>
            <a:off x="1668431" y="6072206"/>
            <a:ext cx="6000792" cy="369332"/>
          </a:xfrm>
          <a:prstGeom prst="rect">
            <a:avLst/>
          </a:prstGeom>
          <a:noFill/>
        </p:spPr>
        <p:txBody>
          <a:bodyPr wrap="square" rtlCol="0">
            <a:spAutoFit/>
          </a:bodyPr>
          <a:lstStyle/>
          <a:p>
            <a:pPr algn="ctr"/>
            <a:r>
              <a:rPr lang="en-IN" dirty="0" smtClean="0"/>
              <a:t>Fig 4.</a:t>
            </a:r>
            <a:r>
              <a:rPr lang="en-IN" dirty="0" smtClean="0"/>
              <a:t> </a:t>
            </a:r>
            <a:r>
              <a:rPr lang="en-IN" dirty="0" smtClean="0"/>
              <a:t>  Vehicle Distribution</a:t>
            </a:r>
            <a:endParaRPr lang="en-IN"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IMPLEMENTATION OF THE SYSTEM </a:t>
            </a:r>
            <a:endParaRPr lang="en-IN" dirty="0"/>
          </a:p>
        </p:txBody>
      </p:sp>
      <p:sp>
        <p:nvSpPr>
          <p:cNvPr id="3" name="Content Placeholder 2"/>
          <p:cNvSpPr>
            <a:spLocks noGrp="1"/>
          </p:cNvSpPr>
          <p:nvPr>
            <p:ph idx="1"/>
          </p:nvPr>
        </p:nvSpPr>
        <p:spPr>
          <a:xfrm>
            <a:off x="498199" y="1988840"/>
            <a:ext cx="10061019" cy="4023360"/>
          </a:xfrm>
        </p:spPr>
        <p:txBody>
          <a:bodyPr>
            <a:normAutofit/>
          </a:bodyPr>
          <a:lstStyle/>
          <a:p>
            <a:r>
              <a:rPr lang="en-IN" sz="2800" dirty="0" smtClean="0"/>
              <a:t>SYSTEM  SETUP:</a:t>
            </a:r>
          </a:p>
          <a:p>
            <a:r>
              <a:rPr lang="en-IN" dirty="0" smtClean="0"/>
              <a:t>Our system depends upon a set of hardware and software to function.</a:t>
            </a:r>
          </a:p>
          <a:p>
            <a:pPr marL="457200" indent="-457200">
              <a:buFont typeface="+mj-lt"/>
              <a:buAutoNum type="arabicPeriod"/>
            </a:pPr>
            <a:r>
              <a:rPr lang="en-IN" dirty="0" smtClean="0"/>
              <a:t>Hardware setup</a:t>
            </a:r>
            <a:endParaRPr lang="en-IN" dirty="0"/>
          </a:p>
          <a:p>
            <a:pPr marL="749808" lvl="1" indent="-457200">
              <a:buFont typeface="+mj-lt"/>
              <a:buAutoNum type="arabicPeriod"/>
            </a:pPr>
            <a:r>
              <a:rPr lang="en-IN" dirty="0" smtClean="0"/>
              <a:t>Node-MCU(ESP8266)</a:t>
            </a:r>
          </a:p>
          <a:p>
            <a:pPr marL="749808" lvl="1" indent="-457200">
              <a:buFont typeface="+mj-lt"/>
              <a:buAutoNum type="arabicPeriod"/>
            </a:pPr>
            <a:r>
              <a:rPr lang="en-IN" dirty="0" smtClean="0"/>
              <a:t>Arduino NANO</a:t>
            </a:r>
          </a:p>
          <a:p>
            <a:pPr marL="749808" lvl="1" indent="-457200">
              <a:buFont typeface="+mj-lt"/>
              <a:buAutoNum type="arabicPeriod"/>
            </a:pPr>
            <a:r>
              <a:rPr lang="en-IN" dirty="0" smtClean="0"/>
              <a:t>IR proximity sensor</a:t>
            </a:r>
            <a:endParaRPr lang="en-IN" dirty="0"/>
          </a:p>
          <a:p>
            <a:pPr marL="457200" indent="-457200">
              <a:buFont typeface="+mj-lt"/>
              <a:buAutoNum type="arabicPeriod"/>
            </a:pPr>
            <a:r>
              <a:rPr lang="en-IN" dirty="0" smtClean="0"/>
              <a:t>Software setup</a:t>
            </a:r>
          </a:p>
          <a:p>
            <a:pPr marL="749808" lvl="1" indent="-457200">
              <a:buFont typeface="+mj-lt"/>
              <a:buAutoNum type="arabicPeriod"/>
            </a:pPr>
            <a:r>
              <a:rPr lang="en-IN" dirty="0" smtClean="0"/>
              <a:t>FIREBASE</a:t>
            </a:r>
          </a:p>
          <a:p>
            <a:pPr marL="749808" lvl="1" indent="-457200">
              <a:buFont typeface="+mj-lt"/>
              <a:buAutoNum type="arabicPeriod"/>
            </a:pPr>
            <a:r>
              <a:rPr lang="en-IN" dirty="0" smtClean="0"/>
              <a:t>PARK-IT(Web app)</a:t>
            </a:r>
          </a:p>
          <a:p>
            <a:pPr marL="292608" lvl="1" indent="0">
              <a:buNone/>
            </a:pPr>
            <a:endParaRPr lang="en-IN" dirty="0" smtClean="0"/>
          </a:p>
        </p:txBody>
      </p:sp>
      <p:sp>
        <p:nvSpPr>
          <p:cNvPr id="4" name="Slide Number Placeholder 3"/>
          <p:cNvSpPr>
            <a:spLocks noGrp="1"/>
          </p:cNvSpPr>
          <p:nvPr>
            <p:ph type="sldNum" sz="quarter" idx="12"/>
          </p:nvPr>
        </p:nvSpPr>
        <p:spPr/>
        <p:txBody>
          <a:bodyPr/>
          <a:lstStyle/>
          <a:p>
            <a:fld id="{3B32CF06-AD39-4531-AA3F-EDBEDAA08F42}" type="slidenum">
              <a:rPr lang="en-US" smtClean="0"/>
              <a:pPr/>
              <a:t>12</a:t>
            </a:fld>
            <a:endParaRPr lang="en-US" dirty="0"/>
          </a:p>
        </p:txBody>
      </p:sp>
    </p:spTree>
    <p:extLst>
      <p:ext uri="{BB962C8B-B14F-4D97-AF65-F5344CB8AC3E}">
        <p14:creationId xmlns:p14="http://schemas.microsoft.com/office/powerpoint/2010/main" xmlns="" val="203580616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WORKING OF THE SYSTEM</a:t>
            </a:r>
            <a:endParaRPr lang="en-IN" dirty="0"/>
          </a:p>
        </p:txBody>
      </p:sp>
      <p:sp>
        <p:nvSpPr>
          <p:cNvPr id="3" name="Content Placeholder 2"/>
          <p:cNvSpPr>
            <a:spLocks noGrp="1"/>
          </p:cNvSpPr>
          <p:nvPr>
            <p:ph idx="1"/>
          </p:nvPr>
        </p:nvSpPr>
        <p:spPr>
          <a:xfrm>
            <a:off x="487450" y="1916832"/>
            <a:ext cx="10061019" cy="4023360"/>
          </a:xfrm>
        </p:spPr>
        <p:txBody>
          <a:bodyPr/>
          <a:lstStyle/>
          <a:p>
            <a:pPr marL="457200" indent="-457200">
              <a:lnSpc>
                <a:spcPct val="150000"/>
              </a:lnSpc>
              <a:buFont typeface="+mj-lt"/>
              <a:buAutoNum type="arabicPeriod"/>
            </a:pPr>
            <a:r>
              <a:rPr lang="en-IN" dirty="0" smtClean="0"/>
              <a:t>IR sensors are deployed in each parking lot to detect whether a space is free or occupied.</a:t>
            </a:r>
          </a:p>
          <a:p>
            <a:pPr marL="457200" indent="-457200">
              <a:lnSpc>
                <a:spcPct val="150000"/>
              </a:lnSpc>
              <a:buFont typeface="+mj-lt"/>
              <a:buAutoNum type="arabicPeriod"/>
            </a:pPr>
            <a:r>
              <a:rPr lang="en-IN" dirty="0" smtClean="0"/>
              <a:t>This data is uploaded to a cloud based database(FIREBASE) with the help of ESP8266.</a:t>
            </a:r>
          </a:p>
          <a:p>
            <a:pPr marL="457200" indent="-457200">
              <a:lnSpc>
                <a:spcPct val="150000"/>
              </a:lnSpc>
              <a:buFont typeface="+mj-lt"/>
              <a:buAutoNum type="arabicPeriod"/>
            </a:pPr>
            <a:r>
              <a:rPr lang="en-IN" dirty="0" smtClean="0"/>
              <a:t>A web app(PARK-IT) is used to fetch the real time data from FIREBASE and then the recommended parking lot is decided using the system algorithm.</a:t>
            </a:r>
            <a:endParaRPr lang="en-IN" dirty="0"/>
          </a:p>
        </p:txBody>
      </p:sp>
      <p:sp>
        <p:nvSpPr>
          <p:cNvPr id="4" name="Slide Number Placeholder 3"/>
          <p:cNvSpPr>
            <a:spLocks noGrp="1"/>
          </p:cNvSpPr>
          <p:nvPr>
            <p:ph type="sldNum" sz="quarter" idx="12"/>
          </p:nvPr>
        </p:nvSpPr>
        <p:spPr/>
        <p:txBody>
          <a:bodyPr/>
          <a:lstStyle/>
          <a:p>
            <a:fld id="{3B32CF06-AD39-4531-AA3F-EDBEDAA08F42}" type="slidenum">
              <a:rPr lang="en-US" smtClean="0"/>
              <a:pPr/>
              <a:t>13</a:t>
            </a:fld>
            <a:endParaRPr lang="en-US" dirty="0"/>
          </a:p>
        </p:txBody>
      </p:sp>
    </p:spTree>
    <p:extLst>
      <p:ext uri="{BB962C8B-B14F-4D97-AF65-F5344CB8AC3E}">
        <p14:creationId xmlns:p14="http://schemas.microsoft.com/office/powerpoint/2010/main" xmlns="" val="70163419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pPr marL="457200" indent="-457200">
              <a:buFont typeface="+mj-lt"/>
              <a:buAutoNum type="arabicPeriod"/>
            </a:pPr>
            <a:r>
              <a:rPr lang="en-IN" dirty="0" smtClean="0"/>
              <a:t>From the simulation it was concluded that the system shows its best optimality when the values of a and b are 0.2 and 0.8 respectively.</a:t>
            </a:r>
          </a:p>
          <a:p>
            <a:pPr marL="457200" indent="-457200">
              <a:buFont typeface="+mj-lt"/>
              <a:buAutoNum type="arabicPeriod"/>
            </a:pPr>
            <a:r>
              <a:rPr lang="en-IN" dirty="0" smtClean="0"/>
              <a:t>A perfectly balanced distribution of vehicles was realized among the parking lots. This distribution considers both the number of spaces occupied along with the travelling distance between the lots.</a:t>
            </a:r>
          </a:p>
          <a:p>
            <a:pPr marL="457200" indent="-457200">
              <a:buFont typeface="+mj-lt"/>
              <a:buAutoNum type="arabicPeriod"/>
            </a:pPr>
            <a:r>
              <a:rPr lang="en-IN" dirty="0" smtClean="0"/>
              <a:t>And if a lot is completely occupied then the next vehicle is transferred to its neighbour nodes to find out a free space if available.</a:t>
            </a:r>
          </a:p>
          <a:p>
            <a:pPr marL="457200" indent="-457200">
              <a:buFont typeface="+mj-lt"/>
              <a:buAutoNum type="arabicPeriod"/>
            </a:pPr>
            <a:r>
              <a:rPr lang="en-IN" dirty="0" smtClean="0"/>
              <a:t>We successfully implemented a model of the system using IOT and DBAAS services and it efficiently distributes the vehicular density.</a:t>
            </a:r>
            <a:endParaRPr lang="en-IN" dirty="0"/>
          </a:p>
        </p:txBody>
      </p:sp>
      <p:sp>
        <p:nvSpPr>
          <p:cNvPr id="4" name="Slide Number Placeholder 3"/>
          <p:cNvSpPr>
            <a:spLocks noGrp="1"/>
          </p:cNvSpPr>
          <p:nvPr>
            <p:ph type="sldNum" sz="quarter" idx="12"/>
          </p:nvPr>
        </p:nvSpPr>
        <p:spPr/>
        <p:txBody>
          <a:bodyPr/>
          <a:lstStyle/>
          <a:p>
            <a:fld id="{3B32CF06-AD39-4531-AA3F-EDBEDAA08F42}" type="slidenum">
              <a:rPr lang="en-US" smtClean="0"/>
              <a:pPr/>
              <a:t>14</a:t>
            </a:fld>
            <a:endParaRPr lang="en-US"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FUTUREWORK</a:t>
            </a:r>
            <a:endParaRPr lang="en-IN" dirty="0"/>
          </a:p>
        </p:txBody>
      </p:sp>
      <p:sp>
        <p:nvSpPr>
          <p:cNvPr id="3" name="Content Placeholder 2"/>
          <p:cNvSpPr>
            <a:spLocks noGrp="1"/>
          </p:cNvSpPr>
          <p:nvPr>
            <p:ph idx="1"/>
          </p:nvPr>
        </p:nvSpPr>
        <p:spPr>
          <a:xfrm>
            <a:off x="484966" y="1916832"/>
            <a:ext cx="10061019" cy="4023360"/>
          </a:xfrm>
        </p:spPr>
        <p:txBody>
          <a:bodyPr/>
          <a:lstStyle/>
          <a:p>
            <a:pPr marL="457200" indent="-457200">
              <a:buFont typeface="+mj-lt"/>
              <a:buAutoNum type="arabicPeriod"/>
            </a:pPr>
            <a:r>
              <a:rPr lang="en-IN" dirty="0" smtClean="0"/>
              <a:t>RFID implementation</a:t>
            </a:r>
          </a:p>
          <a:p>
            <a:pPr marL="457200" indent="-457200">
              <a:buFont typeface="+mj-lt"/>
              <a:buAutoNum type="arabicPeriod"/>
            </a:pPr>
            <a:r>
              <a:rPr lang="en-IN" dirty="0" smtClean="0"/>
              <a:t>Image processing</a:t>
            </a:r>
          </a:p>
          <a:p>
            <a:pPr marL="457200" indent="-457200">
              <a:buFont typeface="+mj-lt"/>
              <a:buAutoNum type="arabicPeriod"/>
            </a:pPr>
            <a:r>
              <a:rPr lang="en-IN" dirty="0" smtClean="0"/>
              <a:t>Wireless connections</a:t>
            </a:r>
          </a:p>
          <a:p>
            <a:pPr marL="457200" indent="-457200">
              <a:buFont typeface="+mj-lt"/>
              <a:buAutoNum type="arabicPeriod"/>
            </a:pPr>
            <a:r>
              <a:rPr lang="en-IN" dirty="0" smtClean="0"/>
              <a:t>Range of IR sensors</a:t>
            </a:r>
          </a:p>
        </p:txBody>
      </p:sp>
      <p:sp>
        <p:nvSpPr>
          <p:cNvPr id="4" name="Slide Number Placeholder 3"/>
          <p:cNvSpPr>
            <a:spLocks noGrp="1"/>
          </p:cNvSpPr>
          <p:nvPr>
            <p:ph type="sldNum" sz="quarter" idx="12"/>
          </p:nvPr>
        </p:nvSpPr>
        <p:spPr/>
        <p:txBody>
          <a:bodyPr/>
          <a:lstStyle/>
          <a:p>
            <a:fld id="{3B32CF06-AD39-4531-AA3F-EDBEDAA08F42}" type="slidenum">
              <a:rPr lang="en-US" smtClean="0"/>
              <a:pPr/>
              <a:t>15</a:t>
            </a:fld>
            <a:endParaRPr lang="en-US"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lstStyle/>
          <a:p>
            <a:pPr marL="457200" lvl="0" indent="-457200">
              <a:buFont typeface="+mj-lt"/>
              <a:buAutoNum type="arabicPeriod"/>
            </a:pPr>
            <a:r>
              <a:rPr lang="en-IN" dirty="0" err="1" smtClean="0"/>
              <a:t>Parikng</a:t>
            </a:r>
            <a:r>
              <a:rPr lang="en-IN" dirty="0" smtClean="0"/>
              <a:t> assignment problem: An algorithm for balancing parking demand on multiple parking lots – </a:t>
            </a:r>
            <a:r>
              <a:rPr lang="en-IN" dirty="0" err="1" smtClean="0"/>
              <a:t>Oanh</a:t>
            </a:r>
            <a:r>
              <a:rPr lang="en-IN" dirty="0" smtClean="0"/>
              <a:t> Tran </a:t>
            </a:r>
            <a:r>
              <a:rPr lang="en-IN" dirty="0" err="1" smtClean="0"/>
              <a:t>Thi</a:t>
            </a:r>
            <a:r>
              <a:rPr lang="en-IN" dirty="0" smtClean="0"/>
              <a:t> Kim, </a:t>
            </a:r>
            <a:r>
              <a:rPr lang="en-IN" dirty="0" err="1" smtClean="0"/>
              <a:t>VanDung</a:t>
            </a:r>
            <a:r>
              <a:rPr lang="en-IN" dirty="0" smtClean="0"/>
              <a:t> Nguyen</a:t>
            </a:r>
          </a:p>
          <a:p>
            <a:pPr marL="457200" lvl="0" indent="-457200">
              <a:buFont typeface="+mj-lt"/>
              <a:buAutoNum type="arabicPeriod"/>
            </a:pPr>
            <a:r>
              <a:rPr lang="en-IN" dirty="0" err="1" smtClean="0"/>
              <a:t>IoT</a:t>
            </a:r>
            <a:r>
              <a:rPr lang="en-IN" dirty="0" smtClean="0"/>
              <a:t> based smart parking system – </a:t>
            </a:r>
            <a:r>
              <a:rPr lang="en-IN" dirty="0" err="1" smtClean="0"/>
              <a:t>AbhirupKhana</a:t>
            </a:r>
            <a:r>
              <a:rPr lang="en-IN" dirty="0" smtClean="0"/>
              <a:t>, </a:t>
            </a:r>
            <a:r>
              <a:rPr lang="en-IN" dirty="0" err="1" smtClean="0"/>
              <a:t>Rishi</a:t>
            </a:r>
            <a:r>
              <a:rPr lang="en-IN" dirty="0" smtClean="0"/>
              <a:t> </a:t>
            </a:r>
            <a:r>
              <a:rPr lang="en-IN" dirty="0" err="1" smtClean="0"/>
              <a:t>Anand</a:t>
            </a:r>
            <a:endParaRPr lang="en-IN" dirty="0" smtClean="0"/>
          </a:p>
          <a:p>
            <a:pPr marL="457200" lvl="0" indent="-457200">
              <a:buFont typeface="+mj-lt"/>
              <a:buAutoNum type="arabicPeriod"/>
            </a:pPr>
            <a:r>
              <a:rPr lang="en-IN" dirty="0" smtClean="0"/>
              <a:t>A new “Smart Parking” System Infrastructure and Implementation - </a:t>
            </a:r>
            <a:r>
              <a:rPr lang="en-IN" dirty="0" err="1" smtClean="0"/>
              <a:t>YanfengGeng</a:t>
            </a:r>
            <a:r>
              <a:rPr lang="en-IN" dirty="0" smtClean="0"/>
              <a:t>, Christos G. </a:t>
            </a:r>
            <a:r>
              <a:rPr lang="en-IN" dirty="0" err="1" smtClean="0"/>
              <a:t>Cassandras</a:t>
            </a:r>
            <a:endParaRPr lang="en-IN" dirty="0" smtClean="0"/>
          </a:p>
          <a:p>
            <a:pPr marL="457200" lvl="0" indent="-457200">
              <a:buFont typeface="+mj-lt"/>
              <a:buAutoNum type="arabicPeriod"/>
            </a:pPr>
            <a:r>
              <a:rPr lang="en-IN" dirty="0" smtClean="0"/>
              <a:t>A Reservation-based Smart Parking System - </a:t>
            </a:r>
            <a:r>
              <a:rPr lang="en-IN" dirty="0" err="1" smtClean="0"/>
              <a:t>Hongwei</a:t>
            </a:r>
            <a:r>
              <a:rPr lang="en-IN" dirty="0" smtClean="0"/>
              <a:t> Wang</a:t>
            </a:r>
          </a:p>
          <a:p>
            <a:endParaRPr lang="en-IN" dirty="0"/>
          </a:p>
        </p:txBody>
      </p:sp>
      <p:sp>
        <p:nvSpPr>
          <p:cNvPr id="4" name="Slide Number Placeholder 3"/>
          <p:cNvSpPr>
            <a:spLocks noGrp="1"/>
          </p:cNvSpPr>
          <p:nvPr>
            <p:ph type="sldNum" sz="quarter" idx="12"/>
          </p:nvPr>
        </p:nvSpPr>
        <p:spPr/>
        <p:txBody>
          <a:bodyPr/>
          <a:lstStyle/>
          <a:p>
            <a:fld id="{3B32CF06-AD39-4531-AA3F-EDBEDAA08F42}" type="slidenum">
              <a:rPr lang="en-US" smtClean="0"/>
              <a:pPr/>
              <a:t>16</a:t>
            </a:fld>
            <a:endParaRPr lang="en-US"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13611" y="4293096"/>
            <a:ext cx="5194820" cy="1323439"/>
          </a:xfrm>
          <a:prstGeom prst="rect">
            <a:avLst/>
          </a:prstGeom>
          <a:noFill/>
        </p:spPr>
        <p:txBody>
          <a:bodyPr wrap="none" rtlCol="0">
            <a:spAutoFit/>
          </a:bodyPr>
          <a:lstStyle/>
          <a:p>
            <a:r>
              <a:rPr lang="en-IN" sz="8000" dirty="0" smtClean="0"/>
              <a:t>Thank you…</a:t>
            </a:r>
            <a:endParaRPr lang="en-IN" sz="8000" dirty="0"/>
          </a:p>
        </p:txBody>
      </p:sp>
      <p:sp>
        <p:nvSpPr>
          <p:cNvPr id="3" name="Slide Number Placeholder 2"/>
          <p:cNvSpPr>
            <a:spLocks noGrp="1"/>
          </p:cNvSpPr>
          <p:nvPr>
            <p:ph type="sldNum" sz="quarter" idx="12"/>
          </p:nvPr>
        </p:nvSpPr>
        <p:spPr/>
        <p:txBody>
          <a:bodyPr/>
          <a:lstStyle/>
          <a:p>
            <a:fld id="{3B32CF06-AD39-4531-AA3F-EDBEDAA08F42}" type="slidenum">
              <a:rPr lang="en-US" smtClean="0"/>
              <a:pPr/>
              <a:t>17</a:t>
            </a:fld>
            <a:endParaRPr lang="en-US" dirty="0"/>
          </a:p>
        </p:txBody>
      </p:sp>
    </p:spTree>
    <p:extLst>
      <p:ext uri="{BB962C8B-B14F-4D97-AF65-F5344CB8AC3E}">
        <p14:creationId xmlns:p14="http://schemas.microsoft.com/office/powerpoint/2010/main" xmlns="" val="364195545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963" y="1298825"/>
            <a:ext cx="10061019" cy="864096"/>
          </a:xfrm>
        </p:spPr>
        <p:txBody>
          <a:bodyPr>
            <a:normAutofit fontScale="90000"/>
          </a:bodyPr>
          <a:lstStyle/>
          <a:p>
            <a:r>
              <a:rPr lang="en-IN" dirty="0" smtClean="0">
                <a:solidFill>
                  <a:schemeClr val="tx2"/>
                </a:solidFill>
              </a:rPr>
              <a:t>OUTLINE</a:t>
            </a:r>
            <a:br>
              <a:rPr lang="en-IN" dirty="0" smtClean="0">
                <a:solidFill>
                  <a:schemeClr val="tx2"/>
                </a:solidFill>
              </a:rPr>
            </a:br>
            <a:endParaRPr lang="en-IN" dirty="0">
              <a:solidFill>
                <a:schemeClr val="tx2"/>
              </a:solidFill>
            </a:endParaRPr>
          </a:p>
        </p:txBody>
      </p:sp>
      <p:sp>
        <p:nvSpPr>
          <p:cNvPr id="3" name="Content Placeholder 2"/>
          <p:cNvSpPr>
            <a:spLocks noGrp="1"/>
          </p:cNvSpPr>
          <p:nvPr>
            <p:ph idx="1"/>
          </p:nvPr>
        </p:nvSpPr>
        <p:spPr>
          <a:xfrm>
            <a:off x="449276" y="1556792"/>
            <a:ext cx="11480959" cy="5040560"/>
          </a:xfrm>
        </p:spPr>
        <p:txBody>
          <a:bodyPr>
            <a:normAutofit fontScale="92500" lnSpcReduction="10000"/>
          </a:bodyPr>
          <a:lstStyle/>
          <a:p>
            <a:pPr marL="0" indent="0">
              <a:buNone/>
            </a:pPr>
            <a:endParaRPr lang="en-IN" dirty="0" smtClean="0"/>
          </a:p>
          <a:p>
            <a:pPr marL="457200" indent="-457200">
              <a:buFont typeface="+mj-lt"/>
              <a:buAutoNum type="arabicPeriod"/>
            </a:pPr>
            <a:r>
              <a:rPr lang="en-IN" dirty="0" smtClean="0"/>
              <a:t>REQUIREMENT OF A SMART PARKING SYSTEM</a:t>
            </a:r>
          </a:p>
          <a:p>
            <a:pPr marL="457200" indent="-457200">
              <a:buFont typeface="+mj-lt"/>
              <a:buAutoNum type="arabicPeriod"/>
            </a:pPr>
            <a:r>
              <a:rPr lang="en-IN" dirty="0" smtClean="0"/>
              <a:t>IMPORTANCE OF THE SOLUTION</a:t>
            </a:r>
          </a:p>
          <a:p>
            <a:pPr marL="457200" indent="-457200">
              <a:buFont typeface="+mj-lt"/>
              <a:buAutoNum type="arabicPeriod"/>
            </a:pPr>
            <a:r>
              <a:rPr lang="en-IN" dirty="0" smtClean="0"/>
              <a:t>TECHNICAL CHALLENGES</a:t>
            </a:r>
          </a:p>
          <a:p>
            <a:pPr marL="457200" indent="-457200">
              <a:buFont typeface="+mj-lt"/>
              <a:buAutoNum type="arabicPeriod"/>
            </a:pPr>
            <a:r>
              <a:rPr lang="en-IN" dirty="0" smtClean="0"/>
              <a:t>METHODOLOGY AND NETWORK ARCHITECTURE</a:t>
            </a:r>
          </a:p>
          <a:p>
            <a:pPr marL="457200" indent="-457200">
              <a:buFont typeface="+mj-lt"/>
              <a:buAutoNum type="arabicPeriod"/>
            </a:pPr>
            <a:r>
              <a:rPr lang="en-IN" dirty="0" smtClean="0"/>
              <a:t>MATHEMATICAL MODEL</a:t>
            </a:r>
          </a:p>
          <a:p>
            <a:pPr marL="457200" indent="-457200">
              <a:buFont typeface="+mj-lt"/>
              <a:buAutoNum type="arabicPeriod"/>
            </a:pPr>
            <a:r>
              <a:rPr lang="en-IN" smtClean="0"/>
              <a:t>SIMULATION </a:t>
            </a:r>
            <a:r>
              <a:rPr lang="en-IN" dirty="0" smtClean="0"/>
              <a:t>OF THE SYSTEM</a:t>
            </a:r>
          </a:p>
          <a:p>
            <a:pPr marL="457200" indent="-457200">
              <a:buFont typeface="+mj-lt"/>
              <a:buAutoNum type="arabicPeriod"/>
            </a:pPr>
            <a:r>
              <a:rPr lang="en-IN" dirty="0" smtClean="0"/>
              <a:t>PERFORMANCE OF THE SYSTEM</a:t>
            </a:r>
          </a:p>
          <a:p>
            <a:pPr marL="457200" indent="-457200">
              <a:buFont typeface="+mj-lt"/>
              <a:buAutoNum type="arabicPeriod"/>
            </a:pPr>
            <a:r>
              <a:rPr lang="en-IN" dirty="0" smtClean="0"/>
              <a:t>IMPLEMENTATION OF THE SYSTEM</a:t>
            </a:r>
          </a:p>
          <a:p>
            <a:pPr marL="457200" indent="-457200">
              <a:buFont typeface="+mj-lt"/>
              <a:buAutoNum type="arabicPeriod"/>
            </a:pPr>
            <a:r>
              <a:rPr lang="en-IN" dirty="0" smtClean="0"/>
              <a:t>WORKING OF THE SYSTEM</a:t>
            </a:r>
          </a:p>
          <a:p>
            <a:pPr marL="457200" indent="-457200">
              <a:buFont typeface="+mj-lt"/>
              <a:buAutoNum type="arabicPeriod"/>
            </a:pPr>
            <a:r>
              <a:rPr lang="en-IN" dirty="0" smtClean="0"/>
              <a:t>CONCLUSION AND FUTUREWORK</a:t>
            </a:r>
          </a:p>
          <a:p>
            <a:pPr marL="457200" indent="-457200">
              <a:buFont typeface="+mj-lt"/>
              <a:buAutoNum type="arabicPeriod"/>
            </a:pPr>
            <a:r>
              <a:rPr lang="en-IN" dirty="0" smtClean="0"/>
              <a:t>REFERENCES</a:t>
            </a:r>
          </a:p>
          <a:p>
            <a:pPr marL="457200" indent="-457200">
              <a:buFont typeface="+mj-lt"/>
              <a:buAutoNum type="arabicPeriod"/>
            </a:pPr>
            <a:endParaRPr lang="en-IN" dirty="0" smtClean="0"/>
          </a:p>
          <a:p>
            <a:pPr marL="457200" indent="-457200">
              <a:buFont typeface="+mj-lt"/>
              <a:buAutoNum type="arabicPeriod"/>
            </a:pPr>
            <a:endParaRPr lang="en-IN" dirty="0" smtClean="0"/>
          </a:p>
          <a:p>
            <a:pPr marL="457200" indent="-457200">
              <a:buFont typeface="+mj-lt"/>
              <a:buAutoNum type="arabicPeriod"/>
            </a:pPr>
            <a:endParaRPr lang="en-IN" dirty="0" smtClean="0"/>
          </a:p>
          <a:p>
            <a:endParaRPr lang="en-IN" dirty="0" smtClean="0"/>
          </a:p>
        </p:txBody>
      </p:sp>
      <p:sp>
        <p:nvSpPr>
          <p:cNvPr id="4" name="Slide Number Placeholder 3"/>
          <p:cNvSpPr>
            <a:spLocks noGrp="1"/>
          </p:cNvSpPr>
          <p:nvPr>
            <p:ph type="sldNum" sz="quarter" idx="12"/>
          </p:nvPr>
        </p:nvSpPr>
        <p:spPr/>
        <p:txBody>
          <a:bodyPr/>
          <a:lstStyle/>
          <a:p>
            <a:fld id="{3B32CF06-AD39-4531-AA3F-EDBEDAA08F42}" type="slidenum">
              <a:rPr lang="en-US" smtClean="0"/>
              <a:pPr/>
              <a:t>2</a:t>
            </a:fld>
            <a:endParaRPr lang="en-US" dirty="0"/>
          </a:p>
        </p:txBody>
      </p:sp>
    </p:spTree>
    <p:extLst>
      <p:ext uri="{BB962C8B-B14F-4D97-AF65-F5344CB8AC3E}">
        <p14:creationId xmlns:p14="http://schemas.microsoft.com/office/powerpoint/2010/main" xmlns="" val="274171985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PROBLEM</a:t>
            </a:r>
            <a:endParaRPr lang="en-IN" dirty="0"/>
          </a:p>
        </p:txBody>
      </p:sp>
      <p:sp>
        <p:nvSpPr>
          <p:cNvPr id="3" name="Content Placeholder 2"/>
          <p:cNvSpPr>
            <a:spLocks noGrp="1"/>
          </p:cNvSpPr>
          <p:nvPr>
            <p:ph idx="1"/>
          </p:nvPr>
        </p:nvSpPr>
        <p:spPr>
          <a:xfrm>
            <a:off x="525423" y="1857364"/>
            <a:ext cx="9988064" cy="4023360"/>
          </a:xfrm>
        </p:spPr>
        <p:txBody>
          <a:bodyPr/>
          <a:lstStyle/>
          <a:p>
            <a:pPr marL="457200" indent="-457200" algn="just">
              <a:buFont typeface="+mj-lt"/>
              <a:buAutoNum type="arabicPeriod"/>
            </a:pPr>
            <a:r>
              <a:rPr lang="en-IN" dirty="0" smtClean="0"/>
              <a:t>According to International Parking Institute (IPI), 60 percent of the total population will live in cities by 2030, and Green Car Reports (News-feed Reportage Website) estimates that the number of vehicles on the road is about 1.2 billion now and is likely to reach 2 billion by 2035.</a:t>
            </a:r>
          </a:p>
          <a:p>
            <a:pPr marL="457200" indent="-457200" algn="just">
              <a:buFont typeface="+mj-lt"/>
              <a:buAutoNum type="arabicPeriod"/>
            </a:pPr>
            <a:r>
              <a:rPr lang="en-IN" dirty="0" smtClean="0"/>
              <a:t>There are many wastage instances of natural resources due to the cruising vehicles. Again the carbon footprint on natural biomes is also a considerable factor. Hence, an optimal strategy to find a parking spot can relieve traffic congestion, reduce air pollution and enhance driving </a:t>
            </a:r>
            <a:r>
              <a:rPr lang="en-IN" dirty="0" err="1" smtClean="0"/>
              <a:t>comfortability</a:t>
            </a:r>
            <a:r>
              <a:rPr lang="en-IN" dirty="0" smtClean="0"/>
              <a:t>.</a:t>
            </a:r>
          </a:p>
          <a:p>
            <a:pPr marL="457200" indent="-457200" algn="just">
              <a:buFont typeface="+mj-lt"/>
              <a:buAutoNum type="arabicPeriod"/>
            </a:pPr>
            <a:r>
              <a:rPr lang="en-IN" dirty="0" smtClean="0"/>
              <a:t>Basically in the parking optimization is based on two costs.</a:t>
            </a:r>
          </a:p>
          <a:p>
            <a:pPr marL="749808" lvl="1" indent="-457200" algn="just">
              <a:buFont typeface="+mj-lt"/>
              <a:buAutoNum type="arabicPeriod"/>
            </a:pPr>
            <a:r>
              <a:rPr lang="en-IN" dirty="0" smtClean="0"/>
              <a:t>Individual Cost</a:t>
            </a:r>
          </a:p>
          <a:p>
            <a:pPr marL="749808" lvl="1" indent="-457200" algn="just">
              <a:buFont typeface="+mj-lt"/>
              <a:buAutoNum type="arabicPeriod"/>
            </a:pPr>
            <a:r>
              <a:rPr lang="en-IN" dirty="0" smtClean="0"/>
              <a:t>Social Cost</a:t>
            </a:r>
          </a:p>
        </p:txBody>
      </p:sp>
      <p:sp>
        <p:nvSpPr>
          <p:cNvPr id="4" name="Slide Number Placeholder 3"/>
          <p:cNvSpPr>
            <a:spLocks noGrp="1"/>
          </p:cNvSpPr>
          <p:nvPr>
            <p:ph type="sldNum" sz="quarter" idx="12"/>
          </p:nvPr>
        </p:nvSpPr>
        <p:spPr/>
        <p:txBody>
          <a:bodyPr/>
          <a:lstStyle/>
          <a:p>
            <a:fld id="{3B32CF06-AD39-4531-AA3F-EDBEDAA08F42}" type="slidenum">
              <a:rPr lang="en-US" smtClean="0"/>
              <a:pPr/>
              <a:t>3</a:t>
            </a:fld>
            <a:endParaRPr lang="en-US"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IMPORTANCE OF THE SYSTEM</a:t>
            </a:r>
            <a:endParaRPr lang="en-IN" dirty="0"/>
          </a:p>
        </p:txBody>
      </p:sp>
      <p:sp>
        <p:nvSpPr>
          <p:cNvPr id="3" name="Content Placeholder 2"/>
          <p:cNvSpPr>
            <a:spLocks noGrp="1"/>
          </p:cNvSpPr>
          <p:nvPr>
            <p:ph idx="1"/>
          </p:nvPr>
        </p:nvSpPr>
        <p:spPr/>
        <p:txBody>
          <a:bodyPr/>
          <a:lstStyle/>
          <a:p>
            <a:pPr marL="457200" indent="-457200">
              <a:buFont typeface="+mj-lt"/>
              <a:buAutoNum type="arabicPeriod"/>
            </a:pPr>
            <a:r>
              <a:rPr lang="en-IN" dirty="0" smtClean="0"/>
              <a:t>Smart Parking involves the use of low cost sensors, real-time data and applications that allow users to monitor available and unavailable parking spots. The goal is to automate and decrease time spent manually searching for the optimal parking floor, spot and even lot.</a:t>
            </a:r>
          </a:p>
          <a:p>
            <a:pPr marL="457200" indent="-457200">
              <a:buFont typeface="+mj-lt"/>
              <a:buAutoNum type="arabicPeriod"/>
            </a:pPr>
            <a:r>
              <a:rPr lang="en-IN" dirty="0" smtClean="0"/>
              <a:t>Some top benefits of a parking solution are -</a:t>
            </a:r>
          </a:p>
          <a:p>
            <a:pPr marL="749808" lvl="1" indent="-457200">
              <a:buFont typeface="+mj-lt"/>
              <a:buAutoNum type="arabicPeriod"/>
            </a:pPr>
            <a:r>
              <a:rPr lang="en-IN" dirty="0" smtClean="0"/>
              <a:t>Optimized Parking</a:t>
            </a:r>
          </a:p>
          <a:p>
            <a:pPr marL="749808" lvl="1" indent="-457200">
              <a:buFont typeface="+mj-lt"/>
              <a:buAutoNum type="arabicPeriod"/>
            </a:pPr>
            <a:r>
              <a:rPr lang="en-IN" dirty="0" smtClean="0"/>
              <a:t>Reduced Traffic</a:t>
            </a:r>
          </a:p>
          <a:p>
            <a:pPr marL="749808" lvl="1" indent="-457200">
              <a:buFont typeface="+mj-lt"/>
              <a:buAutoNum type="arabicPeriod"/>
            </a:pPr>
            <a:r>
              <a:rPr lang="en-IN" dirty="0" smtClean="0"/>
              <a:t>Reduced Pollution</a:t>
            </a:r>
          </a:p>
          <a:p>
            <a:pPr marL="749808" lvl="1" indent="-457200">
              <a:buFont typeface="+mj-lt"/>
              <a:buAutoNum type="arabicPeriod"/>
            </a:pPr>
            <a:r>
              <a:rPr lang="en-IN" dirty="0" smtClean="0"/>
              <a:t>Increased Safety</a:t>
            </a:r>
          </a:p>
          <a:p>
            <a:pPr marL="749808" lvl="1" indent="-457200">
              <a:buFont typeface="+mj-lt"/>
              <a:buAutoNum type="arabicPeriod"/>
            </a:pPr>
            <a:r>
              <a:rPr lang="en-IN" dirty="0" smtClean="0"/>
              <a:t>Real-Time Data and Trend Insight</a:t>
            </a:r>
          </a:p>
          <a:p>
            <a:pPr marL="749808" lvl="1" indent="-457200">
              <a:buFont typeface="+mj-lt"/>
              <a:buAutoNum type="arabicPeriod"/>
            </a:pPr>
            <a:endParaRPr lang="en-IN" dirty="0"/>
          </a:p>
        </p:txBody>
      </p:sp>
      <p:sp>
        <p:nvSpPr>
          <p:cNvPr id="4" name="Slide Number Placeholder 3"/>
          <p:cNvSpPr>
            <a:spLocks noGrp="1"/>
          </p:cNvSpPr>
          <p:nvPr>
            <p:ph type="sldNum" sz="quarter" idx="12"/>
          </p:nvPr>
        </p:nvSpPr>
        <p:spPr/>
        <p:txBody>
          <a:bodyPr/>
          <a:lstStyle/>
          <a:p>
            <a:fld id="{3B32CF06-AD39-4531-AA3F-EDBEDAA08F42}" type="slidenum">
              <a:rPr lang="en-US" smtClean="0"/>
              <a:pPr/>
              <a:t>4</a:t>
            </a:fld>
            <a:endParaRPr lang="en-US"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TECHNICAL CHALLENGES</a:t>
            </a:r>
            <a:endParaRPr lang="en-IN" dirty="0"/>
          </a:p>
        </p:txBody>
      </p:sp>
      <p:sp>
        <p:nvSpPr>
          <p:cNvPr id="3" name="Content Placeholder 2"/>
          <p:cNvSpPr>
            <a:spLocks noGrp="1"/>
          </p:cNvSpPr>
          <p:nvPr>
            <p:ph idx="1"/>
          </p:nvPr>
        </p:nvSpPr>
        <p:spPr/>
        <p:txBody>
          <a:bodyPr/>
          <a:lstStyle/>
          <a:p>
            <a:pPr marL="457200" lvl="0" indent="-457200">
              <a:buFont typeface="+mj-lt"/>
              <a:buAutoNum type="arabicPeriod"/>
            </a:pPr>
            <a:r>
              <a:rPr lang="en-IN" dirty="0" smtClean="0"/>
              <a:t>Increase in population of vehicles</a:t>
            </a:r>
          </a:p>
          <a:p>
            <a:pPr marL="457200" lvl="0" indent="-457200">
              <a:buFont typeface="+mj-lt"/>
              <a:buAutoNum type="arabicPeriod"/>
            </a:pPr>
            <a:r>
              <a:rPr lang="en-IN" dirty="0" smtClean="0"/>
              <a:t>Adopting Smart Parking Technology</a:t>
            </a:r>
          </a:p>
          <a:p>
            <a:pPr marL="457200" lvl="0" indent="-457200">
              <a:buFont typeface="+mj-lt"/>
              <a:buAutoNum type="arabicPeriod"/>
            </a:pPr>
            <a:r>
              <a:rPr lang="en-IN" dirty="0" smtClean="0"/>
              <a:t>Enabling the tools and techniques</a:t>
            </a:r>
          </a:p>
          <a:p>
            <a:pPr marL="457200" lvl="0" indent="-457200">
              <a:buFont typeface="+mj-lt"/>
              <a:buAutoNum type="arabicPeriod"/>
            </a:pPr>
            <a:r>
              <a:rPr lang="en-IN" dirty="0" smtClean="0"/>
              <a:t>Controlling of congestion</a:t>
            </a:r>
          </a:p>
          <a:p>
            <a:pPr marL="457200" lvl="0" indent="-457200">
              <a:buFont typeface="+mj-lt"/>
              <a:buAutoNum type="arabicPeriod"/>
            </a:pPr>
            <a:r>
              <a:rPr lang="en-IN" dirty="0" smtClean="0"/>
              <a:t>Countering the issues of over parking and low parking</a:t>
            </a:r>
          </a:p>
          <a:p>
            <a:pPr marL="457200" lvl="0" indent="-457200">
              <a:buFont typeface="+mj-lt"/>
              <a:buAutoNum type="arabicPeriod"/>
            </a:pPr>
            <a:r>
              <a:rPr lang="en-IN" dirty="0" smtClean="0"/>
              <a:t>Fake Parking Requests</a:t>
            </a:r>
          </a:p>
          <a:p>
            <a:pPr>
              <a:buNone/>
            </a:pPr>
            <a:endParaRPr lang="en-IN" dirty="0"/>
          </a:p>
        </p:txBody>
      </p:sp>
      <p:sp>
        <p:nvSpPr>
          <p:cNvPr id="4" name="Slide Number Placeholder 3"/>
          <p:cNvSpPr>
            <a:spLocks noGrp="1"/>
          </p:cNvSpPr>
          <p:nvPr>
            <p:ph type="sldNum" sz="quarter" idx="12"/>
          </p:nvPr>
        </p:nvSpPr>
        <p:spPr/>
        <p:txBody>
          <a:bodyPr/>
          <a:lstStyle/>
          <a:p>
            <a:fld id="{3B32CF06-AD39-4531-AA3F-EDBEDAA08F42}" type="slidenum">
              <a:rPr lang="en-US" smtClean="0"/>
              <a:pPr/>
              <a:t>5</a:t>
            </a:fld>
            <a:endParaRPr lang="en-US"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METHODOLOGY ADOPTED</a:t>
            </a:r>
            <a:endParaRPr lang="en-IN" dirty="0"/>
          </a:p>
        </p:txBody>
      </p:sp>
      <p:sp>
        <p:nvSpPr>
          <p:cNvPr id="3" name="Content Placeholder 2"/>
          <p:cNvSpPr>
            <a:spLocks noGrp="1"/>
          </p:cNvSpPr>
          <p:nvPr>
            <p:ph idx="1"/>
          </p:nvPr>
        </p:nvSpPr>
        <p:spPr>
          <a:xfrm>
            <a:off x="498199" y="2060848"/>
            <a:ext cx="10061019" cy="4023360"/>
          </a:xfrm>
        </p:spPr>
        <p:txBody>
          <a:bodyPr/>
          <a:lstStyle/>
          <a:p>
            <a:pPr marL="457200" lvl="0" indent="-457200">
              <a:buFont typeface="+mj-lt"/>
              <a:buAutoNum type="arabicPeriod"/>
            </a:pPr>
            <a:r>
              <a:rPr lang="en-IN" dirty="0" smtClean="0"/>
              <a:t>Parking Sensors</a:t>
            </a:r>
          </a:p>
          <a:p>
            <a:pPr marL="457200" lvl="0" indent="-457200">
              <a:buFont typeface="+mj-lt"/>
              <a:buAutoNum type="arabicPeriod"/>
            </a:pPr>
            <a:r>
              <a:rPr lang="en-IN" dirty="0" smtClean="0"/>
              <a:t>Central Processing Unit</a:t>
            </a:r>
          </a:p>
          <a:p>
            <a:pPr marL="457200" lvl="0" indent="-457200">
              <a:buFont typeface="+mj-lt"/>
              <a:buAutoNum type="arabicPeriod"/>
            </a:pPr>
            <a:r>
              <a:rPr lang="en-IN" dirty="0" smtClean="0"/>
              <a:t>User Application</a:t>
            </a:r>
          </a:p>
          <a:p>
            <a:pPr marL="457200" lvl="0" indent="-457200">
              <a:buFont typeface="+mj-lt"/>
              <a:buAutoNum type="arabicPeriod"/>
            </a:pPr>
            <a:r>
              <a:rPr lang="en-IN" dirty="0" smtClean="0"/>
              <a:t>The Cloud</a:t>
            </a:r>
          </a:p>
          <a:p>
            <a:pPr>
              <a:buNone/>
            </a:pPr>
            <a:endParaRPr lang="en-IN" dirty="0"/>
          </a:p>
        </p:txBody>
      </p:sp>
      <p:sp>
        <p:nvSpPr>
          <p:cNvPr id="4" name="Slide Number Placeholder 3"/>
          <p:cNvSpPr>
            <a:spLocks noGrp="1"/>
          </p:cNvSpPr>
          <p:nvPr>
            <p:ph type="sldNum" sz="quarter" idx="12"/>
          </p:nvPr>
        </p:nvSpPr>
        <p:spPr/>
        <p:txBody>
          <a:bodyPr/>
          <a:lstStyle/>
          <a:p>
            <a:fld id="{3B32CF06-AD39-4531-AA3F-EDBEDAA08F42}" type="slidenum">
              <a:rPr lang="en-US" smtClean="0"/>
              <a:pPr/>
              <a:t>6</a:t>
            </a:fld>
            <a:endParaRPr lang="en-US"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PNG"/>
          <p:cNvPicPr>
            <a:picLocks noGrp="1" noChangeAspect="1"/>
          </p:cNvPicPr>
          <p:nvPr>
            <p:ph idx="1"/>
          </p:nvPr>
        </p:nvPicPr>
        <p:blipFill>
          <a:blip r:embed="rId2"/>
          <a:stretch>
            <a:fillRect/>
          </a:stretch>
        </p:blipFill>
        <p:spPr>
          <a:xfrm>
            <a:off x="1028115" y="1844824"/>
            <a:ext cx="9001188" cy="4465246"/>
          </a:xfrm>
        </p:spPr>
      </p:pic>
      <p:sp>
        <p:nvSpPr>
          <p:cNvPr id="2" name="Title 1"/>
          <p:cNvSpPr>
            <a:spLocks noGrp="1"/>
          </p:cNvSpPr>
          <p:nvPr>
            <p:ph type="title"/>
          </p:nvPr>
        </p:nvSpPr>
        <p:spPr>
          <a:xfrm>
            <a:off x="498200" y="287089"/>
            <a:ext cx="10061019" cy="1213085"/>
          </a:xfrm>
        </p:spPr>
        <p:txBody>
          <a:bodyPr/>
          <a:lstStyle/>
          <a:p>
            <a:r>
              <a:rPr lang="en-IN" dirty="0" smtClean="0"/>
              <a:t>NETWORK ARCHITECTURE</a:t>
            </a:r>
            <a:endParaRPr lang="en-IN" dirty="0"/>
          </a:p>
        </p:txBody>
      </p:sp>
      <p:sp>
        <p:nvSpPr>
          <p:cNvPr id="6" name="Rectangle 5"/>
          <p:cNvSpPr/>
          <p:nvPr/>
        </p:nvSpPr>
        <p:spPr>
          <a:xfrm>
            <a:off x="10240991" y="1500174"/>
            <a:ext cx="571504" cy="42862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Slide Number Placeholder 4"/>
          <p:cNvSpPr>
            <a:spLocks noGrp="1"/>
          </p:cNvSpPr>
          <p:nvPr>
            <p:ph type="sldNum" sz="quarter" idx="12"/>
          </p:nvPr>
        </p:nvSpPr>
        <p:spPr/>
        <p:txBody>
          <a:bodyPr/>
          <a:lstStyle/>
          <a:p>
            <a:fld id="{3B32CF06-AD39-4531-AA3F-EDBEDAA08F42}" type="slidenum">
              <a:rPr lang="en-US" smtClean="0"/>
              <a:pPr/>
              <a:t>7</a:t>
            </a:fld>
            <a:endParaRPr lang="en-US" dirty="0"/>
          </a:p>
        </p:txBody>
      </p:sp>
      <p:sp>
        <p:nvSpPr>
          <p:cNvPr id="7" name="TextBox 6"/>
          <p:cNvSpPr txBox="1"/>
          <p:nvPr/>
        </p:nvSpPr>
        <p:spPr>
          <a:xfrm>
            <a:off x="2811439" y="6072206"/>
            <a:ext cx="5643602" cy="369332"/>
          </a:xfrm>
          <a:prstGeom prst="rect">
            <a:avLst/>
          </a:prstGeom>
          <a:noFill/>
          <a:ln>
            <a:noFill/>
          </a:ln>
        </p:spPr>
        <p:txBody>
          <a:bodyPr wrap="square" rtlCol="0">
            <a:spAutoFit/>
          </a:bodyPr>
          <a:lstStyle/>
          <a:p>
            <a:pPr algn="ctr"/>
            <a:r>
              <a:rPr lang="en-IN" dirty="0" smtClean="0"/>
              <a:t>Fig 1.  Architecture of the proposed system</a:t>
            </a:r>
            <a:endParaRPr lang="en-IN"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MATHEMATICAL MODEL</a:t>
            </a:r>
            <a:endParaRPr lang="en-IN" dirty="0"/>
          </a:p>
        </p:txBody>
      </p:sp>
      <p:sp>
        <p:nvSpPr>
          <p:cNvPr id="3" name="Content Placeholder 2"/>
          <p:cNvSpPr>
            <a:spLocks noGrp="1"/>
          </p:cNvSpPr>
          <p:nvPr>
            <p:ph idx="1"/>
          </p:nvPr>
        </p:nvSpPr>
        <p:spPr/>
        <p:txBody>
          <a:bodyPr/>
          <a:lstStyle/>
          <a:p>
            <a:endParaRPr lang="en-IN" dirty="0" smtClean="0"/>
          </a:p>
          <a:p>
            <a:endParaRPr lang="en-IN" dirty="0" smtClean="0"/>
          </a:p>
          <a:p>
            <a:r>
              <a:rPr lang="en-IN" dirty="0" smtClean="0"/>
              <a:t>Where C (a, b): total cost associated with the searching process</a:t>
            </a:r>
          </a:p>
          <a:p>
            <a:r>
              <a:rPr lang="en-IN" dirty="0" smtClean="0"/>
              <a:t>	a: coefficient depending upon the length between two nodes</a:t>
            </a:r>
          </a:p>
          <a:p>
            <a:r>
              <a:rPr lang="en-IN" dirty="0" smtClean="0"/>
              <a:t>	b: coefficient depending upon the number of vacant spaces in destination node</a:t>
            </a:r>
          </a:p>
          <a:p>
            <a:r>
              <a:rPr lang="en-IN" dirty="0" err="1" smtClean="0"/>
              <a:t>d</a:t>
            </a:r>
            <a:r>
              <a:rPr lang="en-IN" baseline="-25000" dirty="0" err="1" smtClean="0"/>
              <a:t>ij</a:t>
            </a:r>
            <a:r>
              <a:rPr lang="en-IN" dirty="0" smtClean="0"/>
              <a:t>: Distance between two neighbouring nodes (Say node P</a:t>
            </a:r>
            <a:r>
              <a:rPr lang="en-IN" baseline="-25000" dirty="0" smtClean="0"/>
              <a:t>i</a:t>
            </a:r>
            <a:r>
              <a:rPr lang="en-IN" dirty="0" smtClean="0"/>
              <a:t> and </a:t>
            </a:r>
            <a:r>
              <a:rPr lang="en-IN" dirty="0" err="1" smtClean="0"/>
              <a:t>P</a:t>
            </a:r>
            <a:r>
              <a:rPr lang="en-IN" baseline="-25000" dirty="0" err="1" smtClean="0"/>
              <a:t>j</a:t>
            </a:r>
            <a:r>
              <a:rPr lang="en-IN" dirty="0" smtClean="0"/>
              <a:t>)</a:t>
            </a:r>
          </a:p>
          <a:p>
            <a:r>
              <a:rPr lang="en-IN" dirty="0" smtClean="0"/>
              <a:t>D</a:t>
            </a:r>
            <a:r>
              <a:rPr lang="en-IN" baseline="-25000" dirty="0" smtClean="0"/>
              <a:t>up</a:t>
            </a:r>
            <a:r>
              <a:rPr lang="en-IN" dirty="0" smtClean="0"/>
              <a:t>: Maximum of the distances between current and the neighbouring nodes.</a:t>
            </a:r>
          </a:p>
          <a:p>
            <a:r>
              <a:rPr lang="en-IN" dirty="0" err="1" smtClean="0"/>
              <a:t>S</a:t>
            </a:r>
            <a:r>
              <a:rPr lang="en-IN" baseline="-25000" dirty="0" err="1" smtClean="0"/>
              <a:t>j</a:t>
            </a:r>
            <a:r>
              <a:rPr lang="en-IN" dirty="0" smtClean="0"/>
              <a:t> :Number of vacant spaces available at </a:t>
            </a:r>
            <a:r>
              <a:rPr lang="en-IN" dirty="0" err="1" smtClean="0"/>
              <a:t>P</a:t>
            </a:r>
            <a:r>
              <a:rPr lang="en-IN" baseline="-25000" dirty="0" err="1" smtClean="0"/>
              <a:t>j</a:t>
            </a:r>
            <a:endParaRPr lang="en-IN" dirty="0" smtClean="0"/>
          </a:p>
          <a:p>
            <a:r>
              <a:rPr lang="en-IN" dirty="0" smtClean="0"/>
              <a:t>S</a:t>
            </a:r>
            <a:r>
              <a:rPr lang="en-IN" baseline="-25000" dirty="0" smtClean="0"/>
              <a:t>up</a:t>
            </a:r>
            <a:r>
              <a:rPr lang="en-IN" dirty="0" smtClean="0"/>
              <a:t>: Maximum capacity of the whole network</a:t>
            </a:r>
          </a:p>
          <a:p>
            <a:endParaRPr lang="en-IN" dirty="0" smtClean="0"/>
          </a:p>
          <a:p>
            <a:endParaRPr lang="en-IN" dirty="0"/>
          </a:p>
        </p:txBody>
      </p:sp>
      <p:sp>
        <p:nvSpPr>
          <p:cNvPr id="1026" name="Rectangle 2"/>
          <p:cNvSpPr>
            <a:spLocks noChangeArrowheads="1"/>
          </p:cNvSpPr>
          <p:nvPr/>
        </p:nvSpPr>
        <p:spPr bwMode="auto">
          <a:xfrm>
            <a:off x="0" y="0"/>
            <a:ext cx="12195175"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68299" y="2000240"/>
            <a:ext cx="2928958" cy="693245"/>
          </a:xfrm>
          <a:prstGeom prst="rect">
            <a:avLst/>
          </a:prstGeom>
          <a:noFill/>
        </p:spPr>
      </p:pic>
      <p:sp>
        <p:nvSpPr>
          <p:cNvPr id="1027" name="Rectangle 3"/>
          <p:cNvSpPr>
            <a:spLocks noChangeArrowheads="1"/>
          </p:cNvSpPr>
          <p:nvPr/>
        </p:nvSpPr>
        <p:spPr bwMode="auto">
          <a:xfrm>
            <a:off x="457200" y="838200"/>
            <a:ext cx="1219517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Slide Number Placeholder 6"/>
          <p:cNvSpPr>
            <a:spLocks noGrp="1"/>
          </p:cNvSpPr>
          <p:nvPr>
            <p:ph type="sldNum" sz="quarter" idx="12"/>
          </p:nvPr>
        </p:nvSpPr>
        <p:spPr/>
        <p:txBody>
          <a:bodyPr/>
          <a:lstStyle/>
          <a:p>
            <a:fld id="{3B32CF06-AD39-4531-AA3F-EDBEDAA08F42}" type="slidenum">
              <a:rPr lang="en-US" smtClean="0"/>
              <a:pPr/>
              <a:t>8</a:t>
            </a:fld>
            <a:endParaRPr lang="en-US"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286" y="214290"/>
            <a:ext cx="10061019" cy="1450757"/>
          </a:xfrm>
        </p:spPr>
        <p:txBody>
          <a:bodyPr/>
          <a:lstStyle/>
          <a:p>
            <a:r>
              <a:rPr lang="en-IN" dirty="0" smtClean="0"/>
              <a:t>SIMULATION OF THE SYSTEM</a:t>
            </a:r>
            <a:endParaRPr lang="en-IN" dirty="0"/>
          </a:p>
        </p:txBody>
      </p:sp>
      <p:sp>
        <p:nvSpPr>
          <p:cNvPr id="5" name="Rectangle 4"/>
          <p:cNvSpPr/>
          <p:nvPr/>
        </p:nvSpPr>
        <p:spPr>
          <a:xfrm>
            <a:off x="453985" y="1571612"/>
            <a:ext cx="10287072" cy="35719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aphicFrame>
        <p:nvGraphicFramePr>
          <p:cNvPr id="2051" name="Object 3"/>
          <p:cNvGraphicFramePr>
            <a:graphicFrameLocks noChangeAspect="1"/>
          </p:cNvGraphicFramePr>
          <p:nvPr/>
        </p:nvGraphicFramePr>
        <p:xfrm>
          <a:off x="7724270" y="571480"/>
          <a:ext cx="4470905" cy="6143668"/>
        </p:xfrm>
        <a:graphic>
          <a:graphicData uri="http://schemas.openxmlformats.org/presentationml/2006/ole">
            <p:oleObj spid="_x0000_s2065" name="Document" r:id="rId3" imgW="5941048" imgH="8352425" progId="Word.Document.12">
              <p:embed/>
            </p:oleObj>
          </a:graphicData>
        </a:graphic>
      </p:graphicFrame>
      <p:graphicFrame>
        <p:nvGraphicFramePr>
          <p:cNvPr id="2052" name="Object 4"/>
          <p:cNvGraphicFramePr>
            <a:graphicFrameLocks noChangeAspect="1"/>
          </p:cNvGraphicFramePr>
          <p:nvPr/>
        </p:nvGraphicFramePr>
        <p:xfrm>
          <a:off x="453985" y="2500306"/>
          <a:ext cx="7169708" cy="3357586"/>
        </p:xfrm>
        <a:graphic>
          <a:graphicData uri="http://schemas.openxmlformats.org/presentationml/2006/ole">
            <p:oleObj spid="_x0000_s2066" name="Document" r:id="rId4" imgW="6084626" imgH="2850019" progId="Word.Document.12">
              <p:embed/>
            </p:oleObj>
          </a:graphicData>
        </a:graphic>
      </p:graphicFrame>
      <p:sp>
        <p:nvSpPr>
          <p:cNvPr id="6" name="Slide Number Placeholder 5"/>
          <p:cNvSpPr>
            <a:spLocks noGrp="1"/>
          </p:cNvSpPr>
          <p:nvPr>
            <p:ph type="sldNum" sz="quarter" idx="12"/>
          </p:nvPr>
        </p:nvSpPr>
        <p:spPr/>
        <p:txBody>
          <a:bodyPr/>
          <a:lstStyle/>
          <a:p>
            <a:fld id="{3B32CF06-AD39-4531-AA3F-EDBEDAA08F42}" type="slidenum">
              <a:rPr lang="en-US" smtClean="0"/>
              <a:pPr/>
              <a:t>9</a:t>
            </a:fld>
            <a:endParaRPr lang="en-US" dirty="0"/>
          </a:p>
        </p:txBody>
      </p:sp>
      <p:sp>
        <p:nvSpPr>
          <p:cNvPr id="7" name="TextBox 6"/>
          <p:cNvSpPr txBox="1"/>
          <p:nvPr/>
        </p:nvSpPr>
        <p:spPr>
          <a:xfrm>
            <a:off x="1668431" y="5429264"/>
            <a:ext cx="4786346" cy="369332"/>
          </a:xfrm>
          <a:prstGeom prst="rect">
            <a:avLst/>
          </a:prstGeom>
          <a:noFill/>
        </p:spPr>
        <p:txBody>
          <a:bodyPr wrap="square" rtlCol="0">
            <a:spAutoFit/>
          </a:bodyPr>
          <a:lstStyle/>
          <a:p>
            <a:pPr algn="ctr"/>
            <a:r>
              <a:rPr lang="en-IN" dirty="0" smtClean="0"/>
              <a:t>Table 1.  Parameters for simulation</a:t>
            </a:r>
            <a:endParaRPr lang="en-IN" dirty="0"/>
          </a:p>
        </p:txBody>
      </p:sp>
      <p:sp>
        <p:nvSpPr>
          <p:cNvPr id="8" name="TextBox 7"/>
          <p:cNvSpPr txBox="1"/>
          <p:nvPr/>
        </p:nvSpPr>
        <p:spPr>
          <a:xfrm>
            <a:off x="7669223" y="5559998"/>
            <a:ext cx="785818" cy="369332"/>
          </a:xfrm>
          <a:prstGeom prst="rect">
            <a:avLst/>
          </a:prstGeom>
          <a:noFill/>
        </p:spPr>
        <p:txBody>
          <a:bodyPr wrap="square" rtlCol="0">
            <a:spAutoFit/>
          </a:bodyPr>
          <a:lstStyle/>
          <a:p>
            <a:r>
              <a:rPr lang="en-IN" dirty="0" smtClean="0"/>
              <a:t>Fig2.</a:t>
            </a:r>
            <a:endParaRPr lang="en-IN"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1394</TotalTime>
  <Words>662</Words>
  <Application>Microsoft Office PowerPoint</Application>
  <PresentationFormat>Custom</PresentationFormat>
  <Paragraphs>119</Paragraphs>
  <Slides>17</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19" baseType="lpstr">
      <vt:lpstr>Retrospect</vt:lpstr>
      <vt:lpstr>Document</vt:lpstr>
      <vt:lpstr>DEVELOPMENT OF IoT BASED SMART PARKING SYSTEM A SOLUTION TO UNBALANCED PARKING DEMANDS</vt:lpstr>
      <vt:lpstr>OUTLINE </vt:lpstr>
      <vt:lpstr>THE PROBLEM</vt:lpstr>
      <vt:lpstr>IMPORTANCE OF THE SYSTEM</vt:lpstr>
      <vt:lpstr>TECHNICAL CHALLENGES</vt:lpstr>
      <vt:lpstr>METHODOLOGY ADOPTED</vt:lpstr>
      <vt:lpstr>NETWORK ARCHITECTURE</vt:lpstr>
      <vt:lpstr>MATHEMATICAL MODEL</vt:lpstr>
      <vt:lpstr>SIMULATION OF THE SYSTEM</vt:lpstr>
      <vt:lpstr>Slide 10</vt:lpstr>
      <vt:lpstr>PERFORMANCE OF THE SYSTEM</vt:lpstr>
      <vt:lpstr>IMPLEMENTATION OF THE SYSTEM </vt:lpstr>
      <vt:lpstr>WORKING OF THE SYSTEM</vt:lpstr>
      <vt:lpstr>CONCLUSION</vt:lpstr>
      <vt:lpstr>FUTUREWORK</vt:lpstr>
      <vt:lpstr>REFERENCES</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dc:creator>
  <cp:lastModifiedBy>MICHAEL</cp:lastModifiedBy>
  <cp:revision>75</cp:revision>
  <dcterms:created xsi:type="dcterms:W3CDTF">2006-08-16T00:00:00Z</dcterms:created>
  <dcterms:modified xsi:type="dcterms:W3CDTF">2018-04-24T11:56:21Z</dcterms:modified>
</cp:coreProperties>
</file>