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sldIdLst>
    <p:sldId id="257" r:id="rId2"/>
    <p:sldId id="256" r:id="rId3"/>
    <p:sldId id="266" r:id="rId4"/>
    <p:sldId id="258" r:id="rId5"/>
    <p:sldId id="267" r:id="rId6"/>
    <p:sldId id="273" r:id="rId7"/>
    <p:sldId id="260" r:id="rId8"/>
    <p:sldId id="274" r:id="rId9"/>
    <p:sldId id="275" r:id="rId10"/>
    <p:sldId id="268" r:id="rId11"/>
    <p:sldId id="261" r:id="rId12"/>
    <p:sldId id="262" r:id="rId13"/>
    <p:sldId id="276" r:id="rId14"/>
    <p:sldId id="269" r:id="rId15"/>
    <p:sldId id="259" r:id="rId16"/>
    <p:sldId id="265" r:id="rId17"/>
  </p:sldIdLst>
  <p:sldSz cx="14630400" cy="8229600"/>
  <p:notesSz cx="8229600" cy="14630400"/>
  <p:embeddedFontLst>
    <p:embeddedFont>
      <p:font typeface="Tomorrow" panose="020B0604020202020204" charset="0"/>
      <p:regular r:id="rId19"/>
    </p:embeddedFont>
    <p:embeddedFont>
      <p:font typeface="Tomorrow Semi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65ADF-BEFB-B218-6A56-BFDFAE2044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7EF09-59FA-5085-7EB1-4226F2632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8973A3-C3A5-F97F-C631-2F865ECCB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42B982-B44D-DE4D-5FC7-FBAE888F5C0F}"/>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425514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25026-208F-AD9E-5EF2-0FBCB8EBE0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1ACF4-E232-04D2-85C3-75D39A8899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234F-38D7-DD67-B6AD-819A52B5A1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776FC4-EF1E-82A2-42A3-69CBE0C5504D}"/>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679953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3ED19-3A52-4DEA-8765-1D2F6C009B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4AFD5-223E-DA36-0C0F-E78D118C1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A463C7-70D5-2C3A-5705-984A124F39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90F11F-61C4-B877-461F-F920BB235062}"/>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713503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E028C-30F0-C181-E2EE-911A636614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9E3A9-A44D-831C-C65F-2EC7047C2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321483-13C2-7F8F-BBEA-CDF0A1E53C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6D6246-1655-CB8B-890A-E0AC530AA449}"/>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650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8002-EA45-58F4-EF16-E1BF217DE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2BACAF-6E99-EEFD-9999-92DFE4A935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8872F2-BE05-8E37-8709-61A7911D5E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878D58-CDBD-5A61-0A6D-5375C6FB08F7}"/>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9706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D5DBE-D2BB-D433-CD6A-DFD3C9405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527F9-CD9B-2789-5300-71F5BAAD29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B4206-2DDC-37B3-826B-CCDCFE3F1E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121DA8-EA3B-792A-CBE0-F68A3DDEB108}"/>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14501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D67A7-5595-E65A-D22D-BDECADD14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43F2E-5E6B-50FF-E56B-0841C1551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D46AFB-90AE-8380-3739-8F8D174805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8A2940-A32B-B823-48D8-E061757C0F55}"/>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591669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9B2B6-50D9-7BD0-E62A-C3A5EF724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35EE17-DA1B-8ED0-CABC-19ADD3E1B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7380CF-FC49-F520-9F00-DCCD68CE47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E0FF18-4278-14A9-6C82-3FD19F3EE29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5896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CB35C50-E8E4-0412-AD4A-196DF51E5F40}"/>
              </a:ext>
            </a:extLst>
          </p:cNvPr>
          <p:cNvSpPr/>
          <p:nvPr/>
        </p:nvSpPr>
        <p:spPr>
          <a:xfrm>
            <a:off x="12411307" y="7359805"/>
            <a:ext cx="2219093" cy="869795"/>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0">
            <a:extLst>
              <a:ext uri="{FF2B5EF4-FFF2-40B4-BE49-F238E27FC236}">
                <a16:creationId xmlns:a16="http://schemas.microsoft.com/office/drawing/2014/main" id="{F548353A-F986-52BF-3A68-5575CC762632}"/>
              </a:ext>
            </a:extLst>
          </p:cNvPr>
          <p:cNvSpPr/>
          <p:nvPr/>
        </p:nvSpPr>
        <p:spPr>
          <a:xfrm>
            <a:off x="3536989" y="3760410"/>
            <a:ext cx="7556421" cy="708779"/>
          </a:xfrm>
          <a:prstGeom prst="rect">
            <a:avLst/>
          </a:prstGeom>
          <a:noFill/>
          <a:ln/>
        </p:spPr>
        <p:txBody>
          <a:bodyPr wrap="square" lIns="0" tIns="0" rIns="0" bIns="0" rtlCol="0" anchor="t"/>
          <a:lstStyle/>
          <a:p>
            <a:pPr marL="0" indent="0" algn="l">
              <a:lnSpc>
                <a:spcPts val="5550"/>
              </a:lnSpc>
              <a:buNone/>
            </a:pPr>
            <a:r>
              <a:rPr lang="en-US" sz="4450" b="1" dirty="0">
                <a:solidFill>
                  <a:srgbClr val="1D1D1B"/>
                </a:solidFill>
                <a:latin typeface="Tomorrow Semi Bold" pitchFamily="34" charset="0"/>
                <a:ea typeface="Tomorrow Semi Bold" pitchFamily="34" charset="-122"/>
                <a:cs typeface="Tomorrow Semi Bold" pitchFamily="34" charset="-120"/>
              </a:rPr>
              <a:t>Welcome &amp; Course Overview</a:t>
            </a:r>
            <a:endParaRPr lang="en-US" sz="44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432CF-6BE4-F5C1-F205-2EE5309AAE8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FA4D06D-FABE-C3D4-C4A8-3DC62026C016}"/>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0">
            <a:extLst>
              <a:ext uri="{FF2B5EF4-FFF2-40B4-BE49-F238E27FC236}">
                <a16:creationId xmlns:a16="http://schemas.microsoft.com/office/drawing/2014/main" id="{1FDD7B14-93A0-9762-ADF4-1E3B6CECA6D0}"/>
              </a:ext>
            </a:extLst>
          </p:cNvPr>
          <p:cNvSpPr/>
          <p:nvPr/>
        </p:nvSpPr>
        <p:spPr>
          <a:xfrm>
            <a:off x="4272935" y="3713004"/>
            <a:ext cx="6084530" cy="803592"/>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Short Break(10 min)</a:t>
            </a:r>
          </a:p>
          <a:p>
            <a:pPr marL="0" indent="0" algn="l">
              <a:lnSpc>
                <a:spcPts val="2750"/>
              </a:lnSpc>
              <a:buNone/>
            </a:pPr>
            <a:endParaRPr lang="en-US" sz="4800" dirty="0"/>
          </a:p>
        </p:txBody>
      </p:sp>
    </p:spTree>
    <p:extLst>
      <p:ext uri="{BB962C8B-B14F-4D97-AF65-F5344CB8AC3E}">
        <p14:creationId xmlns:p14="http://schemas.microsoft.com/office/powerpoint/2010/main" val="135830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577113" y="252215"/>
            <a:ext cx="7476173"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Loops for Data Processing</a:t>
            </a:r>
            <a:endParaRPr lang="en-US" sz="4450" dirty="0"/>
          </a:p>
        </p:txBody>
      </p:sp>
      <p:sp>
        <p:nvSpPr>
          <p:cNvPr id="13" name="Rectangle 12">
            <a:extLst>
              <a:ext uri="{FF2B5EF4-FFF2-40B4-BE49-F238E27FC236}">
                <a16:creationId xmlns:a16="http://schemas.microsoft.com/office/drawing/2014/main" id="{2A15146D-0876-E72C-B3CB-F6CF2641B188}"/>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8FB07C9-34C5-F87B-EC1E-A1FA2683DB9F}"/>
              </a:ext>
            </a:extLst>
          </p:cNvPr>
          <p:cNvPicPr>
            <a:picLocks noChangeAspect="1"/>
          </p:cNvPicPr>
          <p:nvPr/>
        </p:nvPicPr>
        <p:blipFill>
          <a:blip r:embed="rId3"/>
          <a:stretch>
            <a:fillRect/>
          </a:stretch>
        </p:blipFill>
        <p:spPr>
          <a:xfrm>
            <a:off x="313698" y="1155835"/>
            <a:ext cx="6042497" cy="1765785"/>
          </a:xfrm>
          <a:prstGeom prst="rect">
            <a:avLst/>
          </a:prstGeom>
        </p:spPr>
      </p:pic>
      <p:pic>
        <p:nvPicPr>
          <p:cNvPr id="19" name="Picture 18">
            <a:extLst>
              <a:ext uri="{FF2B5EF4-FFF2-40B4-BE49-F238E27FC236}">
                <a16:creationId xmlns:a16="http://schemas.microsoft.com/office/drawing/2014/main" id="{428D8116-2867-8C9C-7A3E-F63B3E8B8B9C}"/>
              </a:ext>
            </a:extLst>
          </p:cNvPr>
          <p:cNvPicPr>
            <a:picLocks noChangeAspect="1"/>
          </p:cNvPicPr>
          <p:nvPr/>
        </p:nvPicPr>
        <p:blipFill>
          <a:blip r:embed="rId4"/>
          <a:stretch>
            <a:fillRect/>
          </a:stretch>
        </p:blipFill>
        <p:spPr>
          <a:xfrm>
            <a:off x="317420" y="3116461"/>
            <a:ext cx="6038775" cy="3530301"/>
          </a:xfrm>
          <a:prstGeom prst="rect">
            <a:avLst/>
          </a:prstGeom>
        </p:spPr>
      </p:pic>
      <p:pic>
        <p:nvPicPr>
          <p:cNvPr id="21" name="Picture 20">
            <a:extLst>
              <a:ext uri="{FF2B5EF4-FFF2-40B4-BE49-F238E27FC236}">
                <a16:creationId xmlns:a16="http://schemas.microsoft.com/office/drawing/2014/main" id="{11D754A0-E077-BCE6-9367-8F322A77B4DA}"/>
              </a:ext>
            </a:extLst>
          </p:cNvPr>
          <p:cNvPicPr>
            <a:picLocks noChangeAspect="1"/>
          </p:cNvPicPr>
          <p:nvPr/>
        </p:nvPicPr>
        <p:blipFill>
          <a:blip r:embed="rId5"/>
          <a:srcRect t="-4837" b="4837"/>
          <a:stretch/>
        </p:blipFill>
        <p:spPr>
          <a:xfrm>
            <a:off x="6545765" y="1005599"/>
            <a:ext cx="7686727" cy="3019991"/>
          </a:xfrm>
          <a:prstGeom prst="rect">
            <a:avLst/>
          </a:prstGeom>
        </p:spPr>
      </p:pic>
      <p:pic>
        <p:nvPicPr>
          <p:cNvPr id="25" name="Picture 24">
            <a:extLst>
              <a:ext uri="{FF2B5EF4-FFF2-40B4-BE49-F238E27FC236}">
                <a16:creationId xmlns:a16="http://schemas.microsoft.com/office/drawing/2014/main" id="{2CF268F0-377F-5B4C-E9AC-FBC32E66A312}"/>
              </a:ext>
            </a:extLst>
          </p:cNvPr>
          <p:cNvPicPr>
            <a:picLocks noChangeAspect="1"/>
          </p:cNvPicPr>
          <p:nvPr/>
        </p:nvPicPr>
        <p:blipFill>
          <a:blip r:embed="rId6"/>
          <a:stretch>
            <a:fillRect/>
          </a:stretch>
        </p:blipFill>
        <p:spPr>
          <a:xfrm>
            <a:off x="6592797" y="4248615"/>
            <a:ext cx="7686727" cy="2252546"/>
          </a:xfrm>
          <a:prstGeom prst="rect">
            <a:avLst/>
          </a:prstGeom>
        </p:spPr>
      </p:pic>
      <p:pic>
        <p:nvPicPr>
          <p:cNvPr id="27" name="Picture 26">
            <a:extLst>
              <a:ext uri="{FF2B5EF4-FFF2-40B4-BE49-F238E27FC236}">
                <a16:creationId xmlns:a16="http://schemas.microsoft.com/office/drawing/2014/main" id="{4039AE4B-03D4-A46C-9BF9-7B81703E1D58}"/>
              </a:ext>
            </a:extLst>
          </p:cNvPr>
          <p:cNvPicPr>
            <a:picLocks noChangeAspect="1"/>
          </p:cNvPicPr>
          <p:nvPr/>
        </p:nvPicPr>
        <p:blipFill>
          <a:blip r:embed="rId7"/>
          <a:stretch>
            <a:fillRect/>
          </a:stretch>
        </p:blipFill>
        <p:spPr>
          <a:xfrm>
            <a:off x="317420" y="6655121"/>
            <a:ext cx="8059275" cy="13813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2560975" y="318691"/>
            <a:ext cx="9939542" cy="732869"/>
          </a:xfrm>
          <a:prstGeom prst="rect">
            <a:avLst/>
          </a:prstGeom>
          <a:noFill/>
          <a:ln/>
        </p:spPr>
        <p:txBody>
          <a:bodyPr wrap="square" lIns="0" tIns="0" rIns="0" bIns="0" rtlCol="0" anchor="t"/>
          <a:lstStyle/>
          <a:p>
            <a:pPr>
              <a:lnSpc>
                <a:spcPts val="5550"/>
              </a:lnSpc>
            </a:pPr>
            <a:r>
              <a:rPr lang="en-US" sz="4800" dirty="0">
                <a:solidFill>
                  <a:srgbClr val="61615C"/>
                </a:solidFill>
                <a:latin typeface="Tomorrow Semi Bold" pitchFamily="34" charset="0"/>
                <a:ea typeface="Tomorrow Semi Bold" pitchFamily="34" charset="-122"/>
                <a:cs typeface="Tomorrow Semi Bold" pitchFamily="34" charset="-120"/>
              </a:rPr>
              <a:t>Functions - Building Blocks of AI-1</a:t>
            </a:r>
            <a:endParaRPr lang="en-US" sz="4800" dirty="0"/>
          </a:p>
          <a:p>
            <a:pPr marL="0" indent="0" algn="l">
              <a:lnSpc>
                <a:spcPts val="5550"/>
              </a:lnSpc>
              <a:buNone/>
            </a:pPr>
            <a:endParaRPr lang="en-US" sz="4450" dirty="0"/>
          </a:p>
        </p:txBody>
      </p:sp>
      <p:sp>
        <p:nvSpPr>
          <p:cNvPr id="16" name="Rectangle 15">
            <a:extLst>
              <a:ext uri="{FF2B5EF4-FFF2-40B4-BE49-F238E27FC236}">
                <a16:creationId xmlns:a16="http://schemas.microsoft.com/office/drawing/2014/main" id="{8BDF07A9-66BC-7468-8F1F-C787E9B0744E}"/>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55E1099-9ECE-715E-70CE-62666BC56246}"/>
              </a:ext>
            </a:extLst>
          </p:cNvPr>
          <p:cNvPicPr>
            <a:picLocks noChangeAspect="1"/>
          </p:cNvPicPr>
          <p:nvPr/>
        </p:nvPicPr>
        <p:blipFill>
          <a:blip r:embed="rId3"/>
          <a:stretch>
            <a:fillRect/>
          </a:stretch>
        </p:blipFill>
        <p:spPr>
          <a:xfrm>
            <a:off x="389272" y="1328349"/>
            <a:ext cx="7964011" cy="1857634"/>
          </a:xfrm>
          <a:prstGeom prst="rect">
            <a:avLst/>
          </a:prstGeom>
        </p:spPr>
      </p:pic>
      <p:pic>
        <p:nvPicPr>
          <p:cNvPr id="20" name="Picture 19">
            <a:extLst>
              <a:ext uri="{FF2B5EF4-FFF2-40B4-BE49-F238E27FC236}">
                <a16:creationId xmlns:a16="http://schemas.microsoft.com/office/drawing/2014/main" id="{1DE19AB2-826B-9A5A-295B-ABDA710E0B14}"/>
              </a:ext>
            </a:extLst>
          </p:cNvPr>
          <p:cNvPicPr>
            <a:picLocks noChangeAspect="1"/>
          </p:cNvPicPr>
          <p:nvPr/>
        </p:nvPicPr>
        <p:blipFill>
          <a:blip r:embed="rId4"/>
          <a:stretch>
            <a:fillRect/>
          </a:stretch>
        </p:blipFill>
        <p:spPr>
          <a:xfrm>
            <a:off x="389272" y="3462772"/>
            <a:ext cx="7964011" cy="1810003"/>
          </a:xfrm>
          <a:prstGeom prst="rect">
            <a:avLst/>
          </a:prstGeom>
        </p:spPr>
      </p:pic>
      <p:pic>
        <p:nvPicPr>
          <p:cNvPr id="22" name="Picture 21">
            <a:extLst>
              <a:ext uri="{FF2B5EF4-FFF2-40B4-BE49-F238E27FC236}">
                <a16:creationId xmlns:a16="http://schemas.microsoft.com/office/drawing/2014/main" id="{37531B82-3924-887B-F52A-BD1D101C472A}"/>
              </a:ext>
            </a:extLst>
          </p:cNvPr>
          <p:cNvPicPr>
            <a:picLocks noChangeAspect="1"/>
          </p:cNvPicPr>
          <p:nvPr/>
        </p:nvPicPr>
        <p:blipFill>
          <a:blip r:embed="rId5"/>
          <a:stretch>
            <a:fillRect/>
          </a:stretch>
        </p:blipFill>
        <p:spPr>
          <a:xfrm>
            <a:off x="370219" y="5549564"/>
            <a:ext cx="4001058" cy="2248214"/>
          </a:xfrm>
          <a:prstGeom prst="rect">
            <a:avLst/>
          </a:prstGeom>
        </p:spPr>
      </p:pic>
      <p:pic>
        <p:nvPicPr>
          <p:cNvPr id="24" name="Picture 23">
            <a:extLst>
              <a:ext uri="{FF2B5EF4-FFF2-40B4-BE49-F238E27FC236}">
                <a16:creationId xmlns:a16="http://schemas.microsoft.com/office/drawing/2014/main" id="{B6C49B58-AB7B-3AD0-7EDC-38774F23E000}"/>
              </a:ext>
            </a:extLst>
          </p:cNvPr>
          <p:cNvPicPr>
            <a:picLocks noChangeAspect="1"/>
          </p:cNvPicPr>
          <p:nvPr/>
        </p:nvPicPr>
        <p:blipFill>
          <a:blip r:embed="rId6"/>
          <a:stretch>
            <a:fillRect/>
          </a:stretch>
        </p:blipFill>
        <p:spPr>
          <a:xfrm>
            <a:off x="4806175" y="5549564"/>
            <a:ext cx="3469049" cy="2361345"/>
          </a:xfrm>
          <a:prstGeom prst="rect">
            <a:avLst/>
          </a:prstGeom>
        </p:spPr>
      </p:pic>
      <p:pic>
        <p:nvPicPr>
          <p:cNvPr id="26" name="Picture 25">
            <a:extLst>
              <a:ext uri="{FF2B5EF4-FFF2-40B4-BE49-F238E27FC236}">
                <a16:creationId xmlns:a16="http://schemas.microsoft.com/office/drawing/2014/main" id="{7E1E479F-A759-8762-004C-DBA2594CE919}"/>
              </a:ext>
            </a:extLst>
          </p:cNvPr>
          <p:cNvPicPr>
            <a:picLocks noChangeAspect="1"/>
          </p:cNvPicPr>
          <p:nvPr/>
        </p:nvPicPr>
        <p:blipFill>
          <a:blip r:embed="rId7"/>
          <a:stretch>
            <a:fillRect/>
          </a:stretch>
        </p:blipFill>
        <p:spPr>
          <a:xfrm>
            <a:off x="8932128" y="1328349"/>
            <a:ext cx="5096106" cy="2852610"/>
          </a:xfrm>
          <a:prstGeom prst="rect">
            <a:avLst/>
          </a:prstGeom>
        </p:spPr>
      </p:pic>
      <p:pic>
        <p:nvPicPr>
          <p:cNvPr id="28" name="Picture 27">
            <a:extLst>
              <a:ext uri="{FF2B5EF4-FFF2-40B4-BE49-F238E27FC236}">
                <a16:creationId xmlns:a16="http://schemas.microsoft.com/office/drawing/2014/main" id="{B966AC9B-1B47-803A-3EB2-BB0F09BBFE91}"/>
              </a:ext>
            </a:extLst>
          </p:cNvPr>
          <p:cNvPicPr>
            <a:picLocks noChangeAspect="1"/>
          </p:cNvPicPr>
          <p:nvPr/>
        </p:nvPicPr>
        <p:blipFill>
          <a:blip r:embed="rId8"/>
          <a:stretch>
            <a:fillRect/>
          </a:stretch>
        </p:blipFill>
        <p:spPr>
          <a:xfrm>
            <a:off x="9003083" y="4694663"/>
            <a:ext cx="4954195" cy="31031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DE725-B611-46CF-0567-6475D40C6C9B}"/>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5D83B6C-E12B-52B1-4CC9-73FCE76B20DD}"/>
              </a:ext>
            </a:extLst>
          </p:cNvPr>
          <p:cNvSpPr/>
          <p:nvPr/>
        </p:nvSpPr>
        <p:spPr>
          <a:xfrm>
            <a:off x="2560975" y="318691"/>
            <a:ext cx="9939542" cy="732869"/>
          </a:xfrm>
          <a:prstGeom prst="rect">
            <a:avLst/>
          </a:prstGeom>
          <a:noFill/>
          <a:ln/>
        </p:spPr>
        <p:txBody>
          <a:bodyPr wrap="square" lIns="0" tIns="0" rIns="0" bIns="0" rtlCol="0" anchor="t"/>
          <a:lstStyle/>
          <a:p>
            <a:pPr>
              <a:lnSpc>
                <a:spcPts val="5550"/>
              </a:lnSpc>
            </a:pPr>
            <a:r>
              <a:rPr lang="en-US" sz="4800" dirty="0">
                <a:solidFill>
                  <a:srgbClr val="61615C"/>
                </a:solidFill>
                <a:latin typeface="Tomorrow Semi Bold" pitchFamily="34" charset="0"/>
                <a:ea typeface="Tomorrow Semi Bold" pitchFamily="34" charset="-122"/>
                <a:cs typeface="Tomorrow Semi Bold" pitchFamily="34" charset="-120"/>
              </a:rPr>
              <a:t>Functions - Building Blocks of AI-2</a:t>
            </a:r>
            <a:endParaRPr lang="en-US" sz="4800" dirty="0"/>
          </a:p>
          <a:p>
            <a:pPr marL="0" indent="0" algn="l">
              <a:lnSpc>
                <a:spcPts val="5550"/>
              </a:lnSpc>
              <a:buNone/>
            </a:pPr>
            <a:endParaRPr lang="en-US" sz="4450" dirty="0"/>
          </a:p>
        </p:txBody>
      </p:sp>
      <p:sp>
        <p:nvSpPr>
          <p:cNvPr id="16" name="Rectangle 15">
            <a:extLst>
              <a:ext uri="{FF2B5EF4-FFF2-40B4-BE49-F238E27FC236}">
                <a16:creationId xmlns:a16="http://schemas.microsoft.com/office/drawing/2014/main" id="{5BDE5CE4-D233-BA3D-0628-2746513643DB}"/>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C74EC7-E5E5-C973-6055-440B68006C39}"/>
              </a:ext>
            </a:extLst>
          </p:cNvPr>
          <p:cNvPicPr>
            <a:picLocks noChangeAspect="1"/>
          </p:cNvPicPr>
          <p:nvPr/>
        </p:nvPicPr>
        <p:blipFill>
          <a:blip r:embed="rId3"/>
          <a:stretch>
            <a:fillRect/>
          </a:stretch>
        </p:blipFill>
        <p:spPr>
          <a:xfrm>
            <a:off x="345687" y="1345909"/>
            <a:ext cx="6311591" cy="3708068"/>
          </a:xfrm>
          <a:prstGeom prst="rect">
            <a:avLst/>
          </a:prstGeom>
        </p:spPr>
      </p:pic>
      <p:pic>
        <p:nvPicPr>
          <p:cNvPr id="6" name="Picture 5">
            <a:extLst>
              <a:ext uri="{FF2B5EF4-FFF2-40B4-BE49-F238E27FC236}">
                <a16:creationId xmlns:a16="http://schemas.microsoft.com/office/drawing/2014/main" id="{516FEF0D-B477-A266-C4E1-2792C30D917C}"/>
              </a:ext>
            </a:extLst>
          </p:cNvPr>
          <p:cNvPicPr>
            <a:picLocks noChangeAspect="1"/>
          </p:cNvPicPr>
          <p:nvPr/>
        </p:nvPicPr>
        <p:blipFill>
          <a:blip r:embed="rId4"/>
          <a:stretch>
            <a:fillRect/>
          </a:stretch>
        </p:blipFill>
        <p:spPr>
          <a:xfrm>
            <a:off x="7125629" y="1345909"/>
            <a:ext cx="7159083" cy="3708068"/>
          </a:xfrm>
          <a:prstGeom prst="rect">
            <a:avLst/>
          </a:prstGeom>
        </p:spPr>
      </p:pic>
      <p:pic>
        <p:nvPicPr>
          <p:cNvPr id="8" name="Picture 7">
            <a:extLst>
              <a:ext uri="{FF2B5EF4-FFF2-40B4-BE49-F238E27FC236}">
                <a16:creationId xmlns:a16="http://schemas.microsoft.com/office/drawing/2014/main" id="{E2811CF0-F020-E7DF-B7BE-D4A1D72B36CB}"/>
              </a:ext>
            </a:extLst>
          </p:cNvPr>
          <p:cNvPicPr>
            <a:picLocks noChangeAspect="1"/>
          </p:cNvPicPr>
          <p:nvPr/>
        </p:nvPicPr>
        <p:blipFill>
          <a:blip r:embed="rId5"/>
          <a:stretch>
            <a:fillRect/>
          </a:stretch>
        </p:blipFill>
        <p:spPr>
          <a:xfrm>
            <a:off x="336577" y="5348326"/>
            <a:ext cx="13948135" cy="2562583"/>
          </a:xfrm>
          <a:prstGeom prst="rect">
            <a:avLst/>
          </a:prstGeom>
        </p:spPr>
      </p:pic>
    </p:spTree>
    <p:extLst>
      <p:ext uri="{BB962C8B-B14F-4D97-AF65-F5344CB8AC3E}">
        <p14:creationId xmlns:p14="http://schemas.microsoft.com/office/powerpoint/2010/main" val="1100136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51410-96EE-608A-077B-439C99D78FC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FB2E800-A3C5-6765-C670-DDD97AD45B22}"/>
              </a:ext>
            </a:extLst>
          </p:cNvPr>
          <p:cNvSpPr/>
          <p:nvPr/>
        </p:nvSpPr>
        <p:spPr>
          <a:xfrm>
            <a:off x="4272935" y="3713004"/>
            <a:ext cx="6084530" cy="803592"/>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Main Break(30 min)</a:t>
            </a:r>
          </a:p>
          <a:p>
            <a:pPr marL="0" indent="0" algn="l">
              <a:lnSpc>
                <a:spcPts val="2750"/>
              </a:lnSpc>
              <a:buNone/>
            </a:pPr>
            <a:endParaRPr lang="en-US" sz="4800" dirty="0"/>
          </a:p>
        </p:txBody>
      </p:sp>
      <p:sp>
        <p:nvSpPr>
          <p:cNvPr id="10" name="Rectangle 9">
            <a:extLst>
              <a:ext uri="{FF2B5EF4-FFF2-40B4-BE49-F238E27FC236}">
                <a16:creationId xmlns:a16="http://schemas.microsoft.com/office/drawing/2014/main" id="{C5CA455A-7081-E758-9449-1B3C9E9C8180}"/>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3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674629" y="487679"/>
            <a:ext cx="8745617" cy="699057"/>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Python Environment &amp; Setup</a:t>
            </a:r>
            <a:endParaRPr lang="en-US" sz="4800" dirty="0"/>
          </a:p>
        </p:txBody>
      </p:sp>
      <p:sp>
        <p:nvSpPr>
          <p:cNvPr id="10" name="Rectangle 9">
            <a:extLst>
              <a:ext uri="{FF2B5EF4-FFF2-40B4-BE49-F238E27FC236}">
                <a16:creationId xmlns:a16="http://schemas.microsoft.com/office/drawing/2014/main" id="{C64997A5-C0C9-36F2-6755-B0C11F1675CB}"/>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9DB2CE0-123A-29D1-836B-4CABAD3C4E79}"/>
              </a:ext>
            </a:extLst>
          </p:cNvPr>
          <p:cNvPicPr>
            <a:picLocks noChangeAspect="1"/>
          </p:cNvPicPr>
          <p:nvPr/>
        </p:nvPicPr>
        <p:blipFill>
          <a:blip r:embed="rId3"/>
          <a:stretch>
            <a:fillRect/>
          </a:stretch>
        </p:blipFill>
        <p:spPr>
          <a:xfrm>
            <a:off x="221844" y="3697782"/>
            <a:ext cx="6584070" cy="4256074"/>
          </a:xfrm>
          <a:prstGeom prst="rect">
            <a:avLst/>
          </a:prstGeom>
        </p:spPr>
      </p:pic>
      <p:sp>
        <p:nvSpPr>
          <p:cNvPr id="22" name="Rectangle 21">
            <a:extLst>
              <a:ext uri="{FF2B5EF4-FFF2-40B4-BE49-F238E27FC236}">
                <a16:creationId xmlns:a16="http://schemas.microsoft.com/office/drawing/2014/main" id="{82203E1F-F42B-27B3-4A7B-C82E3C233632}"/>
              </a:ext>
            </a:extLst>
          </p:cNvPr>
          <p:cNvSpPr/>
          <p:nvPr/>
        </p:nvSpPr>
        <p:spPr>
          <a:xfrm>
            <a:off x="221843" y="1539434"/>
            <a:ext cx="6584071" cy="18056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99D3EE9-DD34-F0A7-FD16-088DEF1FA5ED}"/>
              </a:ext>
            </a:extLst>
          </p:cNvPr>
          <p:cNvSpPr txBox="1"/>
          <p:nvPr/>
        </p:nvSpPr>
        <p:spPr>
          <a:xfrm>
            <a:off x="221844" y="1627698"/>
            <a:ext cx="6584070" cy="1496692"/>
          </a:xfrm>
          <a:prstGeom prst="rect">
            <a:avLst/>
          </a:prstGeom>
          <a:noFill/>
        </p:spPr>
        <p:txBody>
          <a:bodyPr wrap="square" rtlCol="0">
            <a:spAutoFit/>
          </a:bodyPr>
          <a:lstStyle/>
          <a:p>
            <a:pPr marL="0" indent="0" algn="just">
              <a:lnSpc>
                <a:spcPts val="2750"/>
              </a:lnSpc>
              <a:buNone/>
            </a:pPr>
            <a:r>
              <a:rPr lang="en-US" sz="1800" b="1" dirty="0">
                <a:solidFill>
                  <a:srgbClr val="61615C"/>
                </a:solidFill>
                <a:latin typeface="Tomorrow Semi Bold" pitchFamily="34" charset="0"/>
                <a:ea typeface="Tomorrow Semi Bold" pitchFamily="34" charset="-122"/>
                <a:cs typeface="Tomorrow Semi Bold" pitchFamily="34" charset="-120"/>
              </a:rPr>
              <a:t>For the next few sessions, we will be using OneCompiler for our coding exercises. Google Colab will be used in the coming days. You can directly access OneCompiler by typing 'OneCompiler' into your web browser and selecting 'Python‘.</a:t>
            </a:r>
            <a:endParaRPr lang="en-US" sz="1800" b="1" dirty="0"/>
          </a:p>
        </p:txBody>
      </p:sp>
      <p:pic>
        <p:nvPicPr>
          <p:cNvPr id="25" name="Picture 24">
            <a:extLst>
              <a:ext uri="{FF2B5EF4-FFF2-40B4-BE49-F238E27FC236}">
                <a16:creationId xmlns:a16="http://schemas.microsoft.com/office/drawing/2014/main" id="{58847E71-F82E-6B91-43CA-BEE78B01DBB6}"/>
              </a:ext>
            </a:extLst>
          </p:cNvPr>
          <p:cNvPicPr>
            <a:picLocks noChangeAspect="1"/>
          </p:cNvPicPr>
          <p:nvPr/>
        </p:nvPicPr>
        <p:blipFill>
          <a:blip r:embed="rId4"/>
          <a:stretch>
            <a:fillRect/>
          </a:stretch>
        </p:blipFill>
        <p:spPr>
          <a:xfrm>
            <a:off x="7315200" y="1539434"/>
            <a:ext cx="7225990" cy="64144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636531" y="2071472"/>
            <a:ext cx="5357337" cy="4086655"/>
          </a:xfrm>
          <a:prstGeom prst="rect">
            <a:avLst/>
          </a:prstGeom>
          <a:noFill/>
          <a:ln/>
        </p:spPr>
        <p:txBody>
          <a:bodyPr wrap="none" lIns="0" tIns="0" rIns="0" bIns="0" rtlCol="0" anchor="t"/>
          <a:lstStyle/>
          <a:p>
            <a:pPr marL="0" indent="0" algn="ctr">
              <a:lnSpc>
                <a:spcPct val="150000"/>
              </a:lnSpc>
              <a:buNone/>
            </a:pPr>
            <a:r>
              <a:rPr lang="en-US" sz="6000" b="1" dirty="0">
                <a:solidFill>
                  <a:srgbClr val="1D1D1B"/>
                </a:solidFill>
                <a:latin typeface="Tomorrow Semi Bold" pitchFamily="34" charset="0"/>
                <a:ea typeface="Tomorrow Semi Bold" pitchFamily="34" charset="-122"/>
                <a:cs typeface="Tomorrow Semi Bold" pitchFamily="34" charset="-120"/>
              </a:rPr>
              <a:t>QnA</a:t>
            </a:r>
          </a:p>
          <a:p>
            <a:pPr marL="0" indent="0" algn="ctr">
              <a:lnSpc>
                <a:spcPct val="150000"/>
              </a:lnSpc>
              <a:buNone/>
            </a:pPr>
            <a:r>
              <a:rPr lang="en-US" sz="6000" b="1" dirty="0">
                <a:solidFill>
                  <a:srgbClr val="1D1D1B"/>
                </a:solidFill>
                <a:latin typeface="Tomorrow Semi Bold" pitchFamily="34" charset="0"/>
              </a:rPr>
              <a:t>And</a:t>
            </a:r>
          </a:p>
          <a:p>
            <a:pPr marL="0" indent="0" algn="ctr">
              <a:lnSpc>
                <a:spcPct val="150000"/>
              </a:lnSpc>
              <a:buNone/>
            </a:pPr>
            <a:r>
              <a:rPr lang="en-US" sz="6000" b="1" dirty="0">
                <a:solidFill>
                  <a:srgbClr val="1D1D1B"/>
                </a:solidFill>
                <a:latin typeface="Tomorrow Semi Bold" pitchFamily="34" charset="0"/>
              </a:rPr>
              <a:t>Feedback</a:t>
            </a:r>
            <a:endParaRPr lang="en-US" sz="6000" b="1" dirty="0"/>
          </a:p>
        </p:txBody>
      </p:sp>
      <p:sp>
        <p:nvSpPr>
          <p:cNvPr id="7" name="Text 5"/>
          <p:cNvSpPr/>
          <p:nvPr/>
        </p:nvSpPr>
        <p:spPr>
          <a:xfrm>
            <a:off x="4724940" y="7755038"/>
            <a:ext cx="4987771" cy="362903"/>
          </a:xfrm>
          <a:prstGeom prst="rect">
            <a:avLst/>
          </a:prstGeom>
          <a:noFill/>
          <a:ln/>
        </p:spPr>
        <p:txBody>
          <a:bodyPr wrap="none" lIns="0" tIns="0" rIns="0" bIns="0" rtlCol="0" anchor="t"/>
          <a:lstStyle/>
          <a:p>
            <a:pPr marL="0" indent="0" algn="l">
              <a:lnSpc>
                <a:spcPts val="2850"/>
              </a:lnSpc>
              <a:buNone/>
            </a:pPr>
            <a:r>
              <a:rPr lang="en-US" sz="2500" dirty="0">
                <a:solidFill>
                  <a:srgbClr val="61615C"/>
                </a:solidFill>
                <a:latin typeface="Tomorrow" pitchFamily="34" charset="0"/>
                <a:ea typeface="Tomorrow" pitchFamily="34" charset="-122"/>
                <a:cs typeface="Tomorrow" pitchFamily="34" charset="-120"/>
              </a:rPr>
              <a:t>Next: Data Structures Deep Dive</a:t>
            </a:r>
            <a:endParaRPr lang="en-US" sz="2500" dirty="0"/>
          </a:p>
        </p:txBody>
      </p:sp>
      <p:sp>
        <p:nvSpPr>
          <p:cNvPr id="8" name="Rectangle 7">
            <a:extLst>
              <a:ext uri="{FF2B5EF4-FFF2-40B4-BE49-F238E27FC236}">
                <a16:creationId xmlns:a16="http://schemas.microsoft.com/office/drawing/2014/main" id="{EA3A565E-98E3-8E56-6A71-55F6C0990A0B}"/>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6846092" y="7633982"/>
            <a:ext cx="1810893" cy="362903"/>
          </a:xfrm>
          <a:prstGeom prst="rect">
            <a:avLst/>
          </a:prstGeom>
          <a:noFill/>
          <a:ln/>
        </p:spPr>
        <p:txBody>
          <a:bodyPr wrap="none" lIns="0" tIns="0" rIns="0" bIns="0" rtlCol="0" anchor="t"/>
          <a:lstStyle/>
          <a:p>
            <a:pPr marL="0" indent="0" algn="l">
              <a:lnSpc>
                <a:spcPts val="2850"/>
              </a:lnSpc>
              <a:buNone/>
            </a:pPr>
            <a:r>
              <a:rPr lang="en-US" sz="1500" dirty="0">
                <a:solidFill>
                  <a:srgbClr val="61615C"/>
                </a:solidFill>
                <a:latin typeface="Tomorrow" pitchFamily="34" charset="0"/>
                <a:ea typeface="Tomorrow" pitchFamily="34" charset="-122"/>
                <a:cs typeface="Tomorrow" pitchFamily="34" charset="-120"/>
              </a:rPr>
              <a:t>25</a:t>
            </a:r>
            <a:r>
              <a:rPr lang="en-US" sz="1500" baseline="30000" dirty="0">
                <a:solidFill>
                  <a:srgbClr val="61615C"/>
                </a:solidFill>
                <a:latin typeface="Tomorrow" pitchFamily="34" charset="0"/>
                <a:ea typeface="Tomorrow" pitchFamily="34" charset="-122"/>
                <a:cs typeface="Tomorrow" pitchFamily="34" charset="-120"/>
              </a:rPr>
              <a:t>th</a:t>
            </a:r>
            <a:r>
              <a:rPr lang="en-US" sz="1500" dirty="0">
                <a:solidFill>
                  <a:srgbClr val="61615C"/>
                </a:solidFill>
                <a:latin typeface="Tomorrow" pitchFamily="34" charset="0"/>
                <a:ea typeface="Tomorrow" pitchFamily="34" charset="-122"/>
                <a:cs typeface="Tomorrow" pitchFamily="34" charset="-120"/>
              </a:rPr>
              <a:t> May,2025</a:t>
            </a:r>
            <a:endParaRPr lang="en-US" sz="1500" dirty="0"/>
          </a:p>
        </p:txBody>
      </p:sp>
      <p:sp>
        <p:nvSpPr>
          <p:cNvPr id="6" name="Text 3"/>
          <p:cNvSpPr/>
          <p:nvPr/>
        </p:nvSpPr>
        <p:spPr>
          <a:xfrm>
            <a:off x="6846092" y="5533314"/>
            <a:ext cx="2320209" cy="1816799"/>
          </a:xfrm>
          <a:prstGeom prst="rect">
            <a:avLst/>
          </a:prstGeom>
          <a:noFill/>
          <a:ln/>
        </p:spPr>
        <p:txBody>
          <a:bodyPr wrap="none" lIns="0" tIns="0" rIns="0" bIns="0" rtlCol="0" anchor="t"/>
          <a:lstStyle/>
          <a:p>
            <a:pPr algn="l">
              <a:lnSpc>
                <a:spcPct val="150000"/>
              </a:lnSpc>
            </a:pPr>
            <a:r>
              <a:rPr lang="en-US" sz="2000" b="1" dirty="0">
                <a:solidFill>
                  <a:srgbClr val="61615C"/>
                </a:solidFill>
                <a:latin typeface="Tomorrow" pitchFamily="34" charset="0"/>
                <a:ea typeface="Tomorrow" pitchFamily="34" charset="-122"/>
                <a:cs typeface="Tomorrow" pitchFamily="34" charset="-120"/>
              </a:rPr>
              <a:t>Presenters</a:t>
            </a:r>
          </a:p>
          <a:p>
            <a:pPr marL="285750" indent="-28575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Prince Karna</a:t>
            </a:r>
          </a:p>
          <a:p>
            <a:pPr marL="285750" indent="-285750" algn="l">
              <a:lnSpc>
                <a:spcPct val="150000"/>
              </a:lnSpc>
              <a:buFont typeface="Wingdings" panose="05000000000000000000" pitchFamily="2" charset="2"/>
              <a:buChar char="Ø"/>
            </a:pPr>
            <a:r>
              <a:rPr lang="en-US" sz="2000" dirty="0">
                <a:solidFill>
                  <a:srgbClr val="61615C"/>
                </a:solidFill>
                <a:latin typeface="Tomorrow" pitchFamily="34" charset="0"/>
              </a:rPr>
              <a:t>Pujan Pant</a:t>
            </a:r>
          </a:p>
          <a:p>
            <a:pPr marL="285750" indent="-285750" algn="l">
              <a:lnSpc>
                <a:spcPct val="150000"/>
              </a:lnSpc>
              <a:buFont typeface="Wingdings" panose="05000000000000000000" pitchFamily="2" charset="2"/>
              <a:buChar char="Ø"/>
            </a:pPr>
            <a:r>
              <a:rPr lang="en-US" sz="2000" dirty="0">
                <a:solidFill>
                  <a:srgbClr val="61615C"/>
                </a:solidFill>
                <a:latin typeface="Tomorrow" pitchFamily="34" charset="0"/>
              </a:rPr>
              <a:t>Piyush Phuyal</a:t>
            </a:r>
            <a:endParaRPr lang="en-US" sz="2000" dirty="0"/>
          </a:p>
        </p:txBody>
      </p:sp>
      <p:sp useBgFill="1">
        <p:nvSpPr>
          <p:cNvPr id="7" name="Rectangle 6">
            <a:extLst>
              <a:ext uri="{FF2B5EF4-FFF2-40B4-BE49-F238E27FC236}">
                <a16:creationId xmlns:a16="http://schemas.microsoft.com/office/drawing/2014/main" id="{93CC8639-0223-34AC-184F-A777816C6D35}"/>
              </a:ext>
            </a:extLst>
          </p:cNvPr>
          <p:cNvSpPr/>
          <p:nvPr/>
        </p:nvSpPr>
        <p:spPr>
          <a:xfrm>
            <a:off x="12220981" y="7326351"/>
            <a:ext cx="2320209" cy="7805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0">
            <a:extLst>
              <a:ext uri="{FF2B5EF4-FFF2-40B4-BE49-F238E27FC236}">
                <a16:creationId xmlns:a16="http://schemas.microsoft.com/office/drawing/2014/main" id="{C6B7C54C-7EF8-FDBF-CE85-8918A1E01A91}"/>
              </a:ext>
            </a:extLst>
          </p:cNvPr>
          <p:cNvSpPr/>
          <p:nvPr/>
        </p:nvSpPr>
        <p:spPr>
          <a:xfrm>
            <a:off x="6846092" y="1049150"/>
            <a:ext cx="7556421" cy="1417558"/>
          </a:xfrm>
          <a:prstGeom prst="rect">
            <a:avLst/>
          </a:prstGeom>
          <a:noFill/>
          <a:ln/>
        </p:spPr>
        <p:txBody>
          <a:bodyPr wrap="square" lIns="0" tIns="0" rIns="0" bIns="0" rtlCol="0" anchor="t"/>
          <a:lstStyle/>
          <a:p>
            <a:pPr marL="0" indent="0" algn="l">
              <a:lnSpc>
                <a:spcPts val="5550"/>
              </a:lnSpc>
              <a:buNone/>
            </a:pPr>
            <a:r>
              <a:rPr lang="en-US" sz="5000" dirty="0">
                <a:solidFill>
                  <a:srgbClr val="1D1D1B"/>
                </a:solidFill>
                <a:latin typeface="Tomorrow Semi Bold" pitchFamily="34" charset="0"/>
                <a:ea typeface="Tomorrow Semi Bold" pitchFamily="34" charset="-122"/>
                <a:cs typeface="Tomorrow Semi Bold" pitchFamily="34" charset="-120"/>
              </a:rPr>
              <a:t>“AI and Applications of AI”</a:t>
            </a:r>
            <a:endParaRPr lang="en-US" sz="5000" dirty="0"/>
          </a:p>
        </p:txBody>
      </p:sp>
      <p:sp>
        <p:nvSpPr>
          <p:cNvPr id="10" name="Text 3">
            <a:extLst>
              <a:ext uri="{FF2B5EF4-FFF2-40B4-BE49-F238E27FC236}">
                <a16:creationId xmlns:a16="http://schemas.microsoft.com/office/drawing/2014/main" id="{801A303B-BCF2-E633-3FD3-2C18EB8ABE67}"/>
              </a:ext>
            </a:extLst>
          </p:cNvPr>
          <p:cNvSpPr/>
          <p:nvPr/>
        </p:nvSpPr>
        <p:spPr>
          <a:xfrm>
            <a:off x="6846092" y="2608642"/>
            <a:ext cx="5877447" cy="2327416"/>
          </a:xfrm>
          <a:prstGeom prst="rect">
            <a:avLst/>
          </a:prstGeom>
          <a:noFill/>
          <a:ln/>
        </p:spPr>
        <p:txBody>
          <a:bodyPr wrap="none" lIns="0" tIns="0" rIns="0" bIns="0" rtlCol="0" anchor="t"/>
          <a:lstStyle/>
          <a:p>
            <a:pPr algn="l">
              <a:lnSpc>
                <a:spcPct val="150000"/>
              </a:lnSpc>
            </a:pPr>
            <a:r>
              <a:rPr lang="en-US" sz="2000" b="1" dirty="0">
                <a:solidFill>
                  <a:srgbClr val="61615C"/>
                </a:solidFill>
                <a:latin typeface="Tomorrow" pitchFamily="34" charset="0"/>
                <a:ea typeface="Tomorrow" pitchFamily="34" charset="-122"/>
                <a:cs typeface="Tomorrow" pitchFamily="34" charset="-120"/>
              </a:rPr>
              <a:t>Course Highlights</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Comprehensive Python Foundation</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Foundational Math and Stats for AI</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Practical Machine Learning Implementation</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Introduction to Deep Learning</a:t>
            </a:r>
          </a:p>
        </p:txBody>
      </p:sp>
      <p:pic>
        <p:nvPicPr>
          <p:cNvPr id="20" name="Picture 19">
            <a:extLst>
              <a:ext uri="{FF2B5EF4-FFF2-40B4-BE49-F238E27FC236}">
                <a16:creationId xmlns:a16="http://schemas.microsoft.com/office/drawing/2014/main" id="{BCC7A5D5-9FE1-BC52-4699-DDA04FF6C2EA}"/>
              </a:ext>
            </a:extLst>
          </p:cNvPr>
          <p:cNvPicPr>
            <a:picLocks/>
          </p:cNvPicPr>
          <p:nvPr/>
        </p:nvPicPr>
        <p:blipFill>
          <a:blip r:embed="rId3"/>
          <a:stretch>
            <a:fillRect/>
          </a:stretch>
        </p:blipFill>
        <p:spPr>
          <a:xfrm>
            <a:off x="-264728" y="0"/>
            <a:ext cx="6725393" cy="82296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222AA-AC9F-3D97-0D76-E667970D5A5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5E1ECBC-5C97-B7A8-D4A1-F287160B7265}"/>
              </a:ext>
            </a:extLst>
          </p:cNvPr>
          <p:cNvSpPr/>
          <p:nvPr/>
        </p:nvSpPr>
        <p:spPr>
          <a:xfrm>
            <a:off x="793790" y="2853280"/>
            <a:ext cx="3198347" cy="708779"/>
          </a:xfrm>
          <a:prstGeom prst="rect">
            <a:avLst/>
          </a:prstGeom>
          <a:noFill/>
          <a:ln/>
        </p:spPr>
        <p:txBody>
          <a:bodyPr wrap="none" lIns="0" tIns="0" rIns="0" bIns="0" rtlCol="0" anchor="t"/>
          <a:lstStyle/>
          <a:p>
            <a:pPr marL="0" indent="0" algn="l">
              <a:lnSpc>
                <a:spcPts val="5550"/>
              </a:lnSpc>
              <a:buNone/>
            </a:pPr>
            <a:r>
              <a:rPr lang="en-US" sz="2500" dirty="0">
                <a:solidFill>
                  <a:srgbClr val="1D1D1B"/>
                </a:solidFill>
                <a:latin typeface="Tomorrow Semi Bold" pitchFamily="34" charset="0"/>
                <a:ea typeface="Tomorrow Semi Bold" pitchFamily="34" charset="-122"/>
                <a:cs typeface="Tomorrow Semi Bold" pitchFamily="34" charset="-120"/>
              </a:rPr>
              <a:t>Today’s Agenda</a:t>
            </a:r>
            <a:endParaRPr lang="en-US" sz="2500" dirty="0"/>
          </a:p>
        </p:txBody>
      </p:sp>
      <p:sp>
        <p:nvSpPr>
          <p:cNvPr id="3" name="Shape 1">
            <a:extLst>
              <a:ext uri="{FF2B5EF4-FFF2-40B4-BE49-F238E27FC236}">
                <a16:creationId xmlns:a16="http://schemas.microsoft.com/office/drawing/2014/main" id="{47928611-EE66-0A1D-B7CA-7F71D9DABFB5}"/>
              </a:ext>
            </a:extLst>
          </p:cNvPr>
          <p:cNvSpPr/>
          <p:nvPr/>
        </p:nvSpPr>
        <p:spPr>
          <a:xfrm>
            <a:off x="793790" y="3760470"/>
            <a:ext cx="170021" cy="354330"/>
          </a:xfrm>
          <a:prstGeom prst="roundRect">
            <a:avLst>
              <a:gd name="adj" fmla="val 20012"/>
            </a:avLst>
          </a:prstGeom>
          <a:solidFill>
            <a:srgbClr val="F0EAEA"/>
          </a:solidFill>
          <a:ln/>
        </p:spPr>
        <p:txBody>
          <a:bodyPr/>
          <a:lstStyle/>
          <a:p>
            <a:endParaRPr lang="en-US"/>
          </a:p>
        </p:txBody>
      </p:sp>
      <p:sp>
        <p:nvSpPr>
          <p:cNvPr id="4" name="Text 2">
            <a:extLst>
              <a:ext uri="{FF2B5EF4-FFF2-40B4-BE49-F238E27FC236}">
                <a16:creationId xmlns:a16="http://schemas.microsoft.com/office/drawing/2014/main" id="{3EE590F6-7629-2084-2F95-941465308B12}"/>
              </a:ext>
            </a:extLst>
          </p:cNvPr>
          <p:cNvSpPr/>
          <p:nvPr/>
        </p:nvSpPr>
        <p:spPr>
          <a:xfrm>
            <a:off x="1303973" y="3760470"/>
            <a:ext cx="4359116"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Why Python for AI?</a:t>
            </a:r>
            <a:endParaRPr lang="en-US" sz="2200" dirty="0"/>
          </a:p>
        </p:txBody>
      </p:sp>
      <p:sp>
        <p:nvSpPr>
          <p:cNvPr id="5" name="Shape 3">
            <a:extLst>
              <a:ext uri="{FF2B5EF4-FFF2-40B4-BE49-F238E27FC236}">
                <a16:creationId xmlns:a16="http://schemas.microsoft.com/office/drawing/2014/main" id="{60BD863C-E51D-1107-3A40-CEFF61E17322}"/>
              </a:ext>
            </a:extLst>
          </p:cNvPr>
          <p:cNvSpPr/>
          <p:nvPr/>
        </p:nvSpPr>
        <p:spPr>
          <a:xfrm>
            <a:off x="793789" y="4341614"/>
            <a:ext cx="170021" cy="354330"/>
          </a:xfrm>
          <a:prstGeom prst="roundRect">
            <a:avLst>
              <a:gd name="adj" fmla="val 20012"/>
            </a:avLst>
          </a:prstGeom>
          <a:solidFill>
            <a:srgbClr val="F0EAEA"/>
          </a:solidFill>
          <a:ln/>
        </p:spPr>
        <p:txBody>
          <a:bodyPr/>
          <a:lstStyle/>
          <a:p>
            <a:endParaRPr lang="en-US"/>
          </a:p>
        </p:txBody>
      </p:sp>
      <p:sp>
        <p:nvSpPr>
          <p:cNvPr id="6" name="Text 4">
            <a:extLst>
              <a:ext uri="{FF2B5EF4-FFF2-40B4-BE49-F238E27FC236}">
                <a16:creationId xmlns:a16="http://schemas.microsoft.com/office/drawing/2014/main" id="{ADF91873-F2E5-48D3-8505-7E5F777B18F5}"/>
              </a:ext>
            </a:extLst>
          </p:cNvPr>
          <p:cNvSpPr/>
          <p:nvPr/>
        </p:nvSpPr>
        <p:spPr>
          <a:xfrm>
            <a:off x="1303973" y="4341614"/>
            <a:ext cx="3306961"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Variables &amp; Data Types Deep Dive</a:t>
            </a:r>
            <a:endParaRPr lang="en-US" sz="2200" dirty="0"/>
          </a:p>
        </p:txBody>
      </p:sp>
      <p:sp>
        <p:nvSpPr>
          <p:cNvPr id="7" name="Shape 5">
            <a:extLst>
              <a:ext uri="{FF2B5EF4-FFF2-40B4-BE49-F238E27FC236}">
                <a16:creationId xmlns:a16="http://schemas.microsoft.com/office/drawing/2014/main" id="{A142DA34-B5A8-19F2-1560-BE14F6F9C49F}"/>
              </a:ext>
            </a:extLst>
          </p:cNvPr>
          <p:cNvSpPr/>
          <p:nvPr/>
        </p:nvSpPr>
        <p:spPr>
          <a:xfrm>
            <a:off x="793788" y="4922758"/>
            <a:ext cx="170021" cy="354330"/>
          </a:xfrm>
          <a:prstGeom prst="roundRect">
            <a:avLst>
              <a:gd name="adj" fmla="val 20012"/>
            </a:avLst>
          </a:prstGeom>
          <a:solidFill>
            <a:srgbClr val="F0EAEA"/>
          </a:solidFill>
          <a:ln/>
        </p:spPr>
        <p:txBody>
          <a:bodyPr/>
          <a:lstStyle/>
          <a:p>
            <a:endParaRPr lang="en-US"/>
          </a:p>
        </p:txBody>
      </p:sp>
      <p:sp>
        <p:nvSpPr>
          <p:cNvPr id="8" name="Text 6">
            <a:extLst>
              <a:ext uri="{FF2B5EF4-FFF2-40B4-BE49-F238E27FC236}">
                <a16:creationId xmlns:a16="http://schemas.microsoft.com/office/drawing/2014/main" id="{B01280FC-3F2E-14A8-0E6D-7B15F37951A0}"/>
              </a:ext>
            </a:extLst>
          </p:cNvPr>
          <p:cNvSpPr/>
          <p:nvPr/>
        </p:nvSpPr>
        <p:spPr>
          <a:xfrm>
            <a:off x="1303973" y="4922758"/>
            <a:ext cx="4572571"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Control Structures for AI Logic</a:t>
            </a:r>
            <a:endParaRPr lang="en-US" sz="2200" dirty="0"/>
          </a:p>
        </p:txBody>
      </p:sp>
      <p:sp>
        <p:nvSpPr>
          <p:cNvPr id="9" name="Shape 7">
            <a:extLst>
              <a:ext uri="{FF2B5EF4-FFF2-40B4-BE49-F238E27FC236}">
                <a16:creationId xmlns:a16="http://schemas.microsoft.com/office/drawing/2014/main" id="{F79140F6-FBA4-54DD-C9C2-FE662AE368B3}"/>
              </a:ext>
            </a:extLst>
          </p:cNvPr>
          <p:cNvSpPr/>
          <p:nvPr/>
        </p:nvSpPr>
        <p:spPr>
          <a:xfrm>
            <a:off x="793790" y="5503902"/>
            <a:ext cx="170021" cy="354330"/>
          </a:xfrm>
          <a:prstGeom prst="roundRect">
            <a:avLst>
              <a:gd name="adj" fmla="val 20012"/>
            </a:avLst>
          </a:prstGeom>
          <a:solidFill>
            <a:srgbClr val="F0EAEA"/>
          </a:solidFill>
          <a:ln/>
        </p:spPr>
        <p:txBody>
          <a:bodyPr/>
          <a:lstStyle/>
          <a:p>
            <a:endParaRPr lang="en-US"/>
          </a:p>
        </p:txBody>
      </p:sp>
      <p:sp>
        <p:nvSpPr>
          <p:cNvPr id="10" name="Text 8">
            <a:extLst>
              <a:ext uri="{FF2B5EF4-FFF2-40B4-BE49-F238E27FC236}">
                <a16:creationId xmlns:a16="http://schemas.microsoft.com/office/drawing/2014/main" id="{26821825-8B6B-0239-7507-5F40B0F4682C}"/>
              </a:ext>
            </a:extLst>
          </p:cNvPr>
          <p:cNvSpPr/>
          <p:nvPr/>
        </p:nvSpPr>
        <p:spPr>
          <a:xfrm>
            <a:off x="1303973" y="5553552"/>
            <a:ext cx="3444716" cy="354330"/>
          </a:xfrm>
          <a:prstGeom prst="rect">
            <a:avLst/>
          </a:prstGeom>
          <a:noFill/>
          <a:ln/>
        </p:spPr>
        <p:txBody>
          <a:bodyPr wrap="none" lIns="0" tIns="0" rIns="0" bIns="0" rtlCol="0" anchor="t"/>
          <a:lstStyle/>
          <a:p>
            <a:pPr marL="0" indent="0" algn="l">
              <a:lnSpc>
                <a:spcPts val="2750"/>
              </a:lnSpc>
              <a:buNone/>
            </a:pPr>
            <a:r>
              <a:rPr lang="en-US" sz="2200">
                <a:solidFill>
                  <a:srgbClr val="61615C"/>
                </a:solidFill>
                <a:latin typeface="Tomorrow Semi Bold" pitchFamily="34" charset="0"/>
                <a:ea typeface="Tomorrow Semi Bold" pitchFamily="34" charset="-122"/>
                <a:cs typeface="Tomorrow Semi Bold" pitchFamily="34" charset="-120"/>
              </a:rPr>
              <a:t>Functions - Building Blocks of AI</a:t>
            </a:r>
            <a:endParaRPr lang="en-US" sz="2200" dirty="0"/>
          </a:p>
        </p:txBody>
      </p:sp>
      <p:sp>
        <p:nvSpPr>
          <p:cNvPr id="11" name="Shape 9">
            <a:extLst>
              <a:ext uri="{FF2B5EF4-FFF2-40B4-BE49-F238E27FC236}">
                <a16:creationId xmlns:a16="http://schemas.microsoft.com/office/drawing/2014/main" id="{59A21029-FB3B-5A3C-F3E2-C4E5B2811B5F}"/>
              </a:ext>
            </a:extLst>
          </p:cNvPr>
          <p:cNvSpPr/>
          <p:nvPr/>
        </p:nvSpPr>
        <p:spPr>
          <a:xfrm>
            <a:off x="791859" y="6134695"/>
            <a:ext cx="170021" cy="354330"/>
          </a:xfrm>
          <a:prstGeom prst="roundRect">
            <a:avLst>
              <a:gd name="adj" fmla="val 20012"/>
            </a:avLst>
          </a:prstGeom>
          <a:solidFill>
            <a:srgbClr val="F0EAEA"/>
          </a:solidFill>
          <a:ln/>
        </p:spPr>
        <p:txBody>
          <a:bodyPr/>
          <a:lstStyle/>
          <a:p>
            <a:endParaRPr lang="en-US"/>
          </a:p>
        </p:txBody>
      </p:sp>
      <p:sp>
        <p:nvSpPr>
          <p:cNvPr id="12" name="Text 10">
            <a:extLst>
              <a:ext uri="{FF2B5EF4-FFF2-40B4-BE49-F238E27FC236}">
                <a16:creationId xmlns:a16="http://schemas.microsoft.com/office/drawing/2014/main" id="{F47A5015-F22B-94F6-B593-AE326BB2977E}"/>
              </a:ext>
            </a:extLst>
          </p:cNvPr>
          <p:cNvSpPr/>
          <p:nvPr/>
        </p:nvSpPr>
        <p:spPr>
          <a:xfrm>
            <a:off x="1303973" y="6150893"/>
            <a:ext cx="3509248"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rPr>
              <a:t>Python Environment and Setup</a:t>
            </a:r>
            <a:endParaRPr lang="en-US" sz="2200" dirty="0"/>
          </a:p>
        </p:txBody>
      </p:sp>
      <p:sp>
        <p:nvSpPr>
          <p:cNvPr id="13" name="Shape 11">
            <a:extLst>
              <a:ext uri="{FF2B5EF4-FFF2-40B4-BE49-F238E27FC236}">
                <a16:creationId xmlns:a16="http://schemas.microsoft.com/office/drawing/2014/main" id="{A66871AE-F980-0EA5-314D-843196F47822}"/>
              </a:ext>
            </a:extLst>
          </p:cNvPr>
          <p:cNvSpPr/>
          <p:nvPr/>
        </p:nvSpPr>
        <p:spPr>
          <a:xfrm>
            <a:off x="791858" y="6666190"/>
            <a:ext cx="170021" cy="354330"/>
          </a:xfrm>
          <a:prstGeom prst="roundRect">
            <a:avLst>
              <a:gd name="adj" fmla="val 20012"/>
            </a:avLst>
          </a:prstGeom>
          <a:solidFill>
            <a:srgbClr val="F0EAEA"/>
          </a:solidFill>
          <a:ln/>
        </p:spPr>
        <p:txBody>
          <a:bodyPr/>
          <a:lstStyle/>
          <a:p>
            <a:endParaRPr lang="en-US"/>
          </a:p>
        </p:txBody>
      </p:sp>
      <p:sp>
        <p:nvSpPr>
          <p:cNvPr id="14" name="Text 12">
            <a:extLst>
              <a:ext uri="{FF2B5EF4-FFF2-40B4-BE49-F238E27FC236}">
                <a16:creationId xmlns:a16="http://schemas.microsoft.com/office/drawing/2014/main" id="{C3258197-E260-0E47-46D3-A64B1A88A561}"/>
              </a:ext>
            </a:extLst>
          </p:cNvPr>
          <p:cNvSpPr/>
          <p:nvPr/>
        </p:nvSpPr>
        <p:spPr>
          <a:xfrm>
            <a:off x="1303973" y="6666190"/>
            <a:ext cx="4123134"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Hands-On Practice</a:t>
            </a:r>
            <a:endParaRPr lang="en-US" sz="2200" dirty="0"/>
          </a:p>
        </p:txBody>
      </p:sp>
      <p:sp>
        <p:nvSpPr>
          <p:cNvPr id="15" name="Rectangle 14">
            <a:extLst>
              <a:ext uri="{FF2B5EF4-FFF2-40B4-BE49-F238E27FC236}">
                <a16:creationId xmlns:a16="http://schemas.microsoft.com/office/drawing/2014/main" id="{3EDA9528-3C1C-10FA-B0F8-EE6A5A2CE68A}"/>
              </a:ext>
            </a:extLst>
          </p:cNvPr>
          <p:cNvSpPr/>
          <p:nvPr/>
        </p:nvSpPr>
        <p:spPr>
          <a:xfrm>
            <a:off x="12411307" y="7359805"/>
            <a:ext cx="2219093" cy="869795"/>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11">
            <a:extLst>
              <a:ext uri="{FF2B5EF4-FFF2-40B4-BE49-F238E27FC236}">
                <a16:creationId xmlns:a16="http://schemas.microsoft.com/office/drawing/2014/main" id="{E175B0AE-6507-D8D8-7E73-5B402A3880B7}"/>
              </a:ext>
            </a:extLst>
          </p:cNvPr>
          <p:cNvSpPr/>
          <p:nvPr/>
        </p:nvSpPr>
        <p:spPr>
          <a:xfrm>
            <a:off x="793788" y="7206217"/>
            <a:ext cx="170021" cy="354330"/>
          </a:xfrm>
          <a:prstGeom prst="roundRect">
            <a:avLst>
              <a:gd name="adj" fmla="val 20012"/>
            </a:avLst>
          </a:prstGeom>
          <a:solidFill>
            <a:srgbClr val="F0EAEA"/>
          </a:solidFill>
          <a:ln/>
        </p:spPr>
        <p:txBody>
          <a:bodyPr/>
          <a:lstStyle/>
          <a:p>
            <a:endParaRPr lang="en-US"/>
          </a:p>
        </p:txBody>
      </p:sp>
      <p:sp>
        <p:nvSpPr>
          <p:cNvPr id="17" name="Text 12">
            <a:extLst>
              <a:ext uri="{FF2B5EF4-FFF2-40B4-BE49-F238E27FC236}">
                <a16:creationId xmlns:a16="http://schemas.microsoft.com/office/drawing/2014/main" id="{DE6F63B6-8664-9FCB-D42E-116BF1B40A15}"/>
              </a:ext>
            </a:extLst>
          </p:cNvPr>
          <p:cNvSpPr/>
          <p:nvPr/>
        </p:nvSpPr>
        <p:spPr>
          <a:xfrm>
            <a:off x="1303973" y="7206217"/>
            <a:ext cx="4123134"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Kahoot(Quiz)</a:t>
            </a:r>
            <a:endParaRPr lang="en-US" sz="2200" dirty="0"/>
          </a:p>
        </p:txBody>
      </p:sp>
      <p:sp>
        <p:nvSpPr>
          <p:cNvPr id="18" name="Text 0">
            <a:extLst>
              <a:ext uri="{FF2B5EF4-FFF2-40B4-BE49-F238E27FC236}">
                <a16:creationId xmlns:a16="http://schemas.microsoft.com/office/drawing/2014/main" id="{B77E4D84-2D17-A318-3839-87C0D87435B1}"/>
              </a:ext>
            </a:extLst>
          </p:cNvPr>
          <p:cNvSpPr/>
          <p:nvPr/>
        </p:nvSpPr>
        <p:spPr>
          <a:xfrm>
            <a:off x="876868" y="1017663"/>
            <a:ext cx="3980498" cy="1021992"/>
          </a:xfrm>
          <a:prstGeom prst="rect">
            <a:avLst/>
          </a:prstGeom>
          <a:noFill/>
          <a:ln/>
        </p:spPr>
        <p:txBody>
          <a:bodyPr wrap="squar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Python Basics</a:t>
            </a:r>
            <a:endParaRPr lang="en-US" sz="4450" dirty="0"/>
          </a:p>
        </p:txBody>
      </p:sp>
      <p:pic>
        <p:nvPicPr>
          <p:cNvPr id="45" name="Picture 44">
            <a:extLst>
              <a:ext uri="{FF2B5EF4-FFF2-40B4-BE49-F238E27FC236}">
                <a16:creationId xmlns:a16="http://schemas.microsoft.com/office/drawing/2014/main" id="{5F8A8CF0-FF3F-8857-0225-9B722A25F58C}"/>
              </a:ext>
            </a:extLst>
          </p:cNvPr>
          <p:cNvPicPr>
            <a:picLocks/>
          </p:cNvPicPr>
          <p:nvPr/>
        </p:nvPicPr>
        <p:blipFill>
          <a:blip r:embed="rId3"/>
          <a:stretch>
            <a:fillRect/>
          </a:stretch>
        </p:blipFill>
        <p:spPr>
          <a:xfrm>
            <a:off x="8497824" y="0"/>
            <a:ext cx="6132576" cy="8229600"/>
          </a:xfrm>
          <a:prstGeom prst="rect">
            <a:avLst/>
          </a:prstGeom>
        </p:spPr>
      </p:pic>
    </p:spTree>
    <p:extLst>
      <p:ext uri="{BB962C8B-B14F-4D97-AF65-F5344CB8AC3E}">
        <p14:creationId xmlns:p14="http://schemas.microsoft.com/office/powerpoint/2010/main" val="282594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3615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Why Python for AI?</a:t>
            </a:r>
            <a:endParaRPr lang="en-US" sz="4450" dirty="0"/>
          </a:p>
        </p:txBody>
      </p:sp>
      <p:sp>
        <p:nvSpPr>
          <p:cNvPr id="4" name="Shape 1"/>
          <p:cNvSpPr/>
          <p:nvPr/>
        </p:nvSpPr>
        <p:spPr>
          <a:xfrm>
            <a:off x="793790" y="1685092"/>
            <a:ext cx="7556421" cy="1306949"/>
          </a:xfrm>
          <a:prstGeom prst="roundRect">
            <a:avLst>
              <a:gd name="adj" fmla="val 2603"/>
            </a:avLst>
          </a:prstGeom>
          <a:solidFill>
            <a:srgbClr val="F0EAEA"/>
          </a:solidFill>
          <a:ln/>
        </p:spPr>
        <p:txBody>
          <a:bodyPr/>
          <a:lstStyle/>
          <a:p>
            <a:endParaRPr lang="en-US"/>
          </a:p>
        </p:txBody>
      </p:sp>
      <p:sp>
        <p:nvSpPr>
          <p:cNvPr id="5" name="Text 2"/>
          <p:cNvSpPr/>
          <p:nvPr/>
        </p:nvSpPr>
        <p:spPr>
          <a:xfrm>
            <a:off x="1020604" y="191190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Simple Syntax</a:t>
            </a:r>
            <a:endParaRPr lang="en-US" sz="2200" dirty="0"/>
          </a:p>
        </p:txBody>
      </p:sp>
      <p:sp>
        <p:nvSpPr>
          <p:cNvPr id="6" name="Text 3"/>
          <p:cNvSpPr/>
          <p:nvPr/>
        </p:nvSpPr>
        <p:spPr>
          <a:xfrm>
            <a:off x="1020604" y="2402324"/>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Easy to read and write</a:t>
            </a:r>
            <a:endParaRPr lang="en-US" sz="1750" dirty="0"/>
          </a:p>
        </p:txBody>
      </p:sp>
      <p:sp>
        <p:nvSpPr>
          <p:cNvPr id="7" name="Shape 4"/>
          <p:cNvSpPr/>
          <p:nvPr/>
        </p:nvSpPr>
        <p:spPr>
          <a:xfrm>
            <a:off x="793790" y="3218855"/>
            <a:ext cx="7556421" cy="1306949"/>
          </a:xfrm>
          <a:prstGeom prst="roundRect">
            <a:avLst>
              <a:gd name="adj" fmla="val 2603"/>
            </a:avLst>
          </a:prstGeom>
          <a:solidFill>
            <a:srgbClr val="F0EAEA"/>
          </a:solidFill>
          <a:ln/>
        </p:spPr>
        <p:txBody>
          <a:bodyPr/>
          <a:lstStyle/>
          <a:p>
            <a:endParaRPr lang="en-US"/>
          </a:p>
        </p:txBody>
      </p:sp>
      <p:sp>
        <p:nvSpPr>
          <p:cNvPr id="8" name="Text 5"/>
          <p:cNvSpPr/>
          <p:nvPr/>
        </p:nvSpPr>
        <p:spPr>
          <a:xfrm>
            <a:off x="1020604" y="34456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Rich Libraries</a:t>
            </a:r>
            <a:endParaRPr lang="en-US" sz="2200" dirty="0"/>
          </a:p>
        </p:txBody>
      </p:sp>
      <p:sp>
        <p:nvSpPr>
          <p:cNvPr id="9" name="Text 6"/>
          <p:cNvSpPr/>
          <p:nvPr/>
        </p:nvSpPr>
        <p:spPr>
          <a:xfrm>
            <a:off x="1020604" y="3936087"/>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Strong AI and ML tools</a:t>
            </a:r>
            <a:endParaRPr lang="en-US" sz="1750" dirty="0"/>
          </a:p>
        </p:txBody>
      </p:sp>
      <p:sp>
        <p:nvSpPr>
          <p:cNvPr id="10" name="Shape 7"/>
          <p:cNvSpPr/>
          <p:nvPr/>
        </p:nvSpPr>
        <p:spPr>
          <a:xfrm>
            <a:off x="793790" y="4752618"/>
            <a:ext cx="7556421" cy="1306949"/>
          </a:xfrm>
          <a:prstGeom prst="roundRect">
            <a:avLst>
              <a:gd name="adj" fmla="val 2603"/>
            </a:avLst>
          </a:prstGeom>
          <a:solidFill>
            <a:srgbClr val="F0EAEA"/>
          </a:solidFill>
          <a:ln/>
        </p:spPr>
        <p:txBody>
          <a:bodyPr/>
          <a:lstStyle/>
          <a:p>
            <a:endParaRPr lang="en-US"/>
          </a:p>
        </p:txBody>
      </p:sp>
      <p:sp>
        <p:nvSpPr>
          <p:cNvPr id="11" name="Text 8"/>
          <p:cNvSpPr/>
          <p:nvPr/>
        </p:nvSpPr>
        <p:spPr>
          <a:xfrm>
            <a:off x="1020604" y="4979432"/>
            <a:ext cx="2929533"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Community Support</a:t>
            </a:r>
            <a:endParaRPr lang="en-US" sz="2200" dirty="0"/>
          </a:p>
        </p:txBody>
      </p:sp>
      <p:sp>
        <p:nvSpPr>
          <p:cNvPr id="12" name="Text 9"/>
          <p:cNvSpPr/>
          <p:nvPr/>
        </p:nvSpPr>
        <p:spPr>
          <a:xfrm>
            <a:off x="1020604" y="5469850"/>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Active global developers</a:t>
            </a:r>
            <a:endParaRPr lang="en-US" sz="1750" dirty="0"/>
          </a:p>
        </p:txBody>
      </p:sp>
      <p:sp>
        <p:nvSpPr>
          <p:cNvPr id="13" name="Shape 10"/>
          <p:cNvSpPr/>
          <p:nvPr/>
        </p:nvSpPr>
        <p:spPr>
          <a:xfrm>
            <a:off x="793790" y="6286381"/>
            <a:ext cx="7556421" cy="1306949"/>
          </a:xfrm>
          <a:prstGeom prst="roundRect">
            <a:avLst>
              <a:gd name="adj" fmla="val 2603"/>
            </a:avLst>
          </a:prstGeom>
          <a:solidFill>
            <a:srgbClr val="F0EAEA"/>
          </a:solidFill>
          <a:ln/>
        </p:spPr>
        <p:txBody>
          <a:bodyPr/>
          <a:lstStyle/>
          <a:p>
            <a:endParaRPr lang="en-US"/>
          </a:p>
        </p:txBody>
      </p:sp>
      <p:sp>
        <p:nvSpPr>
          <p:cNvPr id="14" name="Text 11"/>
          <p:cNvSpPr/>
          <p:nvPr/>
        </p:nvSpPr>
        <p:spPr>
          <a:xfrm>
            <a:off x="1020604" y="65131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Industry Standard</a:t>
            </a:r>
            <a:endParaRPr lang="en-US" sz="2200" dirty="0"/>
          </a:p>
        </p:txBody>
      </p:sp>
      <p:sp>
        <p:nvSpPr>
          <p:cNvPr id="15" name="Text 12"/>
          <p:cNvSpPr/>
          <p:nvPr/>
        </p:nvSpPr>
        <p:spPr>
          <a:xfrm>
            <a:off x="1020604" y="7003613"/>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Widely adopted in AI</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0489A-3C8E-152D-B8E5-A35375CDF98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BB03A02-C853-FE7C-1FC2-5C42BCD64277}"/>
              </a:ext>
            </a:extLst>
          </p:cNvPr>
          <p:cNvSpPr/>
          <p:nvPr/>
        </p:nvSpPr>
        <p:spPr>
          <a:xfrm>
            <a:off x="2307630" y="402034"/>
            <a:ext cx="9915236" cy="708779"/>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Variables &amp; Data Types Deep Dive -1</a:t>
            </a:r>
            <a:endParaRPr lang="en-US" sz="4800" dirty="0"/>
          </a:p>
        </p:txBody>
      </p:sp>
      <p:sp>
        <p:nvSpPr>
          <p:cNvPr id="10" name="Rectangle 9">
            <a:extLst>
              <a:ext uri="{FF2B5EF4-FFF2-40B4-BE49-F238E27FC236}">
                <a16:creationId xmlns:a16="http://schemas.microsoft.com/office/drawing/2014/main" id="{C4F5A86B-65BA-DD2D-E6E1-3BC12F3E20A4}"/>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E8FBF9-0244-05F0-874D-F79A0A89FDAF}"/>
              </a:ext>
            </a:extLst>
          </p:cNvPr>
          <p:cNvSpPr/>
          <p:nvPr/>
        </p:nvSpPr>
        <p:spPr>
          <a:xfrm>
            <a:off x="338361" y="1531298"/>
            <a:ext cx="6351806" cy="16434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5CF8A9-C31F-B84F-1B71-837D4F8188D4}"/>
              </a:ext>
            </a:extLst>
          </p:cNvPr>
          <p:cNvSpPr txBox="1"/>
          <p:nvPr/>
        </p:nvSpPr>
        <p:spPr>
          <a:xfrm>
            <a:off x="338360" y="1639535"/>
            <a:ext cx="6351807" cy="1477328"/>
          </a:xfrm>
          <a:prstGeom prst="rect">
            <a:avLst/>
          </a:prstGeom>
          <a:noFill/>
        </p:spPr>
        <p:txBody>
          <a:bodyPr wrap="square" rtlCol="0">
            <a:spAutoFit/>
          </a:bodyPr>
          <a:lstStyle/>
          <a:p>
            <a:r>
              <a:rPr lang="en-US" dirty="0"/>
              <a:t>🧠 </a:t>
            </a:r>
            <a:r>
              <a:rPr lang="en-US" b="1" dirty="0"/>
              <a:t>What is a Variable?</a:t>
            </a:r>
          </a:p>
          <a:p>
            <a:pPr marL="285750" indent="-285750">
              <a:buFont typeface="Arial" panose="020B0604020202020204" pitchFamily="34" charset="0"/>
              <a:buChar char="•"/>
            </a:pPr>
            <a:r>
              <a:rPr lang="en-US" dirty="0"/>
              <a:t>A </a:t>
            </a:r>
            <a:r>
              <a:rPr lang="en-US" b="1" dirty="0"/>
              <a:t>variable</a:t>
            </a:r>
            <a:r>
              <a:rPr lang="en-US" dirty="0"/>
              <a:t> is like a </a:t>
            </a:r>
            <a:r>
              <a:rPr lang="en-US" b="1" dirty="0"/>
              <a:t>label</a:t>
            </a:r>
            <a:r>
              <a:rPr lang="en-US" dirty="0"/>
              <a:t> attached to a value in memory.</a:t>
            </a:r>
          </a:p>
          <a:p>
            <a:pPr marL="285750" indent="-285750">
              <a:buFont typeface="Arial" panose="020B0604020202020204" pitchFamily="34" charset="0"/>
              <a:buChar char="•"/>
            </a:pPr>
            <a:r>
              <a:rPr lang="en-US" dirty="0"/>
              <a:t>It allows you to </a:t>
            </a:r>
            <a:r>
              <a:rPr lang="en-US" b="1" dirty="0"/>
              <a:t>store</a:t>
            </a:r>
            <a:r>
              <a:rPr lang="en-US" dirty="0"/>
              <a:t>, </a:t>
            </a:r>
            <a:r>
              <a:rPr lang="en-US" b="1" dirty="0"/>
              <a:t>modify</a:t>
            </a:r>
            <a:r>
              <a:rPr lang="en-US" dirty="0"/>
              <a:t>, and </a:t>
            </a:r>
            <a:r>
              <a:rPr lang="en-US" b="1" dirty="0"/>
              <a:t>reuse</a:t>
            </a:r>
            <a:r>
              <a:rPr lang="en-US" dirty="0"/>
              <a:t> data in your program.</a:t>
            </a:r>
          </a:p>
          <a:p>
            <a:pPr marL="285750" indent="-285750">
              <a:buFont typeface="Arial" panose="020B0604020202020204" pitchFamily="34" charset="0"/>
              <a:buChar char="•"/>
            </a:pPr>
            <a:r>
              <a:rPr lang="en-US" dirty="0"/>
              <a:t>Think of it as a </a:t>
            </a:r>
            <a:r>
              <a:rPr lang="en-US" b="1" dirty="0"/>
              <a:t>named box</a:t>
            </a:r>
            <a:r>
              <a:rPr lang="en-US" dirty="0"/>
              <a:t> where you can put different kinds of information.</a:t>
            </a:r>
            <a:endParaRPr lang="en-US" b="1" dirty="0"/>
          </a:p>
        </p:txBody>
      </p:sp>
      <p:sp>
        <p:nvSpPr>
          <p:cNvPr id="16" name="Rectangle 15">
            <a:extLst>
              <a:ext uri="{FF2B5EF4-FFF2-40B4-BE49-F238E27FC236}">
                <a16:creationId xmlns:a16="http://schemas.microsoft.com/office/drawing/2014/main" id="{375EEB7A-2402-DC89-DA2B-587243F040FE}"/>
              </a:ext>
            </a:extLst>
          </p:cNvPr>
          <p:cNvSpPr/>
          <p:nvPr/>
        </p:nvSpPr>
        <p:spPr>
          <a:xfrm>
            <a:off x="338361" y="3762295"/>
            <a:ext cx="6351806" cy="16434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58F6325-D480-517F-21DF-966045426844}"/>
              </a:ext>
            </a:extLst>
          </p:cNvPr>
          <p:cNvSpPr txBox="1"/>
          <p:nvPr/>
        </p:nvSpPr>
        <p:spPr>
          <a:xfrm>
            <a:off x="338361" y="3928407"/>
            <a:ext cx="6351806" cy="1477328"/>
          </a:xfrm>
          <a:prstGeom prst="rect">
            <a:avLst/>
          </a:prstGeom>
          <a:noFill/>
        </p:spPr>
        <p:txBody>
          <a:bodyPr wrap="square" rtlCol="0">
            <a:spAutoFit/>
          </a:bodyPr>
          <a:lstStyle/>
          <a:p>
            <a:r>
              <a:rPr lang="en-US" dirty="0"/>
              <a:t>⚙️ </a:t>
            </a:r>
            <a:r>
              <a:rPr lang="en-US" b="1" dirty="0"/>
              <a:t>How Do Variables Work in Python?</a:t>
            </a:r>
          </a:p>
          <a:p>
            <a:pPr lvl="1"/>
            <a:r>
              <a:rPr lang="en-US" dirty="0"/>
              <a:t>Python is </a:t>
            </a:r>
            <a:r>
              <a:rPr lang="en-US" b="1" dirty="0"/>
              <a:t>dynamically typed</a:t>
            </a:r>
            <a:r>
              <a:rPr lang="en-US" dirty="0"/>
              <a:t>:</a:t>
            </a:r>
          </a:p>
          <a:p>
            <a:pPr marL="742950" lvl="1" indent="-285750">
              <a:buFont typeface="Arial" panose="020B0604020202020204" pitchFamily="34" charset="0"/>
              <a:buChar char="•"/>
            </a:pPr>
            <a:r>
              <a:rPr lang="en-US" dirty="0"/>
              <a:t>You </a:t>
            </a:r>
            <a:r>
              <a:rPr lang="en-US" b="1" dirty="0"/>
              <a:t>don’t need to declare</a:t>
            </a:r>
            <a:r>
              <a:rPr lang="en-US" dirty="0"/>
              <a:t> the type of a variable.</a:t>
            </a:r>
          </a:p>
          <a:p>
            <a:pPr marL="742950" lvl="1" indent="-285750">
              <a:buFont typeface="Arial" panose="020B0604020202020204" pitchFamily="34" charset="0"/>
              <a:buChar char="•"/>
            </a:pPr>
            <a:r>
              <a:rPr lang="en-US" dirty="0"/>
              <a:t>The interpreter automatically figures it out based on the assigned value.</a:t>
            </a:r>
          </a:p>
        </p:txBody>
      </p:sp>
      <p:sp>
        <p:nvSpPr>
          <p:cNvPr id="21" name="Rectangle 20">
            <a:extLst>
              <a:ext uri="{FF2B5EF4-FFF2-40B4-BE49-F238E27FC236}">
                <a16:creationId xmlns:a16="http://schemas.microsoft.com/office/drawing/2014/main" id="{638CB9A6-50BD-C238-D3C8-E3ADB1C377BB}"/>
              </a:ext>
            </a:extLst>
          </p:cNvPr>
          <p:cNvSpPr/>
          <p:nvPr/>
        </p:nvSpPr>
        <p:spPr>
          <a:xfrm>
            <a:off x="338361" y="6055568"/>
            <a:ext cx="6351806" cy="16434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9044CD7-2D86-9063-F41D-588CA11DA82D}"/>
              </a:ext>
            </a:extLst>
          </p:cNvPr>
          <p:cNvSpPr txBox="1"/>
          <p:nvPr/>
        </p:nvSpPr>
        <p:spPr>
          <a:xfrm>
            <a:off x="338361" y="6221680"/>
            <a:ext cx="6351806" cy="1200329"/>
          </a:xfrm>
          <a:prstGeom prst="rect">
            <a:avLst/>
          </a:prstGeom>
          <a:noFill/>
        </p:spPr>
        <p:txBody>
          <a:bodyPr wrap="square" rtlCol="0">
            <a:spAutoFit/>
          </a:bodyPr>
          <a:lstStyle/>
          <a:p>
            <a:r>
              <a:rPr lang="en-US" dirty="0"/>
              <a:t>✅ Example:</a:t>
            </a:r>
          </a:p>
          <a:p>
            <a:endParaRPr lang="en-US" dirty="0"/>
          </a:p>
          <a:p>
            <a:r>
              <a:rPr lang="en-US" dirty="0"/>
              <a:t>Message = “Hello”    # This is a string</a:t>
            </a:r>
          </a:p>
          <a:p>
            <a:r>
              <a:rPr lang="en-US" dirty="0"/>
              <a:t>Count = 15	  # This is an integer</a:t>
            </a:r>
          </a:p>
        </p:txBody>
      </p:sp>
      <p:sp>
        <p:nvSpPr>
          <p:cNvPr id="23" name="Rectangle 22">
            <a:extLst>
              <a:ext uri="{FF2B5EF4-FFF2-40B4-BE49-F238E27FC236}">
                <a16:creationId xmlns:a16="http://schemas.microsoft.com/office/drawing/2014/main" id="{66E69F15-D00F-65B0-6B53-22846DB3464E}"/>
              </a:ext>
            </a:extLst>
          </p:cNvPr>
          <p:cNvSpPr/>
          <p:nvPr/>
        </p:nvSpPr>
        <p:spPr>
          <a:xfrm>
            <a:off x="7789761" y="1531298"/>
            <a:ext cx="6351806" cy="16434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F08ED0-0C14-CE10-E836-9CBB26F40451}"/>
              </a:ext>
            </a:extLst>
          </p:cNvPr>
          <p:cNvSpPr txBox="1"/>
          <p:nvPr/>
        </p:nvSpPr>
        <p:spPr>
          <a:xfrm>
            <a:off x="7789760" y="1639535"/>
            <a:ext cx="6351807" cy="1477328"/>
          </a:xfrm>
          <a:prstGeom prst="rect">
            <a:avLst/>
          </a:prstGeom>
          <a:noFill/>
        </p:spPr>
        <p:txBody>
          <a:bodyPr wrap="square" rtlCol="0">
            <a:spAutoFit/>
          </a:bodyPr>
          <a:lstStyle/>
          <a:p>
            <a:r>
              <a:rPr lang="en-US" dirty="0"/>
              <a:t>📌 </a:t>
            </a:r>
            <a:r>
              <a:rPr lang="en-US" b="1" dirty="0"/>
              <a:t>Variable Naming Rules</a:t>
            </a:r>
          </a:p>
          <a:p>
            <a:pPr marL="285750" indent="-285750">
              <a:buFont typeface="Arial" panose="020B0604020202020204" pitchFamily="34" charset="0"/>
              <a:buChar char="•"/>
            </a:pPr>
            <a:r>
              <a:rPr lang="en-US" dirty="0"/>
              <a:t>Must begin with a </a:t>
            </a:r>
            <a:r>
              <a:rPr lang="en-US" b="1" dirty="0"/>
              <a:t>letter</a:t>
            </a:r>
            <a:r>
              <a:rPr lang="en-US" dirty="0"/>
              <a:t> (A-Z or a-z) or </a:t>
            </a:r>
            <a:r>
              <a:rPr lang="en-US" b="1" dirty="0"/>
              <a:t>underscore _ .</a:t>
            </a:r>
          </a:p>
          <a:p>
            <a:pPr marL="285750" indent="-285750">
              <a:buFont typeface="Arial" panose="020B0604020202020204" pitchFamily="34" charset="0"/>
              <a:buChar char="•"/>
            </a:pPr>
            <a:r>
              <a:rPr lang="en-US" dirty="0"/>
              <a:t>Can contain </a:t>
            </a:r>
            <a:r>
              <a:rPr lang="en-US" b="1" dirty="0"/>
              <a:t>letters, digits, and underscores.</a:t>
            </a:r>
          </a:p>
          <a:p>
            <a:pPr marL="285750" indent="-285750">
              <a:buFont typeface="Arial" panose="020B0604020202020204" pitchFamily="34" charset="0"/>
              <a:buChar char="•"/>
            </a:pPr>
            <a:r>
              <a:rPr lang="en-US" b="1" dirty="0"/>
              <a:t>Case-sensitive</a:t>
            </a:r>
            <a:r>
              <a:rPr lang="en-US" dirty="0"/>
              <a:t>: </a:t>
            </a:r>
            <a:r>
              <a:rPr lang="en-US" b="1" dirty="0"/>
              <a:t>Name</a:t>
            </a:r>
            <a:r>
              <a:rPr lang="en-US" dirty="0"/>
              <a:t> and </a:t>
            </a:r>
            <a:r>
              <a:rPr lang="en-US" b="1" dirty="0"/>
              <a:t>name</a:t>
            </a:r>
            <a:r>
              <a:rPr lang="en-US" dirty="0"/>
              <a:t> are different.</a:t>
            </a:r>
          </a:p>
          <a:p>
            <a:pPr marL="285750" indent="-285750">
              <a:buFont typeface="Arial" panose="020B0604020202020204" pitchFamily="34" charset="0"/>
              <a:buChar char="•"/>
            </a:pPr>
            <a:r>
              <a:rPr lang="en-US" dirty="0"/>
              <a:t>Avoid using Python </a:t>
            </a:r>
            <a:r>
              <a:rPr lang="en-US" b="1" dirty="0"/>
              <a:t>keywords</a:t>
            </a:r>
            <a:r>
              <a:rPr lang="en-US" dirty="0"/>
              <a:t> (like </a:t>
            </a:r>
            <a:r>
              <a:rPr lang="en-US" b="1" dirty="0"/>
              <a:t>if</a:t>
            </a:r>
            <a:r>
              <a:rPr lang="en-US" dirty="0"/>
              <a:t>, </a:t>
            </a:r>
            <a:r>
              <a:rPr lang="en-US" b="1" dirty="0"/>
              <a:t>class</a:t>
            </a:r>
            <a:r>
              <a:rPr lang="en-US" dirty="0"/>
              <a:t>, </a:t>
            </a:r>
            <a:r>
              <a:rPr lang="en-US" b="1" dirty="0"/>
              <a:t>for</a:t>
            </a:r>
            <a:r>
              <a:rPr lang="en-US" dirty="0"/>
              <a:t>).</a:t>
            </a:r>
            <a:endParaRPr lang="en-US" b="1" dirty="0"/>
          </a:p>
        </p:txBody>
      </p:sp>
      <p:sp>
        <p:nvSpPr>
          <p:cNvPr id="31" name="Rectangle 30">
            <a:extLst>
              <a:ext uri="{FF2B5EF4-FFF2-40B4-BE49-F238E27FC236}">
                <a16:creationId xmlns:a16="http://schemas.microsoft.com/office/drawing/2014/main" id="{2F67EA0A-27B0-86C7-0AB1-A8AC0EA91104}"/>
              </a:ext>
            </a:extLst>
          </p:cNvPr>
          <p:cNvSpPr/>
          <p:nvPr/>
        </p:nvSpPr>
        <p:spPr>
          <a:xfrm>
            <a:off x="7789760" y="3762295"/>
            <a:ext cx="6351806" cy="16434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9A572C4-C945-7BDB-0AD0-A8E5136EDA34}"/>
              </a:ext>
            </a:extLst>
          </p:cNvPr>
          <p:cNvSpPr txBox="1"/>
          <p:nvPr/>
        </p:nvSpPr>
        <p:spPr>
          <a:xfrm>
            <a:off x="7789760" y="3928407"/>
            <a:ext cx="6351806" cy="1477328"/>
          </a:xfrm>
          <a:prstGeom prst="rect">
            <a:avLst/>
          </a:prstGeom>
          <a:noFill/>
        </p:spPr>
        <p:txBody>
          <a:bodyPr wrap="square" rtlCol="0">
            <a:spAutoFit/>
          </a:bodyPr>
          <a:lstStyle/>
          <a:p>
            <a:r>
              <a:rPr lang="en-US" dirty="0"/>
              <a:t>✅ Good Names:</a:t>
            </a:r>
          </a:p>
          <a:p>
            <a:pPr marL="285750" indent="-285750">
              <a:buFont typeface="Arial" panose="020B0604020202020204" pitchFamily="34" charset="0"/>
              <a:buChar char="•"/>
            </a:pPr>
            <a:r>
              <a:rPr lang="en-US" dirty="0"/>
              <a:t>  </a:t>
            </a:r>
            <a:r>
              <a:rPr lang="en-US" b="1" dirty="0"/>
              <a:t>name</a:t>
            </a:r>
            <a:r>
              <a:rPr lang="en-US" dirty="0"/>
              <a:t>, </a:t>
            </a:r>
            <a:r>
              <a:rPr lang="en-US" b="1" dirty="0"/>
              <a:t>user_age</a:t>
            </a:r>
            <a:r>
              <a:rPr lang="en-US" dirty="0"/>
              <a:t>, </a:t>
            </a:r>
            <a:r>
              <a:rPr lang="en-US" b="1" dirty="0"/>
              <a:t>temp</a:t>
            </a:r>
          </a:p>
          <a:p>
            <a:r>
              <a:rPr lang="en-US" dirty="0"/>
              <a:t>❌ Bad Names:</a:t>
            </a:r>
          </a:p>
          <a:p>
            <a:pPr marL="285750" indent="-285750">
              <a:buFont typeface="Arial" panose="020B0604020202020204" pitchFamily="34" charset="0"/>
              <a:buChar char="•"/>
            </a:pPr>
            <a:r>
              <a:rPr lang="en-US" b="1" dirty="0"/>
              <a:t>2score</a:t>
            </a:r>
            <a:r>
              <a:rPr lang="en-US" dirty="0"/>
              <a:t> (starts with a number)</a:t>
            </a:r>
          </a:p>
          <a:p>
            <a:pPr marL="285750" indent="-285750">
              <a:buFont typeface="Arial" panose="020B0604020202020204" pitchFamily="34" charset="0"/>
              <a:buChar char="•"/>
            </a:pPr>
            <a:r>
              <a:rPr lang="en-US" b="1" dirty="0"/>
              <a:t>class</a:t>
            </a:r>
            <a:r>
              <a:rPr lang="en-US" dirty="0"/>
              <a:t> (reserved words/keywords)</a:t>
            </a:r>
          </a:p>
        </p:txBody>
      </p:sp>
      <p:sp>
        <p:nvSpPr>
          <p:cNvPr id="33" name="Rectangle 32">
            <a:extLst>
              <a:ext uri="{FF2B5EF4-FFF2-40B4-BE49-F238E27FC236}">
                <a16:creationId xmlns:a16="http://schemas.microsoft.com/office/drawing/2014/main" id="{521B5956-10F8-2A35-7C5A-BFF73C2A7F70}"/>
              </a:ext>
            </a:extLst>
          </p:cNvPr>
          <p:cNvSpPr/>
          <p:nvPr/>
        </p:nvSpPr>
        <p:spPr>
          <a:xfrm>
            <a:off x="7789760" y="6055568"/>
            <a:ext cx="6351806" cy="16434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70440BB-6956-5A49-FF84-4744BAAF8967}"/>
              </a:ext>
            </a:extLst>
          </p:cNvPr>
          <p:cNvSpPr txBox="1"/>
          <p:nvPr/>
        </p:nvSpPr>
        <p:spPr>
          <a:xfrm>
            <a:off x="7789760" y="6221680"/>
            <a:ext cx="6351806" cy="1200329"/>
          </a:xfrm>
          <a:prstGeom prst="rect">
            <a:avLst/>
          </a:prstGeom>
          <a:noFill/>
        </p:spPr>
        <p:txBody>
          <a:bodyPr wrap="square" rtlCol="0">
            <a:spAutoFit/>
          </a:bodyPr>
          <a:lstStyle/>
          <a:p>
            <a:r>
              <a:rPr lang="en-US" dirty="0"/>
              <a:t>🧪 </a:t>
            </a:r>
            <a:r>
              <a:rPr lang="en-US" b="1" dirty="0"/>
              <a:t>Why Are Variables Important?</a:t>
            </a:r>
          </a:p>
          <a:p>
            <a:pPr marL="285750" indent="-285750">
              <a:buFont typeface="Arial" panose="020B0604020202020204" pitchFamily="34" charset="0"/>
              <a:buChar char="•"/>
            </a:pPr>
            <a:r>
              <a:rPr lang="en-US" dirty="0"/>
              <a:t>They make your code </a:t>
            </a:r>
            <a:r>
              <a:rPr lang="en-US" b="1" dirty="0"/>
              <a:t>reusable</a:t>
            </a:r>
            <a:r>
              <a:rPr lang="en-US" dirty="0"/>
              <a:t> and </a:t>
            </a:r>
            <a:r>
              <a:rPr lang="en-US" b="1" dirty="0"/>
              <a:t>maintainable</a:t>
            </a:r>
            <a:r>
              <a:rPr lang="en-US" dirty="0"/>
              <a:t>.</a:t>
            </a:r>
          </a:p>
          <a:p>
            <a:pPr marL="285750" indent="-285750">
              <a:buFont typeface="Arial" panose="020B0604020202020204" pitchFamily="34" charset="0"/>
              <a:buChar char="•"/>
            </a:pPr>
            <a:r>
              <a:rPr lang="en-US" dirty="0"/>
              <a:t>You can </a:t>
            </a:r>
            <a:r>
              <a:rPr lang="en-US" b="1" dirty="0"/>
              <a:t>store user input</a:t>
            </a:r>
            <a:r>
              <a:rPr lang="en-US" dirty="0"/>
              <a:t>, </a:t>
            </a:r>
            <a:r>
              <a:rPr lang="en-US" b="1" dirty="0"/>
              <a:t>track values</a:t>
            </a:r>
            <a:r>
              <a:rPr lang="en-US" dirty="0"/>
              <a:t>, and </a:t>
            </a:r>
            <a:r>
              <a:rPr lang="en-US" b="1" dirty="0"/>
              <a:t>pass data</a:t>
            </a:r>
            <a:r>
              <a:rPr lang="en-US" dirty="0"/>
              <a:t> between functions or parts of your program.</a:t>
            </a:r>
          </a:p>
        </p:txBody>
      </p:sp>
    </p:spTree>
    <p:extLst>
      <p:ext uri="{BB962C8B-B14F-4D97-AF65-F5344CB8AC3E}">
        <p14:creationId xmlns:p14="http://schemas.microsoft.com/office/powerpoint/2010/main" val="53195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2E174-A466-F1D7-A15D-332A4F4C12D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9116419-F840-F3D0-6053-43E6678F6CEA}"/>
              </a:ext>
            </a:extLst>
          </p:cNvPr>
          <p:cNvSpPr/>
          <p:nvPr/>
        </p:nvSpPr>
        <p:spPr>
          <a:xfrm>
            <a:off x="2307630" y="402034"/>
            <a:ext cx="10366648" cy="708779"/>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Variables &amp; Data Types Deep Dive -2</a:t>
            </a:r>
            <a:endParaRPr lang="en-US" sz="4800" dirty="0"/>
          </a:p>
        </p:txBody>
      </p:sp>
      <p:sp>
        <p:nvSpPr>
          <p:cNvPr id="10" name="Rectangle 9">
            <a:extLst>
              <a:ext uri="{FF2B5EF4-FFF2-40B4-BE49-F238E27FC236}">
                <a16:creationId xmlns:a16="http://schemas.microsoft.com/office/drawing/2014/main" id="{66787372-3FAD-577E-67A9-64AAE8F76434}"/>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C1698B-E5EB-0628-2562-6FC4E84143EA}"/>
              </a:ext>
            </a:extLst>
          </p:cNvPr>
          <p:cNvSpPr/>
          <p:nvPr/>
        </p:nvSpPr>
        <p:spPr>
          <a:xfrm>
            <a:off x="338361" y="1531298"/>
            <a:ext cx="5384960" cy="203132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401FBA0-00B0-66FF-329D-C1811161FDA8}"/>
              </a:ext>
            </a:extLst>
          </p:cNvPr>
          <p:cNvSpPr txBox="1"/>
          <p:nvPr/>
        </p:nvSpPr>
        <p:spPr>
          <a:xfrm>
            <a:off x="254644" y="1571474"/>
            <a:ext cx="5384960" cy="2031325"/>
          </a:xfrm>
          <a:prstGeom prst="rect">
            <a:avLst/>
          </a:prstGeom>
          <a:noFill/>
        </p:spPr>
        <p:txBody>
          <a:bodyPr wrap="square" rtlCol="0">
            <a:spAutoFit/>
          </a:bodyPr>
          <a:lstStyle/>
          <a:p>
            <a:r>
              <a:rPr lang="en-US" dirty="0"/>
              <a:t>🧠 </a:t>
            </a:r>
            <a:r>
              <a:rPr lang="en-US" b="1" dirty="0"/>
              <a:t>What is a Data Type?</a:t>
            </a:r>
          </a:p>
          <a:p>
            <a:pPr marL="285750" indent="-285750">
              <a:buFont typeface="Arial" panose="020B0604020202020204" pitchFamily="34" charset="0"/>
              <a:buChar char="•"/>
            </a:pPr>
            <a:r>
              <a:rPr lang="en-US" dirty="0"/>
              <a:t>A </a:t>
            </a:r>
            <a:r>
              <a:rPr lang="en-US" b="1" dirty="0"/>
              <a:t>data type</a:t>
            </a:r>
            <a:r>
              <a:rPr lang="en-US" dirty="0"/>
              <a:t> defines the </a:t>
            </a:r>
            <a:r>
              <a:rPr lang="en-US" b="1" dirty="0"/>
              <a:t>kind of value</a:t>
            </a:r>
            <a:r>
              <a:rPr lang="en-US" dirty="0"/>
              <a:t> a variable can hold.</a:t>
            </a:r>
          </a:p>
          <a:p>
            <a:pPr marL="285750" indent="-285750">
              <a:buFont typeface="Arial" panose="020B0604020202020204" pitchFamily="34" charset="0"/>
              <a:buChar char="•"/>
            </a:pPr>
            <a:r>
              <a:rPr lang="en-US" dirty="0"/>
              <a:t>Python automatically assigns a data type when you assign a value.</a:t>
            </a:r>
          </a:p>
          <a:p>
            <a:pPr marL="285750" indent="-285750">
              <a:buFont typeface="Arial" panose="020B0604020202020204" pitchFamily="34" charset="0"/>
              <a:buChar char="•"/>
            </a:pPr>
            <a:r>
              <a:rPr lang="en-US" dirty="0"/>
              <a:t>Different data types are used for storing </a:t>
            </a:r>
            <a:r>
              <a:rPr lang="en-US" b="1" dirty="0"/>
              <a:t>numbers</a:t>
            </a:r>
            <a:r>
              <a:rPr lang="en-US" dirty="0"/>
              <a:t>, </a:t>
            </a:r>
            <a:r>
              <a:rPr lang="en-US" b="1" dirty="0"/>
              <a:t>text</a:t>
            </a:r>
            <a:r>
              <a:rPr lang="en-US" dirty="0"/>
              <a:t>, </a:t>
            </a:r>
            <a:r>
              <a:rPr lang="en-US" b="1" dirty="0"/>
              <a:t>lists</a:t>
            </a:r>
            <a:r>
              <a:rPr lang="en-US" dirty="0"/>
              <a:t>, </a:t>
            </a:r>
            <a:r>
              <a:rPr lang="en-US" b="1" dirty="0"/>
              <a:t>true/false</a:t>
            </a:r>
            <a:r>
              <a:rPr lang="en-US" dirty="0"/>
              <a:t>, etc.</a:t>
            </a:r>
          </a:p>
        </p:txBody>
      </p:sp>
      <p:sp>
        <p:nvSpPr>
          <p:cNvPr id="16" name="Rectangle 15">
            <a:extLst>
              <a:ext uri="{FF2B5EF4-FFF2-40B4-BE49-F238E27FC236}">
                <a16:creationId xmlns:a16="http://schemas.microsoft.com/office/drawing/2014/main" id="{C601FE96-E582-6352-AE2C-9E15789BE2C1}"/>
              </a:ext>
            </a:extLst>
          </p:cNvPr>
          <p:cNvSpPr/>
          <p:nvPr/>
        </p:nvSpPr>
        <p:spPr>
          <a:xfrm>
            <a:off x="338361" y="3983109"/>
            <a:ext cx="5384959" cy="218238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8268D7-A1A4-28EB-B0BB-3E09D28D9FB9}"/>
              </a:ext>
            </a:extLst>
          </p:cNvPr>
          <p:cNvSpPr txBox="1"/>
          <p:nvPr/>
        </p:nvSpPr>
        <p:spPr>
          <a:xfrm>
            <a:off x="338362" y="4023284"/>
            <a:ext cx="5384959" cy="2308324"/>
          </a:xfrm>
          <a:prstGeom prst="rect">
            <a:avLst/>
          </a:prstGeom>
          <a:noFill/>
        </p:spPr>
        <p:txBody>
          <a:bodyPr wrap="square" rtlCol="0">
            <a:spAutoFit/>
          </a:bodyPr>
          <a:lstStyle/>
          <a:p>
            <a:r>
              <a:rPr lang="en-US" dirty="0"/>
              <a:t>🔢 </a:t>
            </a:r>
            <a:r>
              <a:rPr lang="en-US" b="1" dirty="0"/>
              <a:t>Basic Built-in Data Types</a:t>
            </a:r>
          </a:p>
          <a:p>
            <a:endParaRPr lang="en-US" b="1" dirty="0"/>
          </a:p>
          <a:p>
            <a:r>
              <a:rPr lang="en-US" b="1" dirty="0"/>
              <a:t>Data Type	Description	Example</a:t>
            </a:r>
          </a:p>
          <a:p>
            <a:r>
              <a:rPr lang="en-US" dirty="0"/>
              <a:t>int		Integer		age =  25</a:t>
            </a:r>
          </a:p>
          <a:p>
            <a:r>
              <a:rPr lang="en-US" dirty="0"/>
              <a:t>float		Decimal		price =  99.99</a:t>
            </a:r>
          </a:p>
          <a:p>
            <a:r>
              <a:rPr lang="en-US" dirty="0"/>
              <a:t>str		String		name = “Piyush”</a:t>
            </a:r>
          </a:p>
          <a:p>
            <a:r>
              <a:rPr lang="en-US" dirty="0"/>
              <a:t>bool		Boolean		is_cool = True</a:t>
            </a:r>
          </a:p>
          <a:p>
            <a:endParaRPr lang="en-US" b="1" dirty="0"/>
          </a:p>
        </p:txBody>
      </p:sp>
      <p:sp>
        <p:nvSpPr>
          <p:cNvPr id="23" name="Rectangle 22">
            <a:extLst>
              <a:ext uri="{FF2B5EF4-FFF2-40B4-BE49-F238E27FC236}">
                <a16:creationId xmlns:a16="http://schemas.microsoft.com/office/drawing/2014/main" id="{46FF67FE-AB10-17F5-8CA4-E449E61420E0}"/>
              </a:ext>
            </a:extLst>
          </p:cNvPr>
          <p:cNvSpPr/>
          <p:nvPr/>
        </p:nvSpPr>
        <p:spPr>
          <a:xfrm>
            <a:off x="6312404" y="3889006"/>
            <a:ext cx="8296357" cy="34901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C79F42D7-BFCF-5BA9-5C42-FF187FB946E0}"/>
              </a:ext>
            </a:extLst>
          </p:cNvPr>
          <p:cNvSpPr txBox="1"/>
          <p:nvPr/>
        </p:nvSpPr>
        <p:spPr>
          <a:xfrm>
            <a:off x="6477839" y="3991636"/>
            <a:ext cx="6351807" cy="3416320"/>
          </a:xfrm>
          <a:prstGeom prst="rect">
            <a:avLst/>
          </a:prstGeom>
          <a:noFill/>
        </p:spPr>
        <p:txBody>
          <a:bodyPr wrap="square" rtlCol="0">
            <a:spAutoFit/>
          </a:bodyPr>
          <a:lstStyle/>
          <a:p>
            <a:r>
              <a:rPr lang="en-US" dirty="0"/>
              <a:t>🧪 </a:t>
            </a:r>
            <a:r>
              <a:rPr lang="en-US" b="1" dirty="0"/>
              <a:t>How Python Identifies Data Type?</a:t>
            </a:r>
          </a:p>
          <a:p>
            <a:pPr marL="285750" indent="-285750">
              <a:buFont typeface="Arial" panose="020B0604020202020204" pitchFamily="34" charset="0"/>
              <a:buChar char="•"/>
            </a:pPr>
            <a:r>
              <a:rPr lang="en-US" dirty="0"/>
              <a:t>Python uses the </a:t>
            </a:r>
            <a:r>
              <a:rPr lang="en-US" b="1" dirty="0"/>
              <a:t>type of value</a:t>
            </a:r>
            <a:r>
              <a:rPr lang="en-US" dirty="0"/>
              <a:t> to understand what the variable 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You can check the type using the </a:t>
            </a:r>
            <a:r>
              <a:rPr lang="en-US" b="1" dirty="0"/>
              <a:t>type() </a:t>
            </a:r>
            <a:r>
              <a:rPr lang="en-US" dirty="0"/>
              <a:t>function:</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p:txBody>
      </p:sp>
      <p:sp>
        <p:nvSpPr>
          <p:cNvPr id="4" name="Rectangle 3">
            <a:extLst>
              <a:ext uri="{FF2B5EF4-FFF2-40B4-BE49-F238E27FC236}">
                <a16:creationId xmlns:a16="http://schemas.microsoft.com/office/drawing/2014/main" id="{AF9D0492-E8F3-1A17-AC04-BDB84D6BEB17}"/>
              </a:ext>
            </a:extLst>
          </p:cNvPr>
          <p:cNvSpPr/>
          <p:nvPr/>
        </p:nvSpPr>
        <p:spPr>
          <a:xfrm>
            <a:off x="6312405" y="1517261"/>
            <a:ext cx="8296357" cy="195296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E3FBD9-0F41-9C5B-D762-B969FA21E4D8}"/>
              </a:ext>
            </a:extLst>
          </p:cNvPr>
          <p:cNvSpPr txBox="1"/>
          <p:nvPr/>
        </p:nvSpPr>
        <p:spPr>
          <a:xfrm>
            <a:off x="6312405" y="1571474"/>
            <a:ext cx="8461792" cy="2031325"/>
          </a:xfrm>
          <a:prstGeom prst="rect">
            <a:avLst/>
          </a:prstGeom>
          <a:noFill/>
        </p:spPr>
        <p:txBody>
          <a:bodyPr wrap="square" rtlCol="0">
            <a:spAutoFit/>
          </a:bodyPr>
          <a:lstStyle/>
          <a:p>
            <a:r>
              <a:rPr lang="en-US" dirty="0"/>
              <a:t>📦 </a:t>
            </a:r>
            <a:r>
              <a:rPr lang="en-US" b="1" dirty="0"/>
              <a:t>Collection Data Types</a:t>
            </a:r>
          </a:p>
          <a:p>
            <a:endParaRPr lang="en-US" b="1" dirty="0"/>
          </a:p>
          <a:p>
            <a:r>
              <a:rPr lang="en-US" b="1" dirty="0"/>
              <a:t>Data Type	Description		Example</a:t>
            </a:r>
          </a:p>
          <a:p>
            <a:r>
              <a:rPr lang="en-US" dirty="0"/>
              <a:t>list		Ordered(changable)	marks = [90, 85, 78]		</a:t>
            </a:r>
          </a:p>
          <a:p>
            <a:r>
              <a:rPr lang="en-US" dirty="0"/>
              <a:t>tuple		Ordered(unchangable)	x_axis = (1,0)		</a:t>
            </a:r>
          </a:p>
          <a:p>
            <a:r>
              <a:rPr lang="en-US" dirty="0"/>
              <a:t>dict		Key-value pair		student = {"name": "Bob", "age": 20}</a:t>
            </a:r>
          </a:p>
          <a:p>
            <a:r>
              <a:rPr lang="en-US" dirty="0"/>
              <a:t>						</a:t>
            </a:r>
            <a:endParaRPr lang="en-US" b="1" dirty="0"/>
          </a:p>
        </p:txBody>
      </p:sp>
      <p:pic>
        <p:nvPicPr>
          <p:cNvPr id="7" name="Picture 6">
            <a:extLst>
              <a:ext uri="{FF2B5EF4-FFF2-40B4-BE49-F238E27FC236}">
                <a16:creationId xmlns:a16="http://schemas.microsoft.com/office/drawing/2014/main" id="{7809E951-F231-B61D-E57D-51B6BC21A49B}"/>
              </a:ext>
            </a:extLst>
          </p:cNvPr>
          <p:cNvPicPr>
            <a:picLocks noChangeAspect="1"/>
          </p:cNvPicPr>
          <p:nvPr/>
        </p:nvPicPr>
        <p:blipFill>
          <a:blip r:embed="rId3"/>
          <a:stretch>
            <a:fillRect/>
          </a:stretch>
        </p:blipFill>
        <p:spPr>
          <a:xfrm>
            <a:off x="6880038" y="4970787"/>
            <a:ext cx="2553056" cy="1038370"/>
          </a:xfrm>
          <a:prstGeom prst="rect">
            <a:avLst/>
          </a:prstGeom>
        </p:spPr>
      </p:pic>
      <p:pic>
        <p:nvPicPr>
          <p:cNvPr id="13" name="Picture 12">
            <a:extLst>
              <a:ext uri="{FF2B5EF4-FFF2-40B4-BE49-F238E27FC236}">
                <a16:creationId xmlns:a16="http://schemas.microsoft.com/office/drawing/2014/main" id="{D0A92344-89E4-BAEA-55B4-57F8F6E5361F}"/>
              </a:ext>
            </a:extLst>
          </p:cNvPr>
          <p:cNvPicPr>
            <a:picLocks noChangeAspect="1"/>
          </p:cNvPicPr>
          <p:nvPr/>
        </p:nvPicPr>
        <p:blipFill>
          <a:blip r:embed="rId4"/>
          <a:stretch>
            <a:fillRect/>
          </a:stretch>
        </p:blipFill>
        <p:spPr>
          <a:xfrm>
            <a:off x="6880038" y="6593591"/>
            <a:ext cx="3896269" cy="552527"/>
          </a:xfrm>
          <a:prstGeom prst="rect">
            <a:avLst/>
          </a:prstGeom>
        </p:spPr>
      </p:pic>
      <p:sp>
        <p:nvSpPr>
          <p:cNvPr id="25" name="TextBox 24">
            <a:extLst>
              <a:ext uri="{FF2B5EF4-FFF2-40B4-BE49-F238E27FC236}">
                <a16:creationId xmlns:a16="http://schemas.microsoft.com/office/drawing/2014/main" id="{B6AF95E1-D6A7-168C-CA65-E2BB3B8E0860}"/>
              </a:ext>
            </a:extLst>
          </p:cNvPr>
          <p:cNvSpPr txBox="1"/>
          <p:nvPr/>
        </p:nvSpPr>
        <p:spPr>
          <a:xfrm>
            <a:off x="5317087" y="7637556"/>
            <a:ext cx="4574044" cy="429092"/>
          </a:xfrm>
          <a:prstGeom prst="rect">
            <a:avLst/>
          </a:prstGeom>
          <a:noFill/>
        </p:spPr>
        <p:txBody>
          <a:bodyPr wrap="square">
            <a:spAutoFit/>
          </a:bodyPr>
          <a:lstStyle/>
          <a:p>
            <a:pPr marL="0" indent="0" algn="l">
              <a:lnSpc>
                <a:spcPts val="2850"/>
              </a:lnSpc>
              <a:buNone/>
            </a:pPr>
            <a:r>
              <a:rPr lang="en-US" sz="1800" dirty="0">
                <a:solidFill>
                  <a:srgbClr val="61615C"/>
                </a:solidFill>
                <a:latin typeface="Tomorrow" pitchFamily="34" charset="0"/>
                <a:ea typeface="Tomorrow" pitchFamily="34" charset="-122"/>
                <a:cs typeface="Tomorrow" pitchFamily="34" charset="-120"/>
              </a:rPr>
              <a:t>Question: Why Data Types Matter?</a:t>
            </a:r>
            <a:endParaRPr lang="en-US" sz="1800" dirty="0"/>
          </a:p>
        </p:txBody>
      </p:sp>
    </p:spTree>
    <p:extLst>
      <p:ext uri="{BB962C8B-B14F-4D97-AF65-F5344CB8AC3E}">
        <p14:creationId xmlns:p14="http://schemas.microsoft.com/office/powerpoint/2010/main" val="29252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4090B6-1804-4996-30F7-A9CA03157B10}"/>
              </a:ext>
            </a:extLst>
          </p:cNvPr>
          <p:cNvSpPr/>
          <p:nvPr/>
        </p:nvSpPr>
        <p:spPr>
          <a:xfrm>
            <a:off x="12477509" y="7280476"/>
            <a:ext cx="2060294" cy="949124"/>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CBEBEA3-8198-C7D3-C51A-FE7B49BF1D10}"/>
              </a:ext>
            </a:extLst>
          </p:cNvPr>
          <p:cNvPicPr>
            <a:picLocks noChangeAspect="1"/>
          </p:cNvPicPr>
          <p:nvPr/>
        </p:nvPicPr>
        <p:blipFill>
          <a:blip r:embed="rId3"/>
          <a:stretch>
            <a:fillRect/>
          </a:stretch>
        </p:blipFill>
        <p:spPr>
          <a:xfrm>
            <a:off x="2947927" y="816049"/>
            <a:ext cx="8734545" cy="65975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01095-D25B-7112-D97B-927153C8F11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691D7D5-A58F-E585-1A7C-B2AA63A0BCD5}"/>
              </a:ext>
            </a:extLst>
          </p:cNvPr>
          <p:cNvSpPr/>
          <p:nvPr/>
        </p:nvSpPr>
        <p:spPr>
          <a:xfrm>
            <a:off x="3152996" y="241064"/>
            <a:ext cx="8491136" cy="708779"/>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Control Structures for AI Logic-1</a:t>
            </a:r>
            <a:endParaRPr lang="en-US" sz="4800" dirty="0"/>
          </a:p>
        </p:txBody>
      </p:sp>
      <p:sp>
        <p:nvSpPr>
          <p:cNvPr id="13" name="Rectangle 12">
            <a:extLst>
              <a:ext uri="{FF2B5EF4-FFF2-40B4-BE49-F238E27FC236}">
                <a16:creationId xmlns:a16="http://schemas.microsoft.com/office/drawing/2014/main" id="{8D9DE978-D5E2-2725-9FC5-0DE8DF9ACA40}"/>
              </a:ext>
            </a:extLst>
          </p:cNvPr>
          <p:cNvSpPr/>
          <p:nvPr/>
        </p:nvSpPr>
        <p:spPr>
          <a:xfrm>
            <a:off x="12477509" y="7280476"/>
            <a:ext cx="2060294" cy="949124"/>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54385AE-DCDA-BB1B-0A54-8188342C58FF}"/>
              </a:ext>
            </a:extLst>
          </p:cNvPr>
          <p:cNvPicPr>
            <a:picLocks noChangeAspect="1"/>
          </p:cNvPicPr>
          <p:nvPr/>
        </p:nvPicPr>
        <p:blipFill>
          <a:blip r:embed="rId3"/>
          <a:stretch>
            <a:fillRect/>
          </a:stretch>
        </p:blipFill>
        <p:spPr>
          <a:xfrm>
            <a:off x="390403" y="1412492"/>
            <a:ext cx="6367235" cy="1590897"/>
          </a:xfrm>
          <a:prstGeom prst="rect">
            <a:avLst/>
          </a:prstGeom>
        </p:spPr>
      </p:pic>
      <p:pic>
        <p:nvPicPr>
          <p:cNvPr id="6" name="Picture 5">
            <a:extLst>
              <a:ext uri="{FF2B5EF4-FFF2-40B4-BE49-F238E27FC236}">
                <a16:creationId xmlns:a16="http://schemas.microsoft.com/office/drawing/2014/main" id="{1CFBE172-07F4-DCF0-095E-3AF5701D6F1C}"/>
              </a:ext>
            </a:extLst>
          </p:cNvPr>
          <p:cNvPicPr>
            <a:picLocks noChangeAspect="1"/>
          </p:cNvPicPr>
          <p:nvPr/>
        </p:nvPicPr>
        <p:blipFill>
          <a:blip r:embed="rId4"/>
          <a:stretch>
            <a:fillRect/>
          </a:stretch>
        </p:blipFill>
        <p:spPr>
          <a:xfrm>
            <a:off x="428465" y="3165409"/>
            <a:ext cx="6329173" cy="4934639"/>
          </a:xfrm>
          <a:prstGeom prst="rect">
            <a:avLst/>
          </a:prstGeom>
        </p:spPr>
      </p:pic>
      <p:pic>
        <p:nvPicPr>
          <p:cNvPr id="8" name="Picture 7">
            <a:extLst>
              <a:ext uri="{FF2B5EF4-FFF2-40B4-BE49-F238E27FC236}">
                <a16:creationId xmlns:a16="http://schemas.microsoft.com/office/drawing/2014/main" id="{62D66A8E-FC11-272D-04FA-0B645E7EC5A8}"/>
              </a:ext>
            </a:extLst>
          </p:cNvPr>
          <p:cNvPicPr>
            <a:picLocks noChangeAspect="1"/>
          </p:cNvPicPr>
          <p:nvPr/>
        </p:nvPicPr>
        <p:blipFill>
          <a:blip r:embed="rId5"/>
          <a:stretch>
            <a:fillRect/>
          </a:stretch>
        </p:blipFill>
        <p:spPr>
          <a:xfrm>
            <a:off x="7125518" y="1409585"/>
            <a:ext cx="7197985" cy="1593804"/>
          </a:xfrm>
          <a:prstGeom prst="rect">
            <a:avLst/>
          </a:prstGeom>
        </p:spPr>
      </p:pic>
      <p:pic>
        <p:nvPicPr>
          <p:cNvPr id="10" name="Picture 9">
            <a:extLst>
              <a:ext uri="{FF2B5EF4-FFF2-40B4-BE49-F238E27FC236}">
                <a16:creationId xmlns:a16="http://schemas.microsoft.com/office/drawing/2014/main" id="{8D286A04-CD7F-5D9B-5189-1B81A11751E2}"/>
              </a:ext>
            </a:extLst>
          </p:cNvPr>
          <p:cNvPicPr>
            <a:picLocks noChangeAspect="1"/>
          </p:cNvPicPr>
          <p:nvPr/>
        </p:nvPicPr>
        <p:blipFill>
          <a:blip r:embed="rId6"/>
          <a:stretch>
            <a:fillRect/>
          </a:stretch>
        </p:blipFill>
        <p:spPr>
          <a:xfrm>
            <a:off x="7104505" y="3165410"/>
            <a:ext cx="7240010" cy="2477108"/>
          </a:xfrm>
          <a:prstGeom prst="rect">
            <a:avLst/>
          </a:prstGeom>
        </p:spPr>
      </p:pic>
      <p:pic>
        <p:nvPicPr>
          <p:cNvPr id="12" name="Picture 11">
            <a:extLst>
              <a:ext uri="{FF2B5EF4-FFF2-40B4-BE49-F238E27FC236}">
                <a16:creationId xmlns:a16="http://schemas.microsoft.com/office/drawing/2014/main" id="{BAB63576-DEF7-7AD2-1C7E-37CCA40E0587}"/>
              </a:ext>
            </a:extLst>
          </p:cNvPr>
          <p:cNvPicPr>
            <a:picLocks noChangeAspect="1"/>
          </p:cNvPicPr>
          <p:nvPr/>
        </p:nvPicPr>
        <p:blipFill>
          <a:blip r:embed="rId7"/>
          <a:stretch>
            <a:fillRect/>
          </a:stretch>
        </p:blipFill>
        <p:spPr>
          <a:xfrm>
            <a:off x="7207685" y="5642519"/>
            <a:ext cx="7136830" cy="2346018"/>
          </a:xfrm>
          <a:prstGeom prst="rect">
            <a:avLst/>
          </a:prstGeom>
        </p:spPr>
      </p:pic>
    </p:spTree>
    <p:extLst>
      <p:ext uri="{BB962C8B-B14F-4D97-AF65-F5344CB8AC3E}">
        <p14:creationId xmlns:p14="http://schemas.microsoft.com/office/powerpoint/2010/main" val="408933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DA2A9-6D51-C77A-D5B8-3F7C459C50B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F93E8D4-B761-D567-D057-2B7A702AABFF}"/>
              </a:ext>
            </a:extLst>
          </p:cNvPr>
          <p:cNvSpPr/>
          <p:nvPr/>
        </p:nvSpPr>
        <p:spPr>
          <a:xfrm>
            <a:off x="3152996" y="241064"/>
            <a:ext cx="8491136" cy="708779"/>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Control Structures for AI Logic-2</a:t>
            </a:r>
            <a:endParaRPr lang="en-US" sz="4800" dirty="0"/>
          </a:p>
        </p:txBody>
      </p:sp>
      <p:pic>
        <p:nvPicPr>
          <p:cNvPr id="5" name="Picture 4">
            <a:extLst>
              <a:ext uri="{FF2B5EF4-FFF2-40B4-BE49-F238E27FC236}">
                <a16:creationId xmlns:a16="http://schemas.microsoft.com/office/drawing/2014/main" id="{BB406B45-F3DC-C0C3-5B15-82F2AB282EAE}"/>
              </a:ext>
            </a:extLst>
          </p:cNvPr>
          <p:cNvPicPr>
            <a:picLocks noChangeAspect="1"/>
          </p:cNvPicPr>
          <p:nvPr/>
        </p:nvPicPr>
        <p:blipFill>
          <a:blip r:embed="rId3"/>
          <a:stretch>
            <a:fillRect/>
          </a:stretch>
        </p:blipFill>
        <p:spPr>
          <a:xfrm>
            <a:off x="2631737" y="1280549"/>
            <a:ext cx="9366925" cy="5668501"/>
          </a:xfrm>
          <a:prstGeom prst="rect">
            <a:avLst/>
          </a:prstGeom>
        </p:spPr>
      </p:pic>
      <p:sp>
        <p:nvSpPr>
          <p:cNvPr id="7" name="Rectangle 6">
            <a:extLst>
              <a:ext uri="{FF2B5EF4-FFF2-40B4-BE49-F238E27FC236}">
                <a16:creationId xmlns:a16="http://schemas.microsoft.com/office/drawing/2014/main" id="{C9D81399-323C-EE71-05CA-0612594BFE32}"/>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60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B305EA-49AA-42DE-AD79-30C8F43502D5}">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448</TotalTime>
  <Words>667</Words>
  <Application>Microsoft Office PowerPoint</Application>
  <PresentationFormat>Custom</PresentationFormat>
  <Paragraphs>121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Tomorrow Semi Bold</vt:lpstr>
      <vt:lpstr>Tomorrow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Piyush Phuyal</cp:lastModifiedBy>
  <cp:revision>162</cp:revision>
  <dcterms:created xsi:type="dcterms:W3CDTF">2025-05-23T05:43:12Z</dcterms:created>
  <dcterms:modified xsi:type="dcterms:W3CDTF">2025-05-24T08:13:40Z</dcterms:modified>
</cp:coreProperties>
</file>