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36"/>
  </p:notesMasterIdLst>
  <p:sldIdLst>
    <p:sldId id="256" r:id="rId2"/>
    <p:sldId id="425" r:id="rId3"/>
    <p:sldId id="279" r:id="rId4"/>
    <p:sldId id="261" r:id="rId5"/>
    <p:sldId id="260" r:id="rId6"/>
    <p:sldId id="257" r:id="rId7"/>
    <p:sldId id="264" r:id="rId8"/>
    <p:sldId id="265" r:id="rId9"/>
    <p:sldId id="267" r:id="rId10"/>
    <p:sldId id="299" r:id="rId11"/>
    <p:sldId id="300" r:id="rId12"/>
    <p:sldId id="426" r:id="rId13"/>
    <p:sldId id="274" r:id="rId14"/>
    <p:sldId id="302" r:id="rId15"/>
    <p:sldId id="303" r:id="rId16"/>
    <p:sldId id="304" r:id="rId17"/>
    <p:sldId id="305" r:id="rId18"/>
    <p:sldId id="306" r:id="rId19"/>
    <p:sldId id="307" r:id="rId20"/>
    <p:sldId id="308" r:id="rId21"/>
    <p:sldId id="309" r:id="rId22"/>
    <p:sldId id="281" r:id="rId23"/>
    <p:sldId id="282" r:id="rId24"/>
    <p:sldId id="313" r:id="rId25"/>
    <p:sldId id="283" r:id="rId26"/>
    <p:sldId id="284" r:id="rId27"/>
    <p:sldId id="285" r:id="rId28"/>
    <p:sldId id="310" r:id="rId29"/>
    <p:sldId id="298" r:id="rId30"/>
    <p:sldId id="297" r:id="rId31"/>
    <p:sldId id="288" r:id="rId32"/>
    <p:sldId id="311" r:id="rId33"/>
    <p:sldId id="312" r:id="rId34"/>
    <p:sldId id="424"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74" autoAdjust="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K"/>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07F0DF4-13A9-4F36-A5AF-81F8BC515F67}" type="datetimeFigureOut">
              <a:rPr lang="en-PK" smtClean="0"/>
              <a:t>03/04/2025</a:t>
            </a:fld>
            <a:endParaRPr lang="en-PK"/>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K"/>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K"/>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62054F-EA79-4EF8-BF2E-6DFD05A11457}" type="slidenum">
              <a:rPr lang="en-PK" smtClean="0"/>
              <a:t>‹#›</a:t>
            </a:fld>
            <a:endParaRPr lang="en-PK"/>
          </a:p>
        </p:txBody>
      </p:sp>
    </p:spTree>
    <p:extLst>
      <p:ext uri="{BB962C8B-B14F-4D97-AF65-F5344CB8AC3E}">
        <p14:creationId xmlns:p14="http://schemas.microsoft.com/office/powerpoint/2010/main" val="360863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95A4AEF8-AE0C-4BCE-84EF-2A1F6DB55654}" type="slidenum">
              <a:rPr lang="en-US" smtClean="0"/>
              <a:t>2</a:t>
            </a:fld>
            <a:endParaRPr lang="en-US"/>
          </a:p>
        </p:txBody>
      </p:sp>
    </p:spTree>
    <p:extLst>
      <p:ext uri="{BB962C8B-B14F-4D97-AF65-F5344CB8AC3E}">
        <p14:creationId xmlns:p14="http://schemas.microsoft.com/office/powerpoint/2010/main" val="734513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sample from a class represents all other samples of the same class.</a:t>
            </a:r>
            <a:endParaRPr lang="en-PK" dirty="0"/>
          </a:p>
        </p:txBody>
      </p:sp>
      <p:sp>
        <p:nvSpPr>
          <p:cNvPr id="4" name="Slide Number Placeholder 3"/>
          <p:cNvSpPr>
            <a:spLocks noGrp="1"/>
          </p:cNvSpPr>
          <p:nvPr>
            <p:ph type="sldNum" sz="quarter" idx="5"/>
          </p:nvPr>
        </p:nvSpPr>
        <p:spPr/>
        <p:txBody>
          <a:bodyPr/>
          <a:lstStyle/>
          <a:p>
            <a:fld id="{6062054F-EA79-4EF8-BF2E-6DFD05A11457}" type="slidenum">
              <a:rPr lang="en-PK" smtClean="0"/>
              <a:t>3</a:t>
            </a:fld>
            <a:endParaRPr lang="en-PK"/>
          </a:p>
        </p:txBody>
      </p:sp>
    </p:spTree>
    <p:extLst>
      <p:ext uri="{BB962C8B-B14F-4D97-AF65-F5344CB8AC3E}">
        <p14:creationId xmlns:p14="http://schemas.microsoft.com/office/powerpoint/2010/main" val="12160072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absolute grading system</a:t>
            </a:r>
            <a:endParaRPr lang="en-PK" dirty="0"/>
          </a:p>
        </p:txBody>
      </p:sp>
      <p:sp>
        <p:nvSpPr>
          <p:cNvPr id="4" name="Slide Number Placeholder 3"/>
          <p:cNvSpPr>
            <a:spLocks noGrp="1"/>
          </p:cNvSpPr>
          <p:nvPr>
            <p:ph type="sldNum" sz="quarter" idx="5"/>
          </p:nvPr>
        </p:nvSpPr>
        <p:spPr/>
        <p:txBody>
          <a:bodyPr/>
          <a:lstStyle/>
          <a:p>
            <a:fld id="{6062054F-EA79-4EF8-BF2E-6DFD05A11457}" type="slidenum">
              <a:rPr lang="en-PK" smtClean="0"/>
              <a:t>4</a:t>
            </a:fld>
            <a:endParaRPr lang="en-PK"/>
          </a:p>
        </p:txBody>
      </p:sp>
    </p:spTree>
    <p:extLst>
      <p:ext uri="{BB962C8B-B14F-4D97-AF65-F5344CB8AC3E}">
        <p14:creationId xmlns:p14="http://schemas.microsoft.com/office/powerpoint/2010/main" val="3199867509"/>
      </p:ext>
    </p:extLst>
  </p:cSld>
  <p:clrMapOvr>
    <a:masterClrMapping/>
  </p:clrMapOvr>
</p:note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DEB154-FF46-4621-BA1C-15D12ECD006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6B8FA47-B959-4935-8D17-45C370E7EFD2}" type="slidenum">
              <a:rPr lang="en-US" smtClean="0"/>
              <a:t>‹#›</a:t>
            </a:fld>
            <a:endParaRPr lang="en-US"/>
          </a:p>
        </p:txBody>
      </p:sp>
    </p:spTree>
    <p:extLst>
      <p:ext uri="{BB962C8B-B14F-4D97-AF65-F5344CB8AC3E}">
        <p14:creationId xmlns:p14="http://schemas.microsoft.com/office/powerpoint/2010/main" val="30541953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B154-FF46-4621-BA1C-15D12ECD006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1185212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B154-FF46-4621-BA1C-15D12ECD006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8212485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DEB154-FF46-4621-BA1C-15D12ECD0061}" type="datetimeFigureOut">
              <a:rPr lang="en-US" smtClean="0"/>
              <a:t>4/3/2025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321394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6ADEB154-FF46-4621-BA1C-15D12ECD0061}" type="datetimeFigureOut">
              <a:rPr lang="en-US" smtClean="0"/>
              <a:t>4/3/2025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6B8FA47-B959-4935-8D17-45C370E7EFD2}" type="slidenum">
              <a:rPr lang="en-US" smtClean="0"/>
              <a:t>‹#›</a:t>
            </a:fld>
            <a:endParaRPr lang="en-US"/>
          </a:p>
        </p:txBody>
      </p:sp>
    </p:spTree>
    <p:extLst>
      <p:ext uri="{BB962C8B-B14F-4D97-AF65-F5344CB8AC3E}">
        <p14:creationId xmlns:p14="http://schemas.microsoft.com/office/powerpoint/2010/main" val="1287936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DEB154-FF46-4621-BA1C-15D12ECD0061}"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5136707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DEB154-FF46-4621-BA1C-15D12ECD0061}" type="datetimeFigureOut">
              <a:rPr lang="en-US" smtClean="0"/>
              <a:t>4/3/2025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305793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DEB154-FF46-4621-BA1C-15D12ECD0061}" type="datetimeFigureOut">
              <a:rPr lang="en-US" smtClean="0"/>
              <a:t>4/3/2025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7913978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DEB154-FF46-4621-BA1C-15D12ECD0061}" type="datetimeFigureOut">
              <a:rPr lang="en-US" smtClean="0"/>
              <a:t>4/3/2025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2991653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EB154-FF46-4621-BA1C-15D12ECD0061}" type="datetimeFigureOut">
              <a:rPr lang="en-US" smtClean="0"/>
              <a:t>4/3/2025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41447255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DEB154-FF46-4621-BA1C-15D12ECD0061}" type="datetimeFigureOut">
              <a:rPr lang="en-US" smtClean="0"/>
              <a:t>4/3/2025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6B8FA47-B959-4935-8D17-45C370E7EFD2}" type="slidenum">
              <a:rPr lang="en-US" smtClean="0"/>
              <a:t>‹#›</a:t>
            </a:fld>
            <a:endParaRPr lang="en-US"/>
          </a:p>
        </p:txBody>
      </p:sp>
    </p:spTree>
    <p:extLst>
      <p:ext uri="{BB962C8B-B14F-4D97-AF65-F5344CB8AC3E}">
        <p14:creationId xmlns:p14="http://schemas.microsoft.com/office/powerpoint/2010/main" val="163701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6ADEB154-FF46-4621-BA1C-15D12ECD0061}" type="datetimeFigureOut">
              <a:rPr lang="en-US" smtClean="0"/>
              <a:t>4/3/2025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6B8FA47-B959-4935-8D17-45C370E7EFD2}" type="slidenum">
              <a:rPr lang="en-US" smtClean="0"/>
              <a:t>‹#›</a:t>
            </a:fld>
            <a:endParaRPr lang="en-US"/>
          </a:p>
        </p:txBody>
      </p:sp>
    </p:spTree>
    <p:extLst>
      <p:ext uri="{BB962C8B-B14F-4D97-AF65-F5344CB8AC3E}">
        <p14:creationId xmlns:p14="http://schemas.microsoft.com/office/powerpoint/2010/main" val="4135349281"/>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1.emf"/><Relationship Id="rId7" Type="http://schemas.openxmlformats.org/officeDocument/2006/relationships/image" Target="../media/image17.png"/><Relationship Id="rId2" Type="http://schemas.openxmlformats.org/officeDocument/2006/relationships/image" Target="../media/image15.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23.emf"/><Relationship Id="rId4" Type="http://schemas.openxmlformats.org/officeDocument/2006/relationships/image" Target="../media/image22.emf"/></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Testing</a:t>
            </a:r>
            <a:br>
              <a:rPr lang="en-US" dirty="0"/>
            </a:br>
            <a:r>
              <a:rPr lang="en-US" sz="6000" dirty="0"/>
              <a:t>(</a:t>
            </a:r>
            <a:r>
              <a:rPr lang="en-US" sz="6000"/>
              <a:t>Equivalence class partitioning</a:t>
            </a:r>
            <a:r>
              <a:rPr lang="en-US" sz="6000" dirty="0"/>
              <a:t>)</a:t>
            </a:r>
          </a:p>
        </p:txBody>
      </p:sp>
      <p:sp>
        <p:nvSpPr>
          <p:cNvPr id="3" name="Subtitle 2"/>
          <p:cNvSpPr>
            <a:spLocks noGrp="1"/>
          </p:cNvSpPr>
          <p:nvPr>
            <p:ph type="subTitle" idx="1"/>
          </p:nvPr>
        </p:nvSpPr>
        <p:spPr/>
        <p:txBody>
          <a:bodyPr/>
          <a:lstStyle/>
          <a:p>
            <a:pPr algn="ctr"/>
            <a:r>
              <a:rPr lang="en-GB" sz="2400" dirty="0">
                <a:solidFill>
                  <a:schemeClr val="tx1"/>
                </a:solidFill>
              </a:rPr>
              <a:t>Engr. Sajid Saleem</a:t>
            </a:r>
            <a:endParaRPr lang="en-US" dirty="0"/>
          </a:p>
        </p:txBody>
      </p:sp>
    </p:spTree>
    <p:extLst>
      <p:ext uri="{BB962C8B-B14F-4D97-AF65-F5344CB8AC3E}">
        <p14:creationId xmlns:p14="http://schemas.microsoft.com/office/powerpoint/2010/main" val="2657759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by contract</a:t>
            </a:r>
          </a:p>
        </p:txBody>
      </p:sp>
      <p:sp>
        <p:nvSpPr>
          <p:cNvPr id="3" name="Content Placeholder 2"/>
          <p:cNvSpPr>
            <a:spLocks noGrp="1"/>
          </p:cNvSpPr>
          <p:nvPr>
            <p:ph idx="1"/>
          </p:nvPr>
        </p:nvSpPr>
        <p:spPr>
          <a:xfrm>
            <a:off x="1469487" y="1651820"/>
            <a:ext cx="9253025" cy="5102941"/>
          </a:xfrm>
        </p:spPr>
        <p:txBody>
          <a:bodyPr>
            <a:normAutofit/>
          </a:bodyPr>
          <a:lstStyle/>
          <a:p>
            <a:pPr algn="l"/>
            <a:r>
              <a:rPr lang="en-US" sz="1800" b="1" i="0" u="none" strike="noStrike" baseline="0" dirty="0">
                <a:latin typeface="LiberationSans-Bold"/>
              </a:rPr>
              <a:t>Testing-by-contract </a:t>
            </a:r>
            <a:r>
              <a:rPr lang="en-US" sz="1800" b="0" i="0" u="none" strike="noStrike" baseline="0" dirty="0">
                <a:latin typeface="LiberationSans"/>
              </a:rPr>
              <a:t>is based on the design-by-contract philosophy. </a:t>
            </a:r>
          </a:p>
          <a:p>
            <a:pPr algn="l"/>
            <a:r>
              <a:rPr lang="en-US" sz="1800" b="0" i="0" u="none" strike="noStrike" baseline="0" dirty="0">
                <a:latin typeface="LiberationSans"/>
              </a:rPr>
              <a:t>Its approach is to create test cases only for the situations in which the pre-conditions are met.</a:t>
            </a:r>
          </a:p>
          <a:p>
            <a:pPr algn="l"/>
            <a:r>
              <a:rPr lang="en-US" sz="1800" b="0" i="0" u="none" strike="noStrike" baseline="0" dirty="0">
                <a:latin typeface="LiberationSans"/>
              </a:rPr>
              <a:t>For example, we would </a:t>
            </a:r>
            <a:r>
              <a:rPr lang="en-US" sz="1800" b="0" i="0" u="none" strike="noStrike" baseline="0" dirty="0">
                <a:solidFill>
                  <a:srgbClr val="000000"/>
                </a:solidFill>
                <a:latin typeface="LiberationSans"/>
              </a:rPr>
              <a:t>not test the </a:t>
            </a:r>
            <a:r>
              <a:rPr lang="en-US" sz="1800" b="0" i="0" u="none" strike="noStrike" baseline="0" dirty="0" err="1">
                <a:solidFill>
                  <a:srgbClr val="000000"/>
                </a:solidFill>
                <a:latin typeface="LiberationSans"/>
              </a:rPr>
              <a:t>openFile</a:t>
            </a:r>
            <a:r>
              <a:rPr lang="en-US" sz="1800" b="0" i="0" u="none" strike="noStrike" baseline="0" dirty="0">
                <a:solidFill>
                  <a:srgbClr val="000000"/>
                </a:solidFill>
                <a:latin typeface="LiberationSans"/>
              </a:rPr>
              <a:t> module when the file did not exist. </a:t>
            </a:r>
          </a:p>
          <a:p>
            <a:pPr algn="l"/>
            <a:r>
              <a:rPr lang="en-US" sz="1800" b="0" i="0" u="none" strike="noStrike" baseline="0" dirty="0">
                <a:solidFill>
                  <a:srgbClr val="000000"/>
                </a:solidFill>
                <a:latin typeface="LiberationSans"/>
              </a:rPr>
              <a:t>The reason is simple. If the file does not exist, </a:t>
            </a:r>
            <a:r>
              <a:rPr lang="en-US" sz="1800" b="0" i="0" u="none" strike="noStrike" baseline="0" dirty="0" err="1">
                <a:solidFill>
                  <a:srgbClr val="000000"/>
                </a:solidFill>
                <a:latin typeface="LiberationSans"/>
              </a:rPr>
              <a:t>openFile</a:t>
            </a:r>
            <a:r>
              <a:rPr lang="en-US" sz="1800" b="0" i="0" u="none" strike="noStrike" baseline="0" dirty="0">
                <a:solidFill>
                  <a:srgbClr val="000000"/>
                </a:solidFill>
                <a:latin typeface="LiberationSans"/>
              </a:rPr>
              <a:t> does not promise to work. </a:t>
            </a:r>
          </a:p>
          <a:p>
            <a:pPr algn="l"/>
            <a:r>
              <a:rPr lang="en-US" sz="1800" b="0" i="0" u="none" strike="noStrike" baseline="0" dirty="0">
                <a:solidFill>
                  <a:srgbClr val="000000"/>
                </a:solidFill>
                <a:latin typeface="LiberationSans"/>
              </a:rPr>
              <a:t>If there is no claim that it will work under a specific condition, there is no need to test under that condition.</a:t>
            </a:r>
          </a:p>
          <a:p>
            <a:pPr algn="l"/>
            <a:endParaRPr lang="en-US" dirty="0">
              <a:solidFill>
                <a:srgbClr val="000000"/>
              </a:solidFill>
              <a:latin typeface="LiberationSans"/>
            </a:endParaRPr>
          </a:p>
          <a:p>
            <a:pPr algn="l"/>
            <a:r>
              <a:rPr lang="en-US" sz="1800" b="0" i="0" u="none" strike="noStrike" baseline="0" dirty="0">
                <a:latin typeface="LiberationSans"/>
              </a:rPr>
              <a:t>At this point testers usually protest.</a:t>
            </a:r>
          </a:p>
          <a:p>
            <a:pPr lvl="1"/>
            <a:r>
              <a:rPr lang="en-US" b="0" i="0" u="none" strike="noStrike" baseline="0" dirty="0">
                <a:latin typeface="LiberationSans"/>
              </a:rPr>
              <a:t>Yes, they agree, the module does not claim to work in that case, but what if the preconditions are violated during production? What does the system do?</a:t>
            </a:r>
          </a:p>
          <a:p>
            <a:pPr lvl="1"/>
            <a:r>
              <a:rPr lang="en-US" sz="1800" b="0" i="0" u="none" strike="noStrike" baseline="0" dirty="0">
                <a:latin typeface="LiberationSans"/>
              </a:rPr>
              <a:t>Do we get a misspelled word on the screen or a smoking crater where our company used to be?</a:t>
            </a:r>
            <a:endParaRPr lang="en-US" sz="1800" b="0" i="0" u="none" strike="noStrike" baseline="0" dirty="0">
              <a:solidFill>
                <a:srgbClr val="000000"/>
              </a:solidFill>
              <a:latin typeface="LiberationSans"/>
            </a:endParaRPr>
          </a:p>
        </p:txBody>
      </p:sp>
    </p:spTree>
    <p:extLst>
      <p:ext uri="{BB962C8B-B14F-4D97-AF65-F5344CB8AC3E}">
        <p14:creationId xmlns:p14="http://schemas.microsoft.com/office/powerpoint/2010/main" val="19296913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Defensive Design</a:t>
            </a:r>
          </a:p>
        </p:txBody>
      </p:sp>
      <p:sp>
        <p:nvSpPr>
          <p:cNvPr id="3" name="Content Placeholder 2"/>
          <p:cNvSpPr>
            <a:spLocks noGrp="1"/>
          </p:cNvSpPr>
          <p:nvPr>
            <p:ph idx="1"/>
          </p:nvPr>
        </p:nvSpPr>
        <p:spPr>
          <a:xfrm>
            <a:off x="1469487" y="1651820"/>
            <a:ext cx="9253025" cy="5102941"/>
          </a:xfrm>
        </p:spPr>
        <p:txBody>
          <a:bodyPr>
            <a:normAutofit/>
          </a:bodyPr>
          <a:lstStyle/>
          <a:p>
            <a:pPr algn="l"/>
            <a:r>
              <a:rPr lang="en-US" sz="1800" b="0" i="0" u="none" strike="noStrike" baseline="0" dirty="0">
                <a:latin typeface="LiberationSans"/>
              </a:rPr>
              <a:t>A different approach to design is </a:t>
            </a:r>
            <a:r>
              <a:rPr lang="en-US" sz="1800" b="1" i="0" u="none" strike="noStrike" baseline="0" dirty="0">
                <a:latin typeface="LiberationSans-Bold"/>
              </a:rPr>
              <a:t>defensive design.</a:t>
            </a:r>
          </a:p>
          <a:p>
            <a:pPr algn="l"/>
            <a:r>
              <a:rPr lang="en-US" sz="1800" b="0" i="0" u="none" strike="noStrike" baseline="0" dirty="0">
                <a:latin typeface="LiberationSans"/>
              </a:rPr>
              <a:t>In this case the module is designed to accept any input. </a:t>
            </a:r>
          </a:p>
          <a:p>
            <a:pPr algn="l"/>
            <a:r>
              <a:rPr lang="en-US" sz="1800" b="0" i="0" u="none" strike="noStrike" baseline="0" dirty="0">
                <a:latin typeface="LiberationSans"/>
              </a:rPr>
              <a:t>If the normal preconditions are met, the module will achieve its normal postconditions. </a:t>
            </a:r>
          </a:p>
          <a:p>
            <a:pPr algn="l"/>
            <a:r>
              <a:rPr lang="en-US" sz="1800" b="0" i="0" u="none" strike="noStrike" baseline="0" dirty="0">
                <a:latin typeface="LiberationSans"/>
              </a:rPr>
              <a:t>If the normal pre-conditions are not met, the module will notify the caller by returning an error code or throwing an exception (depending on the programming language used). This notification is actually another one of the module's postconditions. </a:t>
            </a:r>
          </a:p>
          <a:p>
            <a:pPr algn="l"/>
            <a:r>
              <a:rPr lang="en-US" sz="1800" b="0" i="0" u="none" strike="noStrike" baseline="0" dirty="0">
                <a:latin typeface="LiberationSans"/>
              </a:rPr>
              <a:t>Based on this approach we could define </a:t>
            </a:r>
            <a:r>
              <a:rPr lang="en-US" sz="1800" b="1" i="0" u="none" strike="noStrike" baseline="0" dirty="0">
                <a:latin typeface="LiberationSans-Bold"/>
              </a:rPr>
              <a:t>defensive testing: </a:t>
            </a:r>
            <a:r>
              <a:rPr lang="en-US" sz="1800" b="0" i="0" u="none" strike="noStrike" baseline="0" dirty="0">
                <a:latin typeface="LiberationSans"/>
              </a:rPr>
              <a:t>an approach that tests under both normal and abnormal pre-conditions.</a:t>
            </a:r>
            <a:endParaRPr lang="en-US" sz="1800" b="0" i="0" u="none" strike="noStrike" baseline="0" dirty="0">
              <a:solidFill>
                <a:srgbClr val="000000"/>
              </a:solidFill>
              <a:latin typeface="LiberationSans"/>
            </a:endParaRPr>
          </a:p>
        </p:txBody>
      </p:sp>
    </p:spTree>
    <p:extLst>
      <p:ext uri="{BB962C8B-B14F-4D97-AF65-F5344CB8AC3E}">
        <p14:creationId xmlns:p14="http://schemas.microsoft.com/office/powerpoint/2010/main" val="2515714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ED1ABC-ED01-6B26-51C4-10FB43727ACC}"/>
              </a:ext>
            </a:extLst>
          </p:cNvPr>
          <p:cNvPicPr>
            <a:picLocks noChangeAspect="1"/>
          </p:cNvPicPr>
          <p:nvPr/>
        </p:nvPicPr>
        <p:blipFill>
          <a:blip r:embed="rId2"/>
          <a:stretch>
            <a:fillRect/>
          </a:stretch>
        </p:blipFill>
        <p:spPr>
          <a:xfrm>
            <a:off x="1682569" y="955288"/>
            <a:ext cx="8826861" cy="4947423"/>
          </a:xfrm>
          <a:prstGeom prst="rect">
            <a:avLst/>
          </a:prstGeom>
        </p:spPr>
      </p:pic>
    </p:spTree>
    <p:extLst>
      <p:ext uri="{BB962C8B-B14F-4D97-AF65-F5344CB8AC3E}">
        <p14:creationId xmlns:p14="http://schemas.microsoft.com/office/powerpoint/2010/main" val="41102134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Equivalence Classes</a:t>
            </a:r>
          </a:p>
        </p:txBody>
      </p:sp>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063752" y="1752207"/>
            <a:ext cx="9253025" cy="462116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2000" b="0" i="0" u="none" strike="noStrike" baseline="0" dirty="0">
                <a:latin typeface="LiberationSans"/>
              </a:rPr>
              <a:t>Different types of input require different types of equivalence classes.</a:t>
            </a:r>
          </a:p>
          <a:p>
            <a:pPr algn="l"/>
            <a:r>
              <a:rPr lang="en-US" sz="2000" b="0" i="0" u="none" strike="noStrike" baseline="0" dirty="0">
                <a:latin typeface="LiberationSans"/>
              </a:rPr>
              <a:t>Let's consider four possibilities. </a:t>
            </a:r>
          </a:p>
          <a:p>
            <a:pPr lvl="1"/>
            <a:r>
              <a:rPr lang="en-US" sz="1800" b="0" i="0" u="none" strike="noStrike" baseline="0" dirty="0">
                <a:latin typeface="LiberationSans"/>
              </a:rPr>
              <a:t>Continuous Equivalence Class</a:t>
            </a:r>
          </a:p>
          <a:p>
            <a:pPr lvl="1"/>
            <a:r>
              <a:rPr lang="en-US" sz="1800" b="0" i="0" u="none" strike="noStrike" baseline="0" dirty="0">
                <a:latin typeface="LiberationSans"/>
              </a:rPr>
              <a:t>Discrete Equivalence Class</a:t>
            </a:r>
          </a:p>
          <a:p>
            <a:pPr lvl="1"/>
            <a:r>
              <a:rPr lang="en-US" sz="1800" b="0" i="0" u="none" strike="noStrike" baseline="0" dirty="0">
                <a:latin typeface="LiberationSans"/>
              </a:rPr>
              <a:t>Single Selection Equivalence Class</a:t>
            </a:r>
          </a:p>
          <a:p>
            <a:pPr lvl="1"/>
            <a:r>
              <a:rPr lang="en-US" sz="1800" dirty="0">
                <a:latin typeface="LiberationSans"/>
              </a:rPr>
              <a:t>Multiple Selection Equivalence Class</a:t>
            </a:r>
            <a:endParaRPr lang="en-US" sz="1800" b="0" i="0" u="none" strike="noStrike" baseline="0" dirty="0">
              <a:latin typeface="LiberationSans"/>
            </a:endParaRPr>
          </a:p>
          <a:p>
            <a:pPr algn="l"/>
            <a:endParaRPr lang="en-US" sz="2000" b="0" i="0" u="none" strike="noStrike" baseline="0" dirty="0">
              <a:latin typeface="LiberationSans"/>
            </a:endParaRPr>
          </a:p>
          <a:p>
            <a:pPr algn="l"/>
            <a:r>
              <a:rPr lang="en-US" sz="2000" b="0" i="0" u="none" strike="noStrike" baseline="0" dirty="0">
                <a:latin typeface="LiberationSans"/>
              </a:rPr>
              <a:t>Let's assume a defensive testing philosophy of testing both valid and invalid input.</a:t>
            </a:r>
          </a:p>
          <a:p>
            <a:pPr algn="l"/>
            <a:endParaRPr lang="en-US" sz="2000" b="0" i="0" u="none" strike="noStrike" baseline="0" dirty="0">
              <a:latin typeface="LiberationSans"/>
            </a:endParaRPr>
          </a:p>
          <a:p>
            <a:pPr algn="l"/>
            <a:r>
              <a:rPr lang="en-US" sz="2000" b="0" i="0" u="none" strike="noStrike" baseline="0" dirty="0">
                <a:latin typeface="LiberationSans"/>
              </a:rPr>
              <a:t>Testing invalid inputs is often a great source of defects.</a:t>
            </a:r>
          </a:p>
        </p:txBody>
      </p:sp>
    </p:spTree>
    <p:extLst>
      <p:ext uri="{BB962C8B-B14F-4D97-AF65-F5344CB8AC3E}">
        <p14:creationId xmlns:p14="http://schemas.microsoft.com/office/powerpoint/2010/main" val="2032996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Continuous</a:t>
            </a:r>
            <a:r>
              <a:rPr lang="en-US" b="0" i="0" u="none" strike="noStrike" baseline="0" dirty="0">
                <a:latin typeface="LiberationSans"/>
              </a:rPr>
              <a:t> </a:t>
            </a:r>
            <a:r>
              <a:rPr lang="en-US" dirty="0"/>
              <a:t>Equivalence Class</a:t>
            </a:r>
          </a:p>
        </p:txBody>
      </p:sp>
      <p:pic>
        <p:nvPicPr>
          <p:cNvPr id="6" name="Content Placeholder 5"/>
          <p:cNvPicPr>
            <a:picLocks noGrp="1" noChangeAspect="1"/>
          </p:cNvPicPr>
          <p:nvPr>
            <p:ph idx="1"/>
          </p:nvPr>
        </p:nvPicPr>
        <p:blipFill>
          <a:blip r:embed="rId2"/>
          <a:stretch>
            <a:fillRect/>
          </a:stretch>
        </p:blipFill>
        <p:spPr>
          <a:xfrm>
            <a:off x="4621570" y="4146549"/>
            <a:ext cx="4095750" cy="2190750"/>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327355" y="1595079"/>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If an input is a continuous range of values, then there is typically one class of valid values and two classes of invalid values, one below the valid class and one above it. </a:t>
            </a:r>
          </a:p>
          <a:p>
            <a:pPr algn="l"/>
            <a:r>
              <a:rPr lang="en-US" sz="1800" b="0" i="0" u="none" strike="noStrike" baseline="0" dirty="0">
                <a:latin typeface="LiberationSans"/>
              </a:rPr>
              <a:t>Consider the Goofy Mortgage Company (GMC):</a:t>
            </a:r>
          </a:p>
          <a:p>
            <a:pPr lvl="1"/>
            <a:r>
              <a:rPr lang="en-US" b="0" i="0" u="none" strike="noStrike" baseline="0" dirty="0">
                <a:latin typeface="LiberationSans"/>
              </a:rPr>
              <a:t>They will write mortgages for people with incomes between $1,000/month and $83,333/month.</a:t>
            </a:r>
          </a:p>
          <a:p>
            <a:pPr lvl="1"/>
            <a:r>
              <a:rPr lang="en-US" b="0" i="0" u="none" strike="noStrike" baseline="0" dirty="0">
                <a:latin typeface="LiberationSans"/>
              </a:rPr>
              <a:t> Anything below $1,000/month you don't qualify. </a:t>
            </a:r>
          </a:p>
          <a:p>
            <a:pPr lvl="1"/>
            <a:r>
              <a:rPr lang="en-US" b="0" i="0" u="none" strike="noStrike" baseline="0" dirty="0">
                <a:latin typeface="LiberationSans"/>
              </a:rPr>
              <a:t>Anything over $83,333/month you don't need GMC, just pay cash.</a:t>
            </a:r>
          </a:p>
          <a:p>
            <a:pPr algn="l"/>
            <a:r>
              <a:rPr lang="en-US" sz="1800" b="0" i="0" u="none" strike="noStrike" baseline="0" dirty="0">
                <a:latin typeface="LiberationSans"/>
              </a:rPr>
              <a:t>For a valid input we might choose $1,342/month. For invalids we might choose $123/month and $90,000/month.</a:t>
            </a:r>
            <a:endParaRPr lang="en-US" dirty="0">
              <a:solidFill>
                <a:srgbClr val="000000"/>
              </a:solidFill>
              <a:latin typeface="LiberationSans"/>
            </a:endParaRPr>
          </a:p>
        </p:txBody>
      </p:sp>
    </p:spTree>
    <p:extLst>
      <p:ext uri="{BB962C8B-B14F-4D97-AF65-F5344CB8AC3E}">
        <p14:creationId xmlns:p14="http://schemas.microsoft.com/office/powerpoint/2010/main" val="1498495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Discrete</a:t>
            </a:r>
            <a:r>
              <a:rPr lang="en-US" b="0" i="0" u="none" strike="noStrike" baseline="0" dirty="0">
                <a:latin typeface="LiberationSans"/>
              </a:rPr>
              <a:t> </a:t>
            </a:r>
            <a:r>
              <a:rPr lang="en-US" dirty="0"/>
              <a:t>Equivalence Class</a:t>
            </a:r>
          </a:p>
        </p:txBody>
      </p:sp>
      <p:pic>
        <p:nvPicPr>
          <p:cNvPr id="9" name="Content Placeholder 8">
            <a:extLst>
              <a:ext uri="{FF2B5EF4-FFF2-40B4-BE49-F238E27FC236}">
                <a16:creationId xmlns:a16="http://schemas.microsoft.com/office/drawing/2014/main" id="{93B81FD4-7F41-48C8-B4FD-9D1715BFF3B1}"/>
              </a:ext>
            </a:extLst>
          </p:cNvPr>
          <p:cNvPicPr>
            <a:picLocks noGrp="1" noChangeAspect="1"/>
          </p:cNvPicPr>
          <p:nvPr>
            <p:ph idx="1"/>
          </p:nvPr>
        </p:nvPicPr>
        <p:blipFill>
          <a:blip r:embed="rId2"/>
          <a:stretch>
            <a:fillRect/>
          </a:stretch>
        </p:blipFill>
        <p:spPr>
          <a:xfrm>
            <a:off x="6923254" y="4075999"/>
            <a:ext cx="3714750" cy="1933575"/>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894735" y="1755059"/>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If an input condition takes on discrete values within a range of permissible values, there are typically one valid and two invalid classes. </a:t>
            </a:r>
          </a:p>
          <a:p>
            <a:pPr algn="l"/>
            <a:r>
              <a:rPr lang="en-US" sz="1800" b="0" i="0" u="none" strike="noStrike" baseline="0" dirty="0">
                <a:latin typeface="LiberationSans"/>
              </a:rPr>
              <a:t>GMC will write a single mortgage for one through five houses.</a:t>
            </a:r>
          </a:p>
          <a:p>
            <a:pPr lvl="1"/>
            <a:r>
              <a:rPr lang="en-US" b="0" i="0" u="none" strike="noStrike" baseline="0" dirty="0">
                <a:latin typeface="LiberationSans"/>
              </a:rPr>
              <a:t>Zero or fewer houses is not a legitimate input, </a:t>
            </a:r>
          </a:p>
          <a:p>
            <a:pPr lvl="1"/>
            <a:r>
              <a:rPr lang="en-US" dirty="0">
                <a:latin typeface="LiberationSans"/>
              </a:rPr>
              <a:t>N</a:t>
            </a:r>
            <a:r>
              <a:rPr lang="en-US" b="0" i="0" u="none" strike="noStrike" baseline="0" dirty="0">
                <a:latin typeface="LiberationSans"/>
              </a:rPr>
              <a:t>or is six or greater. </a:t>
            </a:r>
          </a:p>
          <a:p>
            <a:pPr lvl="1"/>
            <a:r>
              <a:rPr lang="en-US" b="0" i="0" u="none" strike="noStrike" baseline="0" dirty="0">
                <a:latin typeface="LiberationSans"/>
              </a:rPr>
              <a:t>Neither are </a:t>
            </a:r>
            <a:r>
              <a:rPr lang="en-US" sz="1800" b="0" i="0" u="none" strike="noStrike" baseline="0" dirty="0">
                <a:latin typeface="LiberationSans"/>
              </a:rPr>
              <a:t>fractional or decimal values such as 2 1/2 or 3.14159.</a:t>
            </a:r>
          </a:p>
          <a:p>
            <a:pPr lvl="1"/>
            <a:r>
              <a:rPr lang="en-US" b="0" i="0" u="none" strike="noStrike" baseline="0" dirty="0">
                <a:latin typeface="LiberationSans"/>
              </a:rPr>
              <a:t>For a valid input we might choose two houses. </a:t>
            </a:r>
          </a:p>
          <a:p>
            <a:pPr lvl="1"/>
            <a:r>
              <a:rPr lang="en-US" b="0" i="0" u="none" strike="noStrike" baseline="0" dirty="0">
                <a:latin typeface="LiberationSans"/>
              </a:rPr>
              <a:t>Invalids could be -2 and 8.</a:t>
            </a:r>
          </a:p>
          <a:p>
            <a:pPr lvl="1"/>
            <a:endParaRPr lang="en-US" dirty="0">
              <a:solidFill>
                <a:srgbClr val="000000"/>
              </a:solidFill>
              <a:latin typeface="LiberationSans"/>
            </a:endParaRPr>
          </a:p>
        </p:txBody>
      </p:sp>
    </p:spTree>
    <p:extLst>
      <p:ext uri="{BB962C8B-B14F-4D97-AF65-F5344CB8AC3E}">
        <p14:creationId xmlns:p14="http://schemas.microsoft.com/office/powerpoint/2010/main" val="3342941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Single</a:t>
            </a:r>
            <a:r>
              <a:rPr lang="en-US" b="0" i="0" u="none" strike="noStrike" baseline="0" dirty="0">
                <a:latin typeface="LiberationSans"/>
              </a:rPr>
              <a:t> </a:t>
            </a:r>
            <a:r>
              <a:rPr lang="en-US" dirty="0"/>
              <a:t>Selection Equivalence Class</a:t>
            </a:r>
          </a:p>
        </p:txBody>
      </p:sp>
      <p:pic>
        <p:nvPicPr>
          <p:cNvPr id="7" name="Content Placeholder 6">
            <a:extLst>
              <a:ext uri="{FF2B5EF4-FFF2-40B4-BE49-F238E27FC236}">
                <a16:creationId xmlns:a16="http://schemas.microsoft.com/office/drawing/2014/main" id="{6064D6A1-5DA3-453F-BB1C-0679507374CF}"/>
              </a:ext>
            </a:extLst>
          </p:cNvPr>
          <p:cNvPicPr>
            <a:picLocks noGrp="1" noChangeAspect="1"/>
          </p:cNvPicPr>
          <p:nvPr>
            <p:ph idx="1"/>
          </p:nvPr>
        </p:nvPicPr>
        <p:blipFill>
          <a:blip r:embed="rId2"/>
          <a:stretch>
            <a:fillRect/>
          </a:stretch>
        </p:blipFill>
        <p:spPr>
          <a:xfrm>
            <a:off x="5777654" y="4296918"/>
            <a:ext cx="4010025" cy="2076450"/>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238864" y="1582994"/>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GMC will make mortgages only for a person. </a:t>
            </a:r>
          </a:p>
          <a:p>
            <a:pPr algn="l"/>
            <a:r>
              <a:rPr lang="en-US" sz="1800" b="0" i="0" u="none" strike="noStrike" baseline="0" dirty="0">
                <a:latin typeface="LiberationSans"/>
              </a:rPr>
              <a:t>They will not make mortgages for corporations, trusts, partnerships, or any other type of legal entity.</a:t>
            </a:r>
          </a:p>
          <a:p>
            <a:pPr algn="l"/>
            <a:r>
              <a:rPr lang="en-US" sz="1800" b="0" i="0" u="none" strike="noStrike" baseline="0" dirty="0">
                <a:latin typeface="LiberationSans"/>
              </a:rPr>
              <a:t>For a valid input we </a:t>
            </a:r>
            <a:r>
              <a:rPr lang="en-US" sz="1800" b="0" i="1" u="none" strike="noStrike" baseline="0" dirty="0">
                <a:latin typeface="LiberationSans-Italic"/>
              </a:rPr>
              <a:t>must </a:t>
            </a:r>
            <a:r>
              <a:rPr lang="en-US" sz="1800" b="0" i="0" u="none" strike="noStrike" baseline="0" dirty="0">
                <a:latin typeface="LiberationSans"/>
              </a:rPr>
              <a:t>use "person." </a:t>
            </a:r>
          </a:p>
          <a:p>
            <a:pPr algn="l"/>
            <a:r>
              <a:rPr lang="en-US" sz="1800" b="0" i="0" u="none" strike="noStrike" baseline="0" dirty="0">
                <a:latin typeface="LiberationSans"/>
              </a:rPr>
              <a:t>For an invalid we could choose "corporation" or "trust" or any other random text string. </a:t>
            </a:r>
          </a:p>
          <a:p>
            <a:pPr algn="l"/>
            <a:r>
              <a:rPr lang="en-US" sz="1800" b="0" i="0" u="none" strike="noStrike" baseline="0" dirty="0">
                <a:latin typeface="LiberationSans"/>
              </a:rPr>
              <a:t>How many invalid cases should we create? We must have at least one; we may choose additional tests for additional warm and fuzzy feelings.</a:t>
            </a:r>
            <a:endParaRPr lang="en-US" dirty="0">
              <a:solidFill>
                <a:srgbClr val="000000"/>
              </a:solidFill>
              <a:latin typeface="LiberationSans"/>
            </a:endParaRPr>
          </a:p>
        </p:txBody>
      </p:sp>
    </p:spTree>
    <p:extLst>
      <p:ext uri="{BB962C8B-B14F-4D97-AF65-F5344CB8AC3E}">
        <p14:creationId xmlns:p14="http://schemas.microsoft.com/office/powerpoint/2010/main" val="25086922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Selection Equivalence Class</a:t>
            </a:r>
          </a:p>
        </p:txBody>
      </p:sp>
      <p:pic>
        <p:nvPicPr>
          <p:cNvPr id="9" name="Content Placeholder 8">
            <a:extLst>
              <a:ext uri="{FF2B5EF4-FFF2-40B4-BE49-F238E27FC236}">
                <a16:creationId xmlns:a16="http://schemas.microsoft.com/office/drawing/2014/main" id="{694E8540-7F6D-4B34-BD11-17E37BB86C40}"/>
              </a:ext>
            </a:extLst>
          </p:cNvPr>
          <p:cNvPicPr>
            <a:picLocks noGrp="1" noChangeAspect="1"/>
          </p:cNvPicPr>
          <p:nvPr>
            <p:ph idx="1"/>
          </p:nvPr>
        </p:nvPicPr>
        <p:blipFill>
          <a:blip r:embed="rId2"/>
          <a:stretch>
            <a:fillRect/>
          </a:stretch>
        </p:blipFill>
        <p:spPr>
          <a:xfrm>
            <a:off x="6381222" y="4036143"/>
            <a:ext cx="4375268" cy="2207342"/>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934064" y="1755059"/>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GMC will make mortgages on Condominiums, Townhouses, and Single Family dwellings. </a:t>
            </a:r>
          </a:p>
          <a:p>
            <a:pPr algn="l"/>
            <a:r>
              <a:rPr lang="en-US" sz="1800" b="0" i="0" u="none" strike="noStrike" baseline="0" dirty="0">
                <a:latin typeface="LiberationSans"/>
              </a:rPr>
              <a:t>They will not make mortgages on Duplexes, Mobile Homes, Treehouses, or any other type of dwelling.</a:t>
            </a:r>
          </a:p>
          <a:p>
            <a:pPr algn="l"/>
            <a:r>
              <a:rPr lang="en-US" sz="1800" b="0" i="0" u="none" strike="noStrike" baseline="0" dirty="0">
                <a:latin typeface="LiberationSans"/>
              </a:rPr>
              <a:t>For valid input we must choose from "Condominium," "Townhouse," or "Single Family." </a:t>
            </a:r>
          </a:p>
          <a:p>
            <a:pPr algn="l"/>
            <a:r>
              <a:rPr lang="en-US" sz="1800" b="0" i="0" u="none" strike="noStrike" baseline="0" dirty="0">
                <a:latin typeface="LiberationSans"/>
              </a:rPr>
              <a:t>While the rule says choose one test case from the valid equivalence class, a more comprehensive approach would be to create test cases for each entry in the valid class. </a:t>
            </a:r>
          </a:p>
          <a:p>
            <a:pPr algn="l"/>
            <a:r>
              <a:rPr lang="en-US" sz="1800" b="0" i="0" u="none" strike="noStrike" baseline="0" dirty="0">
                <a:latin typeface="LiberationSans"/>
              </a:rPr>
              <a:t>That makes sense when the list of valid values is small. </a:t>
            </a:r>
            <a:endParaRPr lang="en-US" dirty="0">
              <a:solidFill>
                <a:srgbClr val="000000"/>
              </a:solidFill>
              <a:latin typeface="LiberationSans"/>
            </a:endParaRPr>
          </a:p>
        </p:txBody>
      </p:sp>
    </p:spTree>
    <p:extLst>
      <p:ext uri="{BB962C8B-B14F-4D97-AF65-F5344CB8AC3E}">
        <p14:creationId xmlns:p14="http://schemas.microsoft.com/office/powerpoint/2010/main" val="36019863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r>
              <a:rPr lang="en-US" b="0" i="0" u="none" strike="noStrike" baseline="0" dirty="0">
                <a:latin typeface="LiberationSans"/>
              </a:rPr>
              <a:t> </a:t>
            </a:r>
            <a:r>
              <a:rPr lang="en-US" dirty="0"/>
              <a:t>Valid Data</a:t>
            </a:r>
          </a:p>
        </p:txBody>
      </p:sp>
      <p:pic>
        <p:nvPicPr>
          <p:cNvPr id="5" name="Content Placeholder 5">
            <a:extLst>
              <a:ext uri="{FF2B5EF4-FFF2-40B4-BE49-F238E27FC236}">
                <a16:creationId xmlns:a16="http://schemas.microsoft.com/office/drawing/2014/main" id="{6E7B2D8C-C6B4-4F86-AB28-FA4603769893}"/>
              </a:ext>
            </a:extLst>
          </p:cNvPr>
          <p:cNvPicPr>
            <a:picLocks noGrp="1" noChangeAspect="1"/>
          </p:cNvPicPr>
          <p:nvPr>
            <p:ph idx="1"/>
          </p:nvPr>
        </p:nvPicPr>
        <p:blipFill>
          <a:blip r:embed="rId2"/>
          <a:stretch>
            <a:fillRect/>
          </a:stretch>
        </p:blipFill>
        <p:spPr>
          <a:xfrm>
            <a:off x="359634" y="5035370"/>
            <a:ext cx="2675962" cy="1431329"/>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160207" y="1592826"/>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Now, rarely will we have the time to create individual tests for every separate equivalence class of every input value that enters our system.</a:t>
            </a:r>
          </a:p>
          <a:p>
            <a:pPr algn="l"/>
            <a:r>
              <a:rPr lang="en-US" sz="1800" b="0" i="0" u="none" strike="noStrike" baseline="0" dirty="0">
                <a:latin typeface="LiberationSans"/>
              </a:rPr>
              <a:t>More often, we will create test cases that test a number of input fields simultaneously. For example, we might create a </a:t>
            </a:r>
            <a:r>
              <a:rPr lang="en-US" sz="1800" b="0" i="1" u="none" strike="noStrike" baseline="0" dirty="0">
                <a:latin typeface="LiberationSans-Italic"/>
              </a:rPr>
              <a:t>single </a:t>
            </a:r>
            <a:r>
              <a:rPr lang="en-US" sz="1800" b="0" i="0" u="none" strike="noStrike" baseline="0" dirty="0">
                <a:latin typeface="LiberationSans"/>
              </a:rPr>
              <a:t>test case with the following combination of inputs:</a:t>
            </a:r>
          </a:p>
          <a:p>
            <a:pPr algn="l"/>
            <a:endParaRPr lang="en-US" dirty="0">
              <a:solidFill>
                <a:srgbClr val="000000"/>
              </a:solidFill>
              <a:latin typeface="LiberationSans"/>
            </a:endParaRPr>
          </a:p>
          <a:p>
            <a:pPr algn="l"/>
            <a:endParaRPr lang="en-US" dirty="0">
              <a:solidFill>
                <a:srgbClr val="000000"/>
              </a:solidFill>
              <a:latin typeface="LiberationSans"/>
            </a:endParaRPr>
          </a:p>
          <a:p>
            <a:pPr algn="l"/>
            <a:endParaRPr lang="en-US" dirty="0">
              <a:solidFill>
                <a:srgbClr val="000000"/>
              </a:solidFill>
              <a:latin typeface="LiberationSans"/>
            </a:endParaRPr>
          </a:p>
          <a:p>
            <a:pPr algn="l"/>
            <a:r>
              <a:rPr lang="en-US" sz="1800" b="0" i="0" u="none" strike="noStrike" baseline="0" dirty="0">
                <a:latin typeface="LiberationSans"/>
              </a:rPr>
              <a:t>Each of these data values is in the valid range, so we would expect the system to perform correctly and for the test case to report Pass.</a:t>
            </a:r>
            <a:endParaRPr lang="en-US" dirty="0">
              <a:solidFill>
                <a:srgbClr val="000000"/>
              </a:solidFill>
              <a:latin typeface="LiberationSans"/>
            </a:endParaRPr>
          </a:p>
        </p:txBody>
      </p:sp>
      <p:pic>
        <p:nvPicPr>
          <p:cNvPr id="7" name="Picture 6">
            <a:extLst>
              <a:ext uri="{FF2B5EF4-FFF2-40B4-BE49-F238E27FC236}">
                <a16:creationId xmlns:a16="http://schemas.microsoft.com/office/drawing/2014/main" id="{3295809E-47BC-4412-98CE-268E10EC298C}"/>
              </a:ext>
            </a:extLst>
          </p:cNvPr>
          <p:cNvPicPr>
            <a:picLocks noChangeAspect="1"/>
          </p:cNvPicPr>
          <p:nvPr/>
        </p:nvPicPr>
        <p:blipFill>
          <a:blip r:embed="rId3"/>
          <a:stretch>
            <a:fillRect/>
          </a:stretch>
        </p:blipFill>
        <p:spPr>
          <a:xfrm>
            <a:off x="2182735" y="2909887"/>
            <a:ext cx="6067425" cy="1038225"/>
          </a:xfrm>
          <a:prstGeom prst="rect">
            <a:avLst/>
          </a:prstGeom>
        </p:spPr>
      </p:pic>
      <p:pic>
        <p:nvPicPr>
          <p:cNvPr id="6" name="Picture 5">
            <a:extLst>
              <a:ext uri="{FF2B5EF4-FFF2-40B4-BE49-F238E27FC236}">
                <a16:creationId xmlns:a16="http://schemas.microsoft.com/office/drawing/2014/main" id="{F1F20644-C699-430A-8ABA-73E8B8C51F1B}"/>
              </a:ext>
            </a:extLst>
          </p:cNvPr>
          <p:cNvPicPr>
            <a:picLocks noChangeAspect="1"/>
          </p:cNvPicPr>
          <p:nvPr/>
        </p:nvPicPr>
        <p:blipFill>
          <a:blip r:embed="rId4"/>
          <a:stretch>
            <a:fillRect/>
          </a:stretch>
        </p:blipFill>
        <p:spPr>
          <a:xfrm>
            <a:off x="3051105" y="5055698"/>
            <a:ext cx="2671739" cy="1390674"/>
          </a:xfrm>
          <a:prstGeom prst="rect">
            <a:avLst/>
          </a:prstGeom>
        </p:spPr>
      </p:pic>
      <p:pic>
        <p:nvPicPr>
          <p:cNvPr id="9" name="Picture 8">
            <a:extLst>
              <a:ext uri="{FF2B5EF4-FFF2-40B4-BE49-F238E27FC236}">
                <a16:creationId xmlns:a16="http://schemas.microsoft.com/office/drawing/2014/main" id="{88E58FBA-1308-43C2-9AC0-0EED4B77B417}"/>
              </a:ext>
            </a:extLst>
          </p:cNvPr>
          <p:cNvPicPr>
            <a:picLocks noChangeAspect="1"/>
          </p:cNvPicPr>
          <p:nvPr/>
        </p:nvPicPr>
        <p:blipFill>
          <a:blip r:embed="rId5"/>
          <a:stretch>
            <a:fillRect/>
          </a:stretch>
        </p:blipFill>
        <p:spPr>
          <a:xfrm>
            <a:off x="5871579" y="5084111"/>
            <a:ext cx="2575917" cy="1333848"/>
          </a:xfrm>
          <a:prstGeom prst="rect">
            <a:avLst/>
          </a:prstGeom>
        </p:spPr>
      </p:pic>
      <p:pic>
        <p:nvPicPr>
          <p:cNvPr id="10" name="Picture 9">
            <a:extLst>
              <a:ext uri="{FF2B5EF4-FFF2-40B4-BE49-F238E27FC236}">
                <a16:creationId xmlns:a16="http://schemas.microsoft.com/office/drawing/2014/main" id="{7187CC67-3470-4E07-BB21-1B6CD507CD8A}"/>
              </a:ext>
            </a:extLst>
          </p:cNvPr>
          <p:cNvPicPr>
            <a:picLocks noChangeAspect="1"/>
          </p:cNvPicPr>
          <p:nvPr/>
        </p:nvPicPr>
        <p:blipFill>
          <a:blip r:embed="rId6"/>
          <a:stretch>
            <a:fillRect/>
          </a:stretch>
        </p:blipFill>
        <p:spPr>
          <a:xfrm>
            <a:off x="8840093" y="5084111"/>
            <a:ext cx="2500152" cy="1333848"/>
          </a:xfrm>
          <a:prstGeom prst="rect">
            <a:avLst/>
          </a:prstGeom>
        </p:spPr>
      </p:pic>
    </p:spTree>
    <p:extLst>
      <p:ext uri="{BB962C8B-B14F-4D97-AF65-F5344CB8AC3E}">
        <p14:creationId xmlns:p14="http://schemas.microsoft.com/office/powerpoint/2010/main" val="38443905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r>
              <a:rPr lang="en-US" b="0" i="0" u="none" strike="noStrike" baseline="0" dirty="0">
                <a:latin typeface="LiberationSans"/>
              </a:rPr>
              <a:t> </a:t>
            </a:r>
            <a:r>
              <a:rPr lang="en-US" dirty="0"/>
              <a:t>Invalid Data</a:t>
            </a:r>
          </a:p>
        </p:txBody>
      </p:sp>
      <p:pic>
        <p:nvPicPr>
          <p:cNvPr id="5" name="Content Placeholder 5">
            <a:extLst>
              <a:ext uri="{FF2B5EF4-FFF2-40B4-BE49-F238E27FC236}">
                <a16:creationId xmlns:a16="http://schemas.microsoft.com/office/drawing/2014/main" id="{3862E4BF-EEC1-4C6D-BD2D-3C85C08D2F13}"/>
              </a:ext>
            </a:extLst>
          </p:cNvPr>
          <p:cNvPicPr>
            <a:picLocks noGrp="1" noChangeAspect="1"/>
          </p:cNvPicPr>
          <p:nvPr>
            <p:ph idx="1"/>
          </p:nvPr>
        </p:nvPicPr>
        <p:blipFill>
          <a:blip r:embed="rId2"/>
          <a:stretch>
            <a:fillRect/>
          </a:stretch>
        </p:blipFill>
        <p:spPr>
          <a:xfrm>
            <a:off x="467790" y="5114027"/>
            <a:ext cx="2675962" cy="1431329"/>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063752" y="1724309"/>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It is tempting to use the same approach for invalid values.</a:t>
            </a:r>
          </a:p>
          <a:p>
            <a:r>
              <a:rPr lang="en-US" b="0" i="0" u="none" strike="noStrike" baseline="0" dirty="0">
                <a:latin typeface="LiberationSans"/>
              </a:rPr>
              <a:t>If the system accepts this input as valid, clearly the system is not validating the four input fields properly. </a:t>
            </a:r>
          </a:p>
          <a:p>
            <a:r>
              <a:rPr lang="en-US" b="0" i="0" u="none" strike="noStrike" baseline="0" dirty="0">
                <a:latin typeface="LiberationSans"/>
              </a:rPr>
              <a:t>If the system rejects this input as invalid, it may do so in such a way that the tester cannot determine which field it rejected. </a:t>
            </a:r>
          </a:p>
        </p:txBody>
      </p:sp>
      <p:pic>
        <p:nvPicPr>
          <p:cNvPr id="10" name="Picture 9">
            <a:extLst>
              <a:ext uri="{FF2B5EF4-FFF2-40B4-BE49-F238E27FC236}">
                <a16:creationId xmlns:a16="http://schemas.microsoft.com/office/drawing/2014/main" id="{C71C875D-0833-4007-A6E8-3CF92C46CD72}"/>
              </a:ext>
            </a:extLst>
          </p:cNvPr>
          <p:cNvPicPr>
            <a:picLocks noChangeAspect="1"/>
          </p:cNvPicPr>
          <p:nvPr/>
        </p:nvPicPr>
        <p:blipFill>
          <a:blip r:embed="rId3"/>
          <a:stretch>
            <a:fillRect/>
          </a:stretch>
        </p:blipFill>
        <p:spPr>
          <a:xfrm>
            <a:off x="2880079" y="3506725"/>
            <a:ext cx="6000750" cy="1257300"/>
          </a:xfrm>
          <a:prstGeom prst="rect">
            <a:avLst/>
          </a:prstGeom>
        </p:spPr>
      </p:pic>
      <p:pic>
        <p:nvPicPr>
          <p:cNvPr id="6" name="Picture 5">
            <a:extLst>
              <a:ext uri="{FF2B5EF4-FFF2-40B4-BE49-F238E27FC236}">
                <a16:creationId xmlns:a16="http://schemas.microsoft.com/office/drawing/2014/main" id="{7569FC2B-02C8-4E6B-95BE-CAE2A15CDB87}"/>
              </a:ext>
            </a:extLst>
          </p:cNvPr>
          <p:cNvPicPr>
            <a:picLocks noChangeAspect="1"/>
          </p:cNvPicPr>
          <p:nvPr/>
        </p:nvPicPr>
        <p:blipFill>
          <a:blip r:embed="rId4"/>
          <a:stretch>
            <a:fillRect/>
          </a:stretch>
        </p:blipFill>
        <p:spPr>
          <a:xfrm>
            <a:off x="3159261" y="5134355"/>
            <a:ext cx="2671739" cy="1390674"/>
          </a:xfrm>
          <a:prstGeom prst="rect">
            <a:avLst/>
          </a:prstGeom>
        </p:spPr>
      </p:pic>
      <p:pic>
        <p:nvPicPr>
          <p:cNvPr id="7" name="Picture 6">
            <a:extLst>
              <a:ext uri="{FF2B5EF4-FFF2-40B4-BE49-F238E27FC236}">
                <a16:creationId xmlns:a16="http://schemas.microsoft.com/office/drawing/2014/main" id="{F3EA0E47-DFFD-4138-8DCC-2E99742D9FFC}"/>
              </a:ext>
            </a:extLst>
          </p:cNvPr>
          <p:cNvPicPr>
            <a:picLocks noChangeAspect="1"/>
          </p:cNvPicPr>
          <p:nvPr/>
        </p:nvPicPr>
        <p:blipFill>
          <a:blip r:embed="rId5"/>
          <a:stretch>
            <a:fillRect/>
          </a:stretch>
        </p:blipFill>
        <p:spPr>
          <a:xfrm>
            <a:off x="5979735" y="5162768"/>
            <a:ext cx="2575917" cy="1333848"/>
          </a:xfrm>
          <a:prstGeom prst="rect">
            <a:avLst/>
          </a:prstGeom>
        </p:spPr>
      </p:pic>
      <p:pic>
        <p:nvPicPr>
          <p:cNvPr id="9" name="Picture 8">
            <a:extLst>
              <a:ext uri="{FF2B5EF4-FFF2-40B4-BE49-F238E27FC236}">
                <a16:creationId xmlns:a16="http://schemas.microsoft.com/office/drawing/2014/main" id="{EE3F51EA-72E8-469E-9029-3CAA333E4FD5}"/>
              </a:ext>
            </a:extLst>
          </p:cNvPr>
          <p:cNvPicPr>
            <a:picLocks noChangeAspect="1"/>
          </p:cNvPicPr>
          <p:nvPr/>
        </p:nvPicPr>
        <p:blipFill>
          <a:blip r:embed="rId6"/>
          <a:stretch>
            <a:fillRect/>
          </a:stretch>
        </p:blipFill>
        <p:spPr>
          <a:xfrm>
            <a:off x="8948249" y="5162768"/>
            <a:ext cx="2500152" cy="1333848"/>
          </a:xfrm>
          <a:prstGeom prst="rect">
            <a:avLst/>
          </a:prstGeom>
        </p:spPr>
      </p:pic>
    </p:spTree>
    <p:extLst>
      <p:ext uri="{BB962C8B-B14F-4D97-AF65-F5344CB8AC3E}">
        <p14:creationId xmlns:p14="http://schemas.microsoft.com/office/powerpoint/2010/main" val="932078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idx="1"/>
          </p:nvPr>
        </p:nvSpPr>
        <p:spPr>
          <a:xfrm>
            <a:off x="446280" y="1813236"/>
            <a:ext cx="11209426" cy="4925021"/>
          </a:xfrm>
        </p:spPr>
        <p:txBody>
          <a:bodyPr>
            <a:normAutofit fontScale="77500" lnSpcReduction="20000"/>
          </a:bodyPr>
          <a:lstStyle/>
          <a:p>
            <a:r>
              <a:rPr lang="en-US" sz="2800" dirty="0"/>
              <a:t>Equivalence Classes</a:t>
            </a:r>
          </a:p>
          <a:p>
            <a:r>
              <a:rPr lang="en-US" sz="2800" dirty="0"/>
              <a:t>Testing By Contract</a:t>
            </a:r>
          </a:p>
          <a:p>
            <a:r>
              <a:rPr lang="en-US" sz="2800" dirty="0"/>
              <a:t>Defensive testing</a:t>
            </a:r>
          </a:p>
          <a:p>
            <a:r>
              <a:rPr lang="en-US" sz="2800" dirty="0"/>
              <a:t>Types of Equivalence Classes</a:t>
            </a:r>
          </a:p>
          <a:p>
            <a:pPr lvl="1"/>
            <a:r>
              <a:rPr lang="en-US" sz="2600" dirty="0"/>
              <a:t>Continuous Equivalence Class</a:t>
            </a:r>
          </a:p>
          <a:p>
            <a:pPr lvl="1"/>
            <a:r>
              <a:rPr lang="en-US" sz="2600" dirty="0"/>
              <a:t>Discrete Equivalence Class</a:t>
            </a:r>
          </a:p>
          <a:p>
            <a:pPr lvl="1"/>
            <a:r>
              <a:rPr lang="en-US" sz="2600" dirty="0"/>
              <a:t>Single Selection Equivalence Class</a:t>
            </a:r>
          </a:p>
          <a:p>
            <a:pPr lvl="1"/>
            <a:r>
              <a:rPr lang="en-US" sz="2600" dirty="0"/>
              <a:t>Multiple Selection Equivalence Class</a:t>
            </a:r>
          </a:p>
          <a:p>
            <a:r>
              <a:rPr lang="en-US" sz="2800" dirty="0"/>
              <a:t>Testing Valid vs Invalid Data</a:t>
            </a:r>
          </a:p>
          <a:p>
            <a:r>
              <a:rPr lang="en-US" sz="2800" dirty="0"/>
              <a:t>Applicability and Limitations</a:t>
            </a:r>
          </a:p>
          <a:p>
            <a:r>
              <a:rPr lang="en-US" sz="2800" dirty="0"/>
              <a:t>Examples</a:t>
            </a:r>
          </a:p>
          <a:p>
            <a:pPr lvl="1"/>
            <a:r>
              <a:rPr lang="en-US" sz="2600" dirty="0"/>
              <a:t>Grocery Store</a:t>
            </a:r>
          </a:p>
          <a:p>
            <a:pPr lvl="1"/>
            <a:r>
              <a:rPr lang="en-US" sz="2600" dirty="0"/>
              <a:t>Banking Problem</a:t>
            </a:r>
          </a:p>
          <a:p>
            <a:pPr lvl="1"/>
            <a:r>
              <a:rPr lang="en-US" sz="2600" dirty="0"/>
              <a:t>Next Date Problem</a:t>
            </a:r>
          </a:p>
          <a:p>
            <a:endParaRPr lang="en-US" sz="2800" dirty="0"/>
          </a:p>
          <a:p>
            <a:endParaRPr lang="en-US" sz="2800" dirty="0"/>
          </a:p>
          <a:p>
            <a:endParaRPr lang="en-US" sz="2800"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1021123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a:t>
            </a:r>
            <a:r>
              <a:rPr lang="en-US" dirty="0">
                <a:latin typeface="LiberationSans"/>
              </a:rPr>
              <a:t> </a:t>
            </a:r>
            <a:r>
              <a:rPr lang="en-US" dirty="0"/>
              <a:t>Valid vs Invalid Data</a:t>
            </a:r>
          </a:p>
        </p:txBody>
      </p:sp>
      <p:pic>
        <p:nvPicPr>
          <p:cNvPr id="9" name="Content Placeholder 5">
            <a:extLst>
              <a:ext uri="{FF2B5EF4-FFF2-40B4-BE49-F238E27FC236}">
                <a16:creationId xmlns:a16="http://schemas.microsoft.com/office/drawing/2014/main" id="{0A3A93F0-971B-4C64-9840-0AB719FD1BB3}"/>
              </a:ext>
            </a:extLst>
          </p:cNvPr>
          <p:cNvPicPr>
            <a:picLocks noGrp="1" noChangeAspect="1"/>
          </p:cNvPicPr>
          <p:nvPr>
            <p:ph idx="1"/>
          </p:nvPr>
        </p:nvPicPr>
        <p:blipFill>
          <a:blip r:embed="rId2"/>
          <a:stretch>
            <a:fillRect/>
          </a:stretch>
        </p:blipFill>
        <p:spPr>
          <a:xfrm>
            <a:off x="6912078" y="2442568"/>
            <a:ext cx="2675962" cy="1431329"/>
          </a:xfrm>
          <a:prstGeom prst="rect">
            <a:avLst/>
          </a:prstGeom>
        </p:spPr>
      </p:pic>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2251587" y="1400460"/>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In many cases, errors in one input field may cancel out or mask errors in another field so the system accepts the data as valid.</a:t>
            </a:r>
          </a:p>
          <a:p>
            <a:pPr algn="l"/>
            <a:r>
              <a:rPr lang="en-US" sz="1800" b="0" i="0" u="none" strike="noStrike" baseline="0" dirty="0">
                <a:latin typeface="LiberationSans"/>
              </a:rPr>
              <a:t>A better approach is to test one invalid value at a time to verify the system detects it correctly.</a:t>
            </a:r>
          </a:p>
          <a:p>
            <a:pPr algn="l"/>
            <a:endParaRPr lang="en-US" dirty="0">
              <a:solidFill>
                <a:srgbClr val="000000"/>
              </a:solidFill>
              <a:latin typeface="LiberationSans"/>
            </a:endParaRPr>
          </a:p>
        </p:txBody>
      </p:sp>
      <p:grpSp>
        <p:nvGrpSpPr>
          <p:cNvPr id="7" name="Group 6">
            <a:extLst>
              <a:ext uri="{FF2B5EF4-FFF2-40B4-BE49-F238E27FC236}">
                <a16:creationId xmlns:a16="http://schemas.microsoft.com/office/drawing/2014/main" id="{0FDE9863-224F-4193-8238-AE4909AD3A9A}"/>
              </a:ext>
            </a:extLst>
          </p:cNvPr>
          <p:cNvGrpSpPr/>
          <p:nvPr/>
        </p:nvGrpSpPr>
        <p:grpSpPr>
          <a:xfrm>
            <a:off x="196646" y="2444441"/>
            <a:ext cx="6715432" cy="2118926"/>
            <a:chOff x="1008845" y="2044430"/>
            <a:chExt cx="10148552" cy="2943611"/>
          </a:xfrm>
        </p:grpSpPr>
        <p:pic>
          <p:nvPicPr>
            <p:cNvPr id="4" name="Picture 3">
              <a:extLst>
                <a:ext uri="{FF2B5EF4-FFF2-40B4-BE49-F238E27FC236}">
                  <a16:creationId xmlns:a16="http://schemas.microsoft.com/office/drawing/2014/main" id="{E31CD031-7271-4BDA-9AB1-B868489775DF}"/>
                </a:ext>
              </a:extLst>
            </p:cNvPr>
            <p:cNvPicPr>
              <a:picLocks noChangeAspect="1"/>
            </p:cNvPicPr>
            <p:nvPr/>
          </p:nvPicPr>
          <p:blipFill rotWithShape="1">
            <a:blip r:embed="rId3"/>
            <a:srcRect b="10499"/>
            <a:stretch/>
          </p:blipFill>
          <p:spPr>
            <a:xfrm>
              <a:off x="1034603" y="2044430"/>
              <a:ext cx="10122794" cy="2478409"/>
            </a:xfrm>
            <a:prstGeom prst="rect">
              <a:avLst/>
            </a:prstGeom>
          </p:spPr>
        </p:pic>
        <p:pic>
          <p:nvPicPr>
            <p:cNvPr id="6" name="Picture 5">
              <a:extLst>
                <a:ext uri="{FF2B5EF4-FFF2-40B4-BE49-F238E27FC236}">
                  <a16:creationId xmlns:a16="http://schemas.microsoft.com/office/drawing/2014/main" id="{5831A54F-A1AD-4C86-8C10-BD82F86E8D36}"/>
                </a:ext>
              </a:extLst>
            </p:cNvPr>
            <p:cNvPicPr>
              <a:picLocks noChangeAspect="1"/>
            </p:cNvPicPr>
            <p:nvPr/>
          </p:nvPicPr>
          <p:blipFill rotWithShape="1">
            <a:blip r:embed="rId4"/>
            <a:srcRect t="13574"/>
            <a:stretch/>
          </p:blipFill>
          <p:spPr>
            <a:xfrm>
              <a:off x="1008845" y="4522839"/>
              <a:ext cx="10148552" cy="465202"/>
            </a:xfrm>
            <a:prstGeom prst="rect">
              <a:avLst/>
            </a:prstGeom>
          </p:spPr>
        </p:pic>
      </p:grpSp>
      <p:pic>
        <p:nvPicPr>
          <p:cNvPr id="11" name="Picture 10">
            <a:extLst>
              <a:ext uri="{FF2B5EF4-FFF2-40B4-BE49-F238E27FC236}">
                <a16:creationId xmlns:a16="http://schemas.microsoft.com/office/drawing/2014/main" id="{7D6F99A7-A85F-4FD8-A496-1CF99CADE9DB}"/>
              </a:ext>
            </a:extLst>
          </p:cNvPr>
          <p:cNvPicPr>
            <a:picLocks noChangeAspect="1"/>
          </p:cNvPicPr>
          <p:nvPr/>
        </p:nvPicPr>
        <p:blipFill>
          <a:blip r:embed="rId5"/>
          <a:stretch>
            <a:fillRect/>
          </a:stretch>
        </p:blipFill>
        <p:spPr>
          <a:xfrm>
            <a:off x="5270091" y="4524039"/>
            <a:ext cx="6921909" cy="2333961"/>
          </a:xfrm>
          <a:prstGeom prst="rect">
            <a:avLst/>
          </a:prstGeom>
        </p:spPr>
      </p:pic>
      <p:pic>
        <p:nvPicPr>
          <p:cNvPr id="10" name="Picture 9">
            <a:extLst>
              <a:ext uri="{FF2B5EF4-FFF2-40B4-BE49-F238E27FC236}">
                <a16:creationId xmlns:a16="http://schemas.microsoft.com/office/drawing/2014/main" id="{E1E01F30-0B2C-41A5-AE23-EFA1FAC4B16B}"/>
              </a:ext>
            </a:extLst>
          </p:cNvPr>
          <p:cNvPicPr>
            <a:picLocks noChangeAspect="1"/>
          </p:cNvPicPr>
          <p:nvPr/>
        </p:nvPicPr>
        <p:blipFill>
          <a:blip r:embed="rId6"/>
          <a:stretch>
            <a:fillRect/>
          </a:stretch>
        </p:blipFill>
        <p:spPr>
          <a:xfrm>
            <a:off x="9444394" y="3005257"/>
            <a:ext cx="2671739" cy="1390674"/>
          </a:xfrm>
          <a:prstGeom prst="rect">
            <a:avLst/>
          </a:prstGeom>
        </p:spPr>
      </p:pic>
      <p:pic>
        <p:nvPicPr>
          <p:cNvPr id="12" name="Picture 11">
            <a:extLst>
              <a:ext uri="{FF2B5EF4-FFF2-40B4-BE49-F238E27FC236}">
                <a16:creationId xmlns:a16="http://schemas.microsoft.com/office/drawing/2014/main" id="{728907F9-4282-4ADA-AF38-C7753C10A476}"/>
              </a:ext>
            </a:extLst>
          </p:cNvPr>
          <p:cNvPicPr>
            <a:picLocks noChangeAspect="1"/>
          </p:cNvPicPr>
          <p:nvPr/>
        </p:nvPicPr>
        <p:blipFill>
          <a:blip r:embed="rId7"/>
          <a:stretch>
            <a:fillRect/>
          </a:stretch>
        </p:blipFill>
        <p:spPr>
          <a:xfrm>
            <a:off x="194021" y="4700048"/>
            <a:ext cx="2575917" cy="1333848"/>
          </a:xfrm>
          <a:prstGeom prst="rect">
            <a:avLst/>
          </a:prstGeom>
        </p:spPr>
      </p:pic>
      <p:pic>
        <p:nvPicPr>
          <p:cNvPr id="13" name="Picture 12">
            <a:extLst>
              <a:ext uri="{FF2B5EF4-FFF2-40B4-BE49-F238E27FC236}">
                <a16:creationId xmlns:a16="http://schemas.microsoft.com/office/drawing/2014/main" id="{3BC664B8-05DF-40D7-B95A-DAB1A1630757}"/>
              </a:ext>
            </a:extLst>
          </p:cNvPr>
          <p:cNvPicPr>
            <a:picLocks noChangeAspect="1"/>
          </p:cNvPicPr>
          <p:nvPr/>
        </p:nvPicPr>
        <p:blipFill>
          <a:blip r:embed="rId8"/>
          <a:stretch>
            <a:fillRect/>
          </a:stretch>
        </p:blipFill>
        <p:spPr>
          <a:xfrm>
            <a:off x="2769939" y="5309647"/>
            <a:ext cx="2500152" cy="1333848"/>
          </a:xfrm>
          <a:prstGeom prst="rect">
            <a:avLst/>
          </a:prstGeom>
        </p:spPr>
      </p:pic>
    </p:spTree>
    <p:extLst>
      <p:ext uri="{BB962C8B-B14F-4D97-AF65-F5344CB8AC3E}">
        <p14:creationId xmlns:p14="http://schemas.microsoft.com/office/powerpoint/2010/main" val="7373763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Valid vs Invalid Data (contd.)</a:t>
            </a:r>
          </a:p>
        </p:txBody>
      </p:sp>
      <p:sp>
        <p:nvSpPr>
          <p:cNvPr id="8" name="Content Placeholder 2">
            <a:extLst>
              <a:ext uri="{FF2B5EF4-FFF2-40B4-BE49-F238E27FC236}">
                <a16:creationId xmlns:a16="http://schemas.microsoft.com/office/drawing/2014/main" id="{ACC6966F-62F3-4A72-B3A9-E75DC3EB66C8}"/>
              </a:ext>
            </a:extLst>
          </p:cNvPr>
          <p:cNvSpPr txBox="1">
            <a:spLocks/>
          </p:cNvSpPr>
          <p:nvPr/>
        </p:nvSpPr>
        <p:spPr>
          <a:xfrm>
            <a:off x="1160206" y="1755059"/>
            <a:ext cx="9253025" cy="5102941"/>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algn="l"/>
            <a:r>
              <a:rPr lang="en-US" sz="1800" b="0" i="0" u="none" strike="noStrike" baseline="0" dirty="0">
                <a:latin typeface="LiberationSans"/>
              </a:rPr>
              <a:t>Another approach to using equivalence classes is to examine the outputs rather than the inputs.</a:t>
            </a:r>
          </a:p>
          <a:p>
            <a:pPr algn="l"/>
            <a:r>
              <a:rPr lang="en-US" sz="1800" b="0" i="0" u="none" strike="noStrike" baseline="0" dirty="0">
                <a:latin typeface="LiberationSans"/>
              </a:rPr>
              <a:t>Divide the outputs into equivalence classes, then determine what input values would cause those outputs. </a:t>
            </a:r>
          </a:p>
          <a:p>
            <a:pPr algn="l"/>
            <a:r>
              <a:rPr lang="en-US" sz="1800" b="0" i="0" u="none" strike="noStrike" baseline="0" dirty="0">
                <a:latin typeface="LiberationSans"/>
              </a:rPr>
              <a:t>This has the advantage of guiding the tester to examine, and thus test, every different kind of output. </a:t>
            </a:r>
          </a:p>
          <a:p>
            <a:pPr algn="l"/>
            <a:r>
              <a:rPr lang="en-US" sz="1800" b="0" i="0" u="none" strike="noStrike" baseline="0" dirty="0">
                <a:latin typeface="LiberationSans"/>
              </a:rPr>
              <a:t>But this approach can be deceiving</a:t>
            </a:r>
            <a:r>
              <a:rPr lang="en-US" dirty="0">
                <a:latin typeface="LiberationSans"/>
              </a:rPr>
              <a:t>. ??????</a:t>
            </a:r>
            <a:endParaRPr lang="en-US" dirty="0">
              <a:solidFill>
                <a:srgbClr val="000000"/>
              </a:solidFill>
              <a:latin typeface="LiberationSans"/>
            </a:endParaRPr>
          </a:p>
        </p:txBody>
      </p:sp>
    </p:spTree>
    <p:extLst>
      <p:ext uri="{BB962C8B-B14F-4D97-AF65-F5344CB8AC3E}">
        <p14:creationId xmlns:p14="http://schemas.microsoft.com/office/powerpoint/2010/main" val="8622999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normAutofit fontScale="90000"/>
          </a:bodyPr>
          <a:lstStyle/>
          <a:p>
            <a:br>
              <a:rPr lang="en-US" sz="4000" dirty="0"/>
            </a:br>
            <a:r>
              <a:rPr lang="en-US" sz="6000" dirty="0"/>
              <a:t>To define equivalence classes follow the guideline</a:t>
            </a:r>
          </a:p>
        </p:txBody>
      </p:sp>
      <p:sp>
        <p:nvSpPr>
          <p:cNvPr id="145411" name="Rectangle 3"/>
          <p:cNvSpPr>
            <a:spLocks noGrp="1" noChangeArrowheads="1"/>
          </p:cNvSpPr>
          <p:nvPr>
            <p:ph idx="1"/>
          </p:nvPr>
        </p:nvSpPr>
        <p:spPr>
          <a:xfrm>
            <a:off x="1981200" y="2209800"/>
            <a:ext cx="8229600" cy="3886200"/>
          </a:xfrm>
        </p:spPr>
        <p:txBody>
          <a:bodyPr/>
          <a:lstStyle/>
          <a:p>
            <a:pPr marL="533400" indent="-533400">
              <a:buFont typeface="Wingdings" pitchFamily="2" charset="2"/>
              <a:buAutoNum type="arabicPeriod"/>
            </a:pPr>
            <a:r>
              <a:rPr lang="en-US" dirty="0"/>
              <a:t>If an input condition specifies a </a:t>
            </a:r>
            <a:r>
              <a:rPr lang="en-US" b="1" i="1" dirty="0"/>
              <a:t>range</a:t>
            </a:r>
            <a:r>
              <a:rPr lang="en-US" i="1" dirty="0"/>
              <a:t>, </a:t>
            </a:r>
            <a:r>
              <a:rPr lang="en-US" b="1" dirty="0"/>
              <a:t>one valid</a:t>
            </a:r>
            <a:r>
              <a:rPr lang="en-US" dirty="0"/>
              <a:t> and </a:t>
            </a:r>
            <a:r>
              <a:rPr lang="en-US" b="1" dirty="0"/>
              <a:t>two invalid </a:t>
            </a:r>
            <a:r>
              <a:rPr lang="en-US" dirty="0"/>
              <a:t>equivalence classes are defined.</a:t>
            </a:r>
          </a:p>
          <a:p>
            <a:pPr marL="533400" indent="-533400">
              <a:buFont typeface="Wingdings" pitchFamily="2" charset="2"/>
              <a:buAutoNum type="arabicPeriod"/>
            </a:pPr>
            <a:r>
              <a:rPr lang="en-US" dirty="0"/>
              <a:t>If an input condition requires a </a:t>
            </a:r>
            <a:r>
              <a:rPr lang="en-US" b="1" dirty="0"/>
              <a:t>specific </a:t>
            </a:r>
            <a:r>
              <a:rPr lang="en-US" b="1" i="1" dirty="0"/>
              <a:t>value</a:t>
            </a:r>
            <a:r>
              <a:rPr lang="en-US" i="1" dirty="0"/>
              <a:t>, </a:t>
            </a:r>
            <a:r>
              <a:rPr lang="en-US" b="1" dirty="0"/>
              <a:t>one valid </a:t>
            </a:r>
            <a:r>
              <a:rPr lang="en-US" dirty="0"/>
              <a:t>and </a:t>
            </a:r>
            <a:r>
              <a:rPr lang="en-US" b="1" dirty="0"/>
              <a:t>two invalid </a:t>
            </a:r>
            <a:r>
              <a:rPr lang="en-US" dirty="0"/>
              <a:t>equivalence classes are defined.</a:t>
            </a:r>
          </a:p>
          <a:p>
            <a:pPr marL="533400" indent="-533400">
              <a:buFont typeface="Wingdings" pitchFamily="2" charset="2"/>
              <a:buAutoNum type="arabicPeriod"/>
            </a:pPr>
            <a:r>
              <a:rPr lang="en-US" dirty="0"/>
              <a:t>If an input condition is </a:t>
            </a:r>
            <a:r>
              <a:rPr lang="en-US" i="1" dirty="0"/>
              <a:t>Boolean, </a:t>
            </a:r>
            <a:r>
              <a:rPr lang="en-US" dirty="0"/>
              <a:t>one valid and one invalid class are defined.</a:t>
            </a:r>
          </a:p>
        </p:txBody>
      </p:sp>
    </p:spTree>
    <p:extLst>
      <p:ext uri="{BB962C8B-B14F-4D97-AF65-F5344CB8AC3E}">
        <p14:creationId xmlns:p14="http://schemas.microsoft.com/office/powerpoint/2010/main" val="22049466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t>Test cases for input box accepting numbers between 1 and 1000 using Equivalence Partitioning</a:t>
            </a:r>
          </a:p>
        </p:txBody>
      </p:sp>
      <p:sp>
        <p:nvSpPr>
          <p:cNvPr id="3" name="Content Placeholder 2"/>
          <p:cNvSpPr>
            <a:spLocks noGrp="1"/>
          </p:cNvSpPr>
          <p:nvPr>
            <p:ph idx="1"/>
          </p:nvPr>
        </p:nvSpPr>
        <p:spPr/>
        <p:txBody>
          <a:bodyPr/>
          <a:lstStyle/>
          <a:p>
            <a:r>
              <a:rPr lang="en-US" dirty="0"/>
              <a:t>One input data class with all valid inputs. Pick a single value from range 1 to 1000</a:t>
            </a:r>
          </a:p>
          <a:p>
            <a:r>
              <a:rPr lang="en-US" dirty="0"/>
              <a:t>Input data class with all values below lower limit. I.e. any value below 1, as a invalid input data test case</a:t>
            </a:r>
          </a:p>
          <a:p>
            <a:r>
              <a:rPr lang="en-US" dirty="0"/>
              <a:t>Input data with any value greater than 1000 to represent third invalid input class.</a:t>
            </a:r>
          </a:p>
        </p:txBody>
      </p:sp>
    </p:spTree>
    <p:extLst>
      <p:ext uri="{BB962C8B-B14F-4D97-AF65-F5344CB8AC3E}">
        <p14:creationId xmlns:p14="http://schemas.microsoft.com/office/powerpoint/2010/main" val="1462481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Applicability and Limitations</a:t>
            </a:r>
          </a:p>
        </p:txBody>
      </p:sp>
      <p:sp>
        <p:nvSpPr>
          <p:cNvPr id="3" name="Content Placeholder 2"/>
          <p:cNvSpPr>
            <a:spLocks noGrp="1"/>
          </p:cNvSpPr>
          <p:nvPr>
            <p:ph idx="1"/>
          </p:nvPr>
        </p:nvSpPr>
        <p:spPr>
          <a:xfrm>
            <a:off x="1981200" y="1905000"/>
            <a:ext cx="8229600" cy="3886200"/>
          </a:xfrm>
        </p:spPr>
        <p:txBody>
          <a:bodyPr>
            <a:normAutofit/>
          </a:bodyPr>
          <a:lstStyle/>
          <a:p>
            <a:pPr algn="l"/>
            <a:r>
              <a:rPr lang="en-US" sz="1800" b="0" i="0" u="none" strike="noStrike" baseline="0" dirty="0">
                <a:latin typeface="LiberationSans"/>
              </a:rPr>
              <a:t>Equivalence class testing can significantly reduce the number of test cases that must be created and executed. </a:t>
            </a:r>
          </a:p>
          <a:p>
            <a:pPr algn="l"/>
            <a:r>
              <a:rPr lang="en-US" sz="1800" b="0" i="0" u="none" strike="noStrike" baseline="0" dirty="0">
                <a:latin typeface="LiberationSans"/>
              </a:rPr>
              <a:t>It is most suited to systems in which much of the input data takes on values within ranges or within sets. </a:t>
            </a:r>
          </a:p>
          <a:p>
            <a:pPr algn="l"/>
            <a:r>
              <a:rPr lang="en-US" sz="1800" b="0" i="0" u="none" strike="noStrike" baseline="0" dirty="0">
                <a:latin typeface="LiberationSans"/>
              </a:rPr>
              <a:t>It makes the assumption that data in the same equivalence class is, in fact, processed in the same way by the system. </a:t>
            </a:r>
          </a:p>
          <a:p>
            <a:pPr algn="l"/>
            <a:r>
              <a:rPr lang="en-US" sz="1800" b="0" i="0" u="none" strike="noStrike" baseline="0" dirty="0">
                <a:latin typeface="LiberationSans"/>
              </a:rPr>
              <a:t>The simplest way to validate this assumption is to ask the programmer about their implementation.</a:t>
            </a:r>
          </a:p>
          <a:p>
            <a:pPr algn="l"/>
            <a:r>
              <a:rPr lang="en-US" sz="1800" b="0" i="0" u="none" strike="noStrike" baseline="0" dirty="0">
                <a:latin typeface="LiberationSans"/>
              </a:rPr>
              <a:t>Equivalence class testing is equally applicable at the unit, integration, system, and acceptance test levels.</a:t>
            </a:r>
          </a:p>
          <a:p>
            <a:pPr algn="l"/>
            <a:r>
              <a:rPr lang="en-US" sz="1800" b="0" i="0" u="none" strike="noStrike" baseline="0" dirty="0">
                <a:latin typeface="LiberationSans"/>
              </a:rPr>
              <a:t>All it requires are inputs or outputs that can be partitioned based on the system’s requirements.</a:t>
            </a:r>
            <a:endParaRPr lang="en-US" sz="2400" dirty="0"/>
          </a:p>
        </p:txBody>
      </p:sp>
    </p:spTree>
    <p:extLst>
      <p:ext uri="{BB962C8B-B14F-4D97-AF65-F5344CB8AC3E}">
        <p14:creationId xmlns:p14="http://schemas.microsoft.com/office/powerpoint/2010/main" val="732006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 of Grocery Store Application</a:t>
            </a:r>
          </a:p>
        </p:txBody>
      </p:sp>
      <p:sp>
        <p:nvSpPr>
          <p:cNvPr id="3" name="Content Placeholder 2"/>
          <p:cNvSpPr>
            <a:spLocks noGrp="1"/>
          </p:cNvSpPr>
          <p:nvPr>
            <p:ph idx="1"/>
          </p:nvPr>
        </p:nvSpPr>
        <p:spPr>
          <a:xfrm>
            <a:off x="1981200" y="1905000"/>
            <a:ext cx="8229600" cy="3886200"/>
          </a:xfrm>
        </p:spPr>
        <p:txBody>
          <a:bodyPr>
            <a:normAutofit fontScale="92500"/>
          </a:bodyPr>
          <a:lstStyle/>
          <a:p>
            <a:pPr algn="just">
              <a:buNone/>
            </a:pPr>
            <a:r>
              <a:rPr lang="en-US" sz="2400" dirty="0"/>
              <a:t>    Consider a software module that is intended to accept the name of a grocery item and a list of the different sizes the item comes in, specified in ounces. The specifications state that the item name is to be alphabetic characters 2 to 15 characters in length. Each size may be a value in the range of 1 to 48, whole numbers only. The sizes are to be entered in ascending order (smaller sizes first). A maximum of five sizes may be entered for each item. The item name is to be entered first, followed by a comma, then followed by a list of sizes. A comma will be used to separate each size. Spaces (blanks) are to be ignored anywhere in the input.</a:t>
            </a:r>
          </a:p>
        </p:txBody>
      </p:sp>
    </p:spTree>
    <p:extLst>
      <p:ext uri="{BB962C8B-B14F-4D97-AF65-F5344CB8AC3E}">
        <p14:creationId xmlns:p14="http://schemas.microsoft.com/office/powerpoint/2010/main" val="28565240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381000"/>
            <a:ext cx="8229600" cy="6248400"/>
          </a:xfrm>
        </p:spPr>
        <p:txBody>
          <a:bodyPr>
            <a:normAutofit lnSpcReduction="10000"/>
          </a:bodyPr>
          <a:lstStyle/>
          <a:p>
            <a:r>
              <a:rPr lang="en-US" sz="2400" dirty="0"/>
              <a:t>Derived Equivalence Classes </a:t>
            </a:r>
          </a:p>
          <a:p>
            <a:pPr lvl="1">
              <a:buFont typeface="+mj-lt"/>
              <a:buAutoNum type="arabicPeriod"/>
            </a:pPr>
            <a:r>
              <a:rPr lang="en-US" sz="1400" dirty="0"/>
              <a:t>Item name is alphabetic (valid)</a:t>
            </a:r>
          </a:p>
          <a:p>
            <a:pPr lvl="1">
              <a:buFont typeface="+mj-lt"/>
              <a:buAutoNum type="arabicPeriod"/>
            </a:pPr>
            <a:r>
              <a:rPr lang="en-US" sz="1400" dirty="0"/>
              <a:t>Item name is not alphabetic (invalid)</a:t>
            </a:r>
          </a:p>
          <a:p>
            <a:pPr lvl="1">
              <a:buFont typeface="+mj-lt"/>
              <a:buAutoNum type="arabicPeriod"/>
            </a:pPr>
            <a:r>
              <a:rPr lang="en-US" sz="1400" dirty="0"/>
              <a:t>Item name is less than 2 characters in length (invalid)</a:t>
            </a:r>
          </a:p>
          <a:p>
            <a:pPr lvl="1">
              <a:buFont typeface="+mj-lt"/>
              <a:buAutoNum type="arabicPeriod"/>
            </a:pPr>
            <a:r>
              <a:rPr lang="en-US" sz="1400" dirty="0"/>
              <a:t>Item name is 2 to 15 characters in length (valid)</a:t>
            </a:r>
          </a:p>
          <a:p>
            <a:pPr lvl="1">
              <a:buFont typeface="+mj-lt"/>
              <a:buAutoNum type="arabicPeriod"/>
            </a:pPr>
            <a:r>
              <a:rPr lang="en-US" sz="1400" dirty="0"/>
              <a:t>Item name is greater than 15 characters in length (invalid)</a:t>
            </a:r>
          </a:p>
          <a:p>
            <a:pPr lvl="1">
              <a:buFont typeface="+mj-lt"/>
              <a:buAutoNum type="arabicPeriod"/>
            </a:pPr>
            <a:r>
              <a:rPr lang="en-US" sz="1400" dirty="0"/>
              <a:t>Size value is less than 1 (invalid)</a:t>
            </a:r>
          </a:p>
          <a:p>
            <a:pPr lvl="1">
              <a:buFont typeface="+mj-lt"/>
              <a:buAutoNum type="arabicPeriod"/>
            </a:pPr>
            <a:r>
              <a:rPr lang="en-US" sz="1400" dirty="0"/>
              <a:t>Size value is in the range 1 to 48 (valid)</a:t>
            </a:r>
          </a:p>
          <a:p>
            <a:pPr lvl="1">
              <a:buFont typeface="+mj-lt"/>
              <a:buAutoNum type="arabicPeriod"/>
            </a:pPr>
            <a:r>
              <a:rPr lang="en-US" sz="1400" dirty="0"/>
              <a:t>Size value is greater than 48 (invalid)</a:t>
            </a:r>
          </a:p>
          <a:p>
            <a:pPr lvl="1">
              <a:buFont typeface="+mj-lt"/>
              <a:buAutoNum type="arabicPeriod"/>
            </a:pPr>
            <a:r>
              <a:rPr lang="en-US" sz="1400" dirty="0"/>
              <a:t>Size value is a whole number (valid)</a:t>
            </a:r>
          </a:p>
          <a:p>
            <a:pPr lvl="1">
              <a:buFont typeface="+mj-lt"/>
              <a:buAutoNum type="arabicPeriod"/>
            </a:pPr>
            <a:r>
              <a:rPr lang="en-US" sz="1400" dirty="0"/>
              <a:t>Size value is a decimal (invalid)</a:t>
            </a:r>
          </a:p>
          <a:p>
            <a:pPr lvl="1">
              <a:buFont typeface="+mj-lt"/>
              <a:buAutoNum type="arabicPeriod"/>
            </a:pPr>
            <a:r>
              <a:rPr lang="en-US" sz="1400" dirty="0"/>
              <a:t>Size value is numeric (valid)</a:t>
            </a:r>
          </a:p>
          <a:p>
            <a:pPr lvl="1">
              <a:buFont typeface="+mj-lt"/>
              <a:buAutoNum type="arabicPeriod"/>
            </a:pPr>
            <a:r>
              <a:rPr lang="en-US" sz="1400" dirty="0"/>
              <a:t>Size value includes nonnumeric characters (invalid)</a:t>
            </a:r>
          </a:p>
          <a:p>
            <a:pPr lvl="1">
              <a:buFont typeface="+mj-lt"/>
              <a:buAutoNum type="arabicPeriod"/>
            </a:pPr>
            <a:r>
              <a:rPr lang="en-US" sz="1400" dirty="0"/>
              <a:t>Size values entered in ascending order (valid)</a:t>
            </a:r>
          </a:p>
          <a:p>
            <a:pPr lvl="1">
              <a:buFont typeface="+mj-lt"/>
              <a:buAutoNum type="arabicPeriod"/>
            </a:pPr>
            <a:r>
              <a:rPr lang="en-US" sz="1400" dirty="0"/>
              <a:t>Size values entered in </a:t>
            </a:r>
            <a:r>
              <a:rPr lang="en-US" sz="1400" dirty="0" err="1"/>
              <a:t>nonascending</a:t>
            </a:r>
            <a:r>
              <a:rPr lang="en-US" sz="1400" dirty="0"/>
              <a:t> order (invalid)</a:t>
            </a:r>
          </a:p>
          <a:p>
            <a:pPr lvl="1">
              <a:buFont typeface="+mj-lt"/>
              <a:buAutoNum type="arabicPeriod"/>
            </a:pPr>
            <a:r>
              <a:rPr lang="en-US" sz="1400" dirty="0"/>
              <a:t>No size values entered (invalid)</a:t>
            </a:r>
          </a:p>
          <a:p>
            <a:pPr lvl="1">
              <a:buFont typeface="+mj-lt"/>
              <a:buAutoNum type="arabicPeriod"/>
            </a:pPr>
            <a:r>
              <a:rPr lang="en-US" sz="1400" dirty="0"/>
              <a:t>One to five size values entered (valid)</a:t>
            </a:r>
          </a:p>
          <a:p>
            <a:pPr lvl="1">
              <a:buFont typeface="+mj-lt"/>
              <a:buAutoNum type="arabicPeriod"/>
            </a:pPr>
            <a:r>
              <a:rPr lang="en-US" sz="1400" dirty="0"/>
              <a:t>More than five sizes entered (invalid)</a:t>
            </a:r>
          </a:p>
          <a:p>
            <a:pPr lvl="1">
              <a:buFont typeface="+mj-lt"/>
              <a:buAutoNum type="arabicPeriod"/>
            </a:pPr>
            <a:r>
              <a:rPr lang="en-US" sz="1400" dirty="0"/>
              <a:t>Item name is first (valid)</a:t>
            </a:r>
          </a:p>
          <a:p>
            <a:pPr lvl="1">
              <a:buFont typeface="+mj-lt"/>
              <a:buAutoNum type="arabicPeriod"/>
            </a:pPr>
            <a:r>
              <a:rPr lang="en-US" sz="1400" dirty="0"/>
              <a:t>Item name is not first (invalid)</a:t>
            </a:r>
          </a:p>
          <a:p>
            <a:pPr lvl="1">
              <a:buFont typeface="+mj-lt"/>
              <a:buAutoNum type="arabicPeriod"/>
            </a:pPr>
            <a:r>
              <a:rPr lang="en-US" sz="1400" dirty="0"/>
              <a:t>A single comma separates each entry in list (valid)</a:t>
            </a:r>
          </a:p>
          <a:p>
            <a:pPr lvl="1">
              <a:buFont typeface="+mj-lt"/>
              <a:buAutoNum type="arabicPeriod"/>
            </a:pPr>
            <a:r>
              <a:rPr lang="en-US" sz="1400" dirty="0"/>
              <a:t>A comma does not separate two or more entries in the list (invalid)</a:t>
            </a:r>
          </a:p>
          <a:p>
            <a:pPr lvl="1">
              <a:buFont typeface="+mj-lt"/>
              <a:buAutoNum type="arabicPeriod"/>
            </a:pPr>
            <a:r>
              <a:rPr lang="en-US" sz="1400" dirty="0"/>
              <a:t>The entry contains no blanks (???)</a:t>
            </a:r>
          </a:p>
          <a:p>
            <a:pPr lvl="1">
              <a:buFont typeface="+mj-lt"/>
              <a:buAutoNum type="arabicPeriod"/>
            </a:pPr>
            <a:r>
              <a:rPr lang="en-US" sz="1400" dirty="0"/>
              <a:t>The entry contains blanks (????)</a:t>
            </a:r>
          </a:p>
          <a:p>
            <a:endParaRPr lang="en-US" sz="1400" dirty="0"/>
          </a:p>
        </p:txBody>
      </p:sp>
    </p:spTree>
    <p:extLst>
      <p:ext uri="{BB962C8B-B14F-4D97-AF65-F5344CB8AC3E}">
        <p14:creationId xmlns:p14="http://schemas.microsoft.com/office/powerpoint/2010/main" val="8713290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3164845904"/>
              </p:ext>
            </p:extLst>
          </p:nvPr>
        </p:nvGraphicFramePr>
        <p:xfrm>
          <a:off x="1683667" y="288646"/>
          <a:ext cx="9491264" cy="6354402"/>
        </p:xfrm>
        <a:graphic>
          <a:graphicData uri="http://schemas.openxmlformats.org/drawingml/2006/table">
            <a:tbl>
              <a:tblPr/>
              <a:tblGrid>
                <a:gridCol w="3221805">
                  <a:extLst>
                    <a:ext uri="{9D8B030D-6E8A-4147-A177-3AD203B41FA5}">
                      <a16:colId xmlns:a16="http://schemas.microsoft.com/office/drawing/2014/main" val="20000"/>
                    </a:ext>
                  </a:extLst>
                </a:gridCol>
                <a:gridCol w="2786426">
                  <a:extLst>
                    <a:ext uri="{9D8B030D-6E8A-4147-A177-3AD203B41FA5}">
                      <a16:colId xmlns:a16="http://schemas.microsoft.com/office/drawing/2014/main" val="20001"/>
                    </a:ext>
                  </a:extLst>
                </a:gridCol>
                <a:gridCol w="3483033">
                  <a:extLst>
                    <a:ext uri="{9D8B030D-6E8A-4147-A177-3AD203B41FA5}">
                      <a16:colId xmlns:a16="http://schemas.microsoft.com/office/drawing/2014/main" val="20002"/>
                    </a:ext>
                  </a:extLst>
                </a:gridCol>
              </a:tblGrid>
              <a:tr h="760582">
                <a:tc>
                  <a:txBody>
                    <a:bodyPr/>
                    <a:lstStyle/>
                    <a:p>
                      <a:pPr algn="ctr"/>
                      <a:r>
                        <a:rPr lang="en-US" sz="2400" b="1" dirty="0"/>
                        <a:t>Test Data</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400" b="1" dirty="0"/>
                        <a:t>Expected Outcome</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tc>
                  <a:txBody>
                    <a:bodyPr/>
                    <a:lstStyle/>
                    <a:p>
                      <a:pPr algn="ctr"/>
                      <a:r>
                        <a:rPr lang="en-US" sz="2400" b="1" dirty="0"/>
                        <a:t>Classes Covered</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solidFill>
                  </a:tcPr>
                </a:tc>
                <a:extLst>
                  <a:ext uri="{0D108BD9-81ED-4DB2-BD59-A6C34878D82A}">
                    <a16:rowId xmlns:a16="http://schemas.microsoft.com/office/drawing/2014/main" val="10000"/>
                  </a:ext>
                </a:extLst>
              </a:tr>
              <a:tr h="498828">
                <a:tc>
                  <a:txBody>
                    <a:bodyPr/>
                    <a:lstStyle/>
                    <a:p>
                      <a:pPr algn="ctr"/>
                      <a:r>
                        <a:rPr lang="en-US" sz="2000" dirty="0"/>
                        <a:t>xy,1</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000" dirty="0"/>
                        <a:t>T</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1,4,7,9,11,13,16,18,20,22</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453948">
                <a:tc>
                  <a:txBody>
                    <a:bodyPr/>
                    <a:lstStyle/>
                    <a:p>
                      <a:pPr algn="ctr"/>
                      <a:r>
                        <a:rPr lang="en-US" sz="2000" dirty="0"/>
                        <a:t>AbcDefghijklmno,1,2,3  ,4,48</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T</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1,4,7,9,11,13,16,18,20,23</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2181">
                <a:tc>
                  <a:txBody>
                    <a:bodyPr/>
                    <a:lstStyle/>
                    <a:p>
                      <a:pPr algn="ctr"/>
                      <a:r>
                        <a:rPr lang="en-US" sz="2000" dirty="0"/>
                        <a:t>a2x,1</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2</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2181">
                <a:tc>
                  <a:txBody>
                    <a:bodyPr/>
                    <a:lstStyle/>
                    <a:p>
                      <a:pPr algn="ctr"/>
                      <a:r>
                        <a:rPr lang="en-US" sz="2000" dirty="0"/>
                        <a:t>A,1</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3</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2181">
                <a:tc>
                  <a:txBody>
                    <a:bodyPr/>
                    <a:lstStyle/>
                    <a:p>
                      <a:pPr algn="ctr"/>
                      <a:r>
                        <a:rPr lang="en-US" sz="2000" dirty="0" err="1"/>
                        <a:t>Abcdefghijklmnop</a:t>
                      </a:r>
                      <a:endParaRPr lang="en-US" sz="2000" dirty="0"/>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5</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2181">
                <a:tc>
                  <a:txBody>
                    <a:bodyPr/>
                    <a:lstStyle/>
                    <a:p>
                      <a:pPr algn="ctr"/>
                      <a:r>
                        <a:rPr lang="en-US" sz="2000" dirty="0"/>
                        <a:t>Xy,0</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6</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2181">
                <a:tc>
                  <a:txBody>
                    <a:bodyPr/>
                    <a:lstStyle/>
                    <a:p>
                      <a:pPr algn="ctr"/>
                      <a:r>
                        <a:rPr lang="en-US" sz="2000" dirty="0"/>
                        <a:t>XY,49</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8</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2181">
                <a:tc>
                  <a:txBody>
                    <a:bodyPr/>
                    <a:lstStyle/>
                    <a:p>
                      <a:pPr algn="ctr"/>
                      <a:r>
                        <a:rPr lang="en-US" sz="2000"/>
                        <a:t>Xy,2.5</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10</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2181">
                <a:tc>
                  <a:txBody>
                    <a:bodyPr/>
                    <a:lstStyle/>
                    <a:p>
                      <a:pPr algn="ctr"/>
                      <a:r>
                        <a:rPr lang="en-US" sz="2000"/>
                        <a:t>xy,2,1,3,4,5</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14</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2181">
                <a:tc>
                  <a:txBody>
                    <a:bodyPr/>
                    <a:lstStyle/>
                    <a:p>
                      <a:pPr algn="ctr"/>
                      <a:r>
                        <a:rPr lang="en-US" sz="2000"/>
                        <a:t>Xy</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15</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2181">
                <a:tc>
                  <a:txBody>
                    <a:bodyPr/>
                    <a:lstStyle/>
                    <a:p>
                      <a:pPr algn="ctr"/>
                      <a:r>
                        <a:rPr lang="en-US" sz="2000"/>
                        <a:t>XY,1,2,3,4,5,6</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17</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2181">
                <a:tc>
                  <a:txBody>
                    <a:bodyPr/>
                    <a:lstStyle/>
                    <a:p>
                      <a:pPr algn="ctr"/>
                      <a:r>
                        <a:rPr lang="en-US" sz="2000"/>
                        <a:t>1,Xy,2,3,4,5</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19</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372181">
                <a:tc>
                  <a:txBody>
                    <a:bodyPr/>
                    <a:lstStyle/>
                    <a:p>
                      <a:pPr algn="ctr"/>
                      <a:r>
                        <a:rPr lang="en-US" sz="2000"/>
                        <a:t>XY2,3,4,5,6</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21</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372181">
                <a:tc>
                  <a:txBody>
                    <a:bodyPr/>
                    <a:lstStyle/>
                    <a:p>
                      <a:pPr algn="ctr"/>
                      <a:r>
                        <a:rPr lang="en-US" sz="2000"/>
                        <a:t>AB,2#7</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a:t>F</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000" dirty="0"/>
                        <a:t>12</a:t>
                      </a:r>
                    </a:p>
                  </a:txBody>
                  <a:tcPr marL="9610" marR="9610" marT="9610" marB="961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bl>
          </a:graphicData>
        </a:graphic>
      </p:graphicFrame>
    </p:spTree>
    <p:extLst>
      <p:ext uri="{BB962C8B-B14F-4D97-AF65-F5344CB8AC3E}">
        <p14:creationId xmlns:p14="http://schemas.microsoft.com/office/powerpoint/2010/main" val="13110251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BaNKING</a:t>
            </a:r>
            <a:r>
              <a:rPr lang="en-US" dirty="0"/>
              <a:t> Problem by using ECP techniques</a:t>
            </a:r>
          </a:p>
        </p:txBody>
      </p:sp>
      <p:sp>
        <p:nvSpPr>
          <p:cNvPr id="3" name="Content Placeholder 2"/>
          <p:cNvSpPr>
            <a:spLocks noGrp="1"/>
          </p:cNvSpPr>
          <p:nvPr>
            <p:ph idx="1"/>
          </p:nvPr>
        </p:nvSpPr>
        <p:spPr/>
        <p:txBody>
          <a:bodyPr>
            <a:normAutofit/>
          </a:bodyPr>
          <a:lstStyle/>
          <a:p>
            <a:pPr algn="just"/>
            <a:r>
              <a:rPr lang="en-US" sz="2400" dirty="0"/>
              <a:t>A savings account in a bank has a different rate of interest depending on the balance in the account. In order to test the software that calculates the interest due, identify the ranges of balance values that earn the different rates of interest. For example, 3% rate of interest is given if the balance in the account is in the range of $0 to $100, 5% rate of interest is given if the balance in the account is in the range of $100 to $1000, and 7% rate of interest is given if the balance in the account is $1000 and above</a:t>
            </a:r>
          </a:p>
          <a:p>
            <a:pPr algn="just"/>
            <a:r>
              <a:rPr lang="en-US" dirty="0"/>
              <a:t>Equivalence Class Portioning (ECP) technique</a:t>
            </a:r>
          </a:p>
        </p:txBody>
      </p:sp>
    </p:spTree>
    <p:extLst>
      <p:ext uri="{BB962C8B-B14F-4D97-AF65-F5344CB8AC3E}">
        <p14:creationId xmlns:p14="http://schemas.microsoft.com/office/powerpoint/2010/main" val="31952553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36601341"/>
              </p:ext>
            </p:extLst>
          </p:nvPr>
        </p:nvGraphicFramePr>
        <p:xfrm>
          <a:off x="1666823" y="630796"/>
          <a:ext cx="8361596" cy="5335288"/>
        </p:xfrm>
        <a:graphic>
          <a:graphicData uri="http://schemas.openxmlformats.org/drawingml/2006/table">
            <a:tbl>
              <a:tblPr firstRow="1" bandRow="1">
                <a:tableStyleId>{5C22544A-7EE6-4342-B048-85BDC9FD1C3A}</a:tableStyleId>
              </a:tblPr>
              <a:tblGrid>
                <a:gridCol w="2090399">
                  <a:extLst>
                    <a:ext uri="{9D8B030D-6E8A-4147-A177-3AD203B41FA5}">
                      <a16:colId xmlns:a16="http://schemas.microsoft.com/office/drawing/2014/main" val="20000"/>
                    </a:ext>
                  </a:extLst>
                </a:gridCol>
                <a:gridCol w="2090399">
                  <a:extLst>
                    <a:ext uri="{9D8B030D-6E8A-4147-A177-3AD203B41FA5}">
                      <a16:colId xmlns:a16="http://schemas.microsoft.com/office/drawing/2014/main" val="20001"/>
                    </a:ext>
                  </a:extLst>
                </a:gridCol>
                <a:gridCol w="2090399">
                  <a:extLst>
                    <a:ext uri="{9D8B030D-6E8A-4147-A177-3AD203B41FA5}">
                      <a16:colId xmlns:a16="http://schemas.microsoft.com/office/drawing/2014/main" val="20002"/>
                    </a:ext>
                  </a:extLst>
                </a:gridCol>
                <a:gridCol w="2090399">
                  <a:extLst>
                    <a:ext uri="{9D8B030D-6E8A-4147-A177-3AD203B41FA5}">
                      <a16:colId xmlns:a16="http://schemas.microsoft.com/office/drawing/2014/main" val="20003"/>
                    </a:ext>
                  </a:extLst>
                </a:gridCol>
              </a:tblGrid>
              <a:tr h="381092">
                <a:tc>
                  <a:txBody>
                    <a:bodyPr/>
                    <a:lstStyle/>
                    <a:p>
                      <a:r>
                        <a:rPr lang="en-US" dirty="0"/>
                        <a:t>Id</a:t>
                      </a:r>
                    </a:p>
                  </a:txBody>
                  <a:tcPr/>
                </a:tc>
                <a:tc>
                  <a:txBody>
                    <a:bodyPr/>
                    <a:lstStyle/>
                    <a:p>
                      <a:r>
                        <a:rPr lang="en-US" dirty="0"/>
                        <a:t>Input</a:t>
                      </a:r>
                    </a:p>
                  </a:txBody>
                  <a:tcPr/>
                </a:tc>
                <a:tc>
                  <a:txBody>
                    <a:bodyPr/>
                    <a:lstStyle/>
                    <a:p>
                      <a:r>
                        <a:rPr lang="en-US" dirty="0"/>
                        <a:t>Expected</a:t>
                      </a:r>
                      <a:r>
                        <a:rPr lang="en-US" baseline="0" dirty="0"/>
                        <a:t> output</a:t>
                      </a:r>
                      <a:endParaRPr lang="en-US" dirty="0"/>
                    </a:p>
                  </a:txBody>
                  <a:tcPr/>
                </a:tc>
                <a:tc>
                  <a:txBody>
                    <a:bodyPr/>
                    <a:lstStyle/>
                    <a:p>
                      <a:r>
                        <a:rPr lang="en-US" dirty="0"/>
                        <a:t>Actual</a:t>
                      </a:r>
                      <a:r>
                        <a:rPr lang="en-US" baseline="0" dirty="0"/>
                        <a:t> output</a:t>
                      </a:r>
                      <a:endParaRPr lang="en-US" dirty="0"/>
                    </a:p>
                  </a:txBody>
                  <a:tcPr/>
                </a:tc>
                <a:extLst>
                  <a:ext uri="{0D108BD9-81ED-4DB2-BD59-A6C34878D82A}">
                    <a16:rowId xmlns:a16="http://schemas.microsoft.com/office/drawing/2014/main" val="10000"/>
                  </a:ext>
                </a:extLst>
              </a:tr>
              <a:tr h="381092">
                <a:tc>
                  <a:txBody>
                    <a:bodyPr/>
                    <a:lstStyle/>
                    <a:p>
                      <a:r>
                        <a:rPr lang="en-US" dirty="0"/>
                        <a:t>1</a:t>
                      </a:r>
                    </a:p>
                  </a:txBody>
                  <a:tcPr/>
                </a:tc>
                <a:tc>
                  <a:txBody>
                    <a:bodyPr/>
                    <a:lstStyle/>
                    <a:p>
                      <a:r>
                        <a:rPr lang="en-US" dirty="0"/>
                        <a:t>-5</a:t>
                      </a:r>
                    </a:p>
                  </a:txBody>
                  <a:tcPr/>
                </a:tc>
                <a:tc>
                  <a:txBody>
                    <a:bodyPr/>
                    <a:lstStyle/>
                    <a:p>
                      <a:r>
                        <a:rPr lang="en-US" dirty="0"/>
                        <a:t>NA</a:t>
                      </a:r>
                    </a:p>
                  </a:txBody>
                  <a:tcPr/>
                </a:tc>
                <a:tc>
                  <a:txBody>
                    <a:bodyPr/>
                    <a:lstStyle/>
                    <a:p>
                      <a:endParaRPr lang="en-US" dirty="0"/>
                    </a:p>
                  </a:txBody>
                  <a:tcPr/>
                </a:tc>
                <a:extLst>
                  <a:ext uri="{0D108BD9-81ED-4DB2-BD59-A6C34878D82A}">
                    <a16:rowId xmlns:a16="http://schemas.microsoft.com/office/drawing/2014/main" val="10001"/>
                  </a:ext>
                </a:extLst>
              </a:tr>
              <a:tr h="381092">
                <a:tc>
                  <a:txBody>
                    <a:bodyPr/>
                    <a:lstStyle/>
                    <a:p>
                      <a:r>
                        <a:rPr lang="en-US" dirty="0"/>
                        <a:t>2</a:t>
                      </a:r>
                    </a:p>
                  </a:txBody>
                  <a:tcPr/>
                </a:tc>
                <a:tc>
                  <a:txBody>
                    <a:bodyPr/>
                    <a:lstStyle/>
                    <a:p>
                      <a:r>
                        <a:rPr lang="en-US" dirty="0"/>
                        <a:t>50</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2"/>
                  </a:ext>
                </a:extLst>
              </a:tr>
              <a:tr h="381092">
                <a:tc>
                  <a:txBody>
                    <a:bodyPr/>
                    <a:lstStyle/>
                    <a:p>
                      <a:r>
                        <a:rPr lang="en-US" dirty="0"/>
                        <a:t>3</a:t>
                      </a:r>
                    </a:p>
                  </a:txBody>
                  <a:tcPr/>
                </a:tc>
                <a:tc>
                  <a:txBody>
                    <a:bodyPr/>
                    <a:lstStyle/>
                    <a:p>
                      <a:r>
                        <a:rPr lang="en-US" dirty="0"/>
                        <a:t>150</a:t>
                      </a:r>
                    </a:p>
                  </a:txBody>
                  <a:tcPr/>
                </a:tc>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03"/>
                  </a:ext>
                </a:extLst>
              </a:tr>
              <a:tr h="381092">
                <a:tc>
                  <a:txBody>
                    <a:bodyPr/>
                    <a:lstStyle/>
                    <a:p>
                      <a:r>
                        <a:rPr lang="en-US" dirty="0"/>
                        <a:t>4</a:t>
                      </a:r>
                    </a:p>
                  </a:txBody>
                  <a:tcPr/>
                </a:tc>
                <a:tc>
                  <a:txBody>
                    <a:bodyPr/>
                    <a:lstStyle/>
                    <a:p>
                      <a:r>
                        <a:rPr lang="en-US" dirty="0"/>
                        <a:t>1050</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04"/>
                  </a:ext>
                </a:extLst>
              </a:tr>
              <a:tr h="381092">
                <a:tc>
                  <a:txBody>
                    <a:bodyPr/>
                    <a:lstStyle/>
                    <a:p>
                      <a:r>
                        <a:rPr lang="en-US" dirty="0"/>
                        <a:t>5</a:t>
                      </a:r>
                    </a:p>
                  </a:txBody>
                  <a:tcPr/>
                </a:tc>
                <a:tc>
                  <a:txBody>
                    <a:bodyPr/>
                    <a:lstStyle/>
                    <a:p>
                      <a:r>
                        <a:rPr lang="en-US" dirty="0"/>
                        <a:t>-1</a:t>
                      </a:r>
                    </a:p>
                  </a:txBody>
                  <a:tcPr/>
                </a:tc>
                <a:tc>
                  <a:txBody>
                    <a:bodyPr/>
                    <a:lstStyle/>
                    <a:p>
                      <a:r>
                        <a:rPr lang="en-US" dirty="0"/>
                        <a:t>NA</a:t>
                      </a:r>
                    </a:p>
                  </a:txBody>
                  <a:tcPr/>
                </a:tc>
                <a:tc>
                  <a:txBody>
                    <a:bodyPr/>
                    <a:lstStyle/>
                    <a:p>
                      <a:endParaRPr lang="en-US" dirty="0"/>
                    </a:p>
                  </a:txBody>
                  <a:tcPr/>
                </a:tc>
                <a:extLst>
                  <a:ext uri="{0D108BD9-81ED-4DB2-BD59-A6C34878D82A}">
                    <a16:rowId xmlns:a16="http://schemas.microsoft.com/office/drawing/2014/main" val="10005"/>
                  </a:ext>
                </a:extLst>
              </a:tr>
              <a:tr h="381092">
                <a:tc>
                  <a:txBody>
                    <a:bodyPr/>
                    <a:lstStyle/>
                    <a:p>
                      <a:r>
                        <a:rPr lang="en-US" dirty="0"/>
                        <a:t>6</a:t>
                      </a:r>
                    </a:p>
                  </a:txBody>
                  <a:tcPr/>
                </a:tc>
                <a:tc>
                  <a:txBody>
                    <a:bodyPr/>
                    <a:lstStyle/>
                    <a:p>
                      <a:r>
                        <a:rPr lang="en-US" dirty="0"/>
                        <a:t>0</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6"/>
                  </a:ext>
                </a:extLst>
              </a:tr>
              <a:tr h="381092">
                <a:tc>
                  <a:txBody>
                    <a:bodyPr/>
                    <a:lstStyle/>
                    <a:p>
                      <a:r>
                        <a:rPr lang="en-US" dirty="0"/>
                        <a:t>7</a:t>
                      </a:r>
                    </a:p>
                  </a:txBody>
                  <a:tcPr/>
                </a:tc>
                <a:tc>
                  <a:txBody>
                    <a:bodyPr/>
                    <a:lstStyle/>
                    <a:p>
                      <a:r>
                        <a:rPr lang="en-US" dirty="0"/>
                        <a:t>1</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7"/>
                  </a:ext>
                </a:extLst>
              </a:tr>
              <a:tr h="381092">
                <a:tc>
                  <a:txBody>
                    <a:bodyPr/>
                    <a:lstStyle/>
                    <a:p>
                      <a:r>
                        <a:rPr lang="en-US" dirty="0"/>
                        <a:t>8</a:t>
                      </a:r>
                    </a:p>
                  </a:txBody>
                  <a:tcPr/>
                </a:tc>
                <a:tc>
                  <a:txBody>
                    <a:bodyPr/>
                    <a:lstStyle/>
                    <a:p>
                      <a:r>
                        <a:rPr lang="en-US" dirty="0"/>
                        <a:t>99</a:t>
                      </a:r>
                    </a:p>
                  </a:txBody>
                  <a:tcPr/>
                </a:tc>
                <a:tc>
                  <a:txBody>
                    <a:bodyPr/>
                    <a:lstStyle/>
                    <a:p>
                      <a:r>
                        <a:rPr lang="en-US" dirty="0"/>
                        <a:t>3%</a:t>
                      </a:r>
                    </a:p>
                  </a:txBody>
                  <a:tcPr/>
                </a:tc>
                <a:tc>
                  <a:txBody>
                    <a:bodyPr/>
                    <a:lstStyle/>
                    <a:p>
                      <a:endParaRPr lang="en-US" dirty="0"/>
                    </a:p>
                  </a:txBody>
                  <a:tcPr/>
                </a:tc>
                <a:extLst>
                  <a:ext uri="{0D108BD9-81ED-4DB2-BD59-A6C34878D82A}">
                    <a16:rowId xmlns:a16="http://schemas.microsoft.com/office/drawing/2014/main" val="10008"/>
                  </a:ext>
                </a:extLst>
              </a:tr>
              <a:tr h="381092">
                <a:tc>
                  <a:txBody>
                    <a:bodyPr/>
                    <a:lstStyle/>
                    <a:p>
                      <a:r>
                        <a:rPr lang="en-US" dirty="0"/>
                        <a:t>9</a:t>
                      </a:r>
                    </a:p>
                  </a:txBody>
                  <a:tcPr/>
                </a:tc>
                <a:tc>
                  <a:txBody>
                    <a:bodyPr/>
                    <a:lstStyle/>
                    <a:p>
                      <a:r>
                        <a:rPr lang="en-US" dirty="0"/>
                        <a:t>100</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09"/>
                  </a:ext>
                </a:extLst>
              </a:tr>
              <a:tr h="381092">
                <a:tc>
                  <a:txBody>
                    <a:bodyPr/>
                    <a:lstStyle/>
                    <a:p>
                      <a:r>
                        <a:rPr lang="en-US" dirty="0"/>
                        <a:t>10</a:t>
                      </a:r>
                    </a:p>
                  </a:txBody>
                  <a:tcPr/>
                </a:tc>
                <a:tc>
                  <a:txBody>
                    <a:bodyPr/>
                    <a:lstStyle/>
                    <a:p>
                      <a:r>
                        <a:rPr lang="en-US" dirty="0"/>
                        <a:t>101</a:t>
                      </a:r>
                    </a:p>
                  </a:txBody>
                  <a:tcPr/>
                </a:tc>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10"/>
                  </a:ext>
                </a:extLst>
              </a:tr>
              <a:tr h="381092">
                <a:tc>
                  <a:txBody>
                    <a:bodyPr/>
                    <a:lstStyle/>
                    <a:p>
                      <a:r>
                        <a:rPr lang="en-US" dirty="0"/>
                        <a:t>11</a:t>
                      </a:r>
                    </a:p>
                  </a:txBody>
                  <a:tcPr/>
                </a:tc>
                <a:tc>
                  <a:txBody>
                    <a:bodyPr/>
                    <a:lstStyle/>
                    <a:p>
                      <a:r>
                        <a:rPr lang="en-US" dirty="0"/>
                        <a:t>999</a:t>
                      </a:r>
                    </a:p>
                  </a:txBody>
                  <a:tcPr/>
                </a:tc>
                <a:tc>
                  <a:txBody>
                    <a:bodyPr/>
                    <a:lstStyle/>
                    <a:p>
                      <a:r>
                        <a:rPr lang="en-US" dirty="0"/>
                        <a:t>5%</a:t>
                      </a:r>
                    </a:p>
                  </a:txBody>
                  <a:tcPr/>
                </a:tc>
                <a:tc>
                  <a:txBody>
                    <a:bodyPr/>
                    <a:lstStyle/>
                    <a:p>
                      <a:endParaRPr lang="en-US" dirty="0"/>
                    </a:p>
                  </a:txBody>
                  <a:tcPr/>
                </a:tc>
                <a:extLst>
                  <a:ext uri="{0D108BD9-81ED-4DB2-BD59-A6C34878D82A}">
                    <a16:rowId xmlns:a16="http://schemas.microsoft.com/office/drawing/2014/main" val="10011"/>
                  </a:ext>
                </a:extLst>
              </a:tr>
              <a:tr h="381092">
                <a:tc>
                  <a:txBody>
                    <a:bodyPr/>
                    <a:lstStyle/>
                    <a:p>
                      <a:r>
                        <a:rPr lang="en-US" dirty="0"/>
                        <a:t>12</a:t>
                      </a:r>
                    </a:p>
                  </a:txBody>
                  <a:tcPr/>
                </a:tc>
                <a:tc>
                  <a:txBody>
                    <a:bodyPr/>
                    <a:lstStyle/>
                    <a:p>
                      <a:r>
                        <a:rPr lang="en-US" dirty="0"/>
                        <a:t>1000</a:t>
                      </a:r>
                    </a:p>
                  </a:txBody>
                  <a:tcPr/>
                </a:tc>
                <a:tc>
                  <a:txBody>
                    <a:bodyPr/>
                    <a:lstStyle/>
                    <a:p>
                      <a:r>
                        <a:rPr lang="en-US" dirty="0"/>
                        <a:t>--</a:t>
                      </a:r>
                    </a:p>
                  </a:txBody>
                  <a:tcPr/>
                </a:tc>
                <a:tc>
                  <a:txBody>
                    <a:bodyPr/>
                    <a:lstStyle/>
                    <a:p>
                      <a:endParaRPr lang="en-US" dirty="0"/>
                    </a:p>
                  </a:txBody>
                  <a:tcPr/>
                </a:tc>
                <a:extLst>
                  <a:ext uri="{0D108BD9-81ED-4DB2-BD59-A6C34878D82A}">
                    <a16:rowId xmlns:a16="http://schemas.microsoft.com/office/drawing/2014/main" val="10012"/>
                  </a:ext>
                </a:extLst>
              </a:tr>
              <a:tr h="381092">
                <a:tc>
                  <a:txBody>
                    <a:bodyPr/>
                    <a:lstStyle/>
                    <a:p>
                      <a:r>
                        <a:rPr lang="en-US" dirty="0"/>
                        <a:t>13</a:t>
                      </a:r>
                    </a:p>
                  </a:txBody>
                  <a:tcPr/>
                </a:tc>
                <a:tc>
                  <a:txBody>
                    <a:bodyPr/>
                    <a:lstStyle/>
                    <a:p>
                      <a:r>
                        <a:rPr lang="en-US" dirty="0"/>
                        <a:t>1001</a:t>
                      </a:r>
                    </a:p>
                  </a:txBody>
                  <a:tcPr/>
                </a:tc>
                <a:tc>
                  <a:txBody>
                    <a:bodyPr/>
                    <a:lstStyle/>
                    <a:p>
                      <a:r>
                        <a:rPr lang="en-US" dirty="0"/>
                        <a:t>7%</a:t>
                      </a:r>
                    </a:p>
                  </a:txBody>
                  <a:tcPr/>
                </a:tc>
                <a:tc>
                  <a:txBody>
                    <a:bodyPr/>
                    <a:lstStyle/>
                    <a:p>
                      <a:endParaRPr lang="en-US" dirty="0"/>
                    </a:p>
                  </a:txBody>
                  <a:tcPr/>
                </a:tc>
                <a:extLst>
                  <a:ext uri="{0D108BD9-81ED-4DB2-BD59-A6C34878D82A}">
                    <a16:rowId xmlns:a16="http://schemas.microsoft.com/office/drawing/2014/main" val="10013"/>
                  </a:ext>
                </a:extLst>
              </a:tr>
            </a:tbl>
          </a:graphicData>
        </a:graphic>
      </p:graphicFrame>
    </p:spTree>
    <p:extLst>
      <p:ext uri="{BB962C8B-B14F-4D97-AF65-F5344CB8AC3E}">
        <p14:creationId xmlns:p14="http://schemas.microsoft.com/office/powerpoint/2010/main" val="17279459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Classes</a:t>
            </a:r>
          </a:p>
        </p:txBody>
      </p:sp>
      <p:pic>
        <p:nvPicPr>
          <p:cNvPr id="4" name="Picture 3"/>
          <p:cNvPicPr>
            <a:picLocks noChangeAspect="1"/>
          </p:cNvPicPr>
          <p:nvPr/>
        </p:nvPicPr>
        <p:blipFill>
          <a:blip r:embed="rId3"/>
          <a:stretch>
            <a:fillRect/>
          </a:stretch>
        </p:blipFill>
        <p:spPr>
          <a:xfrm>
            <a:off x="1444176" y="1605562"/>
            <a:ext cx="9003257" cy="5082484"/>
          </a:xfrm>
          <a:prstGeom prst="rect">
            <a:avLst/>
          </a:prstGeom>
        </p:spPr>
      </p:pic>
    </p:spTree>
    <p:extLst>
      <p:ext uri="{BB962C8B-B14F-4D97-AF65-F5344CB8AC3E}">
        <p14:creationId xmlns:p14="http://schemas.microsoft.com/office/powerpoint/2010/main" val="33300993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for Banking Problem</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81644262"/>
              </p:ext>
            </p:extLst>
          </p:nvPr>
        </p:nvGraphicFramePr>
        <p:xfrm>
          <a:off x="1069975" y="2120900"/>
          <a:ext cx="10058405" cy="1854200"/>
        </p:xfrm>
        <a:graphic>
          <a:graphicData uri="http://schemas.openxmlformats.org/drawingml/2006/table">
            <a:tbl>
              <a:tblPr firstRow="1" bandRow="1">
                <a:tableStyleId>{5C22544A-7EE6-4342-B048-85BDC9FD1C3A}</a:tableStyleId>
              </a:tblPr>
              <a:tblGrid>
                <a:gridCol w="2011681">
                  <a:extLst>
                    <a:ext uri="{9D8B030D-6E8A-4147-A177-3AD203B41FA5}">
                      <a16:colId xmlns:a16="http://schemas.microsoft.com/office/drawing/2014/main" val="20000"/>
                    </a:ext>
                  </a:extLst>
                </a:gridCol>
                <a:gridCol w="2011681">
                  <a:extLst>
                    <a:ext uri="{9D8B030D-6E8A-4147-A177-3AD203B41FA5}">
                      <a16:colId xmlns:a16="http://schemas.microsoft.com/office/drawing/2014/main" val="20001"/>
                    </a:ext>
                  </a:extLst>
                </a:gridCol>
                <a:gridCol w="2011681">
                  <a:extLst>
                    <a:ext uri="{9D8B030D-6E8A-4147-A177-3AD203B41FA5}">
                      <a16:colId xmlns:a16="http://schemas.microsoft.com/office/drawing/2014/main" val="20002"/>
                    </a:ext>
                  </a:extLst>
                </a:gridCol>
                <a:gridCol w="2011681">
                  <a:extLst>
                    <a:ext uri="{9D8B030D-6E8A-4147-A177-3AD203B41FA5}">
                      <a16:colId xmlns:a16="http://schemas.microsoft.com/office/drawing/2014/main" val="20003"/>
                    </a:ext>
                  </a:extLst>
                </a:gridCol>
                <a:gridCol w="2011681">
                  <a:extLst>
                    <a:ext uri="{9D8B030D-6E8A-4147-A177-3AD203B41FA5}">
                      <a16:colId xmlns:a16="http://schemas.microsoft.com/office/drawing/2014/main" val="20004"/>
                    </a:ext>
                  </a:extLst>
                </a:gridCol>
              </a:tblGrid>
              <a:tr h="370840">
                <a:tc>
                  <a:txBody>
                    <a:bodyPr/>
                    <a:lstStyle/>
                    <a:p>
                      <a:r>
                        <a:rPr lang="en-US" dirty="0"/>
                        <a:t>Id</a:t>
                      </a:r>
                    </a:p>
                  </a:txBody>
                  <a:tcPr marL="87464" marR="87464"/>
                </a:tc>
                <a:tc>
                  <a:txBody>
                    <a:bodyPr/>
                    <a:lstStyle/>
                    <a:p>
                      <a:r>
                        <a:rPr lang="en-US" dirty="0"/>
                        <a:t>Input</a:t>
                      </a:r>
                    </a:p>
                  </a:txBody>
                  <a:tcPr marL="87464" marR="87464"/>
                </a:tc>
                <a:tc>
                  <a:txBody>
                    <a:bodyPr/>
                    <a:lstStyle/>
                    <a:p>
                      <a:r>
                        <a:rPr lang="en-US" dirty="0"/>
                        <a:t>Expected</a:t>
                      </a:r>
                      <a:r>
                        <a:rPr lang="en-US" baseline="0" dirty="0"/>
                        <a:t> output</a:t>
                      </a:r>
                      <a:endParaRPr lang="en-US" dirty="0"/>
                    </a:p>
                  </a:txBody>
                  <a:tcPr marL="87464" marR="87464"/>
                </a:tc>
                <a:tc>
                  <a:txBody>
                    <a:bodyPr/>
                    <a:lstStyle/>
                    <a:p>
                      <a:r>
                        <a:rPr lang="en-US" dirty="0"/>
                        <a:t>Actual output</a:t>
                      </a:r>
                    </a:p>
                  </a:txBody>
                  <a:tcPr marL="87464" marR="87464"/>
                </a:tc>
                <a:tc>
                  <a:txBody>
                    <a:bodyPr/>
                    <a:lstStyle/>
                    <a:p>
                      <a:r>
                        <a:rPr lang="en-US" dirty="0"/>
                        <a:t>status</a:t>
                      </a:r>
                    </a:p>
                  </a:txBody>
                  <a:tcPr marL="87464" marR="87464"/>
                </a:tc>
                <a:extLst>
                  <a:ext uri="{0D108BD9-81ED-4DB2-BD59-A6C34878D82A}">
                    <a16:rowId xmlns:a16="http://schemas.microsoft.com/office/drawing/2014/main" val="10000"/>
                  </a:ext>
                </a:extLst>
              </a:tr>
              <a:tr h="370840">
                <a:tc>
                  <a:txBody>
                    <a:bodyPr/>
                    <a:lstStyle/>
                    <a:p>
                      <a:r>
                        <a:rPr lang="en-US" dirty="0"/>
                        <a:t>1</a:t>
                      </a:r>
                    </a:p>
                  </a:txBody>
                  <a:tcPr marL="87464" marR="87464"/>
                </a:tc>
                <a:tc>
                  <a:txBody>
                    <a:bodyPr/>
                    <a:lstStyle/>
                    <a:p>
                      <a:r>
                        <a:rPr lang="en-US" dirty="0"/>
                        <a:t>-1</a:t>
                      </a:r>
                    </a:p>
                  </a:txBody>
                  <a:tcPr marL="87464" marR="87464"/>
                </a:tc>
                <a:tc>
                  <a:txBody>
                    <a:bodyPr/>
                    <a:lstStyle/>
                    <a:p>
                      <a:r>
                        <a:rPr lang="en-US" dirty="0"/>
                        <a:t>Invalid</a:t>
                      </a:r>
                    </a:p>
                  </a:txBody>
                  <a:tcPr marL="87464" marR="87464"/>
                </a:tc>
                <a:tc>
                  <a:txBody>
                    <a:bodyPr/>
                    <a:lstStyle/>
                    <a:p>
                      <a:endParaRPr lang="en-US" dirty="0"/>
                    </a:p>
                  </a:txBody>
                  <a:tcPr marL="87464" marR="87464"/>
                </a:tc>
                <a:tc>
                  <a:txBody>
                    <a:bodyPr/>
                    <a:lstStyle/>
                    <a:p>
                      <a:endParaRPr lang="en-US" dirty="0"/>
                    </a:p>
                  </a:txBody>
                  <a:tcPr marL="87464" marR="87464"/>
                </a:tc>
                <a:extLst>
                  <a:ext uri="{0D108BD9-81ED-4DB2-BD59-A6C34878D82A}">
                    <a16:rowId xmlns:a16="http://schemas.microsoft.com/office/drawing/2014/main" val="10001"/>
                  </a:ext>
                </a:extLst>
              </a:tr>
              <a:tr h="370840">
                <a:tc>
                  <a:txBody>
                    <a:bodyPr/>
                    <a:lstStyle/>
                    <a:p>
                      <a:r>
                        <a:rPr lang="en-US" dirty="0"/>
                        <a:t>2</a:t>
                      </a:r>
                    </a:p>
                  </a:txBody>
                  <a:tcPr marL="87464" marR="87464"/>
                </a:tc>
                <a:tc>
                  <a:txBody>
                    <a:bodyPr/>
                    <a:lstStyle/>
                    <a:p>
                      <a:r>
                        <a:rPr lang="en-US" dirty="0"/>
                        <a:t>50</a:t>
                      </a:r>
                    </a:p>
                  </a:txBody>
                  <a:tcPr marL="87464" marR="87464"/>
                </a:tc>
                <a:tc>
                  <a:txBody>
                    <a:bodyPr/>
                    <a:lstStyle/>
                    <a:p>
                      <a:r>
                        <a:rPr lang="en-US" dirty="0"/>
                        <a:t>3%</a:t>
                      </a:r>
                    </a:p>
                  </a:txBody>
                  <a:tcPr marL="87464" marR="87464"/>
                </a:tc>
                <a:tc>
                  <a:txBody>
                    <a:bodyPr/>
                    <a:lstStyle/>
                    <a:p>
                      <a:endParaRPr lang="en-US" dirty="0"/>
                    </a:p>
                  </a:txBody>
                  <a:tcPr marL="87464" marR="87464"/>
                </a:tc>
                <a:tc>
                  <a:txBody>
                    <a:bodyPr/>
                    <a:lstStyle/>
                    <a:p>
                      <a:endParaRPr lang="en-US" dirty="0"/>
                    </a:p>
                  </a:txBody>
                  <a:tcPr marL="87464" marR="87464"/>
                </a:tc>
                <a:extLst>
                  <a:ext uri="{0D108BD9-81ED-4DB2-BD59-A6C34878D82A}">
                    <a16:rowId xmlns:a16="http://schemas.microsoft.com/office/drawing/2014/main" val="10002"/>
                  </a:ext>
                </a:extLst>
              </a:tr>
              <a:tr h="370840">
                <a:tc>
                  <a:txBody>
                    <a:bodyPr/>
                    <a:lstStyle/>
                    <a:p>
                      <a:r>
                        <a:rPr lang="en-US" dirty="0"/>
                        <a:t>3</a:t>
                      </a:r>
                    </a:p>
                  </a:txBody>
                  <a:tcPr marL="87464" marR="87464"/>
                </a:tc>
                <a:tc>
                  <a:txBody>
                    <a:bodyPr/>
                    <a:lstStyle/>
                    <a:p>
                      <a:r>
                        <a:rPr lang="en-US" dirty="0"/>
                        <a:t>150</a:t>
                      </a:r>
                    </a:p>
                  </a:txBody>
                  <a:tcPr marL="87464" marR="87464"/>
                </a:tc>
                <a:tc>
                  <a:txBody>
                    <a:bodyPr/>
                    <a:lstStyle/>
                    <a:p>
                      <a:r>
                        <a:rPr lang="en-US" dirty="0"/>
                        <a:t>5%</a:t>
                      </a:r>
                    </a:p>
                  </a:txBody>
                  <a:tcPr marL="87464" marR="87464"/>
                </a:tc>
                <a:tc>
                  <a:txBody>
                    <a:bodyPr/>
                    <a:lstStyle/>
                    <a:p>
                      <a:endParaRPr lang="en-US" dirty="0"/>
                    </a:p>
                  </a:txBody>
                  <a:tcPr marL="87464" marR="87464"/>
                </a:tc>
                <a:tc>
                  <a:txBody>
                    <a:bodyPr/>
                    <a:lstStyle/>
                    <a:p>
                      <a:endParaRPr lang="en-US" dirty="0"/>
                    </a:p>
                  </a:txBody>
                  <a:tcPr marL="87464" marR="87464"/>
                </a:tc>
                <a:extLst>
                  <a:ext uri="{0D108BD9-81ED-4DB2-BD59-A6C34878D82A}">
                    <a16:rowId xmlns:a16="http://schemas.microsoft.com/office/drawing/2014/main" val="10003"/>
                  </a:ext>
                </a:extLst>
              </a:tr>
              <a:tr h="370840">
                <a:tc>
                  <a:txBody>
                    <a:bodyPr/>
                    <a:lstStyle/>
                    <a:p>
                      <a:r>
                        <a:rPr lang="en-US" dirty="0"/>
                        <a:t>4</a:t>
                      </a:r>
                    </a:p>
                  </a:txBody>
                  <a:tcPr marL="87464" marR="87464"/>
                </a:tc>
                <a:tc>
                  <a:txBody>
                    <a:bodyPr/>
                    <a:lstStyle/>
                    <a:p>
                      <a:r>
                        <a:rPr lang="en-US" dirty="0"/>
                        <a:t>1100</a:t>
                      </a:r>
                    </a:p>
                  </a:txBody>
                  <a:tcPr marL="87464" marR="87464"/>
                </a:tc>
                <a:tc>
                  <a:txBody>
                    <a:bodyPr/>
                    <a:lstStyle/>
                    <a:p>
                      <a:r>
                        <a:rPr lang="en-US" dirty="0"/>
                        <a:t>7%</a:t>
                      </a:r>
                    </a:p>
                  </a:txBody>
                  <a:tcPr marL="87464" marR="87464"/>
                </a:tc>
                <a:tc>
                  <a:txBody>
                    <a:bodyPr/>
                    <a:lstStyle/>
                    <a:p>
                      <a:endParaRPr lang="en-US" dirty="0"/>
                    </a:p>
                  </a:txBody>
                  <a:tcPr marL="87464" marR="87464"/>
                </a:tc>
                <a:tc>
                  <a:txBody>
                    <a:bodyPr/>
                    <a:lstStyle/>
                    <a:p>
                      <a:endParaRPr lang="en-US"/>
                    </a:p>
                  </a:txBody>
                  <a:tcPr marL="87464" marR="87464"/>
                </a:tc>
                <a:extLst>
                  <a:ext uri="{0D108BD9-81ED-4DB2-BD59-A6C34878D82A}">
                    <a16:rowId xmlns:a16="http://schemas.microsoft.com/office/drawing/2014/main" val="10004"/>
                  </a:ext>
                </a:extLst>
              </a:tr>
            </a:tbl>
          </a:graphicData>
        </a:graphic>
      </p:graphicFrame>
      <p:sp>
        <p:nvSpPr>
          <p:cNvPr id="3" name="TextBox 2"/>
          <p:cNvSpPr txBox="1"/>
          <p:nvPr/>
        </p:nvSpPr>
        <p:spPr>
          <a:xfrm>
            <a:off x="1588957" y="4931763"/>
            <a:ext cx="7704945" cy="646331"/>
          </a:xfrm>
          <a:prstGeom prst="rect">
            <a:avLst/>
          </a:prstGeom>
          <a:noFill/>
        </p:spPr>
        <p:txBody>
          <a:bodyPr wrap="square" rtlCol="0">
            <a:spAutoFit/>
          </a:bodyPr>
          <a:lstStyle/>
          <a:p>
            <a:r>
              <a:rPr lang="en-US" dirty="0"/>
              <a:t>SO THE CONCLUSION IS : IN CASE OF REPETITION, YOU HAVE TO DELETE THE DUPLICATIONS OF TEST CASES.</a:t>
            </a:r>
          </a:p>
        </p:txBody>
      </p:sp>
    </p:spTree>
    <p:extLst>
      <p:ext uri="{BB962C8B-B14F-4D97-AF65-F5344CB8AC3E}">
        <p14:creationId xmlns:p14="http://schemas.microsoft.com/office/powerpoint/2010/main" val="35900651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Date Problem using ECP techniques</a:t>
            </a:r>
          </a:p>
        </p:txBody>
      </p:sp>
      <p:sp>
        <p:nvSpPr>
          <p:cNvPr id="12" name="Content Placeholder 11">
            <a:extLst>
              <a:ext uri="{FF2B5EF4-FFF2-40B4-BE49-F238E27FC236}">
                <a16:creationId xmlns:a16="http://schemas.microsoft.com/office/drawing/2014/main" id="{1E7152D7-154A-46F9-B3E9-557DBF0542D7}"/>
              </a:ext>
            </a:extLst>
          </p:cNvPr>
          <p:cNvSpPr>
            <a:spLocks noGrp="1"/>
          </p:cNvSpPr>
          <p:nvPr>
            <p:ph idx="1"/>
          </p:nvPr>
        </p:nvSpPr>
        <p:spPr>
          <a:xfrm>
            <a:off x="2592925" y="1905000"/>
            <a:ext cx="3503075" cy="4771103"/>
          </a:xfrm>
        </p:spPr>
        <p:txBody>
          <a:bodyPr numCol="1">
            <a:normAutofit/>
          </a:bodyPr>
          <a:lstStyle/>
          <a:p>
            <a:pPr marL="0" indent="0">
              <a:buNone/>
            </a:pPr>
            <a:r>
              <a:rPr lang="en-US" b="1" dirty="0"/>
              <a:t>Input Classes</a:t>
            </a:r>
          </a:p>
          <a:p>
            <a:r>
              <a:rPr lang="en-US" dirty="0"/>
              <a:t>Day:</a:t>
            </a:r>
          </a:p>
          <a:p>
            <a:pPr lvl="1"/>
            <a:r>
              <a:rPr lang="en-US" dirty="0"/>
              <a:t>D1: day between 1 to 28</a:t>
            </a:r>
          </a:p>
          <a:p>
            <a:pPr lvl="1"/>
            <a:r>
              <a:rPr lang="en-US" dirty="0"/>
              <a:t>D2: 29</a:t>
            </a:r>
          </a:p>
          <a:p>
            <a:pPr lvl="1"/>
            <a:r>
              <a:rPr lang="en-US" dirty="0"/>
              <a:t>D3: 30 </a:t>
            </a:r>
          </a:p>
          <a:p>
            <a:pPr lvl="1"/>
            <a:r>
              <a:rPr lang="en-US" dirty="0"/>
              <a:t>D4: 31</a:t>
            </a:r>
          </a:p>
          <a:p>
            <a:r>
              <a:rPr lang="en-US" dirty="0"/>
              <a:t>Month:</a:t>
            </a:r>
          </a:p>
          <a:p>
            <a:pPr lvl="1"/>
            <a:r>
              <a:rPr lang="en-US" dirty="0"/>
              <a:t>M1: Month has 30 days</a:t>
            </a:r>
          </a:p>
          <a:p>
            <a:pPr lvl="1"/>
            <a:r>
              <a:rPr lang="en-US" dirty="0"/>
              <a:t>M2: Month has 31 days</a:t>
            </a:r>
          </a:p>
          <a:p>
            <a:pPr lvl="1"/>
            <a:r>
              <a:rPr lang="en-US" dirty="0"/>
              <a:t>M3: Month is February</a:t>
            </a:r>
          </a:p>
          <a:p>
            <a:r>
              <a:rPr lang="en-US" dirty="0"/>
              <a:t>Year:</a:t>
            </a:r>
          </a:p>
          <a:p>
            <a:pPr lvl="1"/>
            <a:r>
              <a:rPr lang="en-US" dirty="0"/>
              <a:t>Y1: Year is a leap year</a:t>
            </a:r>
          </a:p>
          <a:p>
            <a:pPr lvl="1"/>
            <a:r>
              <a:rPr lang="en-US" dirty="0"/>
              <a:t>Y2: Year is a normal year</a:t>
            </a:r>
          </a:p>
          <a:p>
            <a:endParaRPr lang="en-US" dirty="0"/>
          </a:p>
          <a:p>
            <a:endParaRPr lang="en-US" dirty="0"/>
          </a:p>
          <a:p>
            <a:endParaRPr lang="en-US" dirty="0"/>
          </a:p>
          <a:p>
            <a:endParaRPr lang="en-US" dirty="0"/>
          </a:p>
          <a:p>
            <a:endParaRPr lang="en-US" dirty="0"/>
          </a:p>
          <a:p>
            <a:endParaRPr lang="en-US" dirty="0"/>
          </a:p>
          <a:p>
            <a:endParaRPr lang="en-PK" dirty="0"/>
          </a:p>
        </p:txBody>
      </p:sp>
      <p:sp>
        <p:nvSpPr>
          <p:cNvPr id="19" name="Content Placeholder 11">
            <a:extLst>
              <a:ext uri="{FF2B5EF4-FFF2-40B4-BE49-F238E27FC236}">
                <a16:creationId xmlns:a16="http://schemas.microsoft.com/office/drawing/2014/main" id="{F6109C77-CC85-4970-943E-2349BD5C2EE2}"/>
              </a:ext>
            </a:extLst>
          </p:cNvPr>
          <p:cNvSpPr txBox="1">
            <a:spLocks/>
          </p:cNvSpPr>
          <p:nvPr/>
        </p:nvSpPr>
        <p:spPr>
          <a:xfrm>
            <a:off x="7048768" y="1905000"/>
            <a:ext cx="4450854" cy="2095923"/>
          </a:xfrm>
          <a:prstGeom prst="rect">
            <a:avLst/>
          </a:prstGeom>
        </p:spPr>
        <p:txBody>
          <a:bodyPr vert="horz" lIns="91440" tIns="45720" rIns="91440" bIns="45720" numCol="1"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US" b="1" dirty="0"/>
              <a:t>Output Classes</a:t>
            </a:r>
          </a:p>
          <a:p>
            <a:r>
              <a:rPr lang="en-US" dirty="0"/>
              <a:t>Increment Day</a:t>
            </a:r>
          </a:p>
          <a:p>
            <a:r>
              <a:rPr lang="en-US" dirty="0"/>
              <a:t>Reset Day and Increment Month</a:t>
            </a:r>
          </a:p>
          <a:p>
            <a:r>
              <a:rPr lang="en-US" dirty="0"/>
              <a:t>Increment year</a:t>
            </a:r>
          </a:p>
          <a:p>
            <a:r>
              <a:rPr lang="en-US" dirty="0"/>
              <a:t>Invalid Month</a:t>
            </a:r>
          </a:p>
        </p:txBody>
      </p:sp>
    </p:spTree>
    <p:extLst>
      <p:ext uri="{BB962C8B-B14F-4D97-AF65-F5344CB8AC3E}">
        <p14:creationId xmlns:p14="http://schemas.microsoft.com/office/powerpoint/2010/main" val="38903343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Next Date Problem using ECP techniques</a:t>
            </a:r>
          </a:p>
        </p:txBody>
      </p:sp>
      <p:pic>
        <p:nvPicPr>
          <p:cNvPr id="1026" name="Picture 2" descr="Lightbox">
            <a:extLst>
              <a:ext uri="{FF2B5EF4-FFF2-40B4-BE49-F238E27FC236}">
                <a16:creationId xmlns:a16="http://schemas.microsoft.com/office/drawing/2014/main" id="{B832335A-EDCC-4FCF-97FB-989A10CAF04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3706760" y="1899725"/>
            <a:ext cx="6010325" cy="495827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98E6FAB1-847B-4A58-BE0A-0B75EF85F3E4}"/>
              </a:ext>
            </a:extLst>
          </p:cNvPr>
          <p:cNvSpPr txBox="1"/>
          <p:nvPr/>
        </p:nvSpPr>
        <p:spPr>
          <a:xfrm flipH="1">
            <a:off x="9802762" y="2505670"/>
            <a:ext cx="2389238" cy="923330"/>
          </a:xfrm>
          <a:prstGeom prst="rect">
            <a:avLst/>
          </a:prstGeom>
          <a:noFill/>
        </p:spPr>
        <p:txBody>
          <a:bodyPr wrap="square" rtlCol="0">
            <a:spAutoFit/>
          </a:bodyPr>
          <a:lstStyle/>
          <a:p>
            <a:r>
              <a:rPr lang="en-US" dirty="0">
                <a:solidFill>
                  <a:srgbClr val="FF0000"/>
                </a:solidFill>
              </a:rPr>
              <a:t>How many tests are required to check full spectrum ??? </a:t>
            </a:r>
            <a:endParaRPr lang="en-PK" dirty="0">
              <a:solidFill>
                <a:srgbClr val="FF0000"/>
              </a:solidFill>
            </a:endParaRPr>
          </a:p>
        </p:txBody>
      </p:sp>
    </p:spTree>
    <p:extLst>
      <p:ext uri="{BB962C8B-B14F-4D97-AF65-F5344CB8AC3E}">
        <p14:creationId xmlns:p14="http://schemas.microsoft.com/office/powerpoint/2010/main" val="323275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9765300" cy="1285174"/>
          </a:xfrm>
        </p:spPr>
        <p:txBody>
          <a:bodyPr>
            <a:normAutofit fontScale="90000"/>
          </a:bodyPr>
          <a:lstStyle/>
          <a:p>
            <a:r>
              <a:rPr lang="en-US" dirty="0"/>
              <a:t>Next Date Problem using ECP techniques</a:t>
            </a:r>
          </a:p>
        </p:txBody>
      </p:sp>
      <p:graphicFrame>
        <p:nvGraphicFramePr>
          <p:cNvPr id="16" name="Content Placeholder 2">
            <a:extLst>
              <a:ext uri="{FF2B5EF4-FFF2-40B4-BE49-F238E27FC236}">
                <a16:creationId xmlns:a16="http://schemas.microsoft.com/office/drawing/2014/main" id="{F29942F4-B54D-4FD6-A8C5-C4524FD83860}"/>
              </a:ext>
            </a:extLst>
          </p:cNvPr>
          <p:cNvGraphicFramePr>
            <a:graphicFrameLocks/>
          </p:cNvGraphicFramePr>
          <p:nvPr>
            <p:extLst>
              <p:ext uri="{D42A27DB-BD31-4B8C-83A1-F6EECF244321}">
                <p14:modId xmlns:p14="http://schemas.microsoft.com/office/powerpoint/2010/main" val="2093646151"/>
              </p:ext>
            </p:extLst>
          </p:nvPr>
        </p:nvGraphicFramePr>
        <p:xfrm>
          <a:off x="854526" y="1874270"/>
          <a:ext cx="5329954" cy="4874344"/>
        </p:xfrm>
        <a:graphic>
          <a:graphicData uri="http://schemas.openxmlformats.org/drawingml/2006/table">
            <a:tbl>
              <a:tblPr>
                <a:tableStyleId>{5940675A-B579-460E-94D1-54222C63F5DA}</a:tableStyleId>
              </a:tblPr>
              <a:tblGrid>
                <a:gridCol w="1247664">
                  <a:extLst>
                    <a:ext uri="{9D8B030D-6E8A-4147-A177-3AD203B41FA5}">
                      <a16:colId xmlns:a16="http://schemas.microsoft.com/office/drawing/2014/main" val="2725454128"/>
                    </a:ext>
                  </a:extLst>
                </a:gridCol>
                <a:gridCol w="705695">
                  <a:extLst>
                    <a:ext uri="{9D8B030D-6E8A-4147-A177-3AD203B41FA5}">
                      <a16:colId xmlns:a16="http://schemas.microsoft.com/office/drawing/2014/main" val="2208149876"/>
                    </a:ext>
                  </a:extLst>
                </a:gridCol>
                <a:gridCol w="1033462">
                  <a:extLst>
                    <a:ext uri="{9D8B030D-6E8A-4147-A177-3AD203B41FA5}">
                      <a16:colId xmlns:a16="http://schemas.microsoft.com/office/drawing/2014/main" val="1732486841"/>
                    </a:ext>
                  </a:extLst>
                </a:gridCol>
                <a:gridCol w="840396">
                  <a:extLst>
                    <a:ext uri="{9D8B030D-6E8A-4147-A177-3AD203B41FA5}">
                      <a16:colId xmlns:a16="http://schemas.microsoft.com/office/drawing/2014/main" val="2482255204"/>
                    </a:ext>
                  </a:extLst>
                </a:gridCol>
                <a:gridCol w="1502737">
                  <a:extLst>
                    <a:ext uri="{9D8B030D-6E8A-4147-A177-3AD203B41FA5}">
                      <a16:colId xmlns:a16="http://schemas.microsoft.com/office/drawing/2014/main" val="1422570305"/>
                    </a:ext>
                  </a:extLst>
                </a:gridCol>
              </a:tblGrid>
              <a:tr h="26140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Test Case ID</a:t>
                      </a:r>
                    </a:p>
                  </a:txBody>
                  <a:tcPr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Day</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Month</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Year</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Expected Output</a:t>
                      </a:r>
                    </a:p>
                  </a:txBody>
                  <a:tcPr anchor="ctr"/>
                </a:tc>
                <a:extLst>
                  <a:ext uri="{0D108BD9-81ED-4DB2-BD59-A6C34878D82A}">
                    <a16:rowId xmlns:a16="http://schemas.microsoft.com/office/drawing/2014/main" val="3556977055"/>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16-4-2004</a:t>
                      </a:r>
                    </a:p>
                  </a:txBody>
                  <a:tcPr marL="76200" marR="76200" marT="106680" marB="106680" anchor="ctr"/>
                </a:tc>
                <a:extLst>
                  <a:ext uri="{0D108BD9-81ED-4DB2-BD59-A6C34878D82A}">
                    <a16:rowId xmlns:a16="http://schemas.microsoft.com/office/drawing/2014/main" val="2663697729"/>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E2</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16-4-2003</a:t>
                      </a:r>
                    </a:p>
                  </a:txBody>
                  <a:tcPr marL="76200" marR="76200" marT="106680" marB="106680" anchor="ctr"/>
                </a:tc>
                <a:extLst>
                  <a:ext uri="{0D108BD9-81ED-4DB2-BD59-A6C34878D82A}">
                    <a16:rowId xmlns:a16="http://schemas.microsoft.com/office/drawing/2014/main" val="2270101898"/>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16-1-2004</a:t>
                      </a:r>
                    </a:p>
                  </a:txBody>
                  <a:tcPr marL="76200" marR="76200" marT="106680" marB="106680" anchor="ctr"/>
                </a:tc>
                <a:extLst>
                  <a:ext uri="{0D108BD9-81ED-4DB2-BD59-A6C34878D82A}">
                    <a16:rowId xmlns:a16="http://schemas.microsoft.com/office/drawing/2014/main" val="1868055209"/>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16-1-2003</a:t>
                      </a:r>
                    </a:p>
                  </a:txBody>
                  <a:tcPr marL="76200" marR="76200" marT="106680" marB="106680" anchor="ctr"/>
                </a:tc>
                <a:extLst>
                  <a:ext uri="{0D108BD9-81ED-4DB2-BD59-A6C34878D82A}">
                    <a16:rowId xmlns:a16="http://schemas.microsoft.com/office/drawing/2014/main" val="3688228841"/>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E5</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16-2-2004</a:t>
                      </a:r>
                    </a:p>
                  </a:txBody>
                  <a:tcPr marL="76200" marR="76200" marT="106680" marB="106680" anchor="ctr"/>
                </a:tc>
                <a:extLst>
                  <a:ext uri="{0D108BD9-81ED-4DB2-BD59-A6C34878D82A}">
                    <a16:rowId xmlns:a16="http://schemas.microsoft.com/office/drawing/2014/main" val="3325736428"/>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E6</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15</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16-2-2003</a:t>
                      </a:r>
                    </a:p>
                  </a:txBody>
                  <a:tcPr marL="76200" marR="76200" marT="106680" marB="106680" anchor="ctr"/>
                </a:tc>
                <a:extLst>
                  <a:ext uri="{0D108BD9-81ED-4DB2-BD59-A6C34878D82A}">
                    <a16:rowId xmlns:a16="http://schemas.microsoft.com/office/drawing/2014/main" val="2173668420"/>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E7</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30-4-2004</a:t>
                      </a:r>
                    </a:p>
                  </a:txBody>
                  <a:tcPr marL="76200" marR="76200" marT="106680" marB="106680" anchor="ctr"/>
                </a:tc>
                <a:extLst>
                  <a:ext uri="{0D108BD9-81ED-4DB2-BD59-A6C34878D82A}">
                    <a16:rowId xmlns:a16="http://schemas.microsoft.com/office/drawing/2014/main" val="2665087227"/>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E8</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30-4-2003</a:t>
                      </a:r>
                    </a:p>
                  </a:txBody>
                  <a:tcPr marL="76200" marR="76200" marT="106680" marB="106680" anchor="ctr"/>
                </a:tc>
                <a:extLst>
                  <a:ext uri="{0D108BD9-81ED-4DB2-BD59-A6C34878D82A}">
                    <a16:rowId xmlns:a16="http://schemas.microsoft.com/office/drawing/2014/main" val="1377146406"/>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30-1-2004</a:t>
                      </a:r>
                    </a:p>
                  </a:txBody>
                  <a:tcPr marL="76200" marR="76200" marT="106680" marB="106680" anchor="ctr"/>
                </a:tc>
                <a:extLst>
                  <a:ext uri="{0D108BD9-81ED-4DB2-BD59-A6C34878D82A}">
                    <a16:rowId xmlns:a16="http://schemas.microsoft.com/office/drawing/2014/main" val="3866837198"/>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30-1-2003</a:t>
                      </a:r>
                    </a:p>
                  </a:txBody>
                  <a:tcPr marL="76200" marR="76200" marT="106680" marB="106680" anchor="ctr"/>
                </a:tc>
                <a:extLst>
                  <a:ext uri="{0D108BD9-81ED-4DB2-BD59-A6C34878D82A}">
                    <a16:rowId xmlns:a16="http://schemas.microsoft.com/office/drawing/2014/main" val="3181580190"/>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1-3-2004</a:t>
                      </a:r>
                    </a:p>
                  </a:txBody>
                  <a:tcPr marL="76200" marR="76200" marT="106680" marB="106680" anchor="ctr"/>
                </a:tc>
                <a:extLst>
                  <a:ext uri="{0D108BD9-81ED-4DB2-BD59-A6C34878D82A}">
                    <a16:rowId xmlns:a16="http://schemas.microsoft.com/office/drawing/2014/main" val="1233311634"/>
                  </a:ext>
                </a:extLst>
              </a:tr>
              <a:tr h="384412">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E12</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29</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4199594212"/>
                  </a:ext>
                </a:extLst>
              </a:tr>
            </a:tbl>
          </a:graphicData>
        </a:graphic>
      </p:graphicFrame>
      <p:graphicFrame>
        <p:nvGraphicFramePr>
          <p:cNvPr id="9" name="Content Placeholder 2">
            <a:extLst>
              <a:ext uri="{FF2B5EF4-FFF2-40B4-BE49-F238E27FC236}">
                <a16:creationId xmlns:a16="http://schemas.microsoft.com/office/drawing/2014/main" id="{6D9765B2-AE36-433B-8E78-E15EF65828C9}"/>
              </a:ext>
            </a:extLst>
          </p:cNvPr>
          <p:cNvGraphicFramePr>
            <a:graphicFrameLocks/>
          </p:cNvGraphicFramePr>
          <p:nvPr>
            <p:extLst>
              <p:ext uri="{D42A27DB-BD31-4B8C-83A1-F6EECF244321}">
                <p14:modId xmlns:p14="http://schemas.microsoft.com/office/powerpoint/2010/main" val="3781772455"/>
              </p:ext>
            </p:extLst>
          </p:nvPr>
        </p:nvGraphicFramePr>
        <p:xfrm>
          <a:off x="6552320" y="1917532"/>
          <a:ext cx="5191436" cy="4831080"/>
        </p:xfrm>
        <a:graphic>
          <a:graphicData uri="http://schemas.openxmlformats.org/drawingml/2006/table">
            <a:tbl>
              <a:tblPr>
                <a:tableStyleId>{5940675A-B579-460E-94D1-54222C63F5DA}</a:tableStyleId>
              </a:tblPr>
              <a:tblGrid>
                <a:gridCol w="1215239">
                  <a:extLst>
                    <a:ext uri="{9D8B030D-6E8A-4147-A177-3AD203B41FA5}">
                      <a16:colId xmlns:a16="http://schemas.microsoft.com/office/drawing/2014/main" val="2725454128"/>
                    </a:ext>
                  </a:extLst>
                </a:gridCol>
                <a:gridCol w="687355">
                  <a:extLst>
                    <a:ext uri="{9D8B030D-6E8A-4147-A177-3AD203B41FA5}">
                      <a16:colId xmlns:a16="http://schemas.microsoft.com/office/drawing/2014/main" val="2208149876"/>
                    </a:ext>
                  </a:extLst>
                </a:gridCol>
                <a:gridCol w="1006603">
                  <a:extLst>
                    <a:ext uri="{9D8B030D-6E8A-4147-A177-3AD203B41FA5}">
                      <a16:colId xmlns:a16="http://schemas.microsoft.com/office/drawing/2014/main" val="1732486841"/>
                    </a:ext>
                  </a:extLst>
                </a:gridCol>
                <a:gridCol w="818556">
                  <a:extLst>
                    <a:ext uri="{9D8B030D-6E8A-4147-A177-3AD203B41FA5}">
                      <a16:colId xmlns:a16="http://schemas.microsoft.com/office/drawing/2014/main" val="2482255204"/>
                    </a:ext>
                  </a:extLst>
                </a:gridCol>
                <a:gridCol w="1463683">
                  <a:extLst>
                    <a:ext uri="{9D8B030D-6E8A-4147-A177-3AD203B41FA5}">
                      <a16:colId xmlns:a16="http://schemas.microsoft.com/office/drawing/2014/main" val="1422570305"/>
                    </a:ext>
                  </a:extLst>
                </a:gridCol>
              </a:tblGrid>
              <a:tr h="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Test Case ID</a:t>
                      </a:r>
                    </a:p>
                  </a:txBody>
                  <a:tcPr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Day</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Month</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Year</a:t>
                      </a:r>
                    </a:p>
                  </a:txBody>
                  <a:tcPr anchor="ctr"/>
                </a:tc>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Expected Output</a:t>
                      </a:r>
                    </a:p>
                  </a:txBody>
                  <a:tcPr anchor="ctr"/>
                </a:tc>
                <a:extLst>
                  <a:ext uri="{0D108BD9-81ED-4DB2-BD59-A6C34878D82A}">
                    <a16:rowId xmlns:a16="http://schemas.microsoft.com/office/drawing/2014/main" val="3556977055"/>
                  </a:ext>
                </a:extLst>
              </a:tr>
              <a:tr h="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E13</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1-5-2004</a:t>
                      </a:r>
                    </a:p>
                  </a:txBody>
                  <a:tcPr marL="76200" marR="76200" marT="106680" marB="106680" anchor="ctr"/>
                </a:tc>
                <a:extLst>
                  <a:ext uri="{0D108BD9-81ED-4DB2-BD59-A6C34878D82A}">
                    <a16:rowId xmlns:a16="http://schemas.microsoft.com/office/drawing/2014/main" val="2663697729"/>
                  </a:ext>
                </a:extLst>
              </a:tr>
              <a:tr h="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1-5-2003</a:t>
                      </a:r>
                    </a:p>
                  </a:txBody>
                  <a:tcPr marL="76200" marR="76200" marT="106680" marB="106680" anchor="ctr"/>
                </a:tc>
                <a:extLst>
                  <a:ext uri="{0D108BD9-81ED-4DB2-BD59-A6C34878D82A}">
                    <a16:rowId xmlns:a16="http://schemas.microsoft.com/office/drawing/2014/main" val="2270101898"/>
                  </a:ext>
                </a:extLst>
              </a:tr>
              <a:tr h="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E15</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31-1-2004</a:t>
                      </a:r>
                    </a:p>
                  </a:txBody>
                  <a:tcPr marL="76200" marR="76200" marT="106680" marB="106680" anchor="ctr"/>
                </a:tc>
                <a:extLst>
                  <a:ext uri="{0D108BD9-81ED-4DB2-BD59-A6C34878D82A}">
                    <a16:rowId xmlns:a16="http://schemas.microsoft.com/office/drawing/2014/main" val="1868055209"/>
                  </a:ext>
                </a:extLst>
              </a:tr>
              <a:tr h="0">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E16</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31-1-2003</a:t>
                      </a:r>
                    </a:p>
                  </a:txBody>
                  <a:tcPr marL="76200" marR="76200" marT="106680" marB="106680" anchor="ctr"/>
                </a:tc>
                <a:extLst>
                  <a:ext uri="{0D108BD9-81ED-4DB2-BD59-A6C34878D82A}">
                    <a16:rowId xmlns:a16="http://schemas.microsoft.com/office/drawing/2014/main" val="3688228841"/>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E17</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3325736428"/>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E18</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30</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2173668420"/>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E19</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2665087227"/>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E20</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1377146406"/>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E21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1-2-2004</a:t>
                      </a:r>
                    </a:p>
                  </a:txBody>
                  <a:tcPr marL="76200" marR="76200" marT="106680" marB="106680" anchor="ctr"/>
                </a:tc>
                <a:extLst>
                  <a:ext uri="{0D108BD9-81ED-4DB2-BD59-A6C34878D82A}">
                    <a16:rowId xmlns:a16="http://schemas.microsoft.com/office/drawing/2014/main" val="3866837198"/>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E22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1</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PK" sz="1100" b="0" kern="1200" dirty="0">
                          <a:solidFill>
                            <a:schemeClr val="tx1"/>
                          </a:solidFill>
                          <a:effectLst/>
                          <a:latin typeface="Arial" panose="020B0604020202020204" pitchFamily="34" charset="0"/>
                          <a:ea typeface="+mn-ea"/>
                          <a:cs typeface="Arial" panose="020B0604020202020204" pitchFamily="34" charset="0"/>
                        </a:rPr>
                        <a:t>1-5-2003</a:t>
                      </a:r>
                    </a:p>
                  </a:txBody>
                  <a:tcPr marL="76200" marR="76200" marT="106680" marB="106680" anchor="ctr"/>
                </a:tc>
                <a:extLst>
                  <a:ext uri="{0D108BD9-81ED-4DB2-BD59-A6C34878D82A}">
                    <a16:rowId xmlns:a16="http://schemas.microsoft.com/office/drawing/2014/main" val="3181580190"/>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E23</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2004</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1233311634"/>
                  </a:ext>
                </a:extLst>
              </a:tr>
              <a:tr h="0">
                <a:tc>
                  <a:txBody>
                    <a:bodyPr/>
                    <a:lstStyle/>
                    <a:p>
                      <a:pPr marL="0" algn="l" defTabSz="457200" rtl="0" eaLnBrk="1" fontAlgn="base" latinLnBrk="0" hangingPunct="1"/>
                      <a:r>
                        <a:rPr lang="en-US" sz="1100" b="0" kern="1200">
                          <a:solidFill>
                            <a:schemeClr val="tx1"/>
                          </a:solidFill>
                          <a:effectLst/>
                          <a:latin typeface="Arial" panose="020B0604020202020204" pitchFamily="34" charset="0"/>
                          <a:ea typeface="+mn-ea"/>
                          <a:cs typeface="Arial" panose="020B0604020202020204" pitchFamily="34" charset="0"/>
                        </a:rPr>
                        <a:t>E24</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31</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a:t>
                      </a:r>
                    </a:p>
                  </a:txBody>
                  <a:tcPr marL="76200" marR="76200" marT="106680" marB="106680" anchor="ctr"/>
                </a:tc>
                <a:tc>
                  <a:txBody>
                    <a:bodyPr/>
                    <a:lstStyle/>
                    <a:p>
                      <a:pPr marL="0" algn="l" defTabSz="457200" rtl="0" eaLnBrk="1" fontAlgn="base" latinLnBrk="0" hangingPunct="1"/>
                      <a:r>
                        <a:rPr lang="en-PK" sz="1100" b="0" kern="1200">
                          <a:solidFill>
                            <a:schemeClr val="tx1"/>
                          </a:solidFill>
                          <a:effectLst/>
                          <a:latin typeface="Arial" panose="020B0604020202020204" pitchFamily="34" charset="0"/>
                          <a:ea typeface="+mn-ea"/>
                          <a:cs typeface="Arial" panose="020B0604020202020204" pitchFamily="34" charset="0"/>
                        </a:rPr>
                        <a:t>2003</a:t>
                      </a:r>
                    </a:p>
                  </a:txBody>
                  <a:tcPr marL="76200" marR="76200" marT="106680" marB="106680" anchor="ctr"/>
                </a:tc>
                <a:tc>
                  <a:txBody>
                    <a:bodyPr/>
                    <a:lstStyle/>
                    <a:p>
                      <a:pPr marL="0" algn="l" defTabSz="457200" rtl="0" eaLnBrk="1" fontAlgn="base" latinLnBrk="0" hangingPunct="1"/>
                      <a:r>
                        <a:rPr lang="en-US" sz="1100" b="0" kern="1200" dirty="0">
                          <a:solidFill>
                            <a:schemeClr val="tx1"/>
                          </a:solidFill>
                          <a:effectLst/>
                          <a:latin typeface="Arial" panose="020B0604020202020204" pitchFamily="34" charset="0"/>
                          <a:ea typeface="+mn-ea"/>
                          <a:cs typeface="Arial" panose="020B0604020202020204" pitchFamily="34" charset="0"/>
                        </a:rPr>
                        <a:t>Invalid Date</a:t>
                      </a:r>
                    </a:p>
                  </a:txBody>
                  <a:tcPr marL="76200" marR="76200" marT="106680" marB="106680" anchor="ctr"/>
                </a:tc>
                <a:extLst>
                  <a:ext uri="{0D108BD9-81ED-4DB2-BD59-A6C34878D82A}">
                    <a16:rowId xmlns:a16="http://schemas.microsoft.com/office/drawing/2014/main" val="4199594212"/>
                  </a:ext>
                </a:extLst>
              </a:tr>
            </a:tbl>
          </a:graphicData>
        </a:graphic>
      </p:graphicFrame>
    </p:spTree>
    <p:extLst>
      <p:ext uri="{BB962C8B-B14F-4D97-AF65-F5344CB8AC3E}">
        <p14:creationId xmlns:p14="http://schemas.microsoft.com/office/powerpoint/2010/main" val="412635385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C12C0-75BE-4659-BEEC-7D5E677DDE20}"/>
              </a:ext>
            </a:extLst>
          </p:cNvPr>
          <p:cNvSpPr>
            <a:spLocks noGrp="1"/>
          </p:cNvSpPr>
          <p:nvPr>
            <p:ph type="ctrTitle"/>
          </p:nvPr>
        </p:nvSpPr>
        <p:spPr>
          <a:xfrm>
            <a:off x="1524000" y="1122363"/>
            <a:ext cx="9144000" cy="4299382"/>
          </a:xfrm>
        </p:spPr>
        <p:txBody>
          <a:bodyPr anchor="ctr">
            <a:normAutofit/>
          </a:bodyPr>
          <a:lstStyle/>
          <a:p>
            <a:r>
              <a:rPr lang="en-US" dirty="0"/>
              <a:t>THANK YOU </a:t>
            </a:r>
            <a:endParaRPr lang="en-PK" dirty="0"/>
          </a:p>
        </p:txBody>
      </p:sp>
    </p:spTree>
    <p:extLst>
      <p:ext uri="{BB962C8B-B14F-4D97-AF65-F5344CB8AC3E}">
        <p14:creationId xmlns:p14="http://schemas.microsoft.com/office/powerpoint/2010/main" val="16828323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a:t>
            </a:r>
          </a:p>
        </p:txBody>
      </p:sp>
      <p:pic>
        <p:nvPicPr>
          <p:cNvPr id="4" name="Content Placeholder 3"/>
          <p:cNvPicPr>
            <a:picLocks noGrp="1" noChangeAspect="1"/>
          </p:cNvPicPr>
          <p:nvPr>
            <p:ph idx="1"/>
          </p:nvPr>
        </p:nvPicPr>
        <p:blipFill>
          <a:blip r:embed="rId3"/>
          <a:stretch>
            <a:fillRect/>
          </a:stretch>
        </p:blipFill>
        <p:spPr>
          <a:xfrm>
            <a:off x="1957316" y="1833288"/>
            <a:ext cx="8469083" cy="3161791"/>
          </a:xfrm>
          <a:prstGeom prst="rect">
            <a:avLst/>
          </a:prstGeom>
        </p:spPr>
      </p:pic>
      <p:sp>
        <p:nvSpPr>
          <p:cNvPr id="5" name="TextBox 4">
            <a:extLst>
              <a:ext uri="{FF2B5EF4-FFF2-40B4-BE49-F238E27FC236}">
                <a16:creationId xmlns:a16="http://schemas.microsoft.com/office/drawing/2014/main" id="{A14A6EA9-F2D5-28E1-6028-4CBFC7CA2FF5}"/>
              </a:ext>
            </a:extLst>
          </p:cNvPr>
          <p:cNvSpPr txBox="1"/>
          <p:nvPr/>
        </p:nvSpPr>
        <p:spPr>
          <a:xfrm>
            <a:off x="1248696" y="5280215"/>
            <a:ext cx="6902245" cy="584775"/>
          </a:xfrm>
          <a:prstGeom prst="rect">
            <a:avLst/>
          </a:prstGeom>
          <a:noFill/>
        </p:spPr>
        <p:txBody>
          <a:bodyPr wrap="square">
            <a:spAutoFit/>
          </a:bodyPr>
          <a:lstStyle/>
          <a:p>
            <a:r>
              <a:rPr lang="en-US" sz="3200" dirty="0"/>
              <a:t>How would you  program?</a:t>
            </a:r>
          </a:p>
        </p:txBody>
      </p:sp>
    </p:spTree>
    <p:extLst>
      <p:ext uri="{BB962C8B-B14F-4D97-AF65-F5344CB8AC3E}">
        <p14:creationId xmlns:p14="http://schemas.microsoft.com/office/powerpoint/2010/main" val="39461327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Approach 1			approach 2</a:t>
            </a:r>
          </a:p>
        </p:txBody>
      </p:sp>
      <p:pic>
        <p:nvPicPr>
          <p:cNvPr id="4" name="Picture 3"/>
          <p:cNvPicPr>
            <a:picLocks noChangeAspect="1"/>
          </p:cNvPicPr>
          <p:nvPr/>
        </p:nvPicPr>
        <p:blipFill rotWithShape="1">
          <a:blip r:embed="rId2"/>
          <a:srcRect l="1221" b="2576"/>
          <a:stretch/>
        </p:blipFill>
        <p:spPr>
          <a:xfrm>
            <a:off x="237827" y="1798246"/>
            <a:ext cx="5858173" cy="3943792"/>
          </a:xfrm>
          <a:prstGeom prst="rect">
            <a:avLst/>
          </a:prstGeom>
        </p:spPr>
      </p:pic>
      <p:pic>
        <p:nvPicPr>
          <p:cNvPr id="5" name="Content Placeholder 3">
            <a:extLst>
              <a:ext uri="{FF2B5EF4-FFF2-40B4-BE49-F238E27FC236}">
                <a16:creationId xmlns:a16="http://schemas.microsoft.com/office/drawing/2014/main" id="{9104855F-3BD2-0F6E-A790-E44F65A7C498}"/>
              </a:ext>
            </a:extLst>
          </p:cNvPr>
          <p:cNvPicPr>
            <a:picLocks noChangeAspect="1"/>
          </p:cNvPicPr>
          <p:nvPr/>
        </p:nvPicPr>
        <p:blipFill>
          <a:blip r:embed="rId3"/>
          <a:stretch>
            <a:fillRect/>
          </a:stretch>
        </p:blipFill>
        <p:spPr>
          <a:xfrm>
            <a:off x="6096000" y="1862868"/>
            <a:ext cx="5925989" cy="2901157"/>
          </a:xfrm>
          <a:prstGeom prst="rect">
            <a:avLst/>
          </a:prstGeom>
        </p:spPr>
      </p:pic>
    </p:spTree>
    <p:extLst>
      <p:ext uri="{BB962C8B-B14F-4D97-AF65-F5344CB8AC3E}">
        <p14:creationId xmlns:p14="http://schemas.microsoft.com/office/powerpoint/2010/main" val="2143663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a:t>
            </a:r>
          </a:p>
        </p:txBody>
      </p:sp>
      <p:sp>
        <p:nvSpPr>
          <p:cNvPr id="3" name="Content Placeholder 2"/>
          <p:cNvSpPr>
            <a:spLocks noGrp="1"/>
          </p:cNvSpPr>
          <p:nvPr>
            <p:ph idx="1"/>
          </p:nvPr>
        </p:nvSpPr>
        <p:spPr/>
        <p:txBody>
          <a:bodyPr/>
          <a:lstStyle/>
          <a:p>
            <a:r>
              <a:rPr lang="en-US" dirty="0"/>
              <a:t>An equivalence  class	consists of a set of data that is treated the same by the module or that should </a:t>
            </a:r>
            <a:r>
              <a:rPr lang="en-US" b="1" u="sng" dirty="0"/>
              <a:t>produce the same result</a:t>
            </a:r>
            <a:r>
              <a:rPr lang="en-US" dirty="0"/>
              <a:t>.</a:t>
            </a:r>
          </a:p>
        </p:txBody>
      </p:sp>
      <p:pic>
        <p:nvPicPr>
          <p:cNvPr id="4" name="Picture 3">
            <a:extLst>
              <a:ext uri="{FF2B5EF4-FFF2-40B4-BE49-F238E27FC236}">
                <a16:creationId xmlns:a16="http://schemas.microsoft.com/office/drawing/2014/main" id="{CDA4CAB0-A105-A03B-5D05-101A5AA90765}"/>
              </a:ext>
            </a:extLst>
          </p:cNvPr>
          <p:cNvPicPr>
            <a:picLocks noChangeAspect="1"/>
          </p:cNvPicPr>
          <p:nvPr/>
        </p:nvPicPr>
        <p:blipFill rotWithShape="1">
          <a:blip r:embed="rId2"/>
          <a:srcRect l="2496"/>
          <a:stretch/>
        </p:blipFill>
        <p:spPr>
          <a:xfrm>
            <a:off x="143986" y="2865645"/>
            <a:ext cx="11904028" cy="1126710"/>
          </a:xfrm>
          <a:prstGeom prst="rect">
            <a:avLst/>
          </a:prstGeom>
        </p:spPr>
      </p:pic>
      <p:pic>
        <p:nvPicPr>
          <p:cNvPr id="5" name="Picture 4">
            <a:extLst>
              <a:ext uri="{FF2B5EF4-FFF2-40B4-BE49-F238E27FC236}">
                <a16:creationId xmlns:a16="http://schemas.microsoft.com/office/drawing/2014/main" id="{332BAB4B-545D-0FBC-D123-9F4425B1C037}"/>
              </a:ext>
            </a:extLst>
          </p:cNvPr>
          <p:cNvPicPr>
            <a:picLocks noChangeAspect="1"/>
          </p:cNvPicPr>
          <p:nvPr/>
        </p:nvPicPr>
        <p:blipFill>
          <a:blip r:embed="rId3"/>
          <a:stretch>
            <a:fillRect/>
          </a:stretch>
        </p:blipFill>
        <p:spPr>
          <a:xfrm>
            <a:off x="108458" y="4429945"/>
            <a:ext cx="11904028" cy="857333"/>
          </a:xfrm>
          <a:prstGeom prst="rect">
            <a:avLst/>
          </a:prstGeom>
        </p:spPr>
      </p:pic>
    </p:spTree>
    <p:extLst>
      <p:ext uri="{BB962C8B-B14F-4D97-AF65-F5344CB8AC3E}">
        <p14:creationId xmlns:p14="http://schemas.microsoft.com/office/powerpoint/2010/main" val="646590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 expect the programmer will do this</a:t>
            </a:r>
          </a:p>
        </p:txBody>
      </p:sp>
      <p:pic>
        <p:nvPicPr>
          <p:cNvPr id="4" name="Picture 3"/>
          <p:cNvPicPr>
            <a:picLocks noChangeAspect="1"/>
          </p:cNvPicPr>
          <p:nvPr/>
        </p:nvPicPr>
        <p:blipFill>
          <a:blip r:embed="rId2"/>
          <a:stretch>
            <a:fillRect/>
          </a:stretch>
        </p:blipFill>
        <p:spPr>
          <a:xfrm>
            <a:off x="2981078" y="1659356"/>
            <a:ext cx="6828288" cy="4974896"/>
          </a:xfrm>
          <a:prstGeom prst="rect">
            <a:avLst/>
          </a:prstGeom>
        </p:spPr>
      </p:pic>
    </p:spTree>
    <p:extLst>
      <p:ext uri="{BB962C8B-B14F-4D97-AF65-F5344CB8AC3E}">
        <p14:creationId xmlns:p14="http://schemas.microsoft.com/office/powerpoint/2010/main" val="33275558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Class</a:t>
            </a:r>
          </a:p>
        </p:txBody>
      </p:sp>
      <p:pic>
        <p:nvPicPr>
          <p:cNvPr id="4" name="Picture 3"/>
          <p:cNvPicPr>
            <a:picLocks noChangeAspect="1"/>
          </p:cNvPicPr>
          <p:nvPr/>
        </p:nvPicPr>
        <p:blipFill>
          <a:blip r:embed="rId2"/>
          <a:stretch>
            <a:fillRect/>
          </a:stretch>
        </p:blipFill>
        <p:spPr>
          <a:xfrm>
            <a:off x="614206" y="2121408"/>
            <a:ext cx="10963588" cy="901889"/>
          </a:xfrm>
          <a:prstGeom prst="rect">
            <a:avLst/>
          </a:prstGeom>
        </p:spPr>
      </p:pic>
      <p:pic>
        <p:nvPicPr>
          <p:cNvPr id="5" name="Picture 4">
            <a:extLst>
              <a:ext uri="{FF2B5EF4-FFF2-40B4-BE49-F238E27FC236}">
                <a16:creationId xmlns:a16="http://schemas.microsoft.com/office/drawing/2014/main" id="{D4C26DAE-7C29-6F2E-1A30-34008BD50427}"/>
              </a:ext>
            </a:extLst>
          </p:cNvPr>
          <p:cNvPicPr>
            <a:picLocks noChangeAspect="1"/>
          </p:cNvPicPr>
          <p:nvPr/>
        </p:nvPicPr>
        <p:blipFill>
          <a:blip r:embed="rId3"/>
          <a:stretch>
            <a:fillRect/>
          </a:stretch>
        </p:blipFill>
        <p:spPr>
          <a:xfrm>
            <a:off x="413402" y="3684582"/>
            <a:ext cx="11164392" cy="1475593"/>
          </a:xfrm>
          <a:prstGeom prst="rect">
            <a:avLst/>
          </a:prstGeom>
        </p:spPr>
      </p:pic>
    </p:spTree>
    <p:extLst>
      <p:ext uri="{BB962C8B-B14F-4D97-AF65-F5344CB8AC3E}">
        <p14:creationId xmlns:p14="http://schemas.microsoft.com/office/powerpoint/2010/main" val="2850860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Design by contract : OOP approach</a:t>
            </a:r>
          </a:p>
        </p:txBody>
      </p:sp>
      <p:sp>
        <p:nvSpPr>
          <p:cNvPr id="3" name="Content Placeholder 2"/>
          <p:cNvSpPr>
            <a:spLocks noGrp="1"/>
          </p:cNvSpPr>
          <p:nvPr>
            <p:ph idx="1"/>
          </p:nvPr>
        </p:nvSpPr>
        <p:spPr>
          <a:xfrm>
            <a:off x="1063752" y="1612491"/>
            <a:ext cx="9253025" cy="5102941"/>
          </a:xfrm>
        </p:spPr>
        <p:txBody>
          <a:bodyPr>
            <a:normAutofit/>
          </a:bodyPr>
          <a:lstStyle/>
          <a:p>
            <a:pPr algn="just"/>
            <a:r>
              <a:rPr lang="en-US" dirty="0"/>
              <a:t>In the design-by-contract approach, modules (called "methods" in the object-oriented paradigm, but "module" is a more generic term) are defined in terms of pre-conditions and post-conditions.</a:t>
            </a:r>
          </a:p>
          <a:p>
            <a:pPr algn="just"/>
            <a:r>
              <a:rPr lang="en-US" dirty="0"/>
              <a:t>Post-conditions define what a module promises to do (compute a value, open a file, print a report, update a database record, change the state of the system, etc.). </a:t>
            </a:r>
          </a:p>
          <a:p>
            <a:pPr algn="just"/>
            <a:r>
              <a:rPr lang="en-US" dirty="0"/>
              <a:t>Pre-conditions define what that module requires so that it can meet its post-conditions. </a:t>
            </a:r>
          </a:p>
          <a:p>
            <a:pPr algn="just"/>
            <a:r>
              <a:rPr lang="en-US" dirty="0"/>
              <a:t>For example, if we had a module called </a:t>
            </a:r>
            <a:r>
              <a:rPr lang="en-US" dirty="0" err="1"/>
              <a:t>openFile</a:t>
            </a:r>
            <a:r>
              <a:rPr lang="en-US" dirty="0"/>
              <a:t>, what does it promise to do? Open a file. What would legitimate preconditions of </a:t>
            </a:r>
            <a:r>
              <a:rPr lang="en-US" dirty="0" err="1"/>
              <a:t>openFile</a:t>
            </a:r>
            <a:r>
              <a:rPr lang="en-US" dirty="0"/>
              <a:t> be? First, the file must exist; second, we must provide the name (or other identifying information) of the file; third, the file must be "openable," that is, it cannot already be exclusively opened by another process; fourth, we must have access rights to the file; and so on. </a:t>
            </a:r>
          </a:p>
          <a:p>
            <a:pPr algn="just"/>
            <a:r>
              <a:rPr lang="en-US" dirty="0"/>
              <a:t>Pre-conditions and postconditions establish a contract between a module and others that invoke it.</a:t>
            </a:r>
          </a:p>
        </p:txBody>
      </p:sp>
    </p:spTree>
    <p:extLst>
      <p:ext uri="{BB962C8B-B14F-4D97-AF65-F5344CB8AC3E}">
        <p14:creationId xmlns:p14="http://schemas.microsoft.com/office/powerpoint/2010/main" val="34597503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Wood Type</Template>
  <TotalTime>602</TotalTime>
  <Words>2463</Words>
  <Application>Microsoft Office PowerPoint</Application>
  <PresentationFormat>Widescreen</PresentationFormat>
  <Paragraphs>420</Paragraphs>
  <Slides>34</Slides>
  <Notes>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34</vt:i4>
      </vt:variant>
    </vt:vector>
  </HeadingPairs>
  <TitlesOfParts>
    <vt:vector size="43" baseType="lpstr">
      <vt:lpstr>Arial</vt:lpstr>
      <vt:lpstr>Calibri</vt:lpstr>
      <vt:lpstr>LiberationSans</vt:lpstr>
      <vt:lpstr>LiberationSans-Bold</vt:lpstr>
      <vt:lpstr>LiberationSans-Italic</vt:lpstr>
      <vt:lpstr>Rockwell</vt:lpstr>
      <vt:lpstr>Rockwell Condensed</vt:lpstr>
      <vt:lpstr>Wingdings</vt:lpstr>
      <vt:lpstr>Wood Type</vt:lpstr>
      <vt:lpstr>Software Testing (Equivalence class partitioning)</vt:lpstr>
      <vt:lpstr>Outline</vt:lpstr>
      <vt:lpstr>Equivalence Classes</vt:lpstr>
      <vt:lpstr>Scenario</vt:lpstr>
      <vt:lpstr>Approach 1   approach 2</vt:lpstr>
      <vt:lpstr>Equivalence Class</vt:lpstr>
      <vt:lpstr>We expect the programmer will do this</vt:lpstr>
      <vt:lpstr>Equivalence Class</vt:lpstr>
      <vt:lpstr>Design by contract : OOP approach</vt:lpstr>
      <vt:lpstr>Testing by contract</vt:lpstr>
      <vt:lpstr>Defensive Design</vt:lpstr>
      <vt:lpstr>PowerPoint Presentation</vt:lpstr>
      <vt:lpstr>Types of Equivalence Classes</vt:lpstr>
      <vt:lpstr>Continuous Equivalence Class</vt:lpstr>
      <vt:lpstr>Discrete Equivalence Class</vt:lpstr>
      <vt:lpstr>Single Selection Equivalence Class</vt:lpstr>
      <vt:lpstr>Multiple Selection Equivalence Class</vt:lpstr>
      <vt:lpstr>Testing Valid Data</vt:lpstr>
      <vt:lpstr>Testing Invalid Data</vt:lpstr>
      <vt:lpstr>Testing Valid vs Invalid Data</vt:lpstr>
      <vt:lpstr>Testing Valid vs Invalid Data (contd.)</vt:lpstr>
      <vt:lpstr> To define equivalence classes follow the guideline</vt:lpstr>
      <vt:lpstr>Test cases for input box accepting numbers between 1 and 1000 using Equivalence Partitioning</vt:lpstr>
      <vt:lpstr>Applicability and Limitations</vt:lpstr>
      <vt:lpstr>Test Case of Grocery Store Application</vt:lpstr>
      <vt:lpstr>PowerPoint Presentation</vt:lpstr>
      <vt:lpstr>PowerPoint Presentation</vt:lpstr>
      <vt:lpstr>BaNKING Problem by using ECP techniques</vt:lpstr>
      <vt:lpstr>PowerPoint Presentation</vt:lpstr>
      <vt:lpstr>Test Cases for Banking Problem</vt:lpstr>
      <vt:lpstr>Next Date Problem using ECP techniques</vt:lpstr>
      <vt:lpstr>Next Date Problem using ECP techniques</vt:lpstr>
      <vt:lpstr>Next Date Problem using ECP techniques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Equivalent  partitioning </dc:title>
  <dc:creator>rehan</dc:creator>
  <cp:lastModifiedBy>Sehar Ali</cp:lastModifiedBy>
  <cp:revision>65</cp:revision>
  <dcterms:created xsi:type="dcterms:W3CDTF">2016-11-11T05:41:32Z</dcterms:created>
  <dcterms:modified xsi:type="dcterms:W3CDTF">2025-04-03T08:42:21Z</dcterms:modified>
</cp:coreProperties>
</file>