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90" r:id="rId1"/>
  </p:sldMasterIdLst>
  <p:notesMasterIdLst>
    <p:notesMasterId r:id="rId30"/>
  </p:notesMasterIdLst>
  <p:handoutMasterIdLst>
    <p:handoutMasterId r:id="rId31"/>
  </p:handoutMasterIdLst>
  <p:sldIdLst>
    <p:sldId id="256" r:id="rId2"/>
    <p:sldId id="257" r:id="rId3"/>
    <p:sldId id="348" r:id="rId4"/>
    <p:sldId id="337" r:id="rId5"/>
    <p:sldId id="334" r:id="rId6"/>
    <p:sldId id="335" r:id="rId7"/>
    <p:sldId id="385" r:id="rId8"/>
    <p:sldId id="336" r:id="rId9"/>
    <p:sldId id="358" r:id="rId10"/>
    <p:sldId id="359" r:id="rId11"/>
    <p:sldId id="360" r:id="rId12"/>
    <p:sldId id="361" r:id="rId13"/>
    <p:sldId id="362" r:id="rId14"/>
    <p:sldId id="363" r:id="rId15"/>
    <p:sldId id="364" r:id="rId16"/>
    <p:sldId id="366" r:id="rId17"/>
    <p:sldId id="367" r:id="rId18"/>
    <p:sldId id="368" r:id="rId19"/>
    <p:sldId id="370" r:id="rId20"/>
    <p:sldId id="422" r:id="rId21"/>
    <p:sldId id="371" r:id="rId22"/>
    <p:sldId id="372" r:id="rId23"/>
    <p:sldId id="373" r:id="rId24"/>
    <p:sldId id="374" r:id="rId25"/>
    <p:sldId id="375" r:id="rId26"/>
    <p:sldId id="376" r:id="rId27"/>
    <p:sldId id="369" r:id="rId28"/>
    <p:sldId id="39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75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01" autoAdjust="0"/>
    <p:restoredTop sz="85019" autoAdjust="0"/>
  </p:normalViewPr>
  <p:slideViewPr>
    <p:cSldViewPr snapToGrid="0">
      <p:cViewPr varScale="1">
        <p:scale>
          <a:sx n="70" d="100"/>
          <a:sy n="70" d="100"/>
        </p:scale>
        <p:origin x="946" y="48"/>
      </p:cViewPr>
      <p:guideLst/>
    </p:cSldViewPr>
  </p:slideViewPr>
  <p:outlineViewPr>
    <p:cViewPr>
      <p:scale>
        <a:sx n="33" d="100"/>
        <a:sy n="33" d="100"/>
      </p:scale>
      <p:origin x="0" y="-255"/>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45D49-EA30-4BCD-8A54-E58B5329EC13}" type="datetimeFigureOut">
              <a:rPr lang="en-US" smtClean="0"/>
              <a:t>3/13/2025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560A80-F534-4FE6-A742-0BFBB22ED09E}" type="slidenum">
              <a:rPr lang="en-US" smtClean="0"/>
              <a:t>‹#›</a:t>
            </a:fld>
            <a:endParaRPr lang="en-US"/>
          </a:p>
        </p:txBody>
      </p:sp>
    </p:spTree>
    <p:extLst>
      <p:ext uri="{BB962C8B-B14F-4D97-AF65-F5344CB8AC3E}">
        <p14:creationId xmlns:p14="http://schemas.microsoft.com/office/powerpoint/2010/main" val="57459699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8186C4-67FF-4193-870E-481AE22E1628}" type="datetimeFigureOut">
              <a:rPr lang="en-US" smtClean="0"/>
              <a:t>3/13/2025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A4AEF8-AE0C-4BCE-84EF-2A1F6DB55654}" type="slidenum">
              <a:rPr lang="en-US" smtClean="0"/>
              <a:t>‹#›</a:t>
            </a:fld>
            <a:endParaRPr lang="en-US"/>
          </a:p>
        </p:txBody>
      </p:sp>
    </p:spTree>
    <p:extLst>
      <p:ext uri="{BB962C8B-B14F-4D97-AF65-F5344CB8AC3E}">
        <p14:creationId xmlns:p14="http://schemas.microsoft.com/office/powerpoint/2010/main" val="4285082086"/>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95A4AEF8-AE0C-4BCE-84EF-2A1F6DB55654}" type="slidenum">
              <a:rPr lang="en-US" smtClean="0"/>
              <a:t>1</a:t>
            </a:fld>
            <a:endParaRPr lang="en-US"/>
          </a:p>
        </p:txBody>
      </p:sp>
    </p:spTree>
    <p:extLst>
      <p:ext uri="{BB962C8B-B14F-4D97-AF65-F5344CB8AC3E}">
        <p14:creationId xmlns:p14="http://schemas.microsoft.com/office/powerpoint/2010/main" val="3139893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95A4AEF8-AE0C-4BCE-84EF-2A1F6DB55654}" type="slidenum">
              <a:rPr lang="en-US" smtClean="0"/>
              <a:t>2</a:t>
            </a:fld>
            <a:endParaRPr lang="en-US"/>
          </a:p>
        </p:txBody>
      </p:sp>
    </p:spTree>
    <p:extLst>
      <p:ext uri="{BB962C8B-B14F-4D97-AF65-F5344CB8AC3E}">
        <p14:creationId xmlns:p14="http://schemas.microsoft.com/office/powerpoint/2010/main" val="734513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95A4AEF8-AE0C-4BCE-84EF-2A1F6DB55654}" type="slidenum">
              <a:rPr lang="en-US" smtClean="0"/>
              <a:t>3</a:t>
            </a:fld>
            <a:endParaRPr lang="en-US"/>
          </a:p>
        </p:txBody>
      </p:sp>
    </p:spTree>
    <p:extLst>
      <p:ext uri="{BB962C8B-B14F-4D97-AF65-F5344CB8AC3E}">
        <p14:creationId xmlns:p14="http://schemas.microsoft.com/office/powerpoint/2010/main" val="2668065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95A4AEF8-AE0C-4BCE-84EF-2A1F6DB55654}" type="slidenum">
              <a:rPr lang="en-US" smtClean="0"/>
              <a:t>5</a:t>
            </a:fld>
            <a:endParaRPr lang="en-US"/>
          </a:p>
        </p:txBody>
      </p:sp>
    </p:spTree>
    <p:extLst>
      <p:ext uri="{BB962C8B-B14F-4D97-AF65-F5344CB8AC3E}">
        <p14:creationId xmlns:p14="http://schemas.microsoft.com/office/powerpoint/2010/main" val="3687954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95A4AEF8-AE0C-4BCE-84EF-2A1F6DB55654}" type="slidenum">
              <a:rPr lang="en-US" smtClean="0"/>
              <a:t>6</a:t>
            </a:fld>
            <a:endParaRPr lang="en-US"/>
          </a:p>
        </p:txBody>
      </p:sp>
    </p:spTree>
    <p:extLst>
      <p:ext uri="{BB962C8B-B14F-4D97-AF65-F5344CB8AC3E}">
        <p14:creationId xmlns:p14="http://schemas.microsoft.com/office/powerpoint/2010/main" val="2776205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95A4AEF8-AE0C-4BCE-84EF-2A1F6DB55654}" type="slidenum">
              <a:rPr lang="en-US" smtClean="0"/>
              <a:t>13</a:t>
            </a:fld>
            <a:endParaRPr lang="en-US"/>
          </a:p>
        </p:txBody>
      </p:sp>
    </p:spTree>
    <p:extLst>
      <p:ext uri="{BB962C8B-B14F-4D97-AF65-F5344CB8AC3E}">
        <p14:creationId xmlns:p14="http://schemas.microsoft.com/office/powerpoint/2010/main" val="2825633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95A4AEF8-AE0C-4BCE-84EF-2A1F6DB55654}" type="slidenum">
              <a:rPr lang="en-US" smtClean="0"/>
              <a:t>22</a:t>
            </a:fld>
            <a:endParaRPr lang="en-US"/>
          </a:p>
        </p:txBody>
      </p:sp>
    </p:spTree>
    <p:extLst>
      <p:ext uri="{BB962C8B-B14F-4D97-AF65-F5344CB8AC3E}">
        <p14:creationId xmlns:p14="http://schemas.microsoft.com/office/powerpoint/2010/main" val="3356648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95A4AEF8-AE0C-4BCE-84EF-2A1F6DB55654}" type="slidenum">
              <a:rPr lang="en-US" smtClean="0"/>
              <a:t>24</a:t>
            </a:fld>
            <a:endParaRPr lang="en-US"/>
          </a:p>
        </p:txBody>
      </p:sp>
    </p:spTree>
    <p:extLst>
      <p:ext uri="{BB962C8B-B14F-4D97-AF65-F5344CB8AC3E}">
        <p14:creationId xmlns:p14="http://schemas.microsoft.com/office/powerpoint/2010/main" val="931228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95A4AEF8-AE0C-4BCE-84EF-2A1F6DB55654}" type="slidenum">
              <a:rPr lang="en-US" smtClean="0"/>
              <a:t>25</a:t>
            </a:fld>
            <a:endParaRPr lang="en-US"/>
          </a:p>
        </p:txBody>
      </p:sp>
    </p:spTree>
    <p:extLst>
      <p:ext uri="{BB962C8B-B14F-4D97-AF65-F5344CB8AC3E}">
        <p14:creationId xmlns:p14="http://schemas.microsoft.com/office/powerpoint/2010/main" val="54516098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C9BBFB-98EC-45F7-B53E-5531080684D6}" type="datetime1">
              <a:rPr lang="en-US" smtClean="0"/>
              <a:t>3/13/2025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9238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6C7DBC-AF1E-484A-A378-525625BBE992}" type="datetime1">
              <a:rPr lang="en-US" smtClean="0"/>
              <a:t>3/13/2025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0966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6186A4-ABC7-4CCC-B083-F400BCF9D701}" type="datetime1">
              <a:rPr lang="en-US" smtClean="0"/>
              <a:t>3/13/2025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0664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801102" y="713287"/>
            <a:ext cx="2809708" cy="5034370"/>
          </a:xfrm>
          <a:solidFill>
            <a:schemeClr val="accent1"/>
          </a:solidFill>
        </p:spPr>
        <p:txBody>
          <a:bodyPr anchor="t"/>
          <a:lstStyle/>
          <a:p>
            <a:r>
              <a:rPr lang="en-US" dirty="0"/>
              <a:t>Click to edit Master title style</a:t>
            </a:r>
          </a:p>
        </p:txBody>
      </p:sp>
      <p:sp>
        <p:nvSpPr>
          <p:cNvPr id="3" name="Date Placeholder 2"/>
          <p:cNvSpPr>
            <a:spLocks noGrp="1"/>
          </p:cNvSpPr>
          <p:nvPr>
            <p:ph type="dt" sz="half" idx="10"/>
          </p:nvPr>
        </p:nvSpPr>
        <p:spPr/>
        <p:txBody>
          <a:bodyPr/>
          <a:lstStyle/>
          <a:p>
            <a:fld id="{4DD6E9AC-54CD-417A-89CC-FD801525C02C}" type="datetime1">
              <a:rPr lang="en-US" smtClean="0"/>
              <a:t>3/13/2025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1574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F752DC-B16C-4ACD-99B7-90BD88555409}" type="datetime1">
              <a:rPr lang="en-US" smtClean="0"/>
              <a:t>3/13/2025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5585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7A812AE8-41D3-4CF0-85F5-063CC9773356}" type="datetime1">
              <a:rPr lang="en-US" smtClean="0"/>
              <a:t>3/13/2025</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09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2B105F-B152-474D-A144-8B7B1FAF1872}" type="datetime1">
              <a:rPr lang="en-US" smtClean="0"/>
              <a:t>3/13/2025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0719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FF93B7-30E7-4C15-A11F-2B128D20B1FC}" type="datetime1">
              <a:rPr lang="en-US" smtClean="0"/>
              <a:t>3/13/2025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1018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0E03E7-4F54-448A-A6A6-7C908015EDA3}" type="datetime1">
              <a:rPr lang="en-US" smtClean="0"/>
              <a:t>3/13/2025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1065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FF91F8-7A19-432B-9081-6DA772E4A47C}" type="datetime1">
              <a:rPr lang="en-US" smtClean="0"/>
              <a:t>3/13/2025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0610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81389E-B9D6-4C3E-AD05-A9E2B8E6183A}" type="datetime1">
              <a:rPr lang="en-US" smtClean="0"/>
              <a:t>3/13/2025</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9416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E94384-436A-45C2-AC89-6D3E20C5440C}" type="datetime1">
              <a:rPr lang="en-US" smtClean="0"/>
              <a:t>3/13/2025</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4504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DD6E9AC-54CD-417A-89CC-FD801525C02C}" type="datetime1">
              <a:rPr lang="en-US" smtClean="0"/>
              <a:t>3/13/2025</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365873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660" r:id="rId12"/>
  </p:sldLayoutIdLst>
  <p:hf hdr="0" ftr="0" dt="0"/>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Software Testing</a:t>
            </a:r>
            <a:br>
              <a:rPr lang="en-US" dirty="0"/>
            </a:br>
            <a:r>
              <a:rPr lang="en-US" sz="6600" dirty="0"/>
              <a:t>(Software Quality ASSURANCE – Part 1)</a:t>
            </a:r>
            <a:endParaRPr lang="en-US" dirty="0"/>
          </a:p>
        </p:txBody>
      </p:sp>
      <p:sp>
        <p:nvSpPr>
          <p:cNvPr id="19" name="Subtitle 2"/>
          <p:cNvSpPr txBox="1">
            <a:spLocks/>
          </p:cNvSpPr>
          <p:nvPr/>
        </p:nvSpPr>
        <p:spPr>
          <a:xfrm>
            <a:off x="594694" y="3978931"/>
            <a:ext cx="11014714" cy="1993606"/>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ctr"/>
            <a:endParaRPr lang="en-US" sz="2000" dirty="0">
              <a:solidFill>
                <a:schemeClr val="bg1"/>
              </a:solidFill>
            </a:endParaRPr>
          </a:p>
        </p:txBody>
      </p:sp>
    </p:spTree>
    <p:extLst>
      <p:ext uri="{BB962C8B-B14F-4D97-AF65-F5344CB8AC3E}">
        <p14:creationId xmlns:p14="http://schemas.microsoft.com/office/powerpoint/2010/main" val="1819245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This is how an engineer looks at me.</a:t>
            </a:r>
            <a:br>
              <a:rPr lang="en-US" dirty="0"/>
            </a:br>
            <a:r>
              <a:rPr lang="en-US" dirty="0"/>
              <a:t>I am transparent or white box for him.</a:t>
            </a:r>
          </a:p>
        </p:txBody>
      </p:sp>
      <p:sp>
        <p:nvSpPr>
          <p:cNvPr id="3" name="Content Placeholder 2"/>
          <p:cNvSpPr>
            <a:spLocks noGrp="1"/>
          </p:cNvSpPr>
          <p:nvPr>
            <p:ph idx="1"/>
          </p:nvPr>
        </p:nvSpPr>
        <p:spPr/>
        <p:txBody>
          <a:bodyPr/>
          <a:lstStyle/>
          <a:p>
            <a:endParaRPr lang="en-US"/>
          </a:p>
        </p:txBody>
      </p:sp>
      <p:pic>
        <p:nvPicPr>
          <p:cNvPr id="1026" name="Picture 2" descr="Image result for transparent car draw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946" y="1818012"/>
            <a:ext cx="10972800" cy="5127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6112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quality characteristics, or the black box point of view.</a:t>
            </a:r>
          </a:p>
        </p:txBody>
      </p:sp>
      <p:sp>
        <p:nvSpPr>
          <p:cNvPr id="3" name="Content Placeholder 2"/>
          <p:cNvSpPr>
            <a:spLocks noGrp="1"/>
          </p:cNvSpPr>
          <p:nvPr>
            <p:ph idx="1"/>
          </p:nvPr>
        </p:nvSpPr>
        <p:spPr>
          <a:xfrm>
            <a:off x="453867" y="1821680"/>
            <a:ext cx="11029615" cy="4210630"/>
          </a:xfrm>
        </p:spPr>
        <p:txBody>
          <a:bodyPr>
            <a:normAutofit/>
          </a:bodyPr>
          <a:lstStyle/>
          <a:p>
            <a:r>
              <a:rPr lang="en-US" sz="2400" dirty="0"/>
              <a:t>Usability</a:t>
            </a:r>
          </a:p>
          <a:p>
            <a:r>
              <a:rPr lang="en-US" sz="2400" dirty="0"/>
              <a:t>Efficiency</a:t>
            </a:r>
          </a:p>
          <a:p>
            <a:r>
              <a:rPr lang="en-US" sz="2400" dirty="0"/>
              <a:t>Reliability</a:t>
            </a:r>
          </a:p>
          <a:p>
            <a:r>
              <a:rPr lang="en-US" sz="2400" dirty="0"/>
              <a:t>Integrity</a:t>
            </a:r>
          </a:p>
          <a:p>
            <a:r>
              <a:rPr lang="en-US" sz="2400" dirty="0"/>
              <a:t>Adaptability</a:t>
            </a:r>
          </a:p>
          <a:p>
            <a:r>
              <a:rPr lang="en-US" sz="2400" dirty="0"/>
              <a:t>Accuracy and Precision</a:t>
            </a:r>
          </a:p>
          <a:p>
            <a:r>
              <a:rPr lang="en-US" sz="2400" dirty="0"/>
              <a:t>Robustness</a:t>
            </a:r>
          </a:p>
          <a:p>
            <a:endParaRPr lang="en-US" sz="2400" dirty="0"/>
          </a:p>
        </p:txBody>
      </p:sp>
      <p:pic>
        <p:nvPicPr>
          <p:cNvPr id="4098" name="Picture 2" descr="Image result for correctn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3140" y="1907088"/>
            <a:ext cx="3540661" cy="3540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040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usability tes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9223" y="1355702"/>
            <a:ext cx="5050606" cy="51815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External quality characteristics, or the black box point of view.</a:t>
            </a:r>
          </a:p>
        </p:txBody>
      </p:sp>
      <p:sp>
        <p:nvSpPr>
          <p:cNvPr id="3" name="Content Placeholder 2"/>
          <p:cNvSpPr>
            <a:spLocks noGrp="1"/>
          </p:cNvSpPr>
          <p:nvPr>
            <p:ph idx="1"/>
          </p:nvPr>
        </p:nvSpPr>
        <p:spPr>
          <a:xfrm>
            <a:off x="442297" y="1833255"/>
            <a:ext cx="11029615" cy="3678303"/>
          </a:xfrm>
        </p:spPr>
        <p:txBody>
          <a:bodyPr>
            <a:normAutofit/>
          </a:bodyPr>
          <a:lstStyle/>
          <a:p>
            <a:r>
              <a:rPr lang="en-US" sz="2400" dirty="0"/>
              <a:t>Usability</a:t>
            </a:r>
          </a:p>
          <a:p>
            <a:pPr marL="0" indent="0">
              <a:buNone/>
            </a:pPr>
            <a:r>
              <a:rPr lang="en-US" sz="2400" spc="-90" dirty="0">
                <a:latin typeface="Trebuchet MS"/>
                <a:cs typeface="Trebuchet MS"/>
              </a:rPr>
              <a:t>Usability</a:t>
            </a:r>
            <a:r>
              <a:rPr lang="en-US" sz="2400" spc="-280" dirty="0">
                <a:latin typeface="Trebuchet MS"/>
                <a:cs typeface="Trebuchet MS"/>
              </a:rPr>
              <a:t> </a:t>
            </a:r>
            <a:r>
              <a:rPr lang="en-US" sz="2400" spc="-105" dirty="0">
                <a:latin typeface="Trebuchet MS"/>
                <a:cs typeface="Trebuchet MS"/>
              </a:rPr>
              <a:t>requirements</a:t>
            </a:r>
            <a:r>
              <a:rPr lang="en-US" sz="2400" spc="-280" dirty="0">
                <a:latin typeface="Trebuchet MS"/>
                <a:cs typeface="Trebuchet MS"/>
              </a:rPr>
              <a:t> </a:t>
            </a:r>
            <a:r>
              <a:rPr lang="en-US" sz="2400" i="1" spc="-130" dirty="0">
                <a:solidFill>
                  <a:srgbClr val="FF0000"/>
                </a:solidFill>
                <a:latin typeface="Arial"/>
                <a:cs typeface="Arial"/>
              </a:rPr>
              <a:t>deal</a:t>
            </a:r>
            <a:r>
              <a:rPr lang="en-US" sz="2400" i="1" spc="-210" dirty="0">
                <a:solidFill>
                  <a:srgbClr val="FF0000"/>
                </a:solidFill>
                <a:latin typeface="Arial"/>
                <a:cs typeface="Arial"/>
              </a:rPr>
              <a:t> </a:t>
            </a:r>
            <a:r>
              <a:rPr lang="en-US" sz="2400" i="1" dirty="0">
                <a:solidFill>
                  <a:srgbClr val="FF0000"/>
                </a:solidFill>
                <a:latin typeface="Arial"/>
                <a:cs typeface="Arial"/>
              </a:rPr>
              <a:t>with</a:t>
            </a:r>
            <a:r>
              <a:rPr lang="en-US" sz="2400" i="1" spc="-225" dirty="0">
                <a:solidFill>
                  <a:srgbClr val="FF0000"/>
                </a:solidFill>
                <a:latin typeface="Arial"/>
                <a:cs typeface="Arial"/>
              </a:rPr>
              <a:t> </a:t>
            </a:r>
            <a:r>
              <a:rPr lang="en-US" sz="2400" i="1" spc="-65" dirty="0">
                <a:solidFill>
                  <a:srgbClr val="FF0000"/>
                </a:solidFill>
                <a:latin typeface="Arial"/>
                <a:cs typeface="Arial"/>
              </a:rPr>
              <a:t>the</a:t>
            </a:r>
            <a:r>
              <a:rPr lang="en-US" sz="2400" i="1" spc="-229" dirty="0">
                <a:solidFill>
                  <a:srgbClr val="FF0000"/>
                </a:solidFill>
                <a:latin typeface="Arial"/>
                <a:cs typeface="Arial"/>
              </a:rPr>
              <a:t> </a:t>
            </a:r>
            <a:r>
              <a:rPr lang="en-US" sz="2400" i="1" spc="-235" dirty="0">
                <a:solidFill>
                  <a:srgbClr val="FF0000"/>
                </a:solidFill>
                <a:latin typeface="Arial"/>
                <a:cs typeface="Arial"/>
              </a:rPr>
              <a:t>scope</a:t>
            </a:r>
            <a:r>
              <a:rPr lang="en-US" sz="2400" i="1" spc="-220" dirty="0">
                <a:solidFill>
                  <a:srgbClr val="FF0000"/>
                </a:solidFill>
                <a:latin typeface="Arial"/>
                <a:cs typeface="Arial"/>
              </a:rPr>
              <a:t> </a:t>
            </a:r>
            <a:r>
              <a:rPr lang="en-US" sz="2400" i="1" spc="-45" dirty="0">
                <a:solidFill>
                  <a:srgbClr val="FF0000"/>
                </a:solidFill>
                <a:latin typeface="Arial"/>
                <a:cs typeface="Arial"/>
              </a:rPr>
              <a:t>of</a:t>
            </a:r>
            <a:r>
              <a:rPr lang="en-US" sz="2400" i="1" spc="-235" dirty="0">
                <a:solidFill>
                  <a:srgbClr val="FF0000"/>
                </a:solidFill>
                <a:latin typeface="Arial"/>
                <a:cs typeface="Arial"/>
              </a:rPr>
              <a:t> </a:t>
            </a:r>
            <a:r>
              <a:rPr lang="en-US" sz="2400" i="1" spc="-15" dirty="0">
                <a:solidFill>
                  <a:srgbClr val="FF0000"/>
                </a:solidFill>
                <a:latin typeface="Arial"/>
                <a:cs typeface="Arial"/>
              </a:rPr>
              <a:t>staff</a:t>
            </a:r>
            <a:br>
              <a:rPr lang="en-US" sz="2400" i="1" spc="-15" dirty="0">
                <a:solidFill>
                  <a:srgbClr val="FF0000"/>
                </a:solidFill>
                <a:latin typeface="Arial"/>
                <a:cs typeface="Arial"/>
              </a:rPr>
            </a:br>
            <a:r>
              <a:rPr lang="en-US" sz="2400" i="1" spc="-204" dirty="0">
                <a:solidFill>
                  <a:srgbClr val="FF0000"/>
                </a:solidFill>
                <a:latin typeface="Arial"/>
                <a:cs typeface="Arial"/>
              </a:rPr>
              <a:t>resources</a:t>
            </a:r>
            <a:r>
              <a:rPr lang="en-US" sz="2400" i="1" spc="-220" dirty="0">
                <a:solidFill>
                  <a:srgbClr val="FF0000"/>
                </a:solidFill>
                <a:latin typeface="Arial"/>
                <a:cs typeface="Arial"/>
              </a:rPr>
              <a:t> </a:t>
            </a:r>
            <a:r>
              <a:rPr lang="en-US" sz="2400" spc="-105" dirty="0">
                <a:latin typeface="Trebuchet MS"/>
                <a:cs typeface="Trebuchet MS"/>
              </a:rPr>
              <a:t>needed</a:t>
            </a:r>
            <a:r>
              <a:rPr lang="en-US" sz="2400" spc="-290" dirty="0">
                <a:latin typeface="Trebuchet MS"/>
                <a:cs typeface="Trebuchet MS"/>
              </a:rPr>
              <a:t> </a:t>
            </a:r>
            <a:r>
              <a:rPr lang="en-US" sz="2400" spc="-80" dirty="0">
                <a:latin typeface="Trebuchet MS"/>
                <a:cs typeface="Trebuchet MS"/>
              </a:rPr>
              <a:t>to</a:t>
            </a:r>
            <a:r>
              <a:rPr lang="en-US" sz="2400" spc="-285" dirty="0">
                <a:latin typeface="Trebuchet MS"/>
                <a:cs typeface="Trebuchet MS"/>
              </a:rPr>
              <a:t> </a:t>
            </a:r>
            <a:r>
              <a:rPr lang="en-US" sz="2400" spc="-125" dirty="0">
                <a:latin typeface="Trebuchet MS"/>
                <a:cs typeface="Trebuchet MS"/>
              </a:rPr>
              <a:t>train</a:t>
            </a:r>
            <a:r>
              <a:rPr lang="en-US" sz="2400" spc="-270" dirty="0">
                <a:latin typeface="Trebuchet MS"/>
                <a:cs typeface="Trebuchet MS"/>
              </a:rPr>
              <a:t> </a:t>
            </a:r>
            <a:r>
              <a:rPr lang="en-US" sz="2400" spc="-105" dirty="0">
                <a:latin typeface="Trebuchet MS"/>
                <a:cs typeface="Trebuchet MS"/>
              </a:rPr>
              <a:t>a</a:t>
            </a:r>
            <a:r>
              <a:rPr lang="en-US" sz="2400" spc="-285" dirty="0">
                <a:latin typeface="Trebuchet MS"/>
                <a:cs typeface="Trebuchet MS"/>
              </a:rPr>
              <a:t> </a:t>
            </a:r>
            <a:r>
              <a:rPr lang="en-US" sz="2400" spc="-100" dirty="0">
                <a:latin typeface="Trebuchet MS"/>
                <a:cs typeface="Trebuchet MS"/>
              </a:rPr>
              <a:t>new</a:t>
            </a:r>
            <a:r>
              <a:rPr lang="en-US" sz="2400" spc="-285" dirty="0">
                <a:latin typeface="Trebuchet MS"/>
                <a:cs typeface="Trebuchet MS"/>
              </a:rPr>
              <a:t> </a:t>
            </a:r>
            <a:r>
              <a:rPr lang="en-US" sz="2400" spc="-95" dirty="0">
                <a:latin typeface="Trebuchet MS"/>
                <a:cs typeface="Trebuchet MS"/>
              </a:rPr>
              <a:t>employee</a:t>
            </a:r>
            <a:r>
              <a:rPr lang="en-US" sz="2400" spc="-295" dirty="0">
                <a:latin typeface="Trebuchet MS"/>
                <a:cs typeface="Trebuchet MS"/>
              </a:rPr>
              <a:t> </a:t>
            </a:r>
            <a:r>
              <a:rPr lang="en-US" sz="2400" spc="-75" dirty="0">
                <a:latin typeface="Trebuchet MS"/>
                <a:cs typeface="Trebuchet MS"/>
              </a:rPr>
              <a:t>and</a:t>
            </a:r>
            <a:r>
              <a:rPr lang="en-US" sz="2400" spc="-285" dirty="0">
                <a:latin typeface="Trebuchet MS"/>
                <a:cs typeface="Trebuchet MS"/>
              </a:rPr>
              <a:t> </a:t>
            </a:r>
            <a:r>
              <a:rPr lang="en-US" sz="2400" spc="-75" dirty="0">
                <a:latin typeface="Trebuchet MS"/>
                <a:cs typeface="Trebuchet MS"/>
              </a:rPr>
              <a:t>to  </a:t>
            </a:r>
            <a:br>
              <a:rPr lang="en-US" sz="2400" spc="-75" dirty="0">
                <a:latin typeface="Trebuchet MS"/>
                <a:cs typeface="Trebuchet MS"/>
              </a:rPr>
            </a:br>
            <a:r>
              <a:rPr lang="en-US" sz="2400" spc="-114" dirty="0">
                <a:latin typeface="Trebuchet MS"/>
                <a:cs typeface="Trebuchet MS"/>
              </a:rPr>
              <a:t>operate </a:t>
            </a:r>
            <a:r>
              <a:rPr lang="en-US" sz="2400" spc="-110" dirty="0">
                <a:latin typeface="Trebuchet MS"/>
                <a:cs typeface="Trebuchet MS"/>
              </a:rPr>
              <a:t>the </a:t>
            </a:r>
            <a:r>
              <a:rPr lang="en-US" sz="2400" spc="-105" dirty="0">
                <a:latin typeface="Trebuchet MS"/>
                <a:cs typeface="Trebuchet MS"/>
              </a:rPr>
              <a:t>software</a:t>
            </a:r>
            <a:r>
              <a:rPr lang="en-US" sz="2400" spc="-640" dirty="0">
                <a:latin typeface="Trebuchet MS"/>
                <a:cs typeface="Trebuchet MS"/>
              </a:rPr>
              <a:t> </a:t>
            </a:r>
            <a:r>
              <a:rPr lang="en-US" sz="2400" spc="-95" dirty="0">
                <a:latin typeface="Trebuchet MS"/>
                <a:cs typeface="Trebuchet MS"/>
              </a:rPr>
              <a:t>system.</a:t>
            </a:r>
            <a:endParaRPr lang="en-US" sz="2400" dirty="0"/>
          </a:p>
          <a:p>
            <a:endParaRPr lang="en-US" sz="2400" dirty="0"/>
          </a:p>
          <a:p>
            <a:endParaRPr lang="en-US" sz="2400" dirty="0"/>
          </a:p>
          <a:p>
            <a:pPr marL="0" indent="0">
              <a:buNone/>
            </a:pPr>
            <a:endParaRPr lang="en-US" sz="2400" dirty="0"/>
          </a:p>
          <a:p>
            <a:pPr marL="0" indent="0">
              <a:buNone/>
            </a:pPr>
            <a:r>
              <a:rPr lang="en-US" sz="2400" dirty="0"/>
              <a:t> </a:t>
            </a:r>
          </a:p>
        </p:txBody>
      </p:sp>
    </p:spTree>
    <p:extLst>
      <p:ext uri="{BB962C8B-B14F-4D97-AF65-F5344CB8AC3E}">
        <p14:creationId xmlns:p14="http://schemas.microsoft.com/office/powerpoint/2010/main" val="3353849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l="11665" t="7350" r="10846" b="28842"/>
          <a:stretch/>
        </p:blipFill>
        <p:spPr>
          <a:xfrm>
            <a:off x="7332560" y="2446211"/>
            <a:ext cx="4626591" cy="3289111"/>
          </a:xfrm>
          <a:prstGeom prst="rect">
            <a:avLst/>
          </a:prstGeom>
        </p:spPr>
      </p:pic>
      <p:sp>
        <p:nvSpPr>
          <p:cNvPr id="2" name="Title 1"/>
          <p:cNvSpPr>
            <a:spLocks noGrp="1"/>
          </p:cNvSpPr>
          <p:nvPr>
            <p:ph type="title"/>
          </p:nvPr>
        </p:nvSpPr>
        <p:spPr/>
        <p:txBody>
          <a:bodyPr/>
          <a:lstStyle/>
          <a:p>
            <a:r>
              <a:rPr lang="en-US" dirty="0"/>
              <a:t>External quality characteristics, or the black box point of view.</a:t>
            </a:r>
          </a:p>
        </p:txBody>
      </p:sp>
      <p:sp>
        <p:nvSpPr>
          <p:cNvPr id="3" name="Content Placeholder 2"/>
          <p:cNvSpPr>
            <a:spLocks noGrp="1"/>
          </p:cNvSpPr>
          <p:nvPr>
            <p:ph idx="1"/>
          </p:nvPr>
        </p:nvSpPr>
        <p:spPr>
          <a:xfrm>
            <a:off x="453870" y="1821677"/>
            <a:ext cx="6878690" cy="4538180"/>
          </a:xfrm>
        </p:spPr>
        <p:txBody>
          <a:bodyPr>
            <a:normAutofit/>
          </a:bodyPr>
          <a:lstStyle/>
          <a:p>
            <a:r>
              <a:rPr lang="en-US" sz="2400" dirty="0"/>
              <a:t>Efficiency</a:t>
            </a:r>
          </a:p>
          <a:p>
            <a:pPr marL="332105" marR="5080" indent="-320040">
              <a:lnSpc>
                <a:spcPct val="100000"/>
              </a:lnSpc>
              <a:spcBef>
                <a:spcPts val="100"/>
              </a:spcBef>
              <a:tabLst>
                <a:tab pos="332105" algn="l"/>
              </a:tabLst>
            </a:pPr>
            <a:r>
              <a:rPr lang="en-US" sz="2400" spc="-100" dirty="0">
                <a:latin typeface="Trebuchet MS"/>
                <a:cs typeface="Trebuchet MS"/>
              </a:rPr>
              <a:t>Efficiency </a:t>
            </a:r>
            <a:r>
              <a:rPr lang="en-US" sz="2400" spc="-90" dirty="0">
                <a:latin typeface="Trebuchet MS"/>
                <a:cs typeface="Trebuchet MS"/>
              </a:rPr>
              <a:t>requirements </a:t>
            </a:r>
            <a:r>
              <a:rPr lang="en-US" sz="2400" i="1" spc="-105" dirty="0">
                <a:solidFill>
                  <a:srgbClr val="FF0000"/>
                </a:solidFill>
                <a:latin typeface="Arial"/>
                <a:cs typeface="Arial"/>
              </a:rPr>
              <a:t>deal </a:t>
            </a:r>
            <a:r>
              <a:rPr lang="en-US" sz="2400" i="1" dirty="0">
                <a:solidFill>
                  <a:srgbClr val="FF0000"/>
                </a:solidFill>
                <a:latin typeface="Arial"/>
                <a:cs typeface="Arial"/>
              </a:rPr>
              <a:t>with </a:t>
            </a:r>
            <a:r>
              <a:rPr lang="en-US" sz="2400" i="1" spc="-60" dirty="0">
                <a:solidFill>
                  <a:srgbClr val="FF0000"/>
                </a:solidFill>
                <a:latin typeface="Arial"/>
                <a:cs typeface="Arial"/>
              </a:rPr>
              <a:t>the </a:t>
            </a:r>
            <a:r>
              <a:rPr lang="en-US" sz="2400" i="1" spc="-100" dirty="0">
                <a:solidFill>
                  <a:srgbClr val="FF0000"/>
                </a:solidFill>
                <a:latin typeface="Arial"/>
                <a:cs typeface="Arial"/>
              </a:rPr>
              <a:t>hardware</a:t>
            </a:r>
            <a:br>
              <a:rPr lang="en-US" sz="2400" i="1" spc="-100" dirty="0">
                <a:solidFill>
                  <a:srgbClr val="FF0000"/>
                </a:solidFill>
                <a:latin typeface="Arial"/>
                <a:cs typeface="Arial"/>
              </a:rPr>
            </a:br>
            <a:r>
              <a:rPr lang="en-US" sz="2400" i="1" spc="-170" dirty="0">
                <a:solidFill>
                  <a:srgbClr val="FF0000"/>
                </a:solidFill>
                <a:latin typeface="Arial"/>
                <a:cs typeface="Arial"/>
              </a:rPr>
              <a:t>resources </a:t>
            </a:r>
            <a:r>
              <a:rPr lang="en-US" sz="2400" i="1" spc="-170" dirty="0">
                <a:latin typeface="Arial"/>
                <a:cs typeface="Arial"/>
              </a:rPr>
              <a:t> </a:t>
            </a:r>
            <a:r>
              <a:rPr lang="en-US" sz="2400" spc="-90" dirty="0">
                <a:latin typeface="Trebuchet MS"/>
                <a:cs typeface="Trebuchet MS"/>
              </a:rPr>
              <a:t>needed</a:t>
            </a:r>
            <a:r>
              <a:rPr lang="en-US" sz="2400" spc="-265" dirty="0">
                <a:latin typeface="Trebuchet MS"/>
                <a:cs typeface="Trebuchet MS"/>
              </a:rPr>
              <a:t> </a:t>
            </a:r>
            <a:r>
              <a:rPr lang="en-US" sz="2400" spc="-70" dirty="0">
                <a:latin typeface="Trebuchet MS"/>
                <a:cs typeface="Trebuchet MS"/>
              </a:rPr>
              <a:t>to</a:t>
            </a:r>
            <a:r>
              <a:rPr lang="en-US" sz="2400" spc="-250" dirty="0">
                <a:latin typeface="Trebuchet MS"/>
                <a:cs typeface="Trebuchet MS"/>
              </a:rPr>
              <a:t> </a:t>
            </a:r>
            <a:r>
              <a:rPr lang="en-US" sz="2400" spc="-85" dirty="0">
                <a:latin typeface="Trebuchet MS"/>
                <a:cs typeface="Trebuchet MS"/>
              </a:rPr>
              <a:t>perform</a:t>
            </a:r>
            <a:r>
              <a:rPr lang="en-US" sz="2400" spc="-265" dirty="0">
                <a:latin typeface="Trebuchet MS"/>
                <a:cs typeface="Trebuchet MS"/>
              </a:rPr>
              <a:t> </a:t>
            </a:r>
            <a:r>
              <a:rPr lang="en-US" sz="2400" spc="-130" dirty="0">
                <a:latin typeface="Trebuchet MS"/>
                <a:cs typeface="Trebuchet MS"/>
              </a:rPr>
              <a:t>all</a:t>
            </a:r>
            <a:r>
              <a:rPr lang="en-US" sz="2400" spc="-250" dirty="0">
                <a:latin typeface="Trebuchet MS"/>
                <a:cs typeface="Trebuchet MS"/>
              </a:rPr>
              <a:t> </a:t>
            </a:r>
            <a:r>
              <a:rPr lang="en-US" sz="2400" spc="-95" dirty="0">
                <a:latin typeface="Trebuchet MS"/>
                <a:cs typeface="Trebuchet MS"/>
              </a:rPr>
              <a:t>the</a:t>
            </a:r>
            <a:r>
              <a:rPr lang="en-US" sz="2400" spc="-245" dirty="0">
                <a:latin typeface="Trebuchet MS"/>
                <a:cs typeface="Trebuchet MS"/>
              </a:rPr>
              <a:t> </a:t>
            </a:r>
            <a:r>
              <a:rPr lang="en-US" sz="2400" spc="-75" dirty="0">
                <a:latin typeface="Trebuchet MS"/>
                <a:cs typeface="Trebuchet MS"/>
              </a:rPr>
              <a:t>functions</a:t>
            </a:r>
            <a:r>
              <a:rPr lang="en-US" sz="2400" spc="-250" dirty="0">
                <a:latin typeface="Trebuchet MS"/>
                <a:cs typeface="Trebuchet MS"/>
              </a:rPr>
              <a:t> </a:t>
            </a:r>
            <a:r>
              <a:rPr lang="en-US" sz="2400" spc="-70" dirty="0">
                <a:latin typeface="Trebuchet MS"/>
                <a:cs typeface="Trebuchet MS"/>
              </a:rPr>
              <a:t>of</a:t>
            </a:r>
            <a:br>
              <a:rPr lang="en-US" sz="2400" spc="-70" dirty="0">
                <a:latin typeface="Trebuchet MS"/>
                <a:cs typeface="Trebuchet MS"/>
              </a:rPr>
            </a:br>
            <a:r>
              <a:rPr lang="en-US" sz="2400" spc="-95" dirty="0">
                <a:latin typeface="Trebuchet MS"/>
                <a:cs typeface="Trebuchet MS"/>
              </a:rPr>
              <a:t>the</a:t>
            </a:r>
            <a:r>
              <a:rPr lang="en-US" sz="2400" spc="-229" dirty="0">
                <a:latin typeface="Trebuchet MS"/>
                <a:cs typeface="Trebuchet MS"/>
              </a:rPr>
              <a:t> </a:t>
            </a:r>
            <a:r>
              <a:rPr lang="en-US" sz="2400" spc="-85" dirty="0">
                <a:latin typeface="Trebuchet MS"/>
                <a:cs typeface="Trebuchet MS"/>
              </a:rPr>
              <a:t>software</a:t>
            </a:r>
            <a:r>
              <a:rPr lang="en-US" sz="2400" spc="-250" dirty="0">
                <a:latin typeface="Trebuchet MS"/>
                <a:cs typeface="Trebuchet MS"/>
              </a:rPr>
              <a:t> </a:t>
            </a:r>
            <a:r>
              <a:rPr lang="en-US" sz="2400" spc="-50" dirty="0">
                <a:latin typeface="Trebuchet MS"/>
                <a:cs typeface="Trebuchet MS"/>
              </a:rPr>
              <a:t>system  </a:t>
            </a:r>
            <a:r>
              <a:rPr lang="en-US" sz="2400" spc="-90" dirty="0">
                <a:latin typeface="Trebuchet MS"/>
                <a:cs typeface="Trebuchet MS"/>
              </a:rPr>
              <a:t>in</a:t>
            </a:r>
            <a:r>
              <a:rPr lang="en-US" sz="2400" spc="-254" dirty="0">
                <a:latin typeface="Trebuchet MS"/>
                <a:cs typeface="Trebuchet MS"/>
              </a:rPr>
              <a:t> </a:t>
            </a:r>
            <a:r>
              <a:rPr lang="en-US" sz="2400" spc="-80" dirty="0">
                <a:latin typeface="Trebuchet MS"/>
                <a:cs typeface="Trebuchet MS"/>
              </a:rPr>
              <a:t>conformance</a:t>
            </a:r>
            <a:r>
              <a:rPr lang="en-US" sz="2400" spc="-285" dirty="0">
                <a:latin typeface="Trebuchet MS"/>
                <a:cs typeface="Trebuchet MS"/>
              </a:rPr>
              <a:t> </a:t>
            </a:r>
            <a:r>
              <a:rPr lang="en-US" sz="2400" spc="-70" dirty="0">
                <a:latin typeface="Trebuchet MS"/>
                <a:cs typeface="Trebuchet MS"/>
              </a:rPr>
              <a:t>to</a:t>
            </a:r>
            <a:r>
              <a:rPr lang="en-US" sz="2400" spc="-245" dirty="0">
                <a:latin typeface="Trebuchet MS"/>
                <a:cs typeface="Trebuchet MS"/>
              </a:rPr>
              <a:t> </a:t>
            </a:r>
            <a:r>
              <a:rPr lang="en-US" sz="2400" spc="-130" dirty="0">
                <a:latin typeface="Trebuchet MS"/>
                <a:cs typeface="Trebuchet MS"/>
              </a:rPr>
              <a:t>all</a:t>
            </a:r>
            <a:r>
              <a:rPr lang="en-US" sz="2400" spc="-245" dirty="0">
                <a:latin typeface="Trebuchet MS"/>
                <a:cs typeface="Trebuchet MS"/>
              </a:rPr>
              <a:t> </a:t>
            </a:r>
            <a:br>
              <a:rPr lang="en-US" sz="2400" spc="-245" dirty="0">
                <a:latin typeface="Trebuchet MS"/>
                <a:cs typeface="Trebuchet MS"/>
              </a:rPr>
            </a:br>
            <a:r>
              <a:rPr lang="en-US" sz="2400" spc="-85" dirty="0">
                <a:latin typeface="Trebuchet MS"/>
                <a:cs typeface="Trebuchet MS"/>
              </a:rPr>
              <a:t>other</a:t>
            </a:r>
            <a:r>
              <a:rPr lang="en-US" sz="2400" spc="-254" dirty="0">
                <a:latin typeface="Trebuchet MS"/>
                <a:cs typeface="Trebuchet MS"/>
              </a:rPr>
              <a:t> </a:t>
            </a:r>
            <a:r>
              <a:rPr lang="en-US" sz="2400" spc="-105" dirty="0">
                <a:latin typeface="Trebuchet MS"/>
                <a:cs typeface="Trebuchet MS"/>
              </a:rPr>
              <a:t>requirements.</a:t>
            </a:r>
            <a:r>
              <a:rPr lang="en-US" sz="2400" spc="-400" dirty="0">
                <a:latin typeface="Trebuchet MS"/>
                <a:cs typeface="Trebuchet MS"/>
              </a:rPr>
              <a:t> </a:t>
            </a:r>
            <a:r>
              <a:rPr lang="en-US" sz="2400" spc="-75" dirty="0">
                <a:latin typeface="Trebuchet MS"/>
                <a:cs typeface="Trebuchet MS"/>
              </a:rPr>
              <a:t>The</a:t>
            </a:r>
            <a:r>
              <a:rPr lang="en-US" sz="2400" spc="-245" dirty="0">
                <a:latin typeface="Trebuchet MS"/>
                <a:cs typeface="Trebuchet MS"/>
              </a:rPr>
              <a:t> </a:t>
            </a:r>
            <a:r>
              <a:rPr lang="en-US" sz="2400" spc="-70" dirty="0">
                <a:latin typeface="Trebuchet MS"/>
                <a:cs typeface="Trebuchet MS"/>
              </a:rPr>
              <a:t>main</a:t>
            </a:r>
            <a:endParaRPr lang="en-US" sz="2400" dirty="0">
              <a:latin typeface="Trebuchet MS"/>
              <a:cs typeface="Trebuchet MS"/>
            </a:endParaRPr>
          </a:p>
          <a:p>
            <a:pPr marL="656105" marR="329565" lvl="1">
              <a:spcBef>
                <a:spcPts val="5"/>
              </a:spcBef>
            </a:pPr>
            <a:r>
              <a:rPr lang="en-US" sz="2200" spc="-80" dirty="0">
                <a:latin typeface="Arial"/>
                <a:cs typeface="Arial"/>
              </a:rPr>
              <a:t>Hardware</a:t>
            </a:r>
            <a:r>
              <a:rPr lang="en-US" sz="2200" spc="-204" dirty="0">
                <a:latin typeface="Arial"/>
                <a:cs typeface="Arial"/>
              </a:rPr>
              <a:t> </a:t>
            </a:r>
            <a:r>
              <a:rPr lang="en-US" sz="2200" spc="-114" dirty="0">
                <a:latin typeface="Arial"/>
                <a:cs typeface="Arial"/>
              </a:rPr>
              <a:t>resources</a:t>
            </a:r>
            <a:r>
              <a:rPr lang="en-US" sz="2200" spc="-225" dirty="0">
                <a:latin typeface="Arial"/>
                <a:cs typeface="Arial"/>
              </a:rPr>
              <a:t> </a:t>
            </a:r>
            <a:r>
              <a:rPr lang="en-US" sz="2200" spc="50" dirty="0">
                <a:latin typeface="Arial"/>
                <a:cs typeface="Arial"/>
              </a:rPr>
              <a:t>to</a:t>
            </a:r>
            <a:r>
              <a:rPr lang="en-US" sz="2200" spc="-190" dirty="0">
                <a:latin typeface="Arial"/>
                <a:cs typeface="Arial"/>
              </a:rPr>
              <a:t> </a:t>
            </a:r>
            <a:r>
              <a:rPr lang="en-US" sz="2200" spc="-95" dirty="0">
                <a:latin typeface="Arial"/>
                <a:cs typeface="Arial"/>
              </a:rPr>
              <a:t>be</a:t>
            </a:r>
            <a:r>
              <a:rPr lang="en-US" sz="2200" spc="-195" dirty="0">
                <a:latin typeface="Arial"/>
                <a:cs typeface="Arial"/>
              </a:rPr>
              <a:t> </a:t>
            </a:r>
            <a:r>
              <a:rPr lang="en-US" sz="2200" spc="-90" dirty="0">
                <a:latin typeface="Arial"/>
                <a:cs typeface="Arial"/>
              </a:rPr>
              <a:t>considered</a:t>
            </a:r>
            <a:r>
              <a:rPr lang="en-US" sz="2200" spc="-190" dirty="0">
                <a:latin typeface="Arial"/>
                <a:cs typeface="Arial"/>
              </a:rPr>
              <a:t> </a:t>
            </a:r>
            <a:r>
              <a:rPr lang="en-US" sz="2200" spc="-100" dirty="0">
                <a:latin typeface="Arial"/>
                <a:cs typeface="Arial"/>
              </a:rPr>
              <a:t>are</a:t>
            </a:r>
            <a:r>
              <a:rPr lang="en-US" sz="2200" spc="-195" dirty="0">
                <a:latin typeface="Arial"/>
                <a:cs typeface="Arial"/>
              </a:rPr>
              <a:t> </a:t>
            </a:r>
            <a:r>
              <a:rPr lang="en-US" sz="2200" spc="-20" dirty="0">
                <a:latin typeface="Arial"/>
                <a:cs typeface="Arial"/>
              </a:rPr>
              <a:t>the</a:t>
            </a:r>
            <a:r>
              <a:rPr lang="en-US" sz="2200" spc="-175" dirty="0">
                <a:latin typeface="Arial"/>
                <a:cs typeface="Arial"/>
              </a:rPr>
              <a:t> </a:t>
            </a:r>
            <a:r>
              <a:rPr lang="en-US" sz="2200" spc="-60" dirty="0">
                <a:latin typeface="Arial"/>
                <a:cs typeface="Arial"/>
              </a:rPr>
              <a:t>computer’s  </a:t>
            </a:r>
            <a:r>
              <a:rPr lang="en-US" sz="2200" spc="-60" dirty="0">
                <a:latin typeface="Trebuchet MS"/>
                <a:cs typeface="Trebuchet MS"/>
              </a:rPr>
              <a:t>processing</a:t>
            </a:r>
            <a:r>
              <a:rPr lang="en-US" sz="2200" spc="-260" dirty="0">
                <a:latin typeface="Trebuchet MS"/>
                <a:cs typeface="Trebuchet MS"/>
              </a:rPr>
              <a:t> </a:t>
            </a:r>
            <a:r>
              <a:rPr lang="en-US" sz="2200" spc="-105" dirty="0">
                <a:latin typeface="Trebuchet MS"/>
                <a:cs typeface="Trebuchet MS"/>
              </a:rPr>
              <a:t>capabilities</a:t>
            </a:r>
            <a:r>
              <a:rPr lang="en-US" sz="2200" spc="-210" dirty="0">
                <a:latin typeface="Trebuchet MS"/>
                <a:cs typeface="Trebuchet MS"/>
              </a:rPr>
              <a:t> </a:t>
            </a:r>
            <a:r>
              <a:rPr lang="en-US" sz="2200" spc="-85" dirty="0">
                <a:latin typeface="Trebuchet MS"/>
                <a:cs typeface="Trebuchet MS"/>
              </a:rPr>
              <a:t>(measured</a:t>
            </a:r>
            <a:r>
              <a:rPr lang="en-US" sz="2200" spc="-260" dirty="0">
                <a:latin typeface="Trebuchet MS"/>
                <a:cs typeface="Trebuchet MS"/>
              </a:rPr>
              <a:t> </a:t>
            </a:r>
            <a:r>
              <a:rPr lang="en-US" sz="2200" spc="-90" dirty="0">
                <a:latin typeface="Trebuchet MS"/>
                <a:cs typeface="Trebuchet MS"/>
              </a:rPr>
              <a:t>in</a:t>
            </a:r>
            <a:r>
              <a:rPr lang="en-US" sz="2200" spc="-245" dirty="0">
                <a:latin typeface="Trebuchet MS"/>
                <a:cs typeface="Trebuchet MS"/>
              </a:rPr>
              <a:t> </a:t>
            </a:r>
            <a:r>
              <a:rPr lang="en-US" sz="2200" spc="90" dirty="0">
                <a:latin typeface="Trebuchet MS"/>
                <a:cs typeface="Trebuchet MS"/>
              </a:rPr>
              <a:t>MIPS</a:t>
            </a:r>
            <a:r>
              <a:rPr lang="en-US" sz="2200" spc="-210" dirty="0">
                <a:latin typeface="Trebuchet MS"/>
                <a:cs typeface="Trebuchet MS"/>
              </a:rPr>
              <a:t> </a:t>
            </a:r>
            <a:r>
              <a:rPr lang="en-US" sz="2200" spc="-165" dirty="0">
                <a:latin typeface="Arial"/>
                <a:cs typeface="Arial"/>
              </a:rPr>
              <a:t>–</a:t>
            </a:r>
            <a:r>
              <a:rPr lang="en-US" sz="2200" spc="-190" dirty="0">
                <a:latin typeface="Arial"/>
                <a:cs typeface="Arial"/>
              </a:rPr>
              <a:t> </a:t>
            </a:r>
            <a:r>
              <a:rPr lang="en-US" sz="2200" spc="-95" dirty="0">
                <a:latin typeface="Trebuchet MS"/>
                <a:cs typeface="Trebuchet MS"/>
              </a:rPr>
              <a:t>million</a:t>
            </a:r>
            <a:r>
              <a:rPr lang="en-US" sz="2200" dirty="0">
                <a:latin typeface="Trebuchet MS"/>
                <a:cs typeface="Trebuchet MS"/>
              </a:rPr>
              <a:t> </a:t>
            </a:r>
            <a:r>
              <a:rPr lang="en-US" sz="2200" spc="-85" dirty="0">
                <a:latin typeface="Trebuchet MS"/>
                <a:cs typeface="Trebuchet MS"/>
              </a:rPr>
              <a:t>instructions </a:t>
            </a:r>
            <a:r>
              <a:rPr lang="en-US" sz="2200" spc="-105" dirty="0">
                <a:latin typeface="Trebuchet MS"/>
                <a:cs typeface="Trebuchet MS"/>
              </a:rPr>
              <a:t>per </a:t>
            </a:r>
            <a:r>
              <a:rPr lang="en-US" sz="2200" spc="-65" dirty="0">
                <a:latin typeface="Trebuchet MS"/>
                <a:cs typeface="Trebuchet MS"/>
              </a:rPr>
              <a:t>second</a:t>
            </a:r>
            <a:r>
              <a:rPr lang="en-US" sz="2200" spc="-565" dirty="0">
                <a:latin typeface="Trebuchet MS"/>
                <a:cs typeface="Trebuchet MS"/>
              </a:rPr>
              <a:t> </a:t>
            </a:r>
            <a:r>
              <a:rPr lang="en-US" sz="2200" spc="-175" dirty="0">
                <a:latin typeface="Trebuchet MS"/>
                <a:cs typeface="Trebuchet MS"/>
              </a:rPr>
              <a:t>,etc.)</a:t>
            </a:r>
          </a:p>
          <a:p>
            <a:pPr marL="656105" marR="329565" lvl="1">
              <a:spcBef>
                <a:spcPts val="5"/>
              </a:spcBef>
            </a:pPr>
            <a:endParaRPr lang="en-US" sz="2200" dirty="0">
              <a:latin typeface="Trebuchet MS"/>
              <a:cs typeface="Trebuchet MS"/>
            </a:endParaRPr>
          </a:p>
        </p:txBody>
      </p:sp>
    </p:spTree>
    <p:extLst>
      <p:ext uri="{BB962C8B-B14F-4D97-AF65-F5344CB8AC3E}">
        <p14:creationId xmlns:p14="http://schemas.microsoft.com/office/powerpoint/2010/main" val="2103078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quality characteristics, or the black box point of view.</a:t>
            </a:r>
          </a:p>
        </p:txBody>
      </p:sp>
      <p:sp>
        <p:nvSpPr>
          <p:cNvPr id="3" name="Content Placeholder 2"/>
          <p:cNvSpPr>
            <a:spLocks noGrp="1"/>
          </p:cNvSpPr>
          <p:nvPr>
            <p:ph idx="1"/>
          </p:nvPr>
        </p:nvSpPr>
        <p:spPr/>
        <p:txBody>
          <a:bodyPr/>
          <a:lstStyle/>
          <a:p>
            <a:r>
              <a:rPr lang="en-US" dirty="0"/>
              <a:t>■ Reliability </a:t>
            </a:r>
          </a:p>
        </p:txBody>
      </p:sp>
      <p:pic>
        <p:nvPicPr>
          <p:cNvPr id="5" name="Picture 4"/>
          <p:cNvPicPr>
            <a:picLocks noChangeAspect="1"/>
          </p:cNvPicPr>
          <p:nvPr/>
        </p:nvPicPr>
        <p:blipFill>
          <a:blip r:embed="rId2"/>
          <a:stretch>
            <a:fillRect/>
          </a:stretch>
        </p:blipFill>
        <p:spPr>
          <a:xfrm>
            <a:off x="629855" y="1865120"/>
            <a:ext cx="4507604" cy="4409077"/>
          </a:xfrm>
          <a:prstGeom prst="rect">
            <a:avLst/>
          </a:prstGeom>
        </p:spPr>
      </p:pic>
      <p:pic>
        <p:nvPicPr>
          <p:cNvPr id="1026" name="Picture 2" descr="Image result for reliabil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2949" y="1831402"/>
            <a:ext cx="6082245" cy="399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0865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quality characteristics, or the black box point of view.</a:t>
            </a:r>
          </a:p>
        </p:txBody>
      </p:sp>
      <p:sp>
        <p:nvSpPr>
          <p:cNvPr id="3" name="Content Placeholder 2"/>
          <p:cNvSpPr>
            <a:spLocks noGrp="1"/>
          </p:cNvSpPr>
          <p:nvPr>
            <p:ph idx="1"/>
          </p:nvPr>
        </p:nvSpPr>
        <p:spPr>
          <a:xfrm>
            <a:off x="488593" y="1821678"/>
            <a:ext cx="6362584" cy="4729247"/>
          </a:xfrm>
        </p:spPr>
        <p:txBody>
          <a:bodyPr>
            <a:normAutofit lnSpcReduction="10000"/>
          </a:bodyPr>
          <a:lstStyle/>
          <a:p>
            <a:r>
              <a:rPr lang="en-US" sz="2400" dirty="0"/>
              <a:t>Integrity</a:t>
            </a:r>
          </a:p>
          <a:p>
            <a:pPr marL="0" indent="0" algn="just">
              <a:buNone/>
            </a:pPr>
            <a:r>
              <a:rPr lang="en-US" sz="2400" dirty="0"/>
              <a:t>Integrity requirements deal with the software system  security, that is, requirements to prevent access to  unauthorized persons, to distinguish between the majority  of personnel allowed to see the information (“read permit”)  and a limited group who will be allowed to add and change  data (“write permit”), and so forth.</a:t>
            </a:r>
          </a:p>
          <a:p>
            <a:pPr marL="0" indent="0">
              <a:buNone/>
            </a:pPr>
            <a:endParaRPr lang="en-US" sz="2400" dirty="0"/>
          </a:p>
          <a:p>
            <a:pPr marL="0" indent="0">
              <a:buNone/>
            </a:pPr>
            <a:r>
              <a:rPr lang="en-US" sz="2400" dirty="0"/>
              <a:t> </a:t>
            </a:r>
            <a:r>
              <a:rPr lang="en-US" dirty="0"/>
              <a:t>R</a:t>
            </a:r>
            <a:r>
              <a:rPr lang="en-US" sz="2000" dirty="0"/>
              <a:t>efers to the </a:t>
            </a:r>
            <a:r>
              <a:rPr lang="en-US" sz="2000" b="1" dirty="0"/>
              <a:t>accuracy, reliability, and security</a:t>
            </a:r>
            <a:r>
              <a:rPr lang="en-US" sz="2000" dirty="0"/>
              <a:t> of a software system.</a:t>
            </a:r>
            <a:endParaRPr lang="en-US" sz="2400" dirty="0"/>
          </a:p>
        </p:txBody>
      </p:sp>
      <p:pic>
        <p:nvPicPr>
          <p:cNvPr id="2050" name="Picture 2" descr="Image result for software integrity"/>
          <p:cNvPicPr>
            <a:picLocks noChangeAspect="1" noChangeArrowheads="1"/>
          </p:cNvPicPr>
          <p:nvPr/>
        </p:nvPicPr>
        <p:blipFill rotWithShape="1">
          <a:blip r:embed="rId2">
            <a:extLst>
              <a:ext uri="{28A0092B-C50C-407E-A947-70E740481C1C}">
                <a14:useLocalDpi xmlns:a14="http://schemas.microsoft.com/office/drawing/2010/main" val="0"/>
              </a:ext>
            </a:extLst>
          </a:blip>
          <a:srcRect l="8311"/>
          <a:stretch/>
        </p:blipFill>
        <p:spPr bwMode="auto">
          <a:xfrm>
            <a:off x="6878472" y="1824358"/>
            <a:ext cx="4852389" cy="4386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0696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828" y="33528"/>
            <a:ext cx="10058400" cy="1609344"/>
          </a:xfrm>
        </p:spPr>
        <p:txBody>
          <a:bodyPr/>
          <a:lstStyle/>
          <a:p>
            <a:r>
              <a:rPr lang="en-US" dirty="0"/>
              <a:t>External quality characteristics, or the black box point of view.</a:t>
            </a:r>
          </a:p>
        </p:txBody>
      </p:sp>
      <p:sp>
        <p:nvSpPr>
          <p:cNvPr id="3" name="Content Placeholder 2"/>
          <p:cNvSpPr>
            <a:spLocks noGrp="1"/>
          </p:cNvSpPr>
          <p:nvPr>
            <p:ph idx="1"/>
          </p:nvPr>
        </p:nvSpPr>
        <p:spPr>
          <a:xfrm>
            <a:off x="295962" y="1729522"/>
            <a:ext cx="10058400" cy="5128477"/>
          </a:xfrm>
        </p:spPr>
        <p:txBody>
          <a:bodyPr>
            <a:normAutofit/>
          </a:bodyPr>
          <a:lstStyle/>
          <a:p>
            <a:r>
              <a:rPr lang="en-US" dirty="0"/>
              <a:t>Adaptability</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b="1" dirty="0"/>
              <a:t>Ability of a software application to function correctly across different environments, devices, or conditions with minimal modifications</a:t>
            </a:r>
            <a:r>
              <a:rPr lang="en-US" dirty="0"/>
              <a:t>. </a:t>
            </a:r>
          </a:p>
        </p:txBody>
      </p:sp>
      <p:pic>
        <p:nvPicPr>
          <p:cNvPr id="4098" name="Picture 2" descr="Image result for adaptabil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828" y="2437066"/>
            <a:ext cx="6076950" cy="34194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7103772" y="2291556"/>
            <a:ext cx="4792266" cy="3194844"/>
          </a:xfrm>
          <a:prstGeom prst="rect">
            <a:avLst/>
          </a:prstGeom>
        </p:spPr>
      </p:pic>
    </p:spTree>
    <p:extLst>
      <p:ext uri="{BB962C8B-B14F-4D97-AF65-F5344CB8AC3E}">
        <p14:creationId xmlns:p14="http://schemas.microsoft.com/office/powerpoint/2010/main" val="1734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accuracy vs precis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9784" y="1848248"/>
            <a:ext cx="7352808" cy="432395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External quality characteristics, or the black box point of view.</a:t>
            </a:r>
          </a:p>
        </p:txBody>
      </p:sp>
      <p:sp>
        <p:nvSpPr>
          <p:cNvPr id="3" name="Content Placeholder 2"/>
          <p:cNvSpPr>
            <a:spLocks noGrp="1"/>
          </p:cNvSpPr>
          <p:nvPr>
            <p:ph idx="1"/>
          </p:nvPr>
        </p:nvSpPr>
        <p:spPr/>
        <p:txBody>
          <a:bodyPr/>
          <a:lstStyle/>
          <a:p>
            <a:r>
              <a:rPr lang="en-US" sz="2400" dirty="0"/>
              <a:t>Accuracy and precision</a:t>
            </a:r>
          </a:p>
          <a:p>
            <a:pPr marL="0" indent="0">
              <a:buNone/>
            </a:pPr>
            <a:endParaRPr lang="en-US" sz="2400" dirty="0"/>
          </a:p>
          <a:p>
            <a:endParaRPr lang="en-US" sz="2400" dirty="0"/>
          </a:p>
          <a:p>
            <a:endParaRPr lang="en-US" sz="2400" dirty="0"/>
          </a:p>
          <a:p>
            <a:endParaRPr lang="en-US" sz="2400" dirty="0"/>
          </a:p>
          <a:p>
            <a:pPr marL="0" indent="0">
              <a:buNone/>
            </a:pPr>
            <a:endParaRPr lang="en-US" sz="2400" dirty="0"/>
          </a:p>
          <a:p>
            <a:pPr marL="0" indent="0">
              <a:buNone/>
            </a:pPr>
            <a:r>
              <a:rPr lang="en-US" dirty="0"/>
              <a:t> </a:t>
            </a:r>
          </a:p>
        </p:txBody>
      </p:sp>
      <p:sp>
        <p:nvSpPr>
          <p:cNvPr id="4" name="TextBox 3">
            <a:extLst>
              <a:ext uri="{FF2B5EF4-FFF2-40B4-BE49-F238E27FC236}">
                <a16:creationId xmlns:a16="http://schemas.microsoft.com/office/drawing/2014/main" id="{5B499167-AFA8-07D4-3B5F-C30B87738997}"/>
              </a:ext>
            </a:extLst>
          </p:cNvPr>
          <p:cNvSpPr txBox="1"/>
          <p:nvPr/>
        </p:nvSpPr>
        <p:spPr>
          <a:xfrm>
            <a:off x="0" y="5737967"/>
            <a:ext cx="6248400" cy="923330"/>
          </a:xfrm>
          <a:prstGeom prst="rect">
            <a:avLst/>
          </a:prstGeom>
          <a:noFill/>
        </p:spPr>
        <p:txBody>
          <a:bodyPr wrap="square" rtlCol="0">
            <a:spAutoFit/>
          </a:bodyPr>
          <a:lstStyle/>
          <a:p>
            <a:r>
              <a:rPr lang="en-US" dirty="0"/>
              <a:t>Both </a:t>
            </a:r>
            <a:r>
              <a:rPr lang="en-US" b="1" dirty="0"/>
              <a:t>accuracy</a:t>
            </a:r>
            <a:r>
              <a:rPr lang="en-US" dirty="0"/>
              <a:t> and </a:t>
            </a:r>
            <a:r>
              <a:rPr lang="en-US" b="1" dirty="0"/>
              <a:t>precision</a:t>
            </a:r>
            <a:r>
              <a:rPr lang="en-US" dirty="0"/>
              <a:t> are important in software testing, especially when dealing with calculations, data validation, and system performance.</a:t>
            </a:r>
          </a:p>
        </p:txBody>
      </p:sp>
    </p:spTree>
    <p:extLst>
      <p:ext uri="{BB962C8B-B14F-4D97-AF65-F5344CB8AC3E}">
        <p14:creationId xmlns:p14="http://schemas.microsoft.com/office/powerpoint/2010/main" val="2920693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result for software robustn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5693" y="1853387"/>
            <a:ext cx="5343704" cy="480933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External quality characteristics, or the black box point of view.</a:t>
            </a:r>
          </a:p>
        </p:txBody>
      </p:sp>
      <p:sp>
        <p:nvSpPr>
          <p:cNvPr id="3" name="Content Placeholder 2"/>
          <p:cNvSpPr>
            <a:spLocks noGrp="1"/>
          </p:cNvSpPr>
          <p:nvPr>
            <p:ph idx="1"/>
          </p:nvPr>
        </p:nvSpPr>
        <p:spPr>
          <a:xfrm>
            <a:off x="377670" y="2170712"/>
            <a:ext cx="6785130" cy="3678303"/>
          </a:xfrm>
        </p:spPr>
        <p:txBody>
          <a:bodyPr>
            <a:normAutofit fontScale="92500" lnSpcReduction="10000"/>
          </a:bodyPr>
          <a:lstStyle/>
          <a:p>
            <a:r>
              <a:rPr lang="en-US" sz="2400" dirty="0"/>
              <a:t>Robustness</a:t>
            </a:r>
          </a:p>
          <a:p>
            <a:r>
              <a:rPr lang="en-US" sz="2400" dirty="0"/>
              <a:t>Robustness reduces the impact of operational mistakes, erroneous input data, and hardware errors.</a:t>
            </a:r>
          </a:p>
          <a:p>
            <a:endParaRPr lang="en-US" sz="2400" dirty="0"/>
          </a:p>
          <a:p>
            <a:endParaRPr lang="en-US" sz="2400" dirty="0"/>
          </a:p>
          <a:p>
            <a:r>
              <a:rPr lang="en-US" sz="2400" dirty="0"/>
              <a:t>Handle unexpected conditions, errors, or unusual inputs without crashing or producing incorrect results.</a:t>
            </a:r>
          </a:p>
          <a:p>
            <a:pPr marL="0" indent="0">
              <a:buNone/>
            </a:pPr>
            <a:r>
              <a:rPr lang="en-US" sz="2400" dirty="0"/>
              <a:t> </a:t>
            </a:r>
          </a:p>
        </p:txBody>
      </p:sp>
    </p:spTree>
    <p:extLst>
      <p:ext uri="{BB962C8B-B14F-4D97-AF65-F5344CB8AC3E}">
        <p14:creationId xmlns:p14="http://schemas.microsoft.com/office/powerpoint/2010/main" val="1185954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Internal quality characteristics, or the white box point of view. (Internal Point of view)</a:t>
            </a:r>
          </a:p>
        </p:txBody>
      </p:sp>
      <p:sp>
        <p:nvSpPr>
          <p:cNvPr id="3" name="Content Placeholder 2"/>
          <p:cNvSpPr>
            <a:spLocks noGrp="1"/>
          </p:cNvSpPr>
          <p:nvPr>
            <p:ph idx="1"/>
          </p:nvPr>
        </p:nvSpPr>
        <p:spPr>
          <a:xfrm>
            <a:off x="718457" y="2588356"/>
            <a:ext cx="10515600" cy="3785012"/>
          </a:xfrm>
        </p:spPr>
        <p:txBody>
          <a:bodyPr/>
          <a:lstStyle/>
          <a:p>
            <a:r>
              <a:rPr lang="en-US" sz="2400" dirty="0"/>
              <a:t>Maintainability </a:t>
            </a:r>
          </a:p>
          <a:p>
            <a:r>
              <a:rPr lang="en-US" sz="2400" dirty="0"/>
              <a:t>Flexibility</a:t>
            </a:r>
          </a:p>
          <a:p>
            <a:r>
              <a:rPr lang="en-US" sz="2400" dirty="0"/>
              <a:t>Portability</a:t>
            </a:r>
          </a:p>
          <a:p>
            <a:r>
              <a:rPr lang="en-US" sz="2400" dirty="0"/>
              <a:t>Reusability</a:t>
            </a:r>
          </a:p>
          <a:p>
            <a:r>
              <a:rPr lang="en-US" sz="2400" dirty="0"/>
              <a:t>Readability</a:t>
            </a:r>
          </a:p>
          <a:p>
            <a:r>
              <a:rPr lang="en-US" sz="2400" dirty="0"/>
              <a:t>Testability</a:t>
            </a:r>
          </a:p>
          <a:p>
            <a:r>
              <a:rPr lang="en-US" sz="2400" dirty="0"/>
              <a:t>Understandability</a:t>
            </a:r>
          </a:p>
          <a:p>
            <a:endParaRPr lang="en-US" sz="2400" dirty="0"/>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333839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446280" y="1813236"/>
            <a:ext cx="11209426" cy="4795907"/>
          </a:xfrm>
        </p:spPr>
        <p:txBody>
          <a:bodyPr>
            <a:normAutofit/>
          </a:bodyPr>
          <a:lstStyle/>
          <a:p>
            <a:r>
              <a:rPr lang="en-US" sz="2800" dirty="0"/>
              <a:t>Quality</a:t>
            </a:r>
          </a:p>
          <a:p>
            <a:r>
              <a:rPr lang="en-US" sz="2800" dirty="0"/>
              <a:t>Software Quality Assurance</a:t>
            </a:r>
          </a:p>
          <a:p>
            <a:r>
              <a:rPr lang="en-US" sz="2800" dirty="0"/>
              <a:t>External Quality Characteristics (Blackbox Characteristics)</a:t>
            </a:r>
          </a:p>
          <a:p>
            <a:r>
              <a:rPr lang="en-US" sz="2800" dirty="0"/>
              <a:t>Internal Quality Characteristics (Whitebox Characteristics)</a:t>
            </a:r>
          </a:p>
          <a:p>
            <a:endParaRPr lang="en-US" sz="2800" dirty="0"/>
          </a:p>
          <a:p>
            <a:endParaRPr lang="en-US" sz="2800" dirty="0"/>
          </a:p>
          <a:p>
            <a:pPr marL="0" indent="0">
              <a:buNone/>
            </a:pPr>
            <a:endParaRPr lang="en-US" sz="28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0211231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quality characteristics, or the white box point of view.</a:t>
            </a:r>
          </a:p>
        </p:txBody>
      </p:sp>
      <p:sp>
        <p:nvSpPr>
          <p:cNvPr id="3" name="Content Placeholder 2"/>
          <p:cNvSpPr>
            <a:spLocks noGrp="1"/>
          </p:cNvSpPr>
          <p:nvPr>
            <p:ph idx="1"/>
          </p:nvPr>
        </p:nvSpPr>
        <p:spPr>
          <a:xfrm>
            <a:off x="838200" y="1831975"/>
            <a:ext cx="10515600" cy="4351338"/>
          </a:xfrm>
        </p:spPr>
        <p:txBody>
          <a:bodyPr/>
          <a:lstStyle/>
          <a:p>
            <a:r>
              <a:rPr lang="en-US" sz="2400" dirty="0"/>
              <a:t>Maintainability </a:t>
            </a:r>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pic>
        <p:nvPicPr>
          <p:cNvPr id="7170" name="Picture 2" descr="Image result for software maintainabil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4430" y="2228504"/>
            <a:ext cx="3267879" cy="462949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Image result for software maintainabil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7022" y="2229705"/>
            <a:ext cx="5990421" cy="450097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DB669B4-6011-13E2-C1C2-F4871791C9B4}"/>
              </a:ext>
            </a:extLst>
          </p:cNvPr>
          <p:cNvSpPr txBox="1"/>
          <p:nvPr/>
        </p:nvSpPr>
        <p:spPr>
          <a:xfrm>
            <a:off x="6727371" y="3244334"/>
            <a:ext cx="3823419" cy="369332"/>
          </a:xfrm>
          <a:prstGeom prst="rect">
            <a:avLst/>
          </a:prstGeom>
          <a:noFill/>
        </p:spPr>
        <p:txBody>
          <a:bodyPr wrap="none" rtlCol="0">
            <a:spAutoFit/>
          </a:bodyPr>
          <a:lstStyle/>
          <a:p>
            <a:r>
              <a:rPr lang="en-US" dirty="0"/>
              <a:t>checks how complex your code is.</a:t>
            </a:r>
          </a:p>
        </p:txBody>
      </p:sp>
    </p:spTree>
    <p:extLst>
      <p:ext uri="{BB962C8B-B14F-4D97-AF65-F5344CB8AC3E}">
        <p14:creationId xmlns:p14="http://schemas.microsoft.com/office/powerpoint/2010/main" val="386701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quality characteristics, or the white box point of view.</a:t>
            </a:r>
          </a:p>
        </p:txBody>
      </p:sp>
      <p:sp>
        <p:nvSpPr>
          <p:cNvPr id="3" name="Content Placeholder 2"/>
          <p:cNvSpPr>
            <a:spLocks noGrp="1"/>
          </p:cNvSpPr>
          <p:nvPr>
            <p:ph idx="1"/>
          </p:nvPr>
        </p:nvSpPr>
        <p:spPr>
          <a:xfrm>
            <a:off x="838200" y="2054225"/>
            <a:ext cx="5142978" cy="4351338"/>
          </a:xfrm>
        </p:spPr>
        <p:txBody>
          <a:bodyPr>
            <a:normAutofit/>
          </a:bodyPr>
          <a:lstStyle/>
          <a:p>
            <a:r>
              <a:rPr lang="en-US" sz="2400" dirty="0"/>
              <a:t>Flexibility</a:t>
            </a:r>
          </a:p>
          <a:p>
            <a:pPr marL="0" indent="0">
              <a:buNone/>
            </a:pPr>
            <a:r>
              <a:rPr lang="en-US" dirty="0"/>
              <a:t>Ability of a software system to </a:t>
            </a:r>
            <a:r>
              <a:rPr lang="en-US" b="1" dirty="0"/>
              <a:t>adapt to changes</a:t>
            </a:r>
            <a:r>
              <a:rPr lang="en-US" dirty="0"/>
              <a:t> in requirements, features, or integrations </a:t>
            </a:r>
            <a:r>
              <a:rPr lang="en-US" b="1" dirty="0"/>
              <a:t>without major modifications</a:t>
            </a:r>
            <a:r>
              <a:rPr lang="en-US" dirty="0"/>
              <a:t>.</a:t>
            </a:r>
            <a:endParaRPr lang="en-US" sz="2000" dirty="0"/>
          </a:p>
          <a:p>
            <a:pPr marL="0" indent="0">
              <a:buNone/>
            </a:pPr>
            <a:endParaRPr lang="en-US" dirty="0"/>
          </a:p>
          <a:p>
            <a:pPr marL="0" indent="0">
              <a:buNone/>
            </a:pPr>
            <a:endParaRPr lang="en-US" sz="2000" dirty="0"/>
          </a:p>
          <a:p>
            <a:pPr marL="0" indent="0">
              <a:buNone/>
            </a:pPr>
            <a:r>
              <a:rPr lang="en-US" sz="2000" dirty="0"/>
              <a:t>The extent to which you can modify a system for uses or environments other than those for which it was specifically designed.   </a:t>
            </a:r>
          </a:p>
          <a:p>
            <a:endParaRPr lang="en-US" sz="2400" dirty="0"/>
          </a:p>
          <a:p>
            <a:endParaRPr lang="en-US" sz="2400" dirty="0"/>
          </a:p>
          <a:p>
            <a:endParaRPr lang="en-US" sz="2400" dirty="0"/>
          </a:p>
        </p:txBody>
      </p:sp>
      <p:sp>
        <p:nvSpPr>
          <p:cNvPr id="5" name="AutoShape 4" descr="Image result for software flexibility"/>
          <p:cNvSpPr>
            <a:spLocks noChangeAspect="1" noChangeArrowheads="1"/>
          </p:cNvSpPr>
          <p:nvPr/>
        </p:nvSpPr>
        <p:spPr bwMode="auto">
          <a:xfrm>
            <a:off x="155575" y="-1889125"/>
            <a:ext cx="4505325" cy="39433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6210823" y="1900580"/>
            <a:ext cx="5320763" cy="4655668"/>
          </a:xfrm>
          <a:prstGeom prst="rect">
            <a:avLst/>
          </a:prstGeom>
        </p:spPr>
      </p:pic>
    </p:spTree>
    <p:extLst>
      <p:ext uri="{BB962C8B-B14F-4D97-AF65-F5344CB8AC3E}">
        <p14:creationId xmlns:p14="http://schemas.microsoft.com/office/powerpoint/2010/main" val="583274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quality characteristics, or the white box point of view.</a:t>
            </a:r>
          </a:p>
        </p:txBody>
      </p:sp>
      <p:sp>
        <p:nvSpPr>
          <p:cNvPr id="3" name="Content Placeholder 2"/>
          <p:cNvSpPr>
            <a:spLocks noGrp="1"/>
          </p:cNvSpPr>
          <p:nvPr>
            <p:ph idx="1"/>
          </p:nvPr>
        </p:nvSpPr>
        <p:spPr>
          <a:xfrm>
            <a:off x="483359" y="1831975"/>
            <a:ext cx="6367818" cy="4351338"/>
          </a:xfrm>
        </p:spPr>
        <p:txBody>
          <a:bodyPr/>
          <a:lstStyle/>
          <a:p>
            <a:pPr algn="just"/>
            <a:r>
              <a:rPr lang="en-US" sz="2400" dirty="0"/>
              <a:t>Portability</a:t>
            </a:r>
          </a:p>
          <a:p>
            <a:pPr algn="just"/>
            <a:r>
              <a:rPr lang="en-US" sz="2400" spc="-114" dirty="0">
                <a:latin typeface="Trebuchet MS"/>
                <a:cs typeface="Trebuchet MS"/>
              </a:rPr>
              <a:t>Portability</a:t>
            </a:r>
            <a:r>
              <a:rPr lang="en-US" sz="2400" spc="-280" dirty="0">
                <a:latin typeface="Trebuchet MS"/>
                <a:cs typeface="Trebuchet MS"/>
              </a:rPr>
              <a:t> </a:t>
            </a:r>
            <a:r>
              <a:rPr lang="en-US" sz="2400" spc="-105" dirty="0">
                <a:latin typeface="Trebuchet MS"/>
                <a:cs typeface="Trebuchet MS"/>
              </a:rPr>
              <a:t>requirements</a:t>
            </a:r>
            <a:r>
              <a:rPr lang="en-US" sz="2400" spc="-275" dirty="0">
                <a:latin typeface="Trebuchet MS"/>
                <a:cs typeface="Trebuchet MS"/>
              </a:rPr>
              <a:t> </a:t>
            </a:r>
            <a:r>
              <a:rPr lang="en-US" sz="2400" spc="-105" dirty="0">
                <a:latin typeface="Trebuchet MS"/>
                <a:cs typeface="Trebuchet MS"/>
              </a:rPr>
              <a:t>tend</a:t>
            </a:r>
            <a:r>
              <a:rPr lang="en-US" sz="2400" spc="-280" dirty="0">
                <a:latin typeface="Trebuchet MS"/>
                <a:cs typeface="Trebuchet MS"/>
              </a:rPr>
              <a:t> </a:t>
            </a:r>
            <a:r>
              <a:rPr lang="en-US" sz="2400" spc="-80" dirty="0">
                <a:latin typeface="Trebuchet MS"/>
                <a:cs typeface="Trebuchet MS"/>
              </a:rPr>
              <a:t>to</a:t>
            </a:r>
            <a:r>
              <a:rPr lang="en-US" sz="2400" spc="-295" dirty="0">
                <a:latin typeface="Trebuchet MS"/>
                <a:cs typeface="Trebuchet MS"/>
              </a:rPr>
              <a:t> </a:t>
            </a:r>
            <a:r>
              <a:rPr lang="en-US" sz="2400" spc="-110" dirty="0">
                <a:latin typeface="Trebuchet MS"/>
                <a:cs typeface="Trebuchet MS"/>
              </a:rPr>
              <a:t>the</a:t>
            </a:r>
            <a:r>
              <a:rPr lang="en-US" sz="2400" spc="-250" dirty="0">
                <a:latin typeface="Trebuchet MS"/>
                <a:cs typeface="Trebuchet MS"/>
              </a:rPr>
              <a:t> </a:t>
            </a:r>
            <a:r>
              <a:rPr lang="en-US" sz="2400" i="1" spc="-75" dirty="0">
                <a:solidFill>
                  <a:srgbClr val="FF0000"/>
                </a:solidFill>
                <a:latin typeface="Arial"/>
                <a:cs typeface="Arial"/>
              </a:rPr>
              <a:t>adaptation</a:t>
            </a:r>
            <a:r>
              <a:rPr lang="en-US" sz="2400" i="1" spc="-220" dirty="0">
                <a:solidFill>
                  <a:srgbClr val="FF0000"/>
                </a:solidFill>
                <a:latin typeface="Arial"/>
                <a:cs typeface="Arial"/>
              </a:rPr>
              <a:t> </a:t>
            </a:r>
            <a:r>
              <a:rPr lang="en-US" sz="2400" i="1" spc="-50" dirty="0">
                <a:solidFill>
                  <a:srgbClr val="FF0000"/>
                </a:solidFill>
                <a:latin typeface="Arial"/>
                <a:cs typeface="Arial"/>
              </a:rPr>
              <a:t>of</a:t>
            </a:r>
            <a:r>
              <a:rPr lang="en-US" sz="2400" i="1" spc="-204" dirty="0">
                <a:solidFill>
                  <a:srgbClr val="FF0000"/>
                </a:solidFill>
                <a:latin typeface="Arial"/>
                <a:cs typeface="Arial"/>
              </a:rPr>
              <a:t> </a:t>
            </a:r>
            <a:r>
              <a:rPr lang="en-US" sz="2400" i="1" spc="-500" dirty="0">
                <a:solidFill>
                  <a:srgbClr val="FF0000"/>
                </a:solidFill>
                <a:latin typeface="Arial"/>
                <a:cs typeface="Arial"/>
              </a:rPr>
              <a:t>a  </a:t>
            </a:r>
            <a:r>
              <a:rPr lang="en-US" sz="2400" i="1" spc="-95" dirty="0">
                <a:solidFill>
                  <a:srgbClr val="FF0000"/>
                </a:solidFill>
                <a:latin typeface="Arial"/>
                <a:cs typeface="Arial"/>
              </a:rPr>
              <a:t>software</a:t>
            </a:r>
            <a:r>
              <a:rPr lang="en-US" sz="2400" i="1" spc="-225" dirty="0">
                <a:solidFill>
                  <a:srgbClr val="FF0000"/>
                </a:solidFill>
                <a:latin typeface="Arial"/>
                <a:cs typeface="Arial"/>
              </a:rPr>
              <a:t> </a:t>
            </a:r>
            <a:r>
              <a:rPr lang="en-US" sz="2400" i="1" spc="-160" dirty="0">
                <a:solidFill>
                  <a:srgbClr val="FF0000"/>
                </a:solidFill>
                <a:latin typeface="Arial"/>
                <a:cs typeface="Arial"/>
              </a:rPr>
              <a:t>system</a:t>
            </a:r>
            <a:r>
              <a:rPr lang="en-US" sz="2400" i="1" spc="-235" dirty="0">
                <a:solidFill>
                  <a:srgbClr val="FF0000"/>
                </a:solidFill>
                <a:latin typeface="Arial"/>
                <a:cs typeface="Arial"/>
              </a:rPr>
              <a:t> </a:t>
            </a:r>
            <a:r>
              <a:rPr lang="en-US" sz="2400" i="1" spc="-10" dirty="0">
                <a:solidFill>
                  <a:srgbClr val="FF0000"/>
                </a:solidFill>
                <a:latin typeface="Arial"/>
                <a:cs typeface="Arial"/>
              </a:rPr>
              <a:t>to</a:t>
            </a:r>
            <a:r>
              <a:rPr lang="en-US" sz="2400" i="1" spc="-225" dirty="0">
                <a:solidFill>
                  <a:srgbClr val="FF0000"/>
                </a:solidFill>
                <a:latin typeface="Arial"/>
                <a:cs typeface="Arial"/>
              </a:rPr>
              <a:t> </a:t>
            </a:r>
            <a:r>
              <a:rPr lang="en-US" sz="2400" i="1" spc="-90" dirty="0">
                <a:solidFill>
                  <a:srgbClr val="FF0000"/>
                </a:solidFill>
                <a:latin typeface="Arial"/>
                <a:cs typeface="Arial"/>
              </a:rPr>
              <a:t>other</a:t>
            </a:r>
            <a:r>
              <a:rPr lang="en-US" sz="2400" i="1" spc="-215" dirty="0">
                <a:solidFill>
                  <a:srgbClr val="FF0000"/>
                </a:solidFill>
                <a:latin typeface="Arial"/>
                <a:cs typeface="Arial"/>
              </a:rPr>
              <a:t> </a:t>
            </a:r>
            <a:r>
              <a:rPr lang="en-US" sz="2400" i="1" spc="-130" dirty="0">
                <a:solidFill>
                  <a:srgbClr val="FF0000"/>
                </a:solidFill>
                <a:latin typeface="Arial"/>
                <a:cs typeface="Arial"/>
              </a:rPr>
              <a:t>environments</a:t>
            </a:r>
            <a:r>
              <a:rPr lang="en-US" sz="2400" i="1" spc="-180" dirty="0">
                <a:solidFill>
                  <a:srgbClr val="FF0000"/>
                </a:solidFill>
                <a:latin typeface="Arial"/>
                <a:cs typeface="Arial"/>
              </a:rPr>
              <a:t> </a:t>
            </a:r>
            <a:r>
              <a:rPr lang="en-US" sz="2400" spc="-70" dirty="0">
                <a:latin typeface="Trebuchet MS"/>
                <a:cs typeface="Trebuchet MS"/>
              </a:rPr>
              <a:t>consisting</a:t>
            </a:r>
            <a:r>
              <a:rPr lang="en-US" sz="2400" spc="-275" dirty="0">
                <a:latin typeface="Trebuchet MS"/>
                <a:cs typeface="Trebuchet MS"/>
              </a:rPr>
              <a:t> </a:t>
            </a:r>
            <a:r>
              <a:rPr lang="en-US" sz="2400" spc="-85" dirty="0">
                <a:latin typeface="Trebuchet MS"/>
                <a:cs typeface="Trebuchet MS"/>
              </a:rPr>
              <a:t>of  </a:t>
            </a:r>
            <a:r>
              <a:rPr lang="en-US" sz="2400" spc="-125" dirty="0">
                <a:latin typeface="Trebuchet MS"/>
                <a:cs typeface="Trebuchet MS"/>
              </a:rPr>
              <a:t>different</a:t>
            </a:r>
            <a:r>
              <a:rPr lang="en-US" sz="2400" spc="-305" dirty="0">
                <a:latin typeface="Trebuchet MS"/>
                <a:cs typeface="Trebuchet MS"/>
              </a:rPr>
              <a:t> </a:t>
            </a:r>
            <a:r>
              <a:rPr lang="en-US" sz="2400" spc="-135" dirty="0">
                <a:latin typeface="Trebuchet MS"/>
                <a:cs typeface="Trebuchet MS"/>
              </a:rPr>
              <a:t>hardware,</a:t>
            </a:r>
            <a:r>
              <a:rPr lang="en-US" sz="2400" spc="-280" dirty="0">
                <a:latin typeface="Trebuchet MS"/>
                <a:cs typeface="Trebuchet MS"/>
              </a:rPr>
              <a:t> </a:t>
            </a:r>
            <a:r>
              <a:rPr lang="en-US" sz="2400" spc="-125" dirty="0">
                <a:latin typeface="Trebuchet MS"/>
                <a:cs typeface="Trebuchet MS"/>
              </a:rPr>
              <a:t>different</a:t>
            </a:r>
            <a:r>
              <a:rPr lang="en-US" sz="2400" spc="-285" dirty="0">
                <a:latin typeface="Trebuchet MS"/>
                <a:cs typeface="Trebuchet MS"/>
              </a:rPr>
              <a:t> </a:t>
            </a:r>
            <a:r>
              <a:rPr lang="en-US" sz="2400" spc="-90" dirty="0">
                <a:latin typeface="Trebuchet MS"/>
                <a:cs typeface="Trebuchet MS"/>
              </a:rPr>
              <a:t>operating</a:t>
            </a:r>
            <a:r>
              <a:rPr lang="en-US" sz="2400" spc="-280" dirty="0">
                <a:latin typeface="Trebuchet MS"/>
                <a:cs typeface="Trebuchet MS"/>
              </a:rPr>
              <a:t> </a:t>
            </a:r>
            <a:r>
              <a:rPr lang="en-US" sz="2400" spc="-85" dirty="0">
                <a:latin typeface="Trebuchet MS"/>
                <a:cs typeface="Trebuchet MS"/>
              </a:rPr>
              <a:t>systems.</a:t>
            </a:r>
            <a:endParaRPr lang="en-US" sz="2400" dirty="0"/>
          </a:p>
          <a:p>
            <a:endParaRPr lang="en-US" sz="2400" dirty="0"/>
          </a:p>
          <a:p>
            <a:pPr marL="0" indent="0">
              <a:buNone/>
            </a:pPr>
            <a:r>
              <a:rPr lang="en-US" dirty="0"/>
              <a:t>A</a:t>
            </a:r>
            <a:r>
              <a:rPr lang="en-US" sz="2000" dirty="0"/>
              <a:t>bility of a software system to</a:t>
            </a:r>
          </a:p>
          <a:p>
            <a:pPr marL="0" indent="0">
              <a:buNone/>
            </a:pPr>
            <a:r>
              <a:rPr lang="en-US" sz="2000" dirty="0"/>
              <a:t> </a:t>
            </a:r>
            <a:r>
              <a:rPr lang="en-US" sz="2000" b="1" dirty="0"/>
              <a:t>run on different environments, </a:t>
            </a:r>
          </a:p>
          <a:p>
            <a:pPr marL="0" indent="0">
              <a:buNone/>
            </a:pPr>
            <a:r>
              <a:rPr lang="en-US" sz="2000" b="1" dirty="0"/>
              <a:t>platforms, or operating systems</a:t>
            </a:r>
            <a:r>
              <a:rPr lang="en-US" sz="2000" dirty="0"/>
              <a:t> </a:t>
            </a:r>
          </a:p>
          <a:p>
            <a:pPr marL="0" indent="0">
              <a:buNone/>
            </a:pPr>
            <a:r>
              <a:rPr lang="en-US" sz="2000" dirty="0"/>
              <a:t>with minimal effort.</a:t>
            </a:r>
            <a:endParaRPr lang="en-US" sz="2400" dirty="0"/>
          </a:p>
          <a:p>
            <a:pPr marL="0" indent="0">
              <a:buNone/>
            </a:pPr>
            <a:endParaRPr lang="en-US" dirty="0"/>
          </a:p>
          <a:p>
            <a:endParaRPr lang="en-US" dirty="0"/>
          </a:p>
        </p:txBody>
      </p:sp>
      <p:sp>
        <p:nvSpPr>
          <p:cNvPr id="5" name="AutoShape 4" descr="Image result for software flexibility"/>
          <p:cNvSpPr>
            <a:spLocks noChangeAspect="1" noChangeArrowheads="1"/>
          </p:cNvSpPr>
          <p:nvPr/>
        </p:nvSpPr>
        <p:spPr bwMode="auto">
          <a:xfrm>
            <a:off x="155575" y="-1889125"/>
            <a:ext cx="4505325" cy="39433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290" name="Picture 2" descr="Image result for software portabil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6018" y="1831975"/>
            <a:ext cx="4849444" cy="379343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rotWithShape="1">
          <a:blip r:embed="rId4"/>
          <a:srcRect l="3364" r="5411" b="7192"/>
          <a:stretch/>
        </p:blipFill>
        <p:spPr>
          <a:xfrm>
            <a:off x="4660900" y="4252523"/>
            <a:ext cx="2961564" cy="2555639"/>
          </a:xfrm>
          <a:prstGeom prst="rect">
            <a:avLst/>
          </a:prstGeom>
        </p:spPr>
      </p:pic>
    </p:spTree>
    <p:extLst>
      <p:ext uri="{BB962C8B-B14F-4D97-AF65-F5344CB8AC3E}">
        <p14:creationId xmlns:p14="http://schemas.microsoft.com/office/powerpoint/2010/main" val="8583058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2584"/>
          <a:stretch/>
        </p:blipFill>
        <p:spPr>
          <a:xfrm>
            <a:off x="6703349" y="1981334"/>
            <a:ext cx="5276783" cy="3334817"/>
          </a:xfrm>
          <a:prstGeom prst="rect">
            <a:avLst/>
          </a:prstGeom>
        </p:spPr>
      </p:pic>
      <p:sp>
        <p:nvSpPr>
          <p:cNvPr id="2" name="Title 1"/>
          <p:cNvSpPr>
            <a:spLocks noGrp="1"/>
          </p:cNvSpPr>
          <p:nvPr>
            <p:ph type="title"/>
          </p:nvPr>
        </p:nvSpPr>
        <p:spPr/>
        <p:txBody>
          <a:bodyPr/>
          <a:lstStyle/>
          <a:p>
            <a:r>
              <a:rPr lang="en-US" dirty="0"/>
              <a:t>Internal quality characteristics, or the white box point of view.</a:t>
            </a:r>
          </a:p>
        </p:txBody>
      </p:sp>
      <p:sp>
        <p:nvSpPr>
          <p:cNvPr id="3" name="Content Placeholder 2"/>
          <p:cNvSpPr>
            <a:spLocks noGrp="1"/>
          </p:cNvSpPr>
          <p:nvPr>
            <p:ph idx="1"/>
          </p:nvPr>
        </p:nvSpPr>
        <p:spPr>
          <a:xfrm>
            <a:off x="581192" y="1846587"/>
            <a:ext cx="6122157" cy="4800830"/>
          </a:xfrm>
        </p:spPr>
        <p:txBody>
          <a:bodyPr/>
          <a:lstStyle/>
          <a:p>
            <a:pPr algn="just"/>
            <a:r>
              <a:rPr lang="en-US" sz="2400" dirty="0"/>
              <a:t>Reusability</a:t>
            </a:r>
          </a:p>
          <a:p>
            <a:pPr algn="just"/>
            <a:r>
              <a:rPr lang="en-US" sz="2400" spc="-100" dirty="0">
                <a:latin typeface="Trebuchet MS"/>
                <a:cs typeface="Trebuchet MS"/>
              </a:rPr>
              <a:t>Reusability </a:t>
            </a:r>
            <a:r>
              <a:rPr lang="en-US" sz="2400" spc="-105" dirty="0">
                <a:latin typeface="Trebuchet MS"/>
                <a:cs typeface="Trebuchet MS"/>
              </a:rPr>
              <a:t>requirements </a:t>
            </a:r>
            <a:r>
              <a:rPr lang="en-US" sz="2400" spc="-120" dirty="0">
                <a:latin typeface="Trebuchet MS"/>
                <a:cs typeface="Trebuchet MS"/>
              </a:rPr>
              <a:t>deal </a:t>
            </a:r>
            <a:r>
              <a:rPr lang="en-US" sz="2400" spc="-105" dirty="0">
                <a:latin typeface="Trebuchet MS"/>
                <a:cs typeface="Trebuchet MS"/>
              </a:rPr>
              <a:t>with </a:t>
            </a:r>
            <a:r>
              <a:rPr lang="en-US" sz="2400" spc="-110" dirty="0">
                <a:latin typeface="Trebuchet MS"/>
                <a:cs typeface="Trebuchet MS"/>
              </a:rPr>
              <a:t>the </a:t>
            </a:r>
            <a:r>
              <a:rPr lang="en-US" sz="2400" spc="-75" dirty="0">
                <a:latin typeface="Trebuchet MS"/>
                <a:cs typeface="Trebuchet MS"/>
              </a:rPr>
              <a:t>use </a:t>
            </a:r>
            <a:r>
              <a:rPr lang="en-US" sz="2400" spc="-85" dirty="0">
                <a:latin typeface="Trebuchet MS"/>
                <a:cs typeface="Trebuchet MS"/>
              </a:rPr>
              <a:t>of </a:t>
            </a:r>
            <a:r>
              <a:rPr lang="en-US" sz="2400" spc="-105" dirty="0">
                <a:latin typeface="Trebuchet MS"/>
                <a:cs typeface="Trebuchet MS"/>
              </a:rPr>
              <a:t>software </a:t>
            </a:r>
            <a:r>
              <a:rPr lang="en-US" sz="2400" spc="-70" dirty="0">
                <a:latin typeface="Trebuchet MS"/>
                <a:cs typeface="Trebuchet MS"/>
              </a:rPr>
              <a:t>modules </a:t>
            </a:r>
            <a:r>
              <a:rPr lang="en-US" sz="2400" spc="-100" dirty="0">
                <a:latin typeface="Trebuchet MS"/>
                <a:cs typeface="Trebuchet MS"/>
              </a:rPr>
              <a:t>originally </a:t>
            </a:r>
            <a:r>
              <a:rPr lang="en-US" sz="2400" spc="-70" dirty="0">
                <a:latin typeface="Trebuchet MS"/>
                <a:cs typeface="Trebuchet MS"/>
              </a:rPr>
              <a:t>designed </a:t>
            </a:r>
            <a:r>
              <a:rPr lang="en-US" sz="2400" spc="-105" dirty="0">
                <a:latin typeface="Trebuchet MS"/>
                <a:cs typeface="Trebuchet MS"/>
              </a:rPr>
              <a:t>for </a:t>
            </a:r>
            <a:r>
              <a:rPr lang="en-US" sz="2400" spc="-75" dirty="0">
                <a:latin typeface="Trebuchet MS"/>
                <a:cs typeface="Trebuchet MS"/>
              </a:rPr>
              <a:t>one </a:t>
            </a:r>
            <a:r>
              <a:rPr lang="en-US" sz="2400" spc="-150" dirty="0">
                <a:latin typeface="Trebuchet MS"/>
                <a:cs typeface="Trebuchet MS"/>
              </a:rPr>
              <a:t>project</a:t>
            </a:r>
            <a:r>
              <a:rPr lang="en-US" sz="2400" spc="-285" dirty="0">
                <a:latin typeface="Trebuchet MS"/>
                <a:cs typeface="Trebuchet MS"/>
              </a:rPr>
              <a:t> </a:t>
            </a:r>
            <a:r>
              <a:rPr lang="en-US" sz="2400" spc="-110" dirty="0">
                <a:latin typeface="Trebuchet MS"/>
                <a:cs typeface="Trebuchet MS"/>
              </a:rPr>
              <a:t>in</a:t>
            </a:r>
            <a:r>
              <a:rPr lang="en-US" sz="2400" spc="-290" dirty="0">
                <a:latin typeface="Trebuchet MS"/>
                <a:cs typeface="Trebuchet MS"/>
              </a:rPr>
              <a:t> </a:t>
            </a:r>
            <a:r>
              <a:rPr lang="en-US" sz="2400" spc="-105" dirty="0">
                <a:latin typeface="Trebuchet MS"/>
                <a:cs typeface="Trebuchet MS"/>
              </a:rPr>
              <a:t>a</a:t>
            </a:r>
            <a:r>
              <a:rPr lang="en-US" sz="2400" spc="-265" dirty="0">
                <a:latin typeface="Trebuchet MS"/>
                <a:cs typeface="Trebuchet MS"/>
              </a:rPr>
              <a:t> </a:t>
            </a:r>
            <a:r>
              <a:rPr lang="en-US" sz="2400" spc="-100" dirty="0">
                <a:latin typeface="Trebuchet MS"/>
                <a:cs typeface="Trebuchet MS"/>
              </a:rPr>
              <a:t>new</a:t>
            </a:r>
            <a:r>
              <a:rPr lang="en-US" sz="2400" spc="-285" dirty="0">
                <a:latin typeface="Trebuchet MS"/>
                <a:cs typeface="Trebuchet MS"/>
              </a:rPr>
              <a:t> </a:t>
            </a:r>
            <a:r>
              <a:rPr lang="en-US" sz="2400" spc="-105" dirty="0">
                <a:latin typeface="Trebuchet MS"/>
                <a:cs typeface="Trebuchet MS"/>
              </a:rPr>
              <a:t>software</a:t>
            </a:r>
            <a:r>
              <a:rPr lang="en-US" sz="2400" spc="-290" dirty="0">
                <a:latin typeface="Trebuchet MS"/>
                <a:cs typeface="Trebuchet MS"/>
              </a:rPr>
              <a:t> </a:t>
            </a:r>
            <a:r>
              <a:rPr lang="en-US" sz="2400" spc="-150" dirty="0">
                <a:latin typeface="Trebuchet MS"/>
                <a:cs typeface="Trebuchet MS"/>
              </a:rPr>
              <a:t>project</a:t>
            </a:r>
            <a:r>
              <a:rPr lang="en-US" sz="2400" spc="-270" dirty="0">
                <a:latin typeface="Trebuchet MS"/>
                <a:cs typeface="Trebuchet MS"/>
              </a:rPr>
              <a:t> </a:t>
            </a:r>
            <a:r>
              <a:rPr lang="en-US" sz="2400" spc="-130" dirty="0">
                <a:latin typeface="Trebuchet MS"/>
                <a:cs typeface="Trebuchet MS"/>
              </a:rPr>
              <a:t>currently</a:t>
            </a:r>
            <a:r>
              <a:rPr lang="en-US" sz="2400" spc="-285" dirty="0">
                <a:latin typeface="Trebuchet MS"/>
                <a:cs typeface="Trebuchet MS"/>
              </a:rPr>
              <a:t> </a:t>
            </a:r>
            <a:r>
              <a:rPr lang="en-US" sz="2400" spc="-65" dirty="0">
                <a:latin typeface="Trebuchet MS"/>
                <a:cs typeface="Trebuchet MS"/>
              </a:rPr>
              <a:t>being  </a:t>
            </a:r>
            <a:r>
              <a:rPr lang="en-US" sz="2400" spc="-120" dirty="0">
                <a:latin typeface="Trebuchet MS"/>
                <a:cs typeface="Trebuchet MS"/>
              </a:rPr>
              <a:t>developed</a:t>
            </a:r>
            <a:endParaRPr lang="en-US" sz="2400" dirty="0"/>
          </a:p>
          <a:p>
            <a:pPr marL="0" indent="0">
              <a:buNone/>
            </a:pPr>
            <a:endParaRPr lang="en-US" sz="2400" dirty="0"/>
          </a:p>
          <a:p>
            <a:r>
              <a:rPr lang="en-US" sz="2000" b="1" dirty="0"/>
              <a:t>Reintegrating chunks of code to create a new software.</a:t>
            </a:r>
            <a:endParaRPr lang="en-US" sz="2400" b="1" dirty="0"/>
          </a:p>
          <a:p>
            <a:endParaRPr lang="en-US" dirty="0"/>
          </a:p>
        </p:txBody>
      </p:sp>
      <p:sp>
        <p:nvSpPr>
          <p:cNvPr id="5" name="AutoShape 4" descr="Image result for software flexibility"/>
          <p:cNvSpPr>
            <a:spLocks noChangeAspect="1" noChangeArrowheads="1"/>
          </p:cNvSpPr>
          <p:nvPr/>
        </p:nvSpPr>
        <p:spPr bwMode="auto">
          <a:xfrm>
            <a:off x="155575" y="-1889125"/>
            <a:ext cx="4505325" cy="39433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909645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6798" y="854286"/>
            <a:ext cx="5225202" cy="5981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Internal quality characteristics, or the white box point of view.</a:t>
            </a:r>
          </a:p>
        </p:txBody>
      </p:sp>
      <p:sp>
        <p:nvSpPr>
          <p:cNvPr id="3" name="Content Placeholder 2"/>
          <p:cNvSpPr>
            <a:spLocks noGrp="1"/>
          </p:cNvSpPr>
          <p:nvPr>
            <p:ph idx="1"/>
          </p:nvPr>
        </p:nvSpPr>
        <p:spPr>
          <a:xfrm>
            <a:off x="467809" y="1820400"/>
            <a:ext cx="10515600" cy="4351338"/>
          </a:xfrm>
        </p:spPr>
        <p:txBody>
          <a:bodyPr/>
          <a:lstStyle/>
          <a:p>
            <a:r>
              <a:rPr lang="en-US" sz="2400" dirty="0"/>
              <a:t>Readability</a:t>
            </a:r>
          </a:p>
          <a:p>
            <a:endParaRPr lang="en-US" sz="2400" dirty="0"/>
          </a:p>
          <a:p>
            <a:endParaRPr lang="en-US" sz="2400" dirty="0"/>
          </a:p>
          <a:p>
            <a:endParaRPr lang="en-US" sz="2400" dirty="0"/>
          </a:p>
          <a:p>
            <a:pPr marL="0" indent="0">
              <a:buNone/>
            </a:pPr>
            <a:endParaRPr lang="en-US" sz="2400" dirty="0"/>
          </a:p>
          <a:p>
            <a:endParaRPr lang="en-US" sz="2400" dirty="0"/>
          </a:p>
          <a:p>
            <a:endParaRPr lang="en-US" sz="2400" dirty="0"/>
          </a:p>
          <a:p>
            <a:pPr marL="0" indent="0">
              <a:buNone/>
            </a:pPr>
            <a:endParaRPr lang="en-US" sz="2400" dirty="0"/>
          </a:p>
          <a:p>
            <a:endParaRPr lang="en-US" dirty="0"/>
          </a:p>
        </p:txBody>
      </p:sp>
      <p:sp>
        <p:nvSpPr>
          <p:cNvPr id="5" name="AutoShape 4" descr="Image result for software flexibility"/>
          <p:cNvSpPr>
            <a:spLocks noChangeAspect="1" noChangeArrowheads="1"/>
          </p:cNvSpPr>
          <p:nvPr/>
        </p:nvSpPr>
        <p:spPr bwMode="auto">
          <a:xfrm>
            <a:off x="155575" y="-1889125"/>
            <a:ext cx="4505325" cy="39433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42" name="Picture 2" descr="Image result for software Readability"/>
          <p:cNvPicPr>
            <a:picLocks noChangeAspect="1" noChangeArrowheads="1"/>
          </p:cNvPicPr>
          <p:nvPr/>
        </p:nvPicPr>
        <p:blipFill rotWithShape="1">
          <a:blip r:embed="rId4">
            <a:extLst>
              <a:ext uri="{28A0092B-C50C-407E-A947-70E740481C1C}">
                <a14:useLocalDpi xmlns:a14="http://schemas.microsoft.com/office/drawing/2010/main" val="0"/>
              </a:ext>
            </a:extLst>
          </a:blip>
          <a:srcRect l="-97" t="7153" r="1" b="4922"/>
          <a:stretch/>
        </p:blipFill>
        <p:spPr bwMode="auto">
          <a:xfrm>
            <a:off x="81887" y="2158670"/>
            <a:ext cx="6975899" cy="4595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4010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quality characteristics, or the white box point of view.</a:t>
            </a:r>
          </a:p>
        </p:txBody>
      </p:sp>
      <p:sp>
        <p:nvSpPr>
          <p:cNvPr id="3" name="Content Placeholder 2"/>
          <p:cNvSpPr>
            <a:spLocks noGrp="1"/>
          </p:cNvSpPr>
          <p:nvPr>
            <p:ph idx="1"/>
          </p:nvPr>
        </p:nvSpPr>
        <p:spPr>
          <a:xfrm>
            <a:off x="467805" y="1885390"/>
            <a:ext cx="7144641" cy="4351338"/>
          </a:xfrm>
        </p:spPr>
        <p:txBody>
          <a:bodyPr/>
          <a:lstStyle/>
          <a:p>
            <a:pPr algn="just"/>
            <a:r>
              <a:rPr lang="en-US" sz="2400" dirty="0"/>
              <a:t>Testability</a:t>
            </a:r>
          </a:p>
          <a:p>
            <a:pPr algn="just"/>
            <a:r>
              <a:rPr lang="en-US" sz="2400" dirty="0"/>
              <a:t>Testability requirements deal with the testing of an  information system as well as with its operation.</a:t>
            </a:r>
          </a:p>
          <a:p>
            <a:pPr marL="332105" marR="5080" algn="just">
              <a:lnSpc>
                <a:spcPct val="100000"/>
              </a:lnSpc>
            </a:pPr>
            <a:r>
              <a:rPr lang="en-US" sz="2400" spc="-125" dirty="0">
                <a:latin typeface="Trebuchet MS"/>
                <a:cs typeface="Trebuchet MS"/>
              </a:rPr>
              <a:t>Testability </a:t>
            </a:r>
            <a:r>
              <a:rPr lang="en-US" sz="2400" spc="-105" dirty="0">
                <a:latin typeface="Trebuchet MS"/>
                <a:cs typeface="Trebuchet MS"/>
              </a:rPr>
              <a:t>requirements for </a:t>
            </a:r>
            <a:r>
              <a:rPr lang="en-US" sz="2400" spc="-110" dirty="0">
                <a:latin typeface="Trebuchet MS"/>
                <a:cs typeface="Trebuchet MS"/>
              </a:rPr>
              <a:t>the </a:t>
            </a:r>
            <a:r>
              <a:rPr lang="en-US" sz="2400" spc="-95" dirty="0">
                <a:latin typeface="Trebuchet MS"/>
                <a:cs typeface="Trebuchet MS"/>
              </a:rPr>
              <a:t>ease </a:t>
            </a:r>
            <a:r>
              <a:rPr lang="en-US" sz="2400" spc="-85" dirty="0">
                <a:latin typeface="Trebuchet MS"/>
                <a:cs typeface="Trebuchet MS"/>
              </a:rPr>
              <a:t>of testing </a:t>
            </a:r>
            <a:r>
              <a:rPr lang="en-US" sz="2400" spc="-130" dirty="0">
                <a:latin typeface="Trebuchet MS"/>
                <a:cs typeface="Trebuchet MS"/>
              </a:rPr>
              <a:t>are  related</a:t>
            </a:r>
            <a:r>
              <a:rPr lang="en-US" sz="2400" spc="-290" dirty="0">
                <a:latin typeface="Trebuchet MS"/>
                <a:cs typeface="Trebuchet MS"/>
              </a:rPr>
              <a:t> </a:t>
            </a:r>
            <a:r>
              <a:rPr lang="en-US" sz="2400" spc="-80" dirty="0">
                <a:latin typeface="Trebuchet MS"/>
                <a:cs typeface="Trebuchet MS"/>
              </a:rPr>
              <a:t>to</a:t>
            </a:r>
            <a:r>
              <a:rPr lang="en-US" sz="2400" spc="-300" dirty="0">
                <a:latin typeface="Trebuchet MS"/>
                <a:cs typeface="Trebuchet MS"/>
              </a:rPr>
              <a:t> </a:t>
            </a:r>
            <a:r>
              <a:rPr lang="en-US" sz="2400" spc="-120" dirty="0">
                <a:latin typeface="Trebuchet MS"/>
                <a:cs typeface="Trebuchet MS"/>
              </a:rPr>
              <a:t>special</a:t>
            </a:r>
            <a:r>
              <a:rPr lang="en-US" sz="2400" spc="-260" dirty="0">
                <a:latin typeface="Trebuchet MS"/>
                <a:cs typeface="Trebuchet MS"/>
              </a:rPr>
              <a:t> </a:t>
            </a:r>
            <a:r>
              <a:rPr lang="en-US" sz="2400" spc="-114" dirty="0">
                <a:latin typeface="Trebuchet MS"/>
                <a:cs typeface="Trebuchet MS"/>
              </a:rPr>
              <a:t>features</a:t>
            </a:r>
            <a:r>
              <a:rPr lang="en-US" sz="2400" spc="-290" dirty="0">
                <a:latin typeface="Trebuchet MS"/>
                <a:cs typeface="Trebuchet MS"/>
              </a:rPr>
              <a:t> </a:t>
            </a:r>
            <a:r>
              <a:rPr lang="en-US" sz="2400" spc="-105" dirty="0">
                <a:latin typeface="Trebuchet MS"/>
                <a:cs typeface="Trebuchet MS"/>
              </a:rPr>
              <a:t>in</a:t>
            </a:r>
            <a:r>
              <a:rPr lang="en-US" sz="2400" spc="-280" dirty="0">
                <a:latin typeface="Trebuchet MS"/>
                <a:cs typeface="Trebuchet MS"/>
              </a:rPr>
              <a:t> </a:t>
            </a:r>
            <a:r>
              <a:rPr lang="en-US" sz="2400" spc="-110" dirty="0">
                <a:latin typeface="Trebuchet MS"/>
                <a:cs typeface="Trebuchet MS"/>
              </a:rPr>
              <a:t>the</a:t>
            </a:r>
            <a:r>
              <a:rPr lang="en-US" sz="2400" spc="-295" dirty="0">
                <a:latin typeface="Trebuchet MS"/>
                <a:cs typeface="Trebuchet MS"/>
              </a:rPr>
              <a:t> </a:t>
            </a:r>
            <a:r>
              <a:rPr lang="en-US" sz="2400" spc="-55" dirty="0">
                <a:latin typeface="Trebuchet MS"/>
                <a:cs typeface="Trebuchet MS"/>
              </a:rPr>
              <a:t>programs</a:t>
            </a:r>
            <a:r>
              <a:rPr lang="en-US" sz="2400" spc="-265" dirty="0">
                <a:latin typeface="Trebuchet MS"/>
                <a:cs typeface="Trebuchet MS"/>
              </a:rPr>
              <a:t> </a:t>
            </a:r>
            <a:r>
              <a:rPr lang="en-US" sz="2400" spc="-110" dirty="0">
                <a:latin typeface="Trebuchet MS"/>
                <a:cs typeface="Trebuchet MS"/>
              </a:rPr>
              <a:t>that</a:t>
            </a:r>
            <a:r>
              <a:rPr lang="en-US" sz="2400" spc="-275" dirty="0">
                <a:latin typeface="Trebuchet MS"/>
                <a:cs typeface="Trebuchet MS"/>
              </a:rPr>
              <a:t> </a:t>
            </a:r>
            <a:r>
              <a:rPr lang="en-US" sz="2400" spc="-114" dirty="0">
                <a:latin typeface="Trebuchet MS"/>
                <a:cs typeface="Trebuchet MS"/>
              </a:rPr>
              <a:t>help  </a:t>
            </a:r>
            <a:r>
              <a:rPr lang="en-US" sz="2400" spc="-110" dirty="0">
                <a:latin typeface="Trebuchet MS"/>
                <a:cs typeface="Trebuchet MS"/>
              </a:rPr>
              <a:t>the</a:t>
            </a:r>
            <a:r>
              <a:rPr lang="en-US" sz="2400" spc="-300" dirty="0">
                <a:latin typeface="Trebuchet MS"/>
                <a:cs typeface="Trebuchet MS"/>
              </a:rPr>
              <a:t> </a:t>
            </a:r>
            <a:r>
              <a:rPr lang="en-US" sz="2400" spc="-165" dirty="0">
                <a:latin typeface="Trebuchet MS"/>
                <a:cs typeface="Trebuchet MS"/>
              </a:rPr>
              <a:t>tester,</a:t>
            </a:r>
            <a:r>
              <a:rPr lang="en-US" sz="2400" spc="-285" dirty="0">
                <a:latin typeface="Trebuchet MS"/>
                <a:cs typeface="Trebuchet MS"/>
              </a:rPr>
              <a:t> </a:t>
            </a:r>
            <a:r>
              <a:rPr lang="en-US" sz="2400" spc="-105" dirty="0">
                <a:latin typeface="Trebuchet MS"/>
                <a:cs typeface="Trebuchet MS"/>
              </a:rPr>
              <a:t>for</a:t>
            </a:r>
            <a:r>
              <a:rPr lang="en-US" sz="2400" spc="-295" dirty="0">
                <a:latin typeface="Trebuchet MS"/>
                <a:cs typeface="Trebuchet MS"/>
              </a:rPr>
              <a:t> </a:t>
            </a:r>
            <a:r>
              <a:rPr lang="en-US" sz="2400" spc="-100" dirty="0">
                <a:latin typeface="Trebuchet MS"/>
                <a:cs typeface="Trebuchet MS"/>
              </a:rPr>
              <a:t>instance</a:t>
            </a:r>
            <a:r>
              <a:rPr lang="en-US" sz="2400" spc="-275" dirty="0">
                <a:latin typeface="Trebuchet MS"/>
                <a:cs typeface="Trebuchet MS"/>
              </a:rPr>
              <a:t> </a:t>
            </a:r>
            <a:r>
              <a:rPr lang="en-US" sz="2400" spc="-50" dirty="0">
                <a:latin typeface="Trebuchet MS"/>
                <a:cs typeface="Trebuchet MS"/>
              </a:rPr>
              <a:t>by</a:t>
            </a:r>
            <a:r>
              <a:rPr lang="en-US" sz="2400" spc="-285" dirty="0">
                <a:latin typeface="Trebuchet MS"/>
                <a:cs typeface="Trebuchet MS"/>
              </a:rPr>
              <a:t> </a:t>
            </a:r>
            <a:r>
              <a:rPr lang="en-US" sz="2400" spc="-75" dirty="0">
                <a:latin typeface="Trebuchet MS"/>
                <a:cs typeface="Trebuchet MS"/>
              </a:rPr>
              <a:t>providing</a:t>
            </a:r>
            <a:r>
              <a:rPr lang="en-US" sz="2400" spc="-285" dirty="0">
                <a:latin typeface="Trebuchet MS"/>
                <a:cs typeface="Trebuchet MS"/>
              </a:rPr>
              <a:t> </a:t>
            </a:r>
            <a:r>
              <a:rPr lang="en-US" sz="2400" spc="-114" dirty="0">
                <a:latin typeface="Trebuchet MS"/>
                <a:cs typeface="Trebuchet MS"/>
              </a:rPr>
              <a:t>predefined</a:t>
            </a:r>
            <a:r>
              <a:rPr lang="en-US" sz="2400" dirty="0">
                <a:latin typeface="Trebuchet MS"/>
                <a:cs typeface="Trebuchet MS"/>
              </a:rPr>
              <a:t> </a:t>
            </a:r>
            <a:r>
              <a:rPr lang="en-US" sz="2400" spc="-114" dirty="0">
                <a:latin typeface="Trebuchet MS"/>
                <a:cs typeface="Trebuchet MS"/>
              </a:rPr>
              <a:t>intermediate</a:t>
            </a:r>
            <a:r>
              <a:rPr lang="en-US" sz="2400" spc="-290" dirty="0">
                <a:latin typeface="Trebuchet MS"/>
                <a:cs typeface="Trebuchet MS"/>
              </a:rPr>
              <a:t> </a:t>
            </a:r>
            <a:r>
              <a:rPr lang="en-US" sz="2400" spc="-100" dirty="0">
                <a:latin typeface="Trebuchet MS"/>
                <a:cs typeface="Trebuchet MS"/>
              </a:rPr>
              <a:t>results</a:t>
            </a:r>
            <a:r>
              <a:rPr lang="en-US" sz="2400" spc="-265" dirty="0">
                <a:latin typeface="Trebuchet MS"/>
                <a:cs typeface="Trebuchet MS"/>
              </a:rPr>
              <a:t> </a:t>
            </a:r>
            <a:r>
              <a:rPr lang="en-US" sz="2400" spc="-75" dirty="0">
                <a:latin typeface="Trebuchet MS"/>
                <a:cs typeface="Trebuchet MS"/>
              </a:rPr>
              <a:t>and</a:t>
            </a:r>
            <a:r>
              <a:rPr lang="en-US" sz="2400" spc="-270" dirty="0">
                <a:latin typeface="Trebuchet MS"/>
                <a:cs typeface="Trebuchet MS"/>
              </a:rPr>
              <a:t> </a:t>
            </a:r>
            <a:r>
              <a:rPr lang="en-US" sz="2400" spc="-40" dirty="0">
                <a:latin typeface="Trebuchet MS"/>
                <a:cs typeface="Trebuchet MS"/>
              </a:rPr>
              <a:t>log</a:t>
            </a:r>
            <a:r>
              <a:rPr lang="en-US" sz="2400" spc="-285" dirty="0">
                <a:latin typeface="Trebuchet MS"/>
                <a:cs typeface="Trebuchet MS"/>
              </a:rPr>
              <a:t> </a:t>
            </a:r>
            <a:r>
              <a:rPr lang="en-US" sz="2400" spc="-155" dirty="0">
                <a:latin typeface="Trebuchet MS"/>
                <a:cs typeface="Trebuchet MS"/>
              </a:rPr>
              <a:t>files</a:t>
            </a:r>
            <a:endParaRPr lang="en-US" sz="2400" dirty="0"/>
          </a:p>
          <a:p>
            <a:pPr marL="0" indent="0" algn="just">
              <a:buNone/>
            </a:pPr>
            <a:endParaRPr lang="en-US" sz="2400" dirty="0"/>
          </a:p>
          <a:p>
            <a:pPr algn="just"/>
            <a:endParaRPr lang="en-US" dirty="0"/>
          </a:p>
        </p:txBody>
      </p:sp>
      <p:sp>
        <p:nvSpPr>
          <p:cNvPr id="5" name="AutoShape 4" descr="Image result for software flexibility"/>
          <p:cNvSpPr>
            <a:spLocks noChangeAspect="1" noChangeArrowheads="1"/>
          </p:cNvSpPr>
          <p:nvPr/>
        </p:nvSpPr>
        <p:spPr bwMode="auto">
          <a:xfrm>
            <a:off x="155575" y="-1889125"/>
            <a:ext cx="4505325" cy="39433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76F0601B-A494-8AB8-CA49-7DC41FED71ED}"/>
              </a:ext>
            </a:extLst>
          </p:cNvPr>
          <p:cNvSpPr txBox="1"/>
          <p:nvPr/>
        </p:nvSpPr>
        <p:spPr>
          <a:xfrm>
            <a:off x="8926286" y="3352800"/>
            <a:ext cx="3273076" cy="984885"/>
          </a:xfrm>
          <a:prstGeom prst="rect">
            <a:avLst/>
          </a:prstGeom>
          <a:noFill/>
        </p:spPr>
        <p:txBody>
          <a:bodyPr wrap="none" rtlCol="0">
            <a:spAutoFit/>
          </a:bodyPr>
          <a:lstStyle/>
          <a:p>
            <a:pPr marL="285750" indent="-285750">
              <a:buFont typeface="Arial" panose="020B0604020202020204" pitchFamily="34" charset="0"/>
              <a:buChar char="•"/>
            </a:pPr>
            <a:r>
              <a:rPr lang="en-US" sz="2000" dirty="0"/>
              <a:t>Complete Code Testing</a:t>
            </a:r>
          </a:p>
          <a:p>
            <a:pPr marL="285750" indent="-285750">
              <a:buFont typeface="Arial" panose="020B0604020202020204" pitchFamily="34" charset="0"/>
              <a:buChar char="•"/>
            </a:pPr>
            <a:r>
              <a:rPr lang="en-US" sz="2000" dirty="0"/>
              <a:t>Partially Testing</a:t>
            </a:r>
          </a:p>
          <a:p>
            <a:endParaRPr lang="en-US" dirty="0"/>
          </a:p>
        </p:txBody>
      </p:sp>
    </p:spTree>
    <p:extLst>
      <p:ext uri="{BB962C8B-B14F-4D97-AF65-F5344CB8AC3E}">
        <p14:creationId xmlns:p14="http://schemas.microsoft.com/office/powerpoint/2010/main" val="25877072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quality characteristics, or the white box point of view.</a:t>
            </a:r>
          </a:p>
        </p:txBody>
      </p:sp>
      <p:sp>
        <p:nvSpPr>
          <p:cNvPr id="3" name="Content Placeholder 2"/>
          <p:cNvSpPr>
            <a:spLocks noGrp="1"/>
          </p:cNvSpPr>
          <p:nvPr>
            <p:ph idx="1"/>
          </p:nvPr>
        </p:nvSpPr>
        <p:spPr>
          <a:xfrm>
            <a:off x="467810" y="1808826"/>
            <a:ext cx="10515600" cy="4351338"/>
          </a:xfrm>
        </p:spPr>
        <p:txBody>
          <a:bodyPr/>
          <a:lstStyle/>
          <a:p>
            <a:r>
              <a:rPr lang="en-US" sz="2400" dirty="0"/>
              <a:t>Understandability </a:t>
            </a:r>
          </a:p>
          <a:p>
            <a:pPr marL="0" indent="0">
              <a:buNone/>
            </a:pPr>
            <a:endParaRPr lang="en-US" sz="2400" dirty="0"/>
          </a:p>
          <a:p>
            <a:endParaRPr lang="en-US" sz="2400" dirty="0"/>
          </a:p>
          <a:p>
            <a:endParaRPr lang="en-US" sz="2400" dirty="0"/>
          </a:p>
          <a:p>
            <a:endParaRPr lang="en-US" sz="2400" dirty="0"/>
          </a:p>
          <a:p>
            <a:pPr marL="0" indent="0">
              <a:buNone/>
            </a:pPr>
            <a:endParaRPr lang="en-US" sz="2400" dirty="0"/>
          </a:p>
          <a:p>
            <a:endParaRPr lang="en-US" dirty="0"/>
          </a:p>
        </p:txBody>
      </p:sp>
      <p:sp>
        <p:nvSpPr>
          <p:cNvPr id="5" name="AutoShape 4" descr="Image result for software flexibility"/>
          <p:cNvSpPr>
            <a:spLocks noChangeAspect="1" noChangeArrowheads="1"/>
          </p:cNvSpPr>
          <p:nvPr/>
        </p:nvSpPr>
        <p:spPr bwMode="auto">
          <a:xfrm>
            <a:off x="155575" y="-1889125"/>
            <a:ext cx="4505325" cy="39433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314" name="Picture 2" descr="Image result for requirements gath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4768" y="2172039"/>
            <a:ext cx="5504194" cy="3156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10444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916" b="1"/>
          <a:stretch/>
        </p:blipFill>
        <p:spPr>
          <a:xfrm>
            <a:off x="1725694" y="193900"/>
            <a:ext cx="8740611" cy="6470200"/>
          </a:xfrm>
          <a:prstGeom prst="rect">
            <a:avLst/>
          </a:prstGeom>
        </p:spPr>
      </p:pic>
      <p:sp>
        <p:nvSpPr>
          <p:cNvPr id="2" name="TextBox 1">
            <a:extLst>
              <a:ext uri="{FF2B5EF4-FFF2-40B4-BE49-F238E27FC236}">
                <a16:creationId xmlns:a16="http://schemas.microsoft.com/office/drawing/2014/main" id="{4620AEF2-EA87-1DF3-0550-5F2AF8CC261A}"/>
              </a:ext>
            </a:extLst>
          </p:cNvPr>
          <p:cNvSpPr txBox="1"/>
          <p:nvPr/>
        </p:nvSpPr>
        <p:spPr>
          <a:xfrm>
            <a:off x="9851571" y="5725886"/>
            <a:ext cx="2685928" cy="646331"/>
          </a:xfrm>
          <a:prstGeom prst="rect">
            <a:avLst/>
          </a:prstGeom>
          <a:noFill/>
        </p:spPr>
        <p:txBody>
          <a:bodyPr wrap="none" rtlCol="0">
            <a:spAutoFit/>
          </a:bodyPr>
          <a:lstStyle/>
          <a:p>
            <a:r>
              <a:rPr lang="en-US" dirty="0"/>
              <a:t>Directly proportional</a:t>
            </a:r>
          </a:p>
          <a:p>
            <a:r>
              <a:rPr lang="en-US" dirty="0"/>
              <a:t>In-Directly Proportional</a:t>
            </a:r>
          </a:p>
        </p:txBody>
      </p:sp>
    </p:spTree>
    <p:extLst>
      <p:ext uri="{BB962C8B-B14F-4D97-AF65-F5344CB8AC3E}">
        <p14:creationId xmlns:p14="http://schemas.microsoft.com/office/powerpoint/2010/main" val="28568074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C12C0-75BE-4659-BEEC-7D5E677DDE20}"/>
              </a:ext>
            </a:extLst>
          </p:cNvPr>
          <p:cNvSpPr>
            <a:spLocks noGrp="1"/>
          </p:cNvSpPr>
          <p:nvPr>
            <p:ph type="ctrTitle"/>
          </p:nvPr>
        </p:nvSpPr>
        <p:spPr>
          <a:xfrm>
            <a:off x="1524000" y="1122363"/>
            <a:ext cx="9144000" cy="4299382"/>
          </a:xfrm>
        </p:spPr>
        <p:txBody>
          <a:bodyPr anchor="ctr">
            <a:normAutofit/>
          </a:bodyPr>
          <a:lstStyle/>
          <a:p>
            <a:r>
              <a:rPr lang="en-US" dirty="0"/>
              <a:t>THANK YOU </a:t>
            </a:r>
            <a:endParaRPr lang="en-PK" dirty="0"/>
          </a:p>
        </p:txBody>
      </p:sp>
    </p:spTree>
    <p:extLst>
      <p:ext uri="{BB962C8B-B14F-4D97-AF65-F5344CB8AC3E}">
        <p14:creationId xmlns:p14="http://schemas.microsoft.com/office/powerpoint/2010/main" val="1682832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a:t>
            </a:r>
          </a:p>
        </p:txBody>
      </p:sp>
      <p:sp>
        <p:nvSpPr>
          <p:cNvPr id="3" name="Content Placeholder 2"/>
          <p:cNvSpPr>
            <a:spLocks noGrp="1"/>
          </p:cNvSpPr>
          <p:nvPr>
            <p:ph idx="1"/>
          </p:nvPr>
        </p:nvSpPr>
        <p:spPr>
          <a:xfrm>
            <a:off x="446281" y="1813237"/>
            <a:ext cx="11298512" cy="3823065"/>
          </a:xfrm>
        </p:spPr>
        <p:txBody>
          <a:bodyPr anchor="t">
            <a:normAutofit/>
          </a:bodyPr>
          <a:lstStyle/>
          <a:p>
            <a:pPr marL="0" indent="0">
              <a:buNone/>
            </a:pPr>
            <a:endParaRPr lang="en-US" sz="2400" b="1" dirty="0"/>
          </a:p>
          <a:p>
            <a:pPr marL="0" indent="0">
              <a:buNone/>
            </a:pPr>
            <a:r>
              <a:rPr lang="en-US" sz="2800" b="1" dirty="0"/>
              <a:t>What is Quality???</a:t>
            </a:r>
          </a:p>
          <a:p>
            <a:r>
              <a:rPr lang="en-AU" sz="2800" b="1" dirty="0"/>
              <a:t>Synonym: </a:t>
            </a:r>
            <a:r>
              <a:rPr lang="en-AU" sz="2800" dirty="0"/>
              <a:t>Excellence, Superiority, Class, Grade</a:t>
            </a:r>
          </a:p>
          <a:p>
            <a:r>
              <a:rPr lang="en-AU" sz="2800" b="1" dirty="0"/>
              <a:t>Antonym: </a:t>
            </a:r>
            <a:r>
              <a:rPr lang="en-AU" sz="2800" dirty="0"/>
              <a:t>Inferior</a:t>
            </a:r>
          </a:p>
          <a:p>
            <a:endParaRPr lang="en-AU" dirty="0"/>
          </a:p>
        </p:txBody>
      </p:sp>
    </p:spTree>
    <p:extLst>
      <p:ext uri="{BB962C8B-B14F-4D97-AF65-F5344CB8AC3E}">
        <p14:creationId xmlns:p14="http://schemas.microsoft.com/office/powerpoint/2010/main" val="3254928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altLang="en-US"/>
              <a:t>More on Quality...</a:t>
            </a:r>
          </a:p>
        </p:txBody>
      </p:sp>
      <p:sp>
        <p:nvSpPr>
          <p:cNvPr id="10245" name="Rectangle 3"/>
          <p:cNvSpPr>
            <a:spLocks noGrp="1" noChangeArrowheads="1"/>
          </p:cNvSpPr>
          <p:nvPr>
            <p:ph idx="1"/>
          </p:nvPr>
        </p:nvSpPr>
        <p:spPr>
          <a:xfrm>
            <a:off x="465444" y="1856403"/>
            <a:ext cx="11029615" cy="4822189"/>
          </a:xfrm>
        </p:spPr>
        <p:txBody>
          <a:bodyPr/>
          <a:lstStyle/>
          <a:p>
            <a:pPr marL="609600" indent="-609600" algn="just">
              <a:lnSpc>
                <a:spcPct val="80000"/>
              </a:lnSpc>
              <a:buFont typeface="Arial Unicode MS" pitchFamily="34" charset="-128"/>
              <a:buChar char="￭"/>
            </a:pPr>
            <a:r>
              <a:rPr lang="en-US" altLang="en-US" sz="2400" b="1" dirty="0"/>
              <a:t>Quality is not absolute </a:t>
            </a:r>
            <a:r>
              <a:rPr lang="en-US" altLang="en-US" sz="2400" dirty="0"/>
              <a:t>- it means different things in different situations</a:t>
            </a:r>
          </a:p>
          <a:p>
            <a:pPr marL="609600" indent="-609600" algn="just">
              <a:lnSpc>
                <a:spcPct val="80000"/>
              </a:lnSpc>
              <a:buFont typeface="Arial Unicode MS" pitchFamily="34" charset="-128"/>
              <a:buChar char="￭"/>
            </a:pPr>
            <a:r>
              <a:rPr lang="en-US" altLang="en-US" sz="2400" b="1" dirty="0"/>
              <a:t>Quality is multidimensional </a:t>
            </a:r>
            <a:r>
              <a:rPr lang="en-US" altLang="en-US" sz="2400" dirty="0"/>
              <a:t>- it has many contributing factors and cannot be easily summarized</a:t>
            </a:r>
          </a:p>
          <a:p>
            <a:pPr marL="609600" indent="-609600" algn="just">
              <a:lnSpc>
                <a:spcPct val="80000"/>
              </a:lnSpc>
              <a:buFont typeface="Arial Unicode MS" pitchFamily="34" charset="-128"/>
              <a:buChar char="￭"/>
            </a:pPr>
            <a:r>
              <a:rPr lang="en-US" altLang="en-US" sz="2400" b="1" dirty="0"/>
              <a:t>Quality is subject to constraints </a:t>
            </a:r>
            <a:r>
              <a:rPr lang="en-US" altLang="en-US" sz="2400" dirty="0"/>
              <a:t>- assessment is constrained by cost (of many types)</a:t>
            </a:r>
          </a:p>
          <a:p>
            <a:pPr marL="609600" indent="-609600" algn="just">
              <a:lnSpc>
                <a:spcPct val="80000"/>
              </a:lnSpc>
              <a:buFont typeface="Arial Unicode MS" pitchFamily="34" charset="-128"/>
              <a:buChar char="￭"/>
            </a:pPr>
            <a:r>
              <a:rPr lang="en-US" altLang="en-US" sz="2400" b="1" dirty="0"/>
              <a:t>Quality is about acceptable compromises </a:t>
            </a:r>
            <a:r>
              <a:rPr lang="en-US" altLang="en-US" sz="2400" dirty="0"/>
              <a:t>- when quality is constrained, compromises are required.</a:t>
            </a:r>
          </a:p>
          <a:p>
            <a:pPr marL="609600" indent="-609600" algn="just">
              <a:lnSpc>
                <a:spcPct val="80000"/>
              </a:lnSpc>
              <a:buFont typeface="Arial Unicode MS" pitchFamily="34" charset="-128"/>
              <a:buChar char="￭"/>
            </a:pPr>
            <a:r>
              <a:rPr lang="en-US" altLang="en-US" sz="2400" b="1" dirty="0"/>
              <a:t>Quality criteria are not independent </a:t>
            </a:r>
            <a:r>
              <a:rPr lang="en-US" altLang="en-US" sz="2400" dirty="0"/>
              <a:t>- they interact with each other and cause conflicts.</a:t>
            </a:r>
          </a:p>
          <a:p>
            <a:pPr marL="609600" indent="-609600">
              <a:lnSpc>
                <a:spcPct val="80000"/>
              </a:lnSpc>
              <a:buFont typeface="Arial Unicode MS" pitchFamily="34" charset="-128"/>
              <a:buChar char="￭"/>
            </a:pPr>
            <a:endParaRPr lang="en-US" altLang="en-US" sz="2400" dirty="0"/>
          </a:p>
          <a:p>
            <a:pPr marL="609600" indent="-609600">
              <a:lnSpc>
                <a:spcPct val="80000"/>
              </a:lnSpc>
              <a:buFont typeface="Arial Unicode MS" pitchFamily="34" charset="-128"/>
              <a:buChar char="￭"/>
            </a:pPr>
            <a:endParaRPr lang="en-US" altLang="en-US" sz="2400" dirty="0"/>
          </a:p>
        </p:txBody>
      </p:sp>
    </p:spTree>
    <p:extLst>
      <p:ext uri="{BB962C8B-B14F-4D97-AF65-F5344CB8AC3E}">
        <p14:creationId xmlns:p14="http://schemas.microsoft.com/office/powerpoint/2010/main" val="2814114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pPr eaLnBrk="1" hangingPunct="1"/>
            <a:r>
              <a:rPr lang="en-US" altLang="en-US"/>
              <a:t>Software Quality</a:t>
            </a:r>
          </a:p>
        </p:txBody>
      </p:sp>
      <p:sp>
        <p:nvSpPr>
          <p:cNvPr id="7173" name="Rectangle 3"/>
          <p:cNvSpPr>
            <a:spLocks noGrp="1" noChangeArrowheads="1"/>
          </p:cNvSpPr>
          <p:nvPr>
            <p:ph idx="1"/>
          </p:nvPr>
        </p:nvSpPr>
        <p:spPr>
          <a:xfrm>
            <a:off x="477017" y="1821676"/>
            <a:ext cx="11029615" cy="3678303"/>
          </a:xfrm>
        </p:spPr>
        <p:txBody>
          <a:bodyPr>
            <a:normAutofit/>
          </a:bodyPr>
          <a:lstStyle/>
          <a:p>
            <a:pPr marL="609600" indent="-609600" algn="just">
              <a:buFont typeface="Arial Unicode MS" pitchFamily="34" charset="-128"/>
              <a:buChar char="￭"/>
            </a:pPr>
            <a:r>
              <a:rPr lang="en-US" altLang="en-US" sz="2400" dirty="0"/>
              <a:t>Software Quality is</a:t>
            </a:r>
          </a:p>
          <a:p>
            <a:pPr marL="990600" lvl="1" indent="-533400" algn="just">
              <a:buFont typeface="Arial Unicode MS" pitchFamily="34" charset="-128"/>
              <a:buAutoNum type="arabicPeriod"/>
            </a:pPr>
            <a:r>
              <a:rPr lang="en-US" altLang="en-US" sz="2400" dirty="0"/>
              <a:t>The degree to which a system, component, or process meets specified requirements, and</a:t>
            </a:r>
          </a:p>
          <a:p>
            <a:pPr marL="990600" lvl="1" indent="-533400" algn="just">
              <a:buFont typeface="Arial Unicode MS" pitchFamily="34" charset="-128"/>
              <a:buAutoNum type="arabicPeriod"/>
            </a:pPr>
            <a:r>
              <a:rPr lang="en-US" altLang="en-US" sz="2400" dirty="0"/>
              <a:t>The degree to which a system, component, or process meets customer or user needs or expectations (IEEE)</a:t>
            </a:r>
          </a:p>
          <a:p>
            <a:pPr marL="609600" indent="-609600" algn="just">
              <a:buFont typeface="Arial Unicode MS" pitchFamily="34" charset="-128"/>
              <a:buChar char="￭"/>
            </a:pPr>
            <a:r>
              <a:rPr lang="en-US" altLang="en-US" sz="2400" dirty="0"/>
              <a:t>The totality of features and characteristics of a product or service that bear on its ability to satisfy specified or implied needs (ISO)</a:t>
            </a:r>
          </a:p>
        </p:txBody>
      </p:sp>
      <p:sp>
        <p:nvSpPr>
          <p:cNvPr id="7171" name="Slide Number Placeholder 5"/>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defRPr>
            </a:lvl9pPr>
          </a:lstStyle>
          <a:p>
            <a:fld id="{8DDBB263-78E6-4D54-875B-D734FD657E9D}" type="slidenum">
              <a:rPr lang="en-US" altLang="en-US"/>
              <a:pPr/>
              <a:t>5</a:t>
            </a:fld>
            <a:endParaRPr lang="en-US" altLang="en-US"/>
          </a:p>
        </p:txBody>
      </p:sp>
    </p:spTree>
    <p:extLst>
      <p:ext uri="{BB962C8B-B14F-4D97-AF65-F5344CB8AC3E}">
        <p14:creationId xmlns:p14="http://schemas.microsoft.com/office/powerpoint/2010/main" val="2429675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altLang="en-US"/>
              <a:t>Software Quality Assurance</a:t>
            </a:r>
          </a:p>
        </p:txBody>
      </p:sp>
      <p:sp>
        <p:nvSpPr>
          <p:cNvPr id="8197" name="Rectangle 3"/>
          <p:cNvSpPr>
            <a:spLocks noGrp="1" noChangeArrowheads="1"/>
          </p:cNvSpPr>
          <p:nvPr>
            <p:ph idx="1"/>
          </p:nvPr>
        </p:nvSpPr>
        <p:spPr>
          <a:xfrm>
            <a:off x="453867" y="1810109"/>
            <a:ext cx="11029615" cy="3678303"/>
          </a:xfrm>
        </p:spPr>
        <p:txBody>
          <a:bodyPr>
            <a:normAutofit/>
          </a:bodyPr>
          <a:lstStyle/>
          <a:p>
            <a:pPr marL="0" indent="0">
              <a:buNone/>
            </a:pPr>
            <a:r>
              <a:rPr lang="en-US" altLang="en-US" sz="2400" dirty="0"/>
              <a:t>Software Quality Assurance (SQA) is</a:t>
            </a:r>
          </a:p>
          <a:p>
            <a:pPr marL="990600" lvl="1" indent="-533400">
              <a:buFont typeface="Arial Unicode MS" pitchFamily="34" charset="-128"/>
              <a:buChar char="￭"/>
            </a:pPr>
            <a:r>
              <a:rPr lang="en-US" altLang="en-US" sz="2400" dirty="0"/>
              <a:t>A planned and systematic pattern of all actions necessary to provide adequate confidence that an item or product conforms to established technical requirements.</a:t>
            </a:r>
          </a:p>
          <a:p>
            <a:pPr marL="990600" lvl="1" indent="-533400">
              <a:buFont typeface="Arial Unicode MS" pitchFamily="34" charset="-128"/>
              <a:buChar char="￭"/>
            </a:pPr>
            <a:r>
              <a:rPr lang="en-US" altLang="en-US" sz="2400" dirty="0"/>
              <a:t>A set of activities designed to evaluate the process by which products are developed or manufactured. (IEEE 610)</a:t>
            </a:r>
          </a:p>
          <a:p>
            <a:pPr marL="457200" lvl="1" indent="0">
              <a:buNone/>
            </a:pPr>
            <a:endParaRPr lang="en-US" altLang="en-US" sz="2400" dirty="0"/>
          </a:p>
        </p:txBody>
      </p:sp>
      <p:sp>
        <p:nvSpPr>
          <p:cNvPr id="8195" name="Slide Number Placeholder 5"/>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defRPr>
            </a:lvl9pPr>
          </a:lstStyle>
          <a:p>
            <a:fld id="{A92A14AD-8534-420A-8993-B6B569E8D395}" type="slidenum">
              <a:rPr lang="en-US" altLang="en-US"/>
              <a:pPr/>
              <a:t>6</a:t>
            </a:fld>
            <a:endParaRPr lang="en-US" altLang="en-US"/>
          </a:p>
        </p:txBody>
      </p:sp>
    </p:spTree>
    <p:extLst>
      <p:ext uri="{BB962C8B-B14F-4D97-AF65-F5344CB8AC3E}">
        <p14:creationId xmlns:p14="http://schemas.microsoft.com/office/powerpoint/2010/main" val="2085236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altLang="en-US"/>
              <a:t>Software Quality Assurance</a:t>
            </a:r>
          </a:p>
        </p:txBody>
      </p:sp>
      <p:sp>
        <p:nvSpPr>
          <p:cNvPr id="8197" name="Rectangle 3"/>
          <p:cNvSpPr>
            <a:spLocks noGrp="1" noChangeArrowheads="1"/>
          </p:cNvSpPr>
          <p:nvPr>
            <p:ph idx="1"/>
          </p:nvPr>
        </p:nvSpPr>
        <p:spPr>
          <a:xfrm>
            <a:off x="453867" y="1810109"/>
            <a:ext cx="11029615" cy="3678303"/>
          </a:xfrm>
        </p:spPr>
        <p:txBody>
          <a:bodyPr>
            <a:normAutofit/>
          </a:bodyPr>
          <a:lstStyle/>
          <a:p>
            <a:pPr marL="0" indent="0">
              <a:buNone/>
            </a:pPr>
            <a:r>
              <a:rPr lang="en-US" altLang="en-US" sz="2400" dirty="0"/>
              <a:t>Software Quality Assurance (SQA) is</a:t>
            </a:r>
          </a:p>
          <a:p>
            <a:pPr marL="990600" lvl="1" indent="-533400">
              <a:buFont typeface="Arial Unicode MS" pitchFamily="34" charset="-128"/>
              <a:buChar char="￭"/>
            </a:pPr>
            <a:r>
              <a:rPr lang="en-US" altLang="en-US" sz="2400" dirty="0"/>
              <a:t>A systematic, planned set of actions necessary to provide adequate confidence that the software development process or the maintenance process of a software system product conforms to established functional technical requirements as well as with the managerial requirements of keeping the schedule and operating within the budgetary confines.</a:t>
            </a:r>
          </a:p>
          <a:p>
            <a:pPr marL="457200" lvl="1" indent="0">
              <a:buNone/>
            </a:pPr>
            <a:endParaRPr lang="en-US" altLang="en-US" sz="2400" dirty="0"/>
          </a:p>
        </p:txBody>
      </p:sp>
      <p:sp>
        <p:nvSpPr>
          <p:cNvPr id="8195" name="Slide Number Placeholder 5"/>
          <p:cNvSpPr>
            <a:spLocks noGrp="1"/>
          </p:cNvSpPr>
          <p:nvPr>
            <p:ph type="sldNum" sz="quarter" idx="12"/>
          </p:nvPr>
        </p:nvSpPr>
        <p:spPr>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defRPr>
            </a:lvl9pPr>
          </a:lstStyle>
          <a:p>
            <a:fld id="{A92A14AD-8534-420A-8993-B6B569E8D395}" type="slidenum">
              <a:rPr lang="en-US" altLang="en-US"/>
              <a:pPr/>
              <a:t>7</a:t>
            </a:fld>
            <a:endParaRPr lang="en-US" altLang="en-US"/>
          </a:p>
        </p:txBody>
      </p:sp>
    </p:spTree>
    <p:extLst>
      <p:ext uri="{BB962C8B-B14F-4D97-AF65-F5344CB8AC3E}">
        <p14:creationId xmlns:p14="http://schemas.microsoft.com/office/powerpoint/2010/main" val="1032544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8" name="Picture 4" descr="tree">
            <a:extLst>
              <a:ext uri="{FF2B5EF4-FFF2-40B4-BE49-F238E27FC236}">
                <a16:creationId xmlns:a16="http://schemas.microsoft.com/office/drawing/2014/main" id="{F18E638B-DCFB-41CB-B54D-CB60EB98A92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1430" r="49873" b="32162"/>
          <a:stretch/>
        </p:blipFill>
        <p:spPr>
          <a:xfrm>
            <a:off x="7494621" y="2219804"/>
            <a:ext cx="2264254" cy="23973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220" name="Rectangle 2"/>
          <p:cNvSpPr>
            <a:spLocks noGrp="1" noChangeArrowheads="1"/>
          </p:cNvSpPr>
          <p:nvPr>
            <p:ph type="title"/>
          </p:nvPr>
        </p:nvSpPr>
        <p:spPr/>
        <p:txBody>
          <a:bodyPr/>
          <a:lstStyle/>
          <a:p>
            <a:pPr eaLnBrk="1" hangingPunct="1"/>
            <a:r>
              <a:rPr lang="en-US" altLang="en-US"/>
              <a:t>Why Quality Assurance?</a:t>
            </a:r>
          </a:p>
        </p:txBody>
      </p:sp>
      <p:pic>
        <p:nvPicPr>
          <p:cNvPr id="9221" name="Picture 4" descr="tree"/>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53096" b="68014"/>
          <a:stretch/>
        </p:blipFill>
        <p:spPr>
          <a:xfrm>
            <a:off x="9530212" y="242231"/>
            <a:ext cx="2118698" cy="210610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219" name="Slide Number Placeholder 5"/>
          <p:cNvSpPr>
            <a:spLocks noGrp="1"/>
          </p:cNvSpPr>
          <p:nvPr>
            <p:ph type="sldNum" sz="quarter" idx="12"/>
          </p:nvPr>
        </p:nvSpPr>
        <p:spPr>
          <a:xfrm>
            <a:off x="11298936" y="5907024"/>
            <a:ext cx="640080" cy="365125"/>
          </a:xfrm>
          <a:noFill/>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algn="r" eaLnBrk="0" fontAlgn="base" hangingPunct="0">
              <a:spcBef>
                <a:spcPct val="0"/>
              </a:spcBef>
              <a:spcAft>
                <a:spcPct val="0"/>
              </a:spcAft>
              <a:defRPr>
                <a:solidFill>
                  <a:schemeClr val="tx1"/>
                </a:solidFill>
                <a:latin typeface="Tahoma" panose="020B0604030504040204" pitchFamily="34" charset="0"/>
              </a:defRPr>
            </a:lvl6pPr>
            <a:lvl7pPr marL="2971800" indent="-228600" algn="r" eaLnBrk="0" fontAlgn="base" hangingPunct="0">
              <a:spcBef>
                <a:spcPct val="0"/>
              </a:spcBef>
              <a:spcAft>
                <a:spcPct val="0"/>
              </a:spcAft>
              <a:defRPr>
                <a:solidFill>
                  <a:schemeClr val="tx1"/>
                </a:solidFill>
                <a:latin typeface="Tahoma" panose="020B0604030504040204" pitchFamily="34" charset="0"/>
              </a:defRPr>
            </a:lvl7pPr>
            <a:lvl8pPr marL="3429000" indent="-228600" algn="r" eaLnBrk="0" fontAlgn="base" hangingPunct="0">
              <a:spcBef>
                <a:spcPct val="0"/>
              </a:spcBef>
              <a:spcAft>
                <a:spcPct val="0"/>
              </a:spcAft>
              <a:defRPr>
                <a:solidFill>
                  <a:schemeClr val="tx1"/>
                </a:solidFill>
                <a:latin typeface="Tahoma" panose="020B0604030504040204" pitchFamily="34" charset="0"/>
              </a:defRPr>
            </a:lvl8pPr>
            <a:lvl9pPr marL="3886200" indent="-228600" algn="r" eaLnBrk="0" fontAlgn="base" hangingPunct="0">
              <a:spcBef>
                <a:spcPct val="0"/>
              </a:spcBef>
              <a:spcAft>
                <a:spcPct val="0"/>
              </a:spcAft>
              <a:defRPr>
                <a:solidFill>
                  <a:schemeClr val="tx1"/>
                </a:solidFill>
                <a:latin typeface="Tahoma" panose="020B0604030504040204" pitchFamily="34" charset="0"/>
              </a:defRPr>
            </a:lvl9pPr>
          </a:lstStyle>
          <a:p>
            <a:fld id="{CE440981-0066-4234-9719-3FF9E0127B2E}" type="slidenum">
              <a:rPr lang="en-US" altLang="en-US"/>
              <a:pPr/>
              <a:t>8</a:t>
            </a:fld>
            <a:endParaRPr lang="en-US" altLang="en-US"/>
          </a:p>
        </p:txBody>
      </p:sp>
      <p:sp>
        <p:nvSpPr>
          <p:cNvPr id="6" name="Rectangle 3"/>
          <p:cNvSpPr txBox="1">
            <a:spLocks noChangeArrowheads="1"/>
          </p:cNvSpPr>
          <p:nvPr/>
        </p:nvSpPr>
        <p:spPr>
          <a:xfrm>
            <a:off x="453869" y="1810101"/>
            <a:ext cx="11029615" cy="4197160"/>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609600" indent="-609600">
              <a:buFont typeface="Arial Unicode MS" pitchFamily="34" charset="-128"/>
              <a:buChar char="￭"/>
            </a:pPr>
            <a:r>
              <a:rPr lang="en-US" altLang="en-US" sz="2400" dirty="0"/>
              <a:t>Requirement gathering and Analysis</a:t>
            </a:r>
          </a:p>
          <a:p>
            <a:pPr marL="609600" indent="-609600">
              <a:buFont typeface="Arial Unicode MS" pitchFamily="34" charset="-128"/>
              <a:buChar char="￭"/>
            </a:pPr>
            <a:r>
              <a:rPr lang="en-US" altLang="en-US" sz="2400" dirty="0"/>
              <a:t>Design</a:t>
            </a:r>
          </a:p>
          <a:p>
            <a:pPr marL="609600" indent="-609600">
              <a:buFont typeface="Arial Unicode MS" pitchFamily="34" charset="-128"/>
              <a:buChar char="￭"/>
            </a:pPr>
            <a:r>
              <a:rPr lang="en-US" altLang="en-US" sz="2400" dirty="0"/>
              <a:t>Implementation or Coding</a:t>
            </a:r>
          </a:p>
          <a:p>
            <a:pPr marL="609600" indent="-609600">
              <a:buFont typeface="Arial Unicode MS" pitchFamily="34" charset="-128"/>
              <a:buChar char="￭"/>
            </a:pPr>
            <a:r>
              <a:rPr lang="en-US" altLang="en-US" sz="2400" dirty="0"/>
              <a:t>Testing</a:t>
            </a:r>
          </a:p>
          <a:p>
            <a:pPr marL="609600" indent="-609600">
              <a:buFont typeface="Arial Unicode MS" pitchFamily="34" charset="-128"/>
              <a:buChar char="￭"/>
            </a:pPr>
            <a:r>
              <a:rPr lang="en-US" altLang="en-US" sz="2400" dirty="0"/>
              <a:t>Deployment</a:t>
            </a:r>
          </a:p>
          <a:p>
            <a:pPr marL="609600" indent="-609600">
              <a:buFont typeface="Arial Unicode MS" pitchFamily="34" charset="-128"/>
              <a:buChar char="￭"/>
            </a:pPr>
            <a:r>
              <a:rPr lang="en-US" altLang="en-US" sz="2400" dirty="0"/>
              <a:t>Maintenance</a:t>
            </a:r>
          </a:p>
          <a:p>
            <a:pPr marL="609600" indent="-609600">
              <a:buFont typeface="Arial Unicode MS" pitchFamily="34" charset="-128"/>
              <a:buChar char="￭"/>
            </a:pPr>
            <a:r>
              <a:rPr lang="en-US" altLang="en-US" sz="2400" dirty="0"/>
              <a:t>SDLC</a:t>
            </a:r>
          </a:p>
        </p:txBody>
      </p:sp>
      <p:pic>
        <p:nvPicPr>
          <p:cNvPr id="7" name="Picture 4" descr="tree">
            <a:extLst>
              <a:ext uri="{FF2B5EF4-FFF2-40B4-BE49-F238E27FC236}">
                <a16:creationId xmlns:a16="http://schemas.microsoft.com/office/drawing/2014/main" id="{F390254D-4EC9-BDAF-09E2-86CC853562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32" t="-369" r="52226" b="65513"/>
          <a:stretch/>
        </p:blipFill>
        <p:spPr>
          <a:xfrm>
            <a:off x="7494621" y="242231"/>
            <a:ext cx="2124867" cy="229508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 name="Picture 4" descr="tree">
            <a:extLst>
              <a:ext uri="{FF2B5EF4-FFF2-40B4-BE49-F238E27FC236}">
                <a16:creationId xmlns:a16="http://schemas.microsoft.com/office/drawing/2014/main" id="{FAD701C6-456F-0206-B6DA-6BF5D1DD53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119" t="35887" b="31028"/>
          <a:stretch/>
        </p:blipFill>
        <p:spPr>
          <a:xfrm>
            <a:off x="9678326" y="2537316"/>
            <a:ext cx="2207974" cy="21784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 name="Picture 4" descr="tree">
            <a:extLst>
              <a:ext uri="{FF2B5EF4-FFF2-40B4-BE49-F238E27FC236}">
                <a16:creationId xmlns:a16="http://schemas.microsoft.com/office/drawing/2014/main" id="{00B272B7-6638-B892-395F-A1D1C58BE7E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8971" r="57161"/>
          <a:stretch/>
        </p:blipFill>
        <p:spPr>
          <a:xfrm>
            <a:off x="7494621" y="4617149"/>
            <a:ext cx="1935070" cy="204309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 name="Picture 4" descr="tree">
            <a:extLst>
              <a:ext uri="{FF2B5EF4-FFF2-40B4-BE49-F238E27FC236}">
                <a16:creationId xmlns:a16="http://schemas.microsoft.com/office/drawing/2014/main" id="{694704B8-DCEB-02E4-2C27-DC8A330CE9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6078" t="68014"/>
          <a:stretch/>
        </p:blipFill>
        <p:spPr>
          <a:xfrm>
            <a:off x="9530212" y="4585639"/>
            <a:ext cx="2435690" cy="210610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1904325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7" y="484632"/>
            <a:ext cx="10251295" cy="1609344"/>
          </a:xfrm>
        </p:spPr>
        <p:txBody>
          <a:bodyPr>
            <a:normAutofit fontScale="90000"/>
          </a:bodyPr>
          <a:lstStyle/>
          <a:p>
            <a:r>
              <a:rPr lang="en-US" dirty="0"/>
              <a:t>This is how a driver or user looks at me.</a:t>
            </a:r>
            <a:br>
              <a:rPr lang="en-US" dirty="0"/>
            </a:br>
            <a:r>
              <a:rPr lang="en-US" dirty="0"/>
              <a:t>I am opaque or black box for him.</a:t>
            </a:r>
          </a:p>
        </p:txBody>
      </p:sp>
      <p:sp>
        <p:nvSpPr>
          <p:cNvPr id="3" name="Content Placeholder 2"/>
          <p:cNvSpPr>
            <a:spLocks noGrp="1"/>
          </p:cNvSpPr>
          <p:nvPr>
            <p:ph idx="1"/>
          </p:nvPr>
        </p:nvSpPr>
        <p:spPr/>
        <p:txBody>
          <a:bodyPr/>
          <a:lstStyle/>
          <a:p>
            <a:endParaRPr lang="en-US" dirty="0"/>
          </a:p>
        </p:txBody>
      </p:sp>
      <p:pic>
        <p:nvPicPr>
          <p:cNvPr id="2050" name="Picture 2" descr="Image result for transparent car draw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3865" y="1283240"/>
            <a:ext cx="9903854" cy="5570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1307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4698</TotalTime>
  <Words>1014</Words>
  <Application>Microsoft Office PowerPoint</Application>
  <PresentationFormat>Widescreen</PresentationFormat>
  <Paragraphs>179</Paragraphs>
  <Slides>28</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Arial Unicode MS</vt:lpstr>
      <vt:lpstr>Calibri</vt:lpstr>
      <vt:lpstr>Rockwell</vt:lpstr>
      <vt:lpstr>Rockwell Condensed</vt:lpstr>
      <vt:lpstr>Trebuchet MS</vt:lpstr>
      <vt:lpstr>Wingdings</vt:lpstr>
      <vt:lpstr>Wood Type</vt:lpstr>
      <vt:lpstr>Software Testing (Software Quality ASSURANCE – Part 1)</vt:lpstr>
      <vt:lpstr>Outline</vt:lpstr>
      <vt:lpstr>Quality</vt:lpstr>
      <vt:lpstr>More on Quality...</vt:lpstr>
      <vt:lpstr>Software Quality</vt:lpstr>
      <vt:lpstr>Software Quality Assurance</vt:lpstr>
      <vt:lpstr>Software Quality Assurance</vt:lpstr>
      <vt:lpstr>Why Quality Assurance?</vt:lpstr>
      <vt:lpstr>This is how a driver or user looks at me. I am opaque or black box for him.</vt:lpstr>
      <vt:lpstr>This is how an engineer looks at me. I am transparent or white box for him.</vt:lpstr>
      <vt:lpstr>External quality characteristics, or the black box point of view.</vt:lpstr>
      <vt:lpstr>External quality characteristics, or the black box point of view.</vt:lpstr>
      <vt:lpstr>External quality characteristics, or the black box point of view.</vt:lpstr>
      <vt:lpstr>External quality characteristics, or the black box point of view.</vt:lpstr>
      <vt:lpstr>External quality characteristics, or the black box point of view.</vt:lpstr>
      <vt:lpstr>External quality characteristics, or the black box point of view.</vt:lpstr>
      <vt:lpstr>External quality characteristics, or the black box point of view.</vt:lpstr>
      <vt:lpstr>External quality characteristics, or the black box point of view.</vt:lpstr>
      <vt:lpstr>Internal quality characteristics, or the white box point of view. (Internal Point of view)</vt:lpstr>
      <vt:lpstr>Internal quality characteristics, or the white box point of view.</vt:lpstr>
      <vt:lpstr>Internal quality characteristics, or the white box point of view.</vt:lpstr>
      <vt:lpstr>Internal quality characteristics, or the white box point of view.</vt:lpstr>
      <vt:lpstr>Internal quality characteristics, or the white box point of view.</vt:lpstr>
      <vt:lpstr>Internal quality characteristics, or the white box point of view.</vt:lpstr>
      <vt:lpstr>Internal quality characteristics, or the white box point of view.</vt:lpstr>
      <vt:lpstr>Internal quality characteristics, or the white box point of view.</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Algorithms in Distributed Frameworks</dc:title>
  <dc:creator>Yasir, Muhammad</dc:creator>
  <cp:lastModifiedBy>Hafiz Bilal Shahid</cp:lastModifiedBy>
  <cp:revision>284</cp:revision>
  <dcterms:created xsi:type="dcterms:W3CDTF">2017-08-18T20:05:57Z</dcterms:created>
  <dcterms:modified xsi:type="dcterms:W3CDTF">2025-03-13T05:34:16Z</dcterms:modified>
</cp:coreProperties>
</file>