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wmf" ContentType="image/x-wmf"/>
  <Override PartName="/ppt/media/image2.wmf" ContentType="image/x-wmf"/>
  <Override PartName="/ppt/media/image3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7559675" cy="1069181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AE53E0-0CAD-4928-B25B-0245C0D2B3A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61614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98040" y="5712840"/>
            <a:ext cx="61614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27E8B3-BA31-4E90-B6E9-43BBF836C8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3855600" y="269028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98040" y="571284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3855600" y="571284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DB7186-D1D2-4F1D-8FB0-B3DD1EA09EB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2781360" y="269028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4864320" y="269028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98040" y="571284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2781360" y="571284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4864320" y="5712840"/>
            <a:ext cx="19836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BECACB-6BB1-4683-8DD0-D78DE2E0312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98040" y="2690280"/>
            <a:ext cx="616140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89A0B0-8DD7-4EDD-B376-1E2D2AFF78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616140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62ACA8-45D4-41AB-A4D3-ADBB8AEEF0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3855600" y="269028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E8AA18-3C71-44C7-85A1-90D10100AA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4BEF8-8A50-497B-934A-9B8259741D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69400" y="1988280"/>
            <a:ext cx="5819400" cy="1610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ED61B-1F50-453B-B4C0-8A1229059D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3855600" y="269028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98040" y="571284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737C85-AAFB-4638-A639-80D2B682BF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300672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3855600" y="269028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55600" y="571284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81212-1F87-48D6-8F90-D18226A090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98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98040" y="269028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3855600" y="2690280"/>
            <a:ext cx="300672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98040" y="5712840"/>
            <a:ext cx="6161400" cy="276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26"/>
              </a:spcBef>
              <a:buNone/>
            </a:pP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C0C82AB-D377-465B-8235-14A41F2A3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69400" y="1988280"/>
            <a:ext cx="5819400" cy="3474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Click </a:t>
            </a: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to </a:t>
            </a: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Mast</a:t>
            </a: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er </a:t>
            </a: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title </a:t>
            </a:r>
            <a:r>
              <a:rPr b="0" lang="en-GB" sz="45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26560" y="9603720"/>
            <a:ext cx="1540080" cy="531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2623680" y="9603720"/>
            <a:ext cx="2310120" cy="531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5191200" y="9603720"/>
            <a:ext cx="1540080" cy="531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44DC72-DECD-408C-BF91-AED0EB5A3DC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98040" y="2690280"/>
            <a:ext cx="6161400" cy="578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3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13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2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52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7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37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7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37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9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9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7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29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29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Relationship Id="rId3" Type="http://schemas.openxmlformats.org/officeDocument/2006/relationships/image" Target="../media/image1.wmf"/><Relationship Id="rId4" Type="http://schemas.openxmlformats.org/officeDocument/2006/relationships/image" Target="../media/image1.wmf"/><Relationship Id="rId5" Type="http://schemas.openxmlformats.org/officeDocument/2006/relationships/image" Target="../media/image1.wmf"/><Relationship Id="rId6" Type="http://schemas.openxmlformats.org/officeDocument/2006/relationships/image" Target="../media/image2.wmf"/><Relationship Id="rId7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3"/>
          <p:cNvSpPr/>
          <p:nvPr/>
        </p:nvSpPr>
        <p:spPr>
          <a:xfrm>
            <a:off x="357840" y="510480"/>
            <a:ext cx="3534840" cy="60768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240" spc="-1" strike="noStrike">
              <a:solidFill>
                <a:srgbClr val="7a81ff"/>
              </a:solidFill>
              <a:latin typeface="Calibri"/>
            </a:endParaRPr>
          </a:p>
        </p:txBody>
      </p:sp>
      <p:grpSp>
        <p:nvGrpSpPr>
          <p:cNvPr id="42" name="Group 9"/>
          <p:cNvGrpSpPr/>
          <p:nvPr/>
        </p:nvGrpSpPr>
        <p:grpSpPr>
          <a:xfrm>
            <a:off x="357840" y="1386360"/>
            <a:ext cx="3534840" cy="607680"/>
            <a:chOff x="357840" y="1386360"/>
            <a:chExt cx="3534840" cy="607680"/>
          </a:xfrm>
        </p:grpSpPr>
        <p:sp>
          <p:nvSpPr>
            <p:cNvPr id="43" name="Rectangle 5"/>
            <p:cNvSpPr/>
            <p:nvPr/>
          </p:nvSpPr>
          <p:spPr>
            <a:xfrm>
              <a:off x="357840" y="1386360"/>
              <a:ext cx="3534840" cy="6076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44" name="Rectangle 6"/>
            <p:cNvSpPr/>
            <p:nvPr/>
          </p:nvSpPr>
          <p:spPr>
            <a:xfrm>
              <a:off x="3651480" y="1386360"/>
              <a:ext cx="240840" cy="6076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</p:grpSp>
      <p:grpSp>
        <p:nvGrpSpPr>
          <p:cNvPr id="45" name="Group 15"/>
          <p:cNvGrpSpPr/>
          <p:nvPr/>
        </p:nvGrpSpPr>
        <p:grpSpPr>
          <a:xfrm>
            <a:off x="346320" y="3304080"/>
            <a:ext cx="3534840" cy="607680"/>
            <a:chOff x="346320" y="3304080"/>
            <a:chExt cx="3534840" cy="607680"/>
          </a:xfrm>
        </p:grpSpPr>
        <p:sp>
          <p:nvSpPr>
            <p:cNvPr id="46" name="Rectangle 7"/>
            <p:cNvSpPr/>
            <p:nvPr/>
          </p:nvSpPr>
          <p:spPr>
            <a:xfrm>
              <a:off x="346320" y="3304080"/>
              <a:ext cx="3534840" cy="6076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  <p:sp>
          <p:nvSpPr>
            <p:cNvPr id="47" name="Rectangle 8"/>
            <p:cNvSpPr/>
            <p:nvPr/>
          </p:nvSpPr>
          <p:spPr>
            <a:xfrm>
              <a:off x="3639960" y="3304080"/>
              <a:ext cx="240840" cy="60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  <p:sp>
          <p:nvSpPr>
            <p:cNvPr id="48" name="Rectangle 10"/>
            <p:cNvSpPr/>
            <p:nvPr/>
          </p:nvSpPr>
          <p:spPr>
            <a:xfrm>
              <a:off x="3398040" y="3304080"/>
              <a:ext cx="241200" cy="60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  <p:sp>
          <p:nvSpPr>
            <p:cNvPr id="49" name="Rectangle 11"/>
            <p:cNvSpPr/>
            <p:nvPr/>
          </p:nvSpPr>
          <p:spPr>
            <a:xfrm>
              <a:off x="3156480" y="3304080"/>
              <a:ext cx="241200" cy="60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  <p:sp>
          <p:nvSpPr>
            <p:cNvPr id="50" name="Rectangle 12"/>
            <p:cNvSpPr/>
            <p:nvPr/>
          </p:nvSpPr>
          <p:spPr>
            <a:xfrm>
              <a:off x="2914920" y="3304080"/>
              <a:ext cx="241200" cy="60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  <p:sp>
          <p:nvSpPr>
            <p:cNvPr id="51" name="Rectangle 13"/>
            <p:cNvSpPr/>
            <p:nvPr/>
          </p:nvSpPr>
          <p:spPr>
            <a:xfrm>
              <a:off x="2673000" y="3304080"/>
              <a:ext cx="241200" cy="6076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  <p:sp>
          <p:nvSpPr>
            <p:cNvPr id="52" name="Rectangle 14"/>
            <p:cNvSpPr/>
            <p:nvPr/>
          </p:nvSpPr>
          <p:spPr>
            <a:xfrm>
              <a:off x="2431440" y="3304080"/>
              <a:ext cx="241200" cy="60768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Calibri"/>
              </a:endParaRPr>
            </a:p>
          </p:txBody>
        </p:sp>
      </p:grpSp>
      <p:sp>
        <p:nvSpPr>
          <p:cNvPr id="53" name="TextBox 16"/>
          <p:cNvSpPr/>
          <p:nvPr/>
        </p:nvSpPr>
        <p:spPr>
          <a:xfrm>
            <a:off x="1672920" y="550080"/>
            <a:ext cx="122040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 set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17"/>
          <p:cNvSpPr/>
          <p:nvPr/>
        </p:nvSpPr>
        <p:spPr>
          <a:xfrm>
            <a:off x="979920" y="1436040"/>
            <a:ext cx="122040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 set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Box 18"/>
          <p:cNvSpPr/>
          <p:nvPr/>
        </p:nvSpPr>
        <p:spPr>
          <a:xfrm>
            <a:off x="876240" y="3382920"/>
            <a:ext cx="122040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 set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Box 19"/>
          <p:cNvSpPr/>
          <p:nvPr/>
        </p:nvSpPr>
        <p:spPr>
          <a:xfrm rot="16200000">
            <a:off x="3265560" y="1534320"/>
            <a:ext cx="1069200" cy="2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Training set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Box 20"/>
          <p:cNvSpPr/>
          <p:nvPr/>
        </p:nvSpPr>
        <p:spPr>
          <a:xfrm>
            <a:off x="2732760" y="3555720"/>
            <a:ext cx="106812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Training set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Down Arrow 21"/>
          <p:cNvSpPr/>
          <p:nvPr/>
        </p:nvSpPr>
        <p:spPr>
          <a:xfrm>
            <a:off x="1954080" y="1154160"/>
            <a:ext cx="271440" cy="194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24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9" name="TextBox 24"/>
          <p:cNvSpPr/>
          <p:nvPr/>
        </p:nvSpPr>
        <p:spPr>
          <a:xfrm>
            <a:off x="2201040" y="1125000"/>
            <a:ext cx="1799640" cy="46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000000"/>
                </a:solidFill>
                <a:latin typeface="Arial"/>
              </a:rPr>
              <a:t>Initial random selection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000000"/>
                </a:solidFill>
                <a:latin typeface="Arial"/>
              </a:rPr>
              <a:t>of training set 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26"/>
          <p:cNvSpPr/>
          <p:nvPr/>
        </p:nvSpPr>
        <p:spPr>
          <a:xfrm>
            <a:off x="2318400" y="3109680"/>
            <a:ext cx="128448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000000"/>
                </a:solidFill>
                <a:latin typeface="Arial"/>
              </a:rPr>
              <a:t>QbC iteration: n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1" name="Group 32"/>
          <p:cNvGrpSpPr/>
          <p:nvPr/>
        </p:nvGrpSpPr>
        <p:grpSpPr>
          <a:xfrm>
            <a:off x="1940040" y="2924640"/>
            <a:ext cx="312480" cy="340560"/>
            <a:chOff x="1940040" y="2924640"/>
            <a:chExt cx="312480" cy="340560"/>
          </a:xfrm>
        </p:grpSpPr>
        <p:sp>
          <p:nvSpPr>
            <p:cNvPr id="62" name="Striped Right Arrow 25"/>
            <p:cNvSpPr/>
            <p:nvPr/>
          </p:nvSpPr>
          <p:spPr>
            <a:xfrm rot="5400000">
              <a:off x="1974600" y="2987280"/>
              <a:ext cx="243360" cy="312480"/>
            </a:xfrm>
            <a:prstGeom prst="stripedRightArrow">
              <a:avLst>
                <a:gd name="adj1" fmla="val 39474"/>
                <a:gd name="adj2" fmla="val 50000"/>
              </a:avLst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3" name="Oval 27"/>
            <p:cNvSpPr/>
            <p:nvPr/>
          </p:nvSpPr>
          <p:spPr>
            <a:xfrm>
              <a:off x="2061000" y="2973960"/>
              <a:ext cx="53640" cy="25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27000" bIns="-27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4" name="Oval 30"/>
            <p:cNvSpPr/>
            <p:nvPr/>
          </p:nvSpPr>
          <p:spPr>
            <a:xfrm>
              <a:off x="2061000" y="2924640"/>
              <a:ext cx="53640" cy="2592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-26280" bIns="-2628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65" name="Group 36"/>
          <p:cNvGrpSpPr/>
          <p:nvPr/>
        </p:nvGrpSpPr>
        <p:grpSpPr>
          <a:xfrm>
            <a:off x="357840" y="2278080"/>
            <a:ext cx="3534840" cy="607680"/>
            <a:chOff x="357840" y="2278080"/>
            <a:chExt cx="3534840" cy="607680"/>
          </a:xfrm>
        </p:grpSpPr>
        <p:sp>
          <p:nvSpPr>
            <p:cNvPr id="66" name="Rectangle 37"/>
            <p:cNvSpPr/>
            <p:nvPr/>
          </p:nvSpPr>
          <p:spPr>
            <a:xfrm>
              <a:off x="357840" y="2278080"/>
              <a:ext cx="3534840" cy="60768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67" name="Rectangle 38"/>
            <p:cNvSpPr/>
            <p:nvPr/>
          </p:nvSpPr>
          <p:spPr>
            <a:xfrm>
              <a:off x="3651480" y="2278080"/>
              <a:ext cx="240840" cy="60768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</p:grpSp>
      <p:sp>
        <p:nvSpPr>
          <p:cNvPr id="68" name="Down Arrow 39"/>
          <p:cNvSpPr/>
          <p:nvPr/>
        </p:nvSpPr>
        <p:spPr>
          <a:xfrm>
            <a:off x="1954080" y="2044800"/>
            <a:ext cx="271440" cy="19440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24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9" name="TextBox 40"/>
          <p:cNvSpPr/>
          <p:nvPr/>
        </p:nvSpPr>
        <p:spPr>
          <a:xfrm>
            <a:off x="2260440" y="2044800"/>
            <a:ext cx="128448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240" spc="-1" strike="noStrike">
                <a:solidFill>
                  <a:srgbClr val="000000"/>
                </a:solidFill>
                <a:latin typeface="Arial"/>
              </a:rPr>
              <a:t>QbC iteration: 1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42"/>
          <p:cNvSpPr/>
          <p:nvPr/>
        </p:nvSpPr>
        <p:spPr>
          <a:xfrm>
            <a:off x="979920" y="2369880"/>
            <a:ext cx="122040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 set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Picture 45" descr="\documentclass{article}&#10;\usepackage{amsmath}&#10;\pagestyle{empty}&#10;\begin{document}&#10;&#10;&#10;$$ \langle \sigma_{F} \rangle_{\text{candidates}}$$&#10;&#10;\end{document}"/>
          <p:cNvPicPr/>
          <p:nvPr/>
        </p:nvPicPr>
        <p:blipFill>
          <a:blip r:embed="rId1"/>
          <a:stretch/>
        </p:blipFill>
        <p:spPr>
          <a:xfrm>
            <a:off x="1494360" y="759600"/>
            <a:ext cx="1419480" cy="140400"/>
          </a:xfrm>
          <a:prstGeom prst="rect">
            <a:avLst/>
          </a:prstGeom>
          <a:ln w="0">
            <a:noFill/>
          </a:ln>
        </p:spPr>
      </p:pic>
      <p:pic>
        <p:nvPicPr>
          <p:cNvPr id="72" name="Picture 47" descr="\documentclass{article}&#10;\usepackage{amsmath}&#10;\pagestyle{empty}&#10;\begin{document}&#10;&#10;&#10;$$ \langle \sigma_{F} \rangle_{\text{selected}}$$&#10;&#10;&#10;\end{document}"/>
          <p:cNvPicPr/>
          <p:nvPr/>
        </p:nvPicPr>
        <p:blipFill>
          <a:blip r:embed="rId2"/>
          <a:stretch/>
        </p:blipFill>
        <p:spPr>
          <a:xfrm rot="16200000">
            <a:off x="3490560" y="2472480"/>
            <a:ext cx="558000" cy="218520"/>
          </a:xfrm>
          <a:prstGeom prst="rect">
            <a:avLst/>
          </a:prstGeom>
          <a:ln w="0">
            <a:noFill/>
          </a:ln>
        </p:spPr>
      </p:pic>
      <p:pic>
        <p:nvPicPr>
          <p:cNvPr id="73" name="Picture 48" descr="\documentclass{article}&#10;\usepackage{amsmath}&#10;\pagestyle{empty}&#10;\begin{document}&#10;&#10;&#10;$$ \langle \sigma_{F} \rangle_{\text{candidates}}$$&#10;&#10;\end{document}"/>
          <p:cNvPicPr/>
          <p:nvPr/>
        </p:nvPicPr>
        <p:blipFill>
          <a:blip r:embed="rId3"/>
          <a:stretch/>
        </p:blipFill>
        <p:spPr>
          <a:xfrm>
            <a:off x="716760" y="1644480"/>
            <a:ext cx="1419480" cy="14040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49" descr="\documentclass{article}&#10;\usepackage{amsmath}&#10;\pagestyle{empty}&#10;\begin{document}&#10;&#10;&#10;$$ \langle \sigma_{F} \rangle_{\text{candidates}}$$&#10;&#10;\end{document}"/>
          <p:cNvPicPr/>
          <p:nvPr/>
        </p:nvPicPr>
        <p:blipFill>
          <a:blip r:embed="rId4"/>
          <a:stretch/>
        </p:blipFill>
        <p:spPr>
          <a:xfrm>
            <a:off x="716760" y="2547360"/>
            <a:ext cx="1419480" cy="14040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50" descr="\documentclass{article}&#10;\usepackage{amsmath}&#10;\pagestyle{empty}&#10;\begin{document}&#10;&#10;&#10;$$ \langle \sigma_{F} \rangle_{\text{candidates}}$$&#10;&#10;\end{document}"/>
          <p:cNvPicPr/>
          <p:nvPr/>
        </p:nvPicPr>
        <p:blipFill>
          <a:blip r:embed="rId5"/>
          <a:stretch/>
        </p:blipFill>
        <p:spPr>
          <a:xfrm>
            <a:off x="716760" y="3576240"/>
            <a:ext cx="1419480" cy="14040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51" descr="\documentclass{article}&#10;\usepackage{amsmath}&#10;\pagestyle{empty}&#10;\begin{document}&#10;&#10;&#10;$$ \langle \sigma_{F} \rangle_{\text{selected}}$$&#10;&#10;&#10;\end{document}"/>
          <p:cNvPicPr/>
          <p:nvPr/>
        </p:nvPicPr>
        <p:blipFill>
          <a:blip r:embed="rId6"/>
          <a:stretch/>
        </p:blipFill>
        <p:spPr>
          <a:xfrm rot="16200000">
            <a:off x="2271240" y="3498120"/>
            <a:ext cx="558000" cy="21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1"/>
          <p:cNvSpPr/>
          <p:nvPr/>
        </p:nvSpPr>
        <p:spPr>
          <a:xfrm>
            <a:off x="340200" y="378000"/>
            <a:ext cx="5887080" cy="1823760"/>
          </a:xfrm>
          <a:prstGeom prst="rect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240" spc="-1" strike="noStrike">
              <a:solidFill>
                <a:srgbClr val="7a81ff"/>
              </a:solidFill>
              <a:latin typeface="Calibri"/>
            </a:endParaRPr>
          </a:p>
        </p:txBody>
      </p:sp>
      <p:grpSp>
        <p:nvGrpSpPr>
          <p:cNvPr id="78" name="Group 1"/>
          <p:cNvGrpSpPr/>
          <p:nvPr/>
        </p:nvGrpSpPr>
        <p:grpSpPr>
          <a:xfrm>
            <a:off x="340200" y="3008880"/>
            <a:ext cx="5887080" cy="1823400"/>
            <a:chOff x="340200" y="3008880"/>
            <a:chExt cx="5887080" cy="1823400"/>
          </a:xfrm>
        </p:grpSpPr>
        <p:sp>
          <p:nvSpPr>
            <p:cNvPr id="79" name="Rectangle 2"/>
            <p:cNvSpPr/>
            <p:nvPr/>
          </p:nvSpPr>
          <p:spPr>
            <a:xfrm>
              <a:off x="340200" y="3008880"/>
              <a:ext cx="5887080" cy="1823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80" name="Rectangle 4"/>
            <p:cNvSpPr/>
            <p:nvPr/>
          </p:nvSpPr>
          <p:spPr>
            <a:xfrm>
              <a:off x="5824800" y="3008880"/>
              <a:ext cx="401760" cy="1823400"/>
            </a:xfrm>
            <a:prstGeom prst="rect">
              <a:avLst/>
            </a:prstGeom>
            <a:solidFill>
              <a:srgbClr val="81d41a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81" name="Rectangle 23"/>
            <p:cNvSpPr/>
            <p:nvPr/>
          </p:nvSpPr>
          <p:spPr>
            <a:xfrm>
              <a:off x="5423040" y="3008880"/>
              <a:ext cx="401760" cy="1823400"/>
            </a:xfrm>
            <a:prstGeom prst="rect">
              <a:avLst/>
            </a:prstGeom>
            <a:solidFill>
              <a:srgbClr val="5983b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</p:grpSp>
      <p:sp>
        <p:nvSpPr>
          <p:cNvPr id="82" name="TextBox 1"/>
          <p:cNvSpPr/>
          <p:nvPr/>
        </p:nvSpPr>
        <p:spPr>
          <a:xfrm>
            <a:off x="340200" y="378360"/>
            <a:ext cx="141696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Candidates pool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4"/>
          <p:cNvSpPr/>
          <p:nvPr/>
        </p:nvSpPr>
        <p:spPr>
          <a:xfrm rot="16200000">
            <a:off x="5769360" y="3808080"/>
            <a:ext cx="496080" cy="2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Test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 rot="16200000">
            <a:off x="4922640" y="3463200"/>
            <a:ext cx="1457640" cy="24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Training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6"/>
          <p:cNvSpPr/>
          <p:nvPr/>
        </p:nvSpPr>
        <p:spPr>
          <a:xfrm>
            <a:off x="2958840" y="2313720"/>
            <a:ext cx="1642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random selection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340200" y="3008160"/>
            <a:ext cx="141696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Candidates pool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3"/>
          <p:cNvSpPr/>
          <p:nvPr/>
        </p:nvSpPr>
        <p:spPr>
          <a:xfrm>
            <a:off x="4688280" y="5013720"/>
            <a:ext cx="8503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(re)train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5"/>
          <p:cNvSpPr/>
          <p:nvPr/>
        </p:nvSpPr>
        <p:spPr>
          <a:xfrm>
            <a:off x="3580920" y="5552640"/>
            <a:ext cx="8776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evaluate</a:t>
            </a:r>
            <a:endParaRPr b="1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"/>
          <p:cNvGrpSpPr/>
          <p:nvPr/>
        </p:nvGrpSpPr>
        <p:grpSpPr>
          <a:xfrm>
            <a:off x="340200" y="6569640"/>
            <a:ext cx="5887080" cy="1973520"/>
            <a:chOff x="340200" y="6569640"/>
            <a:chExt cx="5887080" cy="1973520"/>
          </a:xfrm>
        </p:grpSpPr>
        <p:sp>
          <p:nvSpPr>
            <p:cNvPr id="90" name="Rectangle 9"/>
            <p:cNvSpPr/>
            <p:nvPr/>
          </p:nvSpPr>
          <p:spPr>
            <a:xfrm>
              <a:off x="340200" y="6719760"/>
              <a:ext cx="5887080" cy="1823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91" name="Rectangle 15"/>
            <p:cNvSpPr/>
            <p:nvPr/>
          </p:nvSpPr>
          <p:spPr>
            <a:xfrm>
              <a:off x="5824800" y="6719760"/>
              <a:ext cx="401760" cy="1823400"/>
            </a:xfrm>
            <a:prstGeom prst="rect">
              <a:avLst/>
            </a:prstGeom>
            <a:solidFill>
              <a:srgbClr val="81d41a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92" name="Rectangle 16"/>
            <p:cNvSpPr/>
            <p:nvPr/>
          </p:nvSpPr>
          <p:spPr>
            <a:xfrm>
              <a:off x="5423040" y="6719760"/>
              <a:ext cx="401760" cy="1823400"/>
            </a:xfrm>
            <a:prstGeom prst="rect">
              <a:avLst/>
            </a:prstGeom>
            <a:solidFill>
              <a:srgbClr val="5983b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240" spc="-1" strike="noStrike">
                <a:solidFill>
                  <a:srgbClr val="7a81ff"/>
                </a:solidFill>
                <a:latin typeface="Arial"/>
              </a:endParaRPr>
            </a:p>
          </p:txBody>
        </p:sp>
        <p:sp>
          <p:nvSpPr>
            <p:cNvPr id="93" name="TextBox 7"/>
            <p:cNvSpPr/>
            <p:nvPr/>
          </p:nvSpPr>
          <p:spPr>
            <a:xfrm rot="16200000">
              <a:off x="5770080" y="7519320"/>
              <a:ext cx="496080" cy="279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r>
                <a:rPr b="1" lang="en-US" sz="1240" spc="-1" strike="noStrike">
                  <a:solidFill>
                    <a:srgbClr val="000000"/>
                  </a:solidFill>
                  <a:latin typeface="Arial"/>
                </a:rPr>
                <a:t>Test</a:t>
              </a:r>
              <a:endParaRPr b="0" lang="en-US" sz="124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 txBox="1"/>
            <p:nvPr/>
          </p:nvSpPr>
          <p:spPr>
            <a:xfrm rot="16200000">
              <a:off x="4923360" y="7174440"/>
              <a:ext cx="1457640" cy="248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1" lang="en-US" sz="1240" spc="-1" strike="noStrike">
                  <a:solidFill>
                    <a:srgbClr val="000000"/>
                  </a:solidFill>
                  <a:latin typeface="Arial"/>
                </a:rPr>
                <a:t>Training</a:t>
              </a:r>
              <a:endParaRPr b="0" lang="en-US" sz="124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5" name=""/>
          <p:cNvGrpSpPr/>
          <p:nvPr/>
        </p:nvGrpSpPr>
        <p:grpSpPr>
          <a:xfrm>
            <a:off x="2648880" y="5866200"/>
            <a:ext cx="2243520" cy="2108520"/>
            <a:chOff x="2648880" y="5866200"/>
            <a:chExt cx="2243520" cy="2108520"/>
          </a:xfrm>
        </p:grpSpPr>
        <p:sp>
          <p:nvSpPr>
            <p:cNvPr id="96" name=""/>
            <p:cNvSpPr txBox="1"/>
            <p:nvPr/>
          </p:nvSpPr>
          <p:spPr>
            <a:xfrm>
              <a:off x="2648880" y="7303680"/>
              <a:ext cx="1154520" cy="6710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3600" spc="-1" strike="noStrike">
                  <a:solidFill>
                    <a:srgbClr val="000000"/>
                  </a:solidFill>
                  <a:latin typeface="TexMaths Symbols"/>
                  <a:ea typeface="TexMaths Symbols"/>
                </a:rPr>
                <a:t>σ(</a:t>
              </a:r>
              <a:r>
                <a:rPr b="1" lang="en-US" sz="3600" spc="-1" strike="noStrike">
                  <a:solidFill>
                    <a:srgbClr val="000000"/>
                  </a:solidFill>
                  <a:latin typeface="TexMaths Symbols"/>
                  <a:ea typeface="TexMaths Symbols"/>
                </a:rPr>
                <a:t>q</a:t>
              </a:r>
              <a:r>
                <a:rPr b="0" lang="en-US" sz="3600" spc="-1" strike="noStrike" baseline="-8000">
                  <a:solidFill>
                    <a:srgbClr val="000000"/>
                  </a:solidFill>
                  <a:latin typeface="TexMaths Symbols"/>
                  <a:ea typeface="TexMaths Symbols"/>
                </a:rPr>
                <a:t>i</a:t>
              </a:r>
              <a:r>
                <a:rPr b="0" lang="en-US" sz="3600" spc="-1" strike="noStrike">
                  <a:solidFill>
                    <a:srgbClr val="000000"/>
                  </a:solidFill>
                  <a:latin typeface="TexMaths Symbols"/>
                  <a:ea typeface="TexMaths Symbols"/>
                </a:rPr>
                <a:t>)</a:t>
              </a: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97" name=""/>
            <p:cNvGrpSpPr/>
            <p:nvPr/>
          </p:nvGrpSpPr>
          <p:grpSpPr>
            <a:xfrm>
              <a:off x="3195000" y="5866200"/>
              <a:ext cx="1697400" cy="1257120"/>
              <a:chOff x="3195000" y="5866200"/>
              <a:chExt cx="1697400" cy="1257120"/>
            </a:xfrm>
          </p:grpSpPr>
          <p:sp>
            <p:nvSpPr>
              <p:cNvPr id="98" name=""/>
              <p:cNvSpPr/>
              <p:nvPr/>
            </p:nvSpPr>
            <p:spPr>
              <a:xfrm>
                <a:off x="3484800" y="5866200"/>
                <a:ext cx="1407600" cy="228240"/>
              </a:xfrm>
              <a:prstGeom prst="rect">
                <a:avLst/>
              </a:prstGeom>
              <a:solidFill>
                <a:srgbClr val="5983b0"/>
              </a:solidFill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9360" rIns="99360" tIns="54360" bIns="5436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Down Arrow 2"/>
              <p:cNvSpPr/>
              <p:nvPr/>
            </p:nvSpPr>
            <p:spPr>
              <a:xfrm>
                <a:off x="3195000" y="5866200"/>
                <a:ext cx="457200" cy="1257120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5983b0"/>
              </a:solidFill>
              <a:ln w="1836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84960" rIns="84960" tIns="39960" bIns="39960" anchor="ctr">
                <a:noAutofit/>
              </a:bodyPr>
              <a:p>
                <a:endParaRPr b="0" lang="en-US" sz="124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00" name=""/>
              <p:cNvSpPr/>
              <p:nvPr/>
            </p:nvSpPr>
            <p:spPr>
              <a:xfrm>
                <a:off x="3423600" y="5874840"/>
                <a:ext cx="274320" cy="210600"/>
              </a:xfrm>
              <a:prstGeom prst="rect">
                <a:avLst/>
              </a:prstGeom>
              <a:solidFill>
                <a:srgbClr val="5983b0"/>
              </a:solidFill>
              <a:ln w="0">
                <a:solidFill>
                  <a:srgbClr val="5983b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01" name="TextBox 8"/>
          <p:cNvSpPr/>
          <p:nvPr/>
        </p:nvSpPr>
        <p:spPr>
          <a:xfrm>
            <a:off x="340200" y="6716880"/>
            <a:ext cx="1416960" cy="27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Candidates pool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5121000" y="6720120"/>
            <a:ext cx="301320" cy="1823400"/>
          </a:xfrm>
          <a:prstGeom prst="rect">
            <a:avLst/>
          </a:prstGeom>
          <a:solidFill>
            <a:srgbClr val="5983b0"/>
          </a:solidFill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4680" rIns="94680" tIns="49680" bIns="4968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 txBox="1"/>
          <p:nvPr/>
        </p:nvSpPr>
        <p:spPr>
          <a:xfrm rot="16200000">
            <a:off x="4563000" y="7207920"/>
            <a:ext cx="1457640" cy="24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1" lang="en-US" sz="124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24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9120" y="2688480"/>
            <a:ext cx="7374600" cy="6126120"/>
          </a:xfrm>
          <a:prstGeom prst="rect">
            <a:avLst/>
          </a:prstGeom>
          <a:noFill/>
          <a:ln w="64080">
            <a:solidFill>
              <a:srgbClr val="20386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2040" rIns="122040" tIns="77040" bIns="7704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Down Arrow 3"/>
          <p:cNvSpPr/>
          <p:nvPr/>
        </p:nvSpPr>
        <p:spPr>
          <a:xfrm>
            <a:off x="2647800" y="2251080"/>
            <a:ext cx="451800" cy="72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24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5860440" y="2237760"/>
            <a:ext cx="203976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600" spc="-1" strike="noStrike">
                <a:solidFill>
                  <a:srgbClr val="000000"/>
                </a:solidFill>
                <a:latin typeface="Arial"/>
              </a:rPr>
              <a:t>QbC loop</a:t>
            </a:r>
            <a:endParaRPr b="1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" name=""/>
          <p:cNvGrpSpPr/>
          <p:nvPr/>
        </p:nvGrpSpPr>
        <p:grpSpPr>
          <a:xfrm>
            <a:off x="4928400" y="3784680"/>
            <a:ext cx="2172240" cy="3886200"/>
            <a:chOff x="4928400" y="3784680"/>
            <a:chExt cx="2172240" cy="3886200"/>
          </a:xfrm>
        </p:grpSpPr>
        <p:grpSp>
          <p:nvGrpSpPr>
            <p:cNvPr id="108" name=""/>
            <p:cNvGrpSpPr/>
            <p:nvPr/>
          </p:nvGrpSpPr>
          <p:grpSpPr>
            <a:xfrm>
              <a:off x="6300000" y="3784680"/>
              <a:ext cx="800640" cy="3886200"/>
              <a:chOff x="6300000" y="3784680"/>
              <a:chExt cx="800640" cy="3886200"/>
            </a:xfrm>
          </p:grpSpPr>
          <p:grpSp>
            <p:nvGrpSpPr>
              <p:cNvPr id="109" name=""/>
              <p:cNvGrpSpPr/>
              <p:nvPr/>
            </p:nvGrpSpPr>
            <p:grpSpPr>
              <a:xfrm>
                <a:off x="6300000" y="3784680"/>
                <a:ext cx="799920" cy="3886200"/>
                <a:chOff x="6300000" y="3784680"/>
                <a:chExt cx="799920" cy="3886200"/>
              </a:xfrm>
            </p:grpSpPr>
            <p:sp>
              <p:nvSpPr>
                <p:cNvPr id="110" name=""/>
                <p:cNvSpPr/>
                <p:nvPr/>
              </p:nvSpPr>
              <p:spPr>
                <a:xfrm flipH="1" flipV="1" rot="16200000">
                  <a:off x="5176080" y="5746680"/>
                  <a:ext cx="3701880" cy="145440"/>
                </a:xfrm>
                <a:prstGeom prst="rect">
                  <a:avLst/>
                </a:prstGeom>
                <a:solidFill>
                  <a:srgbClr val="81aca6"/>
                </a:solidFill>
                <a:ln w="18360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9360" rIns="99360" tIns="54360" bIns="5436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111" name="Down Arrow 2"/>
                <p:cNvSpPr/>
                <p:nvPr/>
              </p:nvSpPr>
              <p:spPr>
                <a:xfrm flipH="1" flipV="1" rot="16200000">
                  <a:off x="6554160" y="3529800"/>
                  <a:ext cx="291240" cy="799920"/>
                </a:xfrm>
                <a:prstGeom prst="downArrow">
                  <a:avLst>
                    <a:gd name="adj1" fmla="val 50000"/>
                    <a:gd name="adj2" fmla="val 50000"/>
                  </a:avLst>
                </a:prstGeom>
                <a:solidFill>
                  <a:srgbClr val="81aca6"/>
                </a:solidFill>
                <a:ln w="1836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84960" rIns="84960" tIns="39960" bIns="39960" anchor="ctr">
                  <a:noAutofit/>
                </a:bodyPr>
                <a:p>
                  <a:endParaRPr b="0" lang="en-US" sz="124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112" name=""/>
                <p:cNvSpPr/>
                <p:nvPr/>
              </p:nvSpPr>
              <p:spPr>
                <a:xfrm flipH="1" flipV="1" rot="10800000">
                  <a:off x="7095240" y="4013280"/>
                  <a:ext cx="360" cy="360"/>
                </a:xfrm>
                <a:prstGeom prst="rect">
                  <a:avLst/>
                </a:prstGeom>
                <a:solidFill>
                  <a:srgbClr val="5983b0"/>
                </a:solidFill>
                <a:ln w="0">
                  <a:solidFill>
                    <a:srgbClr val="5983b0"/>
                  </a:solidFill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44640" bIns="-44640" anchor="ctr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113" name=""/>
              <p:cNvSpPr/>
              <p:nvPr/>
            </p:nvSpPr>
            <p:spPr>
              <a:xfrm rot="16200000">
                <a:off x="6627240" y="7197480"/>
                <a:ext cx="145800" cy="800640"/>
              </a:xfrm>
              <a:prstGeom prst="rect">
                <a:avLst/>
              </a:prstGeom>
              <a:solidFill>
                <a:srgbClr val="81aca6"/>
              </a:solidFill>
              <a:ln w="1836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9000" rIns="99000" tIns="54000" bIns="54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pic>
          <p:nvPicPr>
            <p:cNvPr id="114" name="" descr=""/>
            <p:cNvPicPr/>
            <p:nvPr/>
          </p:nvPicPr>
          <p:blipFill>
            <a:blip r:embed="rId1"/>
            <a:stretch/>
          </p:blipFill>
          <p:spPr>
            <a:xfrm>
              <a:off x="4928400" y="5315760"/>
              <a:ext cx="1399680" cy="1238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5" name="Down Arrow 1"/>
          <p:cNvSpPr/>
          <p:nvPr/>
        </p:nvSpPr>
        <p:spPr>
          <a:xfrm>
            <a:off x="5457600" y="4597200"/>
            <a:ext cx="228600" cy="1042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bf00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24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</TotalTime>
  <Application>LibreOffice/7.4.7.2$Linux_X86_64 LibreOffice_project/40$Build-2</Application>
  <AppVersion>15.0000</AppVersion>
  <Words>26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2025-06-19T20:28:28Z</dcterms:created>
  <dc:creator>Microsoft Office User</dc:creator>
  <dc:description/>
  <dc:language>en-US</dc:language>
  <cp:lastModifiedBy/>
  <dcterms:modified xsi:type="dcterms:W3CDTF">2025-06-24T17:31:06Z</dcterms:modified>
  <cp:revision>24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</vt:i4>
  </property>
</Properties>
</file>