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3" r:id="rId1"/>
    <p:sldMasterId id="2147483744" r:id="rId2"/>
    <p:sldMasterId id="2147483745" r:id="rId3"/>
    <p:sldMasterId id="2147483746" r:id="rId4"/>
    <p:sldMasterId id="2147483747" r:id="rId5"/>
    <p:sldMasterId id="2147483748" r:id="rId6"/>
    <p:sldMasterId id="2147483749" r:id="rId7"/>
    <p:sldMasterId id="2147483750" r:id="rId8"/>
    <p:sldMasterId id="2147483751" r:id="rId9"/>
  </p:sldMasterIdLst>
  <p:notesMasterIdLst>
    <p:notesMasterId r:id="rId26"/>
  </p:notesMasterIdLst>
  <p:handoutMasterIdLst>
    <p:handoutMasterId r:id="rId27"/>
  </p:handoutMasterIdLst>
  <p:sldIdLst>
    <p:sldId id="297" r:id="rId10"/>
    <p:sldId id="625" r:id="rId11"/>
    <p:sldId id="655" r:id="rId12"/>
    <p:sldId id="633" r:id="rId13"/>
    <p:sldId id="615" r:id="rId14"/>
    <p:sldId id="645" r:id="rId15"/>
    <p:sldId id="642" r:id="rId16"/>
    <p:sldId id="652" r:id="rId17"/>
    <p:sldId id="634" r:id="rId18"/>
    <p:sldId id="641" r:id="rId19"/>
    <p:sldId id="637" r:id="rId20"/>
    <p:sldId id="643" r:id="rId21"/>
    <p:sldId id="649" r:id="rId22"/>
    <p:sldId id="617" r:id="rId23"/>
    <p:sldId id="651" r:id="rId24"/>
    <p:sldId id="647" r:id="rId2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Arial" charset="0"/>
      <a:defRPr kern="1200">
        <a:solidFill>
          <a:srgbClr val="130C0B"/>
        </a:solidFill>
        <a:latin typeface="Century Gothic" pitchFamily="34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Arial" charset="0"/>
      <a:defRPr kern="1200">
        <a:solidFill>
          <a:srgbClr val="130C0B"/>
        </a:solidFill>
        <a:latin typeface="Century Gothic" pitchFamily="34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Arial" charset="0"/>
      <a:defRPr kern="1200">
        <a:solidFill>
          <a:srgbClr val="130C0B"/>
        </a:solidFill>
        <a:latin typeface="Century Gothic" pitchFamily="34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Arial" charset="0"/>
      <a:defRPr kern="1200">
        <a:solidFill>
          <a:srgbClr val="130C0B"/>
        </a:solidFill>
        <a:latin typeface="Century Gothic" pitchFamily="34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Arial" charset="0"/>
      <a:defRPr kern="1200">
        <a:solidFill>
          <a:srgbClr val="130C0B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130C0B"/>
        </a:solidFill>
        <a:latin typeface="Century Gothic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130C0B"/>
        </a:solidFill>
        <a:latin typeface="Century Gothic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130C0B"/>
        </a:solidFill>
        <a:latin typeface="Century Gothic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130C0B"/>
        </a:solidFill>
        <a:latin typeface="Century Gothic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573D9"/>
    <a:srgbClr val="009900"/>
    <a:srgbClr val="0425C8"/>
    <a:srgbClr val="0683D8"/>
    <a:srgbClr val="068EEA"/>
    <a:srgbClr val="FF0000"/>
    <a:srgbClr val="FF6600"/>
    <a:srgbClr val="AB3819"/>
    <a:srgbClr val="FFD1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35" autoAdjust="0"/>
    <p:restoredTop sz="94712" autoAdjust="0"/>
  </p:normalViewPr>
  <p:slideViewPr>
    <p:cSldViewPr snapToGrid="0">
      <p:cViewPr>
        <p:scale>
          <a:sx n="110" d="100"/>
          <a:sy n="110" d="100"/>
        </p:scale>
        <p:origin x="-1770" y="-240"/>
      </p:cViewPr>
      <p:guideLst>
        <p:guide orient="horz" pos="3396"/>
        <p:guide orient="horz" pos="2850"/>
        <p:guide orient="horz" pos="941"/>
        <p:guide orient="horz" pos="3589"/>
        <p:guide orient="horz" pos="1027"/>
        <p:guide orient="horz" pos="2397"/>
        <p:guide pos="4862"/>
        <p:guide pos="5473"/>
        <p:guide pos="4799"/>
        <p:guide pos="50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1200" b="1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 b="1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FE9802F0-E432-4CE4-8A1D-27E1B8F0E5E8}" type="datetimeFigureOut">
              <a:rPr lang="en-US"/>
              <a:pPr>
                <a:defRPr/>
              </a:pPr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784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1200" b="1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675"/>
            <a:ext cx="303784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 b="1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DD272E7C-74E7-4BC8-9DBB-55439EE0E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3055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1200" b="1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 b="1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DCC7CAE-4919-4DC5-B41E-DCF5F36AC66C}" type="datetimeFigureOut">
              <a:rPr lang="en-US"/>
              <a:pPr>
                <a:defRPr/>
              </a:pPr>
              <a:t>3/27/2017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6427"/>
            <a:ext cx="560832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784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1200" b="1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675"/>
            <a:ext cx="303784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 b="1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D946D45D-A45C-4E48-A5BA-FE0473D39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501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en-US" smtClean="0"/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Confidential Information</a:t>
            </a: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E7B6F01-7044-412A-9F1E-E5ADA6A8DDD0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 Information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46D45D-A45C-4E48-A5BA-FE0473D399B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29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 Information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46D45D-A45C-4E48-A5BA-FE0473D399B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29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 Information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46D45D-A45C-4E48-A5BA-FE0473D399B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29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 Information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46D45D-A45C-4E48-A5BA-FE0473D399B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29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 Information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46D45D-A45C-4E48-A5BA-FE0473D399B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29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 Information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46D45D-A45C-4E48-A5BA-FE0473D399B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55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 Information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46D45D-A45C-4E48-A5BA-FE0473D399B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55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 Information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46D45D-A45C-4E48-A5BA-FE0473D399B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55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 Information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46D45D-A45C-4E48-A5BA-FE0473D399B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55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 Information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46D45D-A45C-4E48-A5BA-FE0473D399B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55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 Information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46D45D-A45C-4E48-A5BA-FE0473D399B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55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 Information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46D45D-A45C-4E48-A5BA-FE0473D399B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55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 Information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46D45D-A45C-4E48-A5BA-FE0473D399B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29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 Information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46D45D-A45C-4E48-A5BA-FE0473D399B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29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4450"/>
            <a:ext cx="2057400" cy="5994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4450"/>
            <a:ext cx="6019800" cy="5994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CC27B-6C00-4EAE-BBE1-35B62DC426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CCA3F-B269-4D7D-A52C-8C693AEB59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1E1A6-B745-4C31-94B4-6A0EE9712C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25513"/>
            <a:ext cx="40386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25513"/>
            <a:ext cx="40386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596B6-9336-423B-AD90-FB5DE3285F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318D3-F0E4-4857-BD51-FFAA92ED9E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82F4E-D394-4722-8845-163E0B9985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47FCF-FF90-4EAB-9E43-33AAA24357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69537-A759-49B2-A1B3-D80FD3A9E5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A45F0-FB97-4731-8CE5-3660E51C9E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825394-835C-4FEC-97E8-1ECA58AEC5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4450"/>
            <a:ext cx="2057400" cy="5994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4450"/>
            <a:ext cx="6019800" cy="5994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3E034-D456-4785-A942-B6BA95F5F1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B94B1-5DF1-4D99-9931-85AAC1E894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E23007-ACF2-4A0A-90AB-75CB862AFF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0D633-DAF9-4325-AE0C-C160E6B4BC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25513"/>
            <a:ext cx="40386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25513"/>
            <a:ext cx="40386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2AC06-3D82-4848-B337-D91C814116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1D502-5254-4A56-9EF9-06E17797A7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C06CD-112B-4EE9-93CD-E4ACA6F111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61E93-88F9-4E65-8305-7DA736DE0C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7F16A-3582-4AF2-B8ED-FB91420F86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93F47-2EEF-4A23-A3D0-33C20F3AD5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796B8-DBB4-4C56-8594-3E00435D1A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4450"/>
            <a:ext cx="2057400" cy="5994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4450"/>
            <a:ext cx="6019800" cy="5994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3D3BD-4F0F-4E7D-BEF4-9653A2F667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578D7-75DB-470E-9AF5-EC69998AA9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FA5E9-C31F-4E30-A4FE-A894626B31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A317F-B3C1-46A7-B80B-CD725BF911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25513"/>
            <a:ext cx="40386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25513"/>
            <a:ext cx="40386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C75E1-4112-43BF-80E9-E817798688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7FF5A-1B12-4DC0-9FF3-AC4E29073E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71650-C16A-4690-B3F3-2F8193A51C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25513"/>
            <a:ext cx="40386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25513"/>
            <a:ext cx="40386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06977-7D53-487E-B54E-D19A52A362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4FDE9C-893E-47BF-8640-3E095DF54D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31DED-320B-4DF1-89D0-E2C546BB01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98C4A-A5E6-4A9D-9986-0B0AD1904A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4450"/>
            <a:ext cx="2057400" cy="5994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4450"/>
            <a:ext cx="6019800" cy="5994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9629F-B2CE-4AAB-BF37-9C2AE6220C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6EC28-1B10-4E1D-B2FB-1C68F549D9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761BF-5392-47EB-82C9-367F2DD943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6D862-DA96-4BCE-8F58-6DCFF07624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25513"/>
            <a:ext cx="40386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25513"/>
            <a:ext cx="40386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AFC63-40D1-4956-8755-3654FA32CB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EEE06-B7FC-4A21-BF17-DCC5468574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463664-4868-4F18-BEFA-C3BA941E50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89B4B-99D3-4F7D-AB0D-FCB46ABF27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F8B924-1B2B-4EEB-9272-8895026972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496F2-42FC-4A0C-A8A3-3300AAD863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1771E-C0F7-4B62-AC65-5191D8253E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4450"/>
            <a:ext cx="2057400" cy="5994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4450"/>
            <a:ext cx="6019800" cy="5994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C7661-B254-4A37-B927-E29A6DED10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7D7810-5E8D-4784-A7F3-4B4E2BA3DE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58B36-7B33-45E5-A9EB-6C641A4F4A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9215D-A36A-48A3-843F-35A8C21391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25513"/>
            <a:ext cx="40386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25513"/>
            <a:ext cx="40386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AB4EF-09F9-4741-888E-5E04DC3643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735A3-87F2-43B7-A37D-8EEDDC93E3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483A3-57D7-4700-BB1B-55E79EA672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C4F03-452B-4334-9F5C-BB47520FCA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AB58E-6BB9-4BFA-A897-7316A0EB0C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905C1-CD32-45B8-82D6-ABC4E009A2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42B6DE-EF56-4C09-9E7A-019FBABCA7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4450"/>
            <a:ext cx="2057400" cy="5994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4450"/>
            <a:ext cx="6019800" cy="5994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206A1-D714-4F17-9EDD-ECF9CEE410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C8917-D330-4FF1-BAFB-92F6CC2BA0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AF98A-FB98-4D1B-BF85-7B9DEF7501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20D40-7DF2-4EB9-A69F-1EF18E2628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25513"/>
            <a:ext cx="40386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25513"/>
            <a:ext cx="40386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7A405-0BDC-4936-8F34-C9489D0A59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0AB37-F194-4C6F-BD49-410BDD6C12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C7574-CAF3-40A7-A6DF-04EECF3F77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70994-3E92-437D-9D06-55548392F6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59968-61BD-49A0-82B1-592B48FA44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BC6F5-F916-47AC-B9E2-3DF43BF7FF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385A1-0641-4D98-A99B-26440649FB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4450"/>
            <a:ext cx="2057400" cy="5994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4450"/>
            <a:ext cx="6019800" cy="5994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198678-D062-44CC-942F-A8ECAF81BE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C1FA8-17BF-402C-B196-44F8D3CADA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C98A8-7700-4EBC-8C8B-95A1FD78CF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23BD4-D982-4684-82EC-6120116BA2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25513"/>
            <a:ext cx="40386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25513"/>
            <a:ext cx="40386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210A0-AAAD-4763-B7BD-009E2E46BC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55F38-F01D-4E15-A709-E77DBEB3F8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5C3F8-27D6-45BC-A2BD-2FCE34F778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50128-34B3-40BF-8E56-AE2EE2EB31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96928-BC93-4F47-94FF-98352A7ACD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B1F2A-FE68-4BC1-92E1-43B32DE78C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39015-3990-4CAA-88CB-793A0BF394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4450"/>
            <a:ext cx="2057400" cy="5994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4450"/>
            <a:ext cx="6019800" cy="5994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513A3-95DF-4395-AB74-ACFD6D60E1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365E7-2E91-4CB7-9A71-217C78E822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FE5C9-16C2-4F28-921F-2B7E973947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030763-EF91-423C-B31A-2D26155A3D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25513"/>
            <a:ext cx="40386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25513"/>
            <a:ext cx="40386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1B0F55-378E-4690-B1BF-216C6A563B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71314-C4F8-4603-A67B-9718AA675C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05D4E2-0259-40D2-A5E1-B4D3562062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C4A94-DF10-4D5E-9DA4-4B87586C07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92254-1F0C-43D4-8CC4-C829575724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A19A3-858C-45DE-9F72-310D1B81DC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CC39A-CE0A-49EB-B7FA-58174ECA95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4450"/>
            <a:ext cx="2057400" cy="5994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4450"/>
            <a:ext cx="6019800" cy="5994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73FCD-9B2E-4A23-B0AF-EDE129FA11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4450"/>
            <a:ext cx="8229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25513"/>
            <a:ext cx="8229600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•"/>
        <a:defRPr sz="2800">
          <a:solidFill>
            <a:srgbClr val="130C0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 sz="2400">
          <a:solidFill>
            <a:srgbClr val="130C0B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 sz="2000">
          <a:solidFill>
            <a:srgbClr val="130C0B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>
          <a:solidFill>
            <a:srgbClr val="130C0B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>
          <a:solidFill>
            <a:srgbClr val="130C0B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>
          <a:solidFill>
            <a:srgbClr val="130C0B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>
          <a:solidFill>
            <a:srgbClr val="130C0B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>
          <a:solidFill>
            <a:srgbClr val="130C0B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>
          <a:solidFill>
            <a:srgbClr val="130C0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4450"/>
            <a:ext cx="8229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25513"/>
            <a:ext cx="8229600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" name="Slide Number Placeholder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588" y="6384925"/>
            <a:ext cx="360362" cy="217488"/>
          </a:xfrm>
          <a:prstGeom prst="rect">
            <a:avLst/>
          </a:prstGeom>
          <a:ln/>
        </p:spPr>
        <p:txBody>
          <a:bodyPr/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800" b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251CF59F-6526-47A4-B331-5EEF066083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2750" y="6383338"/>
            <a:ext cx="1797050" cy="211137"/>
          </a:xfrm>
          <a:prstGeom prst="rect">
            <a:avLst/>
          </a:prstGeom>
          <a:noFill/>
          <a:ln/>
        </p:spPr>
        <p:txBody>
          <a:bodyPr/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800" b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•"/>
        <a:defRPr sz="2800">
          <a:solidFill>
            <a:srgbClr val="130C0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 sz="2400">
          <a:solidFill>
            <a:srgbClr val="130C0B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 sz="2000">
          <a:solidFill>
            <a:srgbClr val="130C0B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>
          <a:solidFill>
            <a:srgbClr val="130C0B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>
          <a:solidFill>
            <a:srgbClr val="130C0B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>
          <a:solidFill>
            <a:srgbClr val="130C0B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>
          <a:solidFill>
            <a:srgbClr val="130C0B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>
          <a:solidFill>
            <a:srgbClr val="130C0B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>
          <a:solidFill>
            <a:srgbClr val="130C0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4450"/>
            <a:ext cx="8229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25513"/>
            <a:ext cx="8229600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0" y="6359525"/>
            <a:ext cx="360363" cy="217488"/>
          </a:xfrm>
          <a:prstGeom prst="rect">
            <a:avLst/>
          </a:prstGeom>
        </p:spPr>
        <p:txBody>
          <a:bodyPr/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FC54EE46-5236-462C-98ED-160F9738DE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30213" y="6356350"/>
            <a:ext cx="1366837" cy="217488"/>
          </a:xfrm>
          <a:prstGeom prst="rect">
            <a:avLst/>
          </a:prstGeom>
        </p:spPr>
        <p:txBody>
          <a:bodyPr/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•"/>
        <a:defRPr sz="2800">
          <a:solidFill>
            <a:srgbClr val="130C0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 sz="2400">
          <a:solidFill>
            <a:srgbClr val="130C0B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 sz="2000">
          <a:solidFill>
            <a:srgbClr val="130C0B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>
          <a:solidFill>
            <a:srgbClr val="130C0B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>
          <a:solidFill>
            <a:srgbClr val="130C0B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>
          <a:solidFill>
            <a:srgbClr val="130C0B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>
          <a:solidFill>
            <a:srgbClr val="130C0B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>
          <a:solidFill>
            <a:srgbClr val="130C0B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>
          <a:solidFill>
            <a:srgbClr val="130C0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4450"/>
            <a:ext cx="8229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25513"/>
            <a:ext cx="8229600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0" y="6359525"/>
            <a:ext cx="360363" cy="217488"/>
          </a:xfrm>
          <a:prstGeom prst="rect">
            <a:avLst/>
          </a:prstGeom>
        </p:spPr>
        <p:txBody>
          <a:bodyPr/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4B34466D-C1DD-47E5-B069-0938DF38DF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30213" y="6356350"/>
            <a:ext cx="1366837" cy="217488"/>
          </a:xfrm>
          <a:prstGeom prst="rect">
            <a:avLst/>
          </a:prstGeom>
        </p:spPr>
        <p:txBody>
          <a:bodyPr/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•"/>
        <a:defRPr sz="2800">
          <a:solidFill>
            <a:srgbClr val="130C0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 sz="2400">
          <a:solidFill>
            <a:srgbClr val="130C0B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 sz="2000">
          <a:solidFill>
            <a:srgbClr val="130C0B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>
          <a:solidFill>
            <a:srgbClr val="130C0B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>
          <a:solidFill>
            <a:srgbClr val="130C0B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>
          <a:solidFill>
            <a:srgbClr val="130C0B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>
          <a:solidFill>
            <a:srgbClr val="130C0B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>
          <a:solidFill>
            <a:srgbClr val="130C0B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>
          <a:solidFill>
            <a:srgbClr val="130C0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4450"/>
            <a:ext cx="8229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25513"/>
            <a:ext cx="8229600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0" y="6359525"/>
            <a:ext cx="360363" cy="217488"/>
          </a:xfrm>
          <a:prstGeom prst="rect">
            <a:avLst/>
          </a:prstGeom>
        </p:spPr>
        <p:txBody>
          <a:bodyPr/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81047F29-B679-491D-BFEE-902D511A2D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30213" y="6356350"/>
            <a:ext cx="1366837" cy="217488"/>
          </a:xfrm>
          <a:prstGeom prst="rect">
            <a:avLst/>
          </a:prstGeom>
        </p:spPr>
        <p:txBody>
          <a:bodyPr/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•"/>
        <a:defRPr sz="2800">
          <a:solidFill>
            <a:srgbClr val="130C0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 sz="2400">
          <a:solidFill>
            <a:srgbClr val="130C0B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 sz="2000">
          <a:solidFill>
            <a:srgbClr val="130C0B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>
          <a:solidFill>
            <a:srgbClr val="130C0B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>
          <a:solidFill>
            <a:srgbClr val="130C0B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>
          <a:solidFill>
            <a:srgbClr val="130C0B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>
          <a:solidFill>
            <a:srgbClr val="130C0B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>
          <a:solidFill>
            <a:srgbClr val="130C0B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>
          <a:solidFill>
            <a:srgbClr val="130C0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4450"/>
            <a:ext cx="8229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25513"/>
            <a:ext cx="8229600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0" y="6359525"/>
            <a:ext cx="360363" cy="217488"/>
          </a:xfrm>
          <a:prstGeom prst="rect">
            <a:avLst/>
          </a:prstGeom>
        </p:spPr>
        <p:txBody>
          <a:bodyPr/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D96DF7A5-7BF3-4B75-B05D-53F6A2C809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30213" y="6356350"/>
            <a:ext cx="1366837" cy="217488"/>
          </a:xfrm>
          <a:prstGeom prst="rect">
            <a:avLst/>
          </a:prstGeom>
        </p:spPr>
        <p:txBody>
          <a:bodyPr/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•"/>
        <a:defRPr sz="2800">
          <a:solidFill>
            <a:srgbClr val="130C0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 sz="2400">
          <a:solidFill>
            <a:srgbClr val="130C0B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 sz="2000">
          <a:solidFill>
            <a:srgbClr val="130C0B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>
          <a:solidFill>
            <a:srgbClr val="130C0B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>
          <a:solidFill>
            <a:srgbClr val="130C0B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>
          <a:solidFill>
            <a:srgbClr val="130C0B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>
          <a:solidFill>
            <a:srgbClr val="130C0B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>
          <a:solidFill>
            <a:srgbClr val="130C0B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>
          <a:solidFill>
            <a:srgbClr val="130C0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4450"/>
            <a:ext cx="8229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25513"/>
            <a:ext cx="8229600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0" y="6359525"/>
            <a:ext cx="360363" cy="217488"/>
          </a:xfrm>
          <a:prstGeom prst="rect">
            <a:avLst/>
          </a:prstGeom>
        </p:spPr>
        <p:txBody>
          <a:bodyPr/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585D5480-DFFB-4CA1-895C-97AB3CABED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30213" y="6356350"/>
            <a:ext cx="1366837" cy="217488"/>
          </a:xfrm>
          <a:prstGeom prst="rect">
            <a:avLst/>
          </a:prstGeom>
        </p:spPr>
        <p:txBody>
          <a:bodyPr/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•"/>
        <a:defRPr sz="2800">
          <a:solidFill>
            <a:srgbClr val="130C0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 sz="2400">
          <a:solidFill>
            <a:srgbClr val="130C0B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 sz="2000">
          <a:solidFill>
            <a:srgbClr val="130C0B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>
          <a:solidFill>
            <a:srgbClr val="130C0B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>
          <a:solidFill>
            <a:srgbClr val="130C0B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>
          <a:solidFill>
            <a:srgbClr val="130C0B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>
          <a:solidFill>
            <a:srgbClr val="130C0B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>
          <a:solidFill>
            <a:srgbClr val="130C0B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>
          <a:solidFill>
            <a:srgbClr val="130C0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4450"/>
            <a:ext cx="8229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25513"/>
            <a:ext cx="8229600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0" y="6359525"/>
            <a:ext cx="360363" cy="217488"/>
          </a:xfrm>
          <a:prstGeom prst="rect">
            <a:avLst/>
          </a:prstGeom>
        </p:spPr>
        <p:txBody>
          <a:bodyPr/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3405C2C0-33BC-4DE0-82A4-B1E9B11A14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30213" y="6356350"/>
            <a:ext cx="1366837" cy="217488"/>
          </a:xfrm>
          <a:prstGeom prst="rect">
            <a:avLst/>
          </a:prstGeom>
        </p:spPr>
        <p:txBody>
          <a:bodyPr/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•"/>
        <a:defRPr sz="2800">
          <a:solidFill>
            <a:srgbClr val="130C0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 sz="2400">
          <a:solidFill>
            <a:srgbClr val="130C0B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 sz="2000">
          <a:solidFill>
            <a:srgbClr val="130C0B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>
          <a:solidFill>
            <a:srgbClr val="130C0B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>
          <a:solidFill>
            <a:srgbClr val="130C0B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>
          <a:solidFill>
            <a:srgbClr val="130C0B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>
          <a:solidFill>
            <a:srgbClr val="130C0B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>
          <a:solidFill>
            <a:srgbClr val="130C0B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>
          <a:solidFill>
            <a:srgbClr val="130C0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4450"/>
            <a:ext cx="8229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25513"/>
            <a:ext cx="8229600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" name="Rectangle 4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0" y="6359525"/>
            <a:ext cx="360363" cy="217488"/>
          </a:xfrm>
          <a:prstGeom prst="rect">
            <a:avLst/>
          </a:prstGeom>
        </p:spPr>
        <p:txBody>
          <a:bodyPr/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1BE13632-F369-408F-BA3C-AB280C5509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30213" y="6356350"/>
            <a:ext cx="1366837" cy="217488"/>
          </a:xfrm>
          <a:prstGeom prst="rect">
            <a:avLst/>
          </a:prstGeom>
        </p:spPr>
        <p:txBody>
          <a:bodyPr/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•"/>
        <a:defRPr sz="2800">
          <a:solidFill>
            <a:srgbClr val="130C0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 sz="2400">
          <a:solidFill>
            <a:srgbClr val="130C0B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 sz="2000">
          <a:solidFill>
            <a:srgbClr val="130C0B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>
          <a:solidFill>
            <a:srgbClr val="130C0B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>
          <a:solidFill>
            <a:srgbClr val="130C0B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>
          <a:solidFill>
            <a:srgbClr val="130C0B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>
          <a:solidFill>
            <a:srgbClr val="130C0B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>
          <a:solidFill>
            <a:srgbClr val="130C0B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•"/>
        <a:defRPr>
          <a:solidFill>
            <a:srgbClr val="130C0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5"/>
          <p:cNvSpPr>
            <a:spLocks noGrp="1"/>
          </p:cNvSpPr>
          <p:nvPr>
            <p:ph type="ctrTitle" idx="4294967295"/>
          </p:nvPr>
        </p:nvSpPr>
        <p:spPr>
          <a:xfrm>
            <a:off x="3714750" y="3113088"/>
            <a:ext cx="4962525" cy="2303462"/>
          </a:xfrm>
          <a:noFill/>
        </p:spPr>
        <p:txBody>
          <a:bodyPr/>
          <a:lstStyle/>
          <a:p>
            <a:pPr eaLnBrk="1" hangingPunct="1"/>
            <a:r>
              <a:rPr lang="en-US" altLang="en-US" sz="2800" dirty="0" smtClean="0">
                <a:solidFill>
                  <a:srgbClr val="9D3417"/>
                </a:solidFill>
              </a:rPr>
              <a:t>Target List</a:t>
            </a:r>
            <a:br>
              <a:rPr lang="en-US" altLang="en-US" sz="2800" dirty="0" smtClean="0">
                <a:solidFill>
                  <a:srgbClr val="9D3417"/>
                </a:solidFill>
              </a:rPr>
            </a:br>
            <a:r>
              <a:rPr lang="en-US" altLang="en-US" sz="2800" dirty="0" smtClean="0">
                <a:solidFill>
                  <a:srgbClr val="9D3417"/>
                </a:solidFill>
              </a:rPr>
              <a:t>SMEI</a:t>
            </a:r>
            <a:br>
              <a:rPr lang="en-US" altLang="en-US" sz="2800" dirty="0" smtClean="0">
                <a:solidFill>
                  <a:srgbClr val="9D3417"/>
                </a:solidFill>
              </a:rPr>
            </a:br>
            <a:r>
              <a:rPr lang="en-US" altLang="en-US" sz="2800" dirty="0" smtClean="0">
                <a:solidFill>
                  <a:srgbClr val="9D3417"/>
                </a:solidFill>
              </a:rPr>
              <a:t>Mar 24 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88" y="6364288"/>
            <a:ext cx="360362" cy="217487"/>
          </a:xfrm>
        </p:spPr>
        <p:txBody>
          <a:bodyPr/>
          <a:lstStyle/>
          <a:p>
            <a:pPr>
              <a:defRPr/>
            </a:pPr>
            <a:fld id="{DE689110-98A5-469D-8433-53C8D2A1B96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9406" y="0"/>
            <a:ext cx="8229600" cy="63341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XPC’146690 Follow-up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663906"/>
              </p:ext>
            </p:extLst>
          </p:nvPr>
        </p:nvGraphicFramePr>
        <p:xfrm>
          <a:off x="547658" y="812651"/>
          <a:ext cx="4838700" cy="424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869" name="CS ChemDraw Drawing" r:id="rId4" imgW="5487481" imgH="4807890" progId="ChemDraw.Document.6.0">
                  <p:embed/>
                </p:oleObj>
              </mc:Choice>
              <mc:Fallback>
                <p:oleObj name="CS ChemDraw Drawing" r:id="rId4" imgW="5487481" imgH="4807890" progId="ChemDraw.Document.6.0">
                  <p:embed/>
                  <p:pic>
                    <p:nvPicPr>
                      <p:cNvPr id="0" name="Picture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58" y="812651"/>
                        <a:ext cx="4838700" cy="424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282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88" y="6364288"/>
            <a:ext cx="360362" cy="217487"/>
          </a:xfrm>
        </p:spPr>
        <p:txBody>
          <a:bodyPr/>
          <a:lstStyle/>
          <a:p>
            <a:pPr>
              <a:defRPr/>
            </a:pPr>
            <a:fld id="{DE689110-98A5-469D-8433-53C8D2A1B96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50325" y="-637"/>
            <a:ext cx="8229600" cy="63341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Amino </a:t>
            </a:r>
            <a:r>
              <a:rPr lang="en-US" altLang="en-US" dirty="0" err="1" smtClean="0"/>
              <a:t>BArS</a:t>
            </a:r>
            <a:r>
              <a:rPr lang="en-US" altLang="en-US" dirty="0" smtClean="0"/>
              <a:t> Warheads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181641"/>
              </p:ext>
            </p:extLst>
          </p:nvPr>
        </p:nvGraphicFramePr>
        <p:xfrm>
          <a:off x="366713" y="711200"/>
          <a:ext cx="6480175" cy="357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81" name="CS ChemDraw Drawing" r:id="rId4" imgW="7389487" imgH="4080780" progId="ChemDraw.Document.6.0">
                  <p:embed/>
                </p:oleObj>
              </mc:Choice>
              <mc:Fallback>
                <p:oleObj name="CS ChemDraw Drawing" r:id="rId4" imgW="7389487" imgH="4080780" progId="ChemDraw.Document.6.0">
                  <p:embed/>
                  <p:pic>
                    <p:nvPicPr>
                      <p:cNvPr id="0" name="Picture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711200"/>
                        <a:ext cx="6480175" cy="357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170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88" y="6364288"/>
            <a:ext cx="360362" cy="217487"/>
          </a:xfrm>
        </p:spPr>
        <p:txBody>
          <a:bodyPr/>
          <a:lstStyle/>
          <a:p>
            <a:pPr>
              <a:defRPr/>
            </a:pPr>
            <a:fld id="{DE689110-98A5-469D-8433-53C8D2A1B96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50325" y="-637"/>
            <a:ext cx="8229600" cy="63341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Amino </a:t>
            </a:r>
            <a:r>
              <a:rPr lang="en-US" altLang="en-US" dirty="0" err="1" smtClean="0"/>
              <a:t>BArS</a:t>
            </a:r>
            <a:r>
              <a:rPr lang="en-US" altLang="en-US" dirty="0" smtClean="0"/>
              <a:t> Pyridine B-Rings – </a:t>
            </a:r>
            <a:r>
              <a:rPr lang="en-US" altLang="en-US" dirty="0" smtClean="0">
                <a:solidFill>
                  <a:srgbClr val="FF0000"/>
                </a:solidFill>
              </a:rPr>
              <a:t>High Priority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957503"/>
              </p:ext>
            </p:extLst>
          </p:nvPr>
        </p:nvGraphicFramePr>
        <p:xfrm>
          <a:off x="955675" y="863600"/>
          <a:ext cx="6208713" cy="393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890" name="CS ChemDraw Drawing" r:id="rId4" imgW="7796307" imgH="4940460" progId="ChemDraw.Document.6.0">
                  <p:embed/>
                </p:oleObj>
              </mc:Choice>
              <mc:Fallback>
                <p:oleObj name="CS ChemDraw Drawing" r:id="rId4" imgW="7796307" imgH="4940460" progId="ChemDraw.Document.6.0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863600"/>
                        <a:ext cx="6208713" cy="3935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529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88" y="6364288"/>
            <a:ext cx="360362" cy="217487"/>
          </a:xfrm>
        </p:spPr>
        <p:txBody>
          <a:bodyPr/>
          <a:lstStyle/>
          <a:p>
            <a:pPr>
              <a:defRPr/>
            </a:pPr>
            <a:fld id="{DE689110-98A5-469D-8433-53C8D2A1B96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50325" y="-637"/>
            <a:ext cx="8229600" cy="63341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Amino </a:t>
            </a:r>
            <a:r>
              <a:rPr lang="en-US" altLang="en-US" dirty="0" err="1" smtClean="0"/>
              <a:t>BArS</a:t>
            </a:r>
            <a:r>
              <a:rPr lang="en-US" altLang="en-US" dirty="0" smtClean="0"/>
              <a:t> Pyridine B-Rings </a:t>
            </a:r>
            <a:r>
              <a:rPr lang="en-US" altLang="en-US" dirty="0">
                <a:solidFill>
                  <a:srgbClr val="FF0000"/>
                </a:solidFill>
              </a:rPr>
              <a:t>High Priority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303339"/>
              </p:ext>
            </p:extLst>
          </p:nvPr>
        </p:nvGraphicFramePr>
        <p:xfrm>
          <a:off x="506413" y="811213"/>
          <a:ext cx="4565650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62" name="CS ChemDraw Drawing" r:id="rId4" imgW="4914529" imgH="3870450" progId="ChemDraw.Document.6.0">
                  <p:embed/>
                </p:oleObj>
              </mc:Choice>
              <mc:Fallback>
                <p:oleObj name="CS ChemDraw Drawing" r:id="rId4" imgW="4914529" imgH="3870450" progId="ChemDraw.Document.6.0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3" y="811213"/>
                        <a:ext cx="4565650" cy="360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969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88" y="6364288"/>
            <a:ext cx="360362" cy="217487"/>
          </a:xfrm>
        </p:spPr>
        <p:txBody>
          <a:bodyPr/>
          <a:lstStyle/>
          <a:p>
            <a:pPr>
              <a:defRPr/>
            </a:pPr>
            <a:fld id="{DE689110-98A5-469D-8433-53C8D2A1B96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8738"/>
            <a:ext cx="8229600" cy="63341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(Amino) </a:t>
            </a:r>
            <a:r>
              <a:rPr lang="en-US" altLang="en-US" dirty="0" err="1" smtClean="0"/>
              <a:t>BArS</a:t>
            </a:r>
            <a:r>
              <a:rPr lang="en-US" altLang="en-US" dirty="0" smtClean="0"/>
              <a:t> Analogs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943703"/>
              </p:ext>
            </p:extLst>
          </p:nvPr>
        </p:nvGraphicFramePr>
        <p:xfrm>
          <a:off x="825500" y="966788"/>
          <a:ext cx="6845300" cy="453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081" name="CS ChemDraw Drawing" r:id="rId4" imgW="6845169" imgH="4531950" progId="ChemDraw.Document.6.0">
                  <p:embed/>
                </p:oleObj>
              </mc:Choice>
              <mc:Fallback>
                <p:oleObj name="CS ChemDraw Drawing" r:id="rId4" imgW="6845169" imgH="4531950" progId="ChemDraw.Document.6.0">
                  <p:embed/>
                  <p:pic>
                    <p:nvPicPr>
                      <p:cNvPr id="0" name="Picture 5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966788"/>
                        <a:ext cx="6845300" cy="4532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426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88" y="6364288"/>
            <a:ext cx="360362" cy="217487"/>
          </a:xfrm>
        </p:spPr>
        <p:txBody>
          <a:bodyPr/>
          <a:lstStyle/>
          <a:p>
            <a:pPr>
              <a:defRPr/>
            </a:pPr>
            <a:fld id="{DE689110-98A5-469D-8433-53C8D2A1B96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8738"/>
            <a:ext cx="8229600" cy="63341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Other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161061"/>
              </p:ext>
            </p:extLst>
          </p:nvPr>
        </p:nvGraphicFramePr>
        <p:xfrm>
          <a:off x="546100" y="1130300"/>
          <a:ext cx="2717800" cy="411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90" name="CS ChemDraw Drawing" r:id="rId4" imgW="2721552" imgH="4126745" progId="ChemDraw.Document.6.0">
                  <p:embed/>
                </p:oleObj>
              </mc:Choice>
              <mc:Fallback>
                <p:oleObj name="CS ChemDraw Drawing" r:id="rId4" imgW="2721552" imgH="4126745" progId="ChemDraw.Document.6.0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1130300"/>
                        <a:ext cx="2717800" cy="4116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463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88" y="6364288"/>
            <a:ext cx="360362" cy="217487"/>
          </a:xfrm>
        </p:spPr>
        <p:txBody>
          <a:bodyPr/>
          <a:lstStyle/>
          <a:p>
            <a:pPr>
              <a:defRPr/>
            </a:pPr>
            <a:fld id="{DE689110-98A5-469D-8433-53C8D2A1B96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43450" y="58738"/>
            <a:ext cx="8229600" cy="633412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Analogues (CIPN)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982288"/>
              </p:ext>
            </p:extLst>
          </p:nvPr>
        </p:nvGraphicFramePr>
        <p:xfrm>
          <a:off x="744208" y="1549432"/>
          <a:ext cx="239871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43" name="CS ChemDraw Drawing" r:id="rId4" imgW="2402923" imgH="923220" progId="ChemDraw.Document.6.0">
                  <p:embed/>
                </p:oleObj>
              </mc:Choice>
              <mc:Fallback>
                <p:oleObj name="CS ChemDraw Drawing" r:id="rId4" imgW="2402923" imgH="923220" progId="ChemDraw.Document.6.0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208" y="1549432"/>
                        <a:ext cx="2398713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620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88" y="6364288"/>
            <a:ext cx="360362" cy="217487"/>
          </a:xfrm>
        </p:spPr>
        <p:txBody>
          <a:bodyPr/>
          <a:lstStyle/>
          <a:p>
            <a:pPr>
              <a:defRPr/>
            </a:pPr>
            <a:fld id="{DE689110-98A5-469D-8433-53C8D2A1B96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498" y="399215"/>
            <a:ext cx="4572000" cy="160659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425C8"/>
                </a:solidFill>
              </a:rPr>
              <a:t>Blue - </a:t>
            </a:r>
            <a:r>
              <a:rPr lang="en-US" sz="1200" b="1" dirty="0" smtClean="0">
                <a:solidFill>
                  <a:srgbClr val="0425C8"/>
                </a:solidFill>
              </a:rPr>
              <a:t>Sultan</a:t>
            </a:r>
            <a:endParaRPr lang="en-US" sz="1200" b="1" dirty="0">
              <a:solidFill>
                <a:srgbClr val="0425C8"/>
              </a:solidFill>
            </a:endParaRPr>
          </a:p>
          <a:p>
            <a:r>
              <a:rPr lang="en-US" sz="1200" b="1" dirty="0">
                <a:solidFill>
                  <a:srgbClr val="009900"/>
                </a:solidFill>
              </a:rPr>
              <a:t>Green - </a:t>
            </a:r>
            <a:r>
              <a:rPr lang="en-US" sz="1200" b="1" dirty="0" err="1" smtClean="0">
                <a:solidFill>
                  <a:srgbClr val="009900"/>
                </a:solidFill>
              </a:rPr>
              <a:t>Thilo</a:t>
            </a:r>
            <a:endParaRPr lang="en-US" sz="1200" b="1" dirty="0">
              <a:solidFill>
                <a:srgbClr val="009900"/>
              </a:solidFill>
            </a:endParaRPr>
          </a:p>
          <a:p>
            <a:r>
              <a:rPr lang="en-US" sz="1200" b="1" dirty="0">
                <a:solidFill>
                  <a:srgbClr val="F573D9"/>
                </a:solidFill>
              </a:rPr>
              <a:t>Pink - </a:t>
            </a:r>
            <a:r>
              <a:rPr lang="en-US" sz="1200" b="1" dirty="0" smtClean="0">
                <a:solidFill>
                  <a:srgbClr val="F573D9"/>
                </a:solidFill>
              </a:rPr>
              <a:t>MW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Red – </a:t>
            </a:r>
            <a:r>
              <a:rPr lang="en-US" sz="1200" b="1" dirty="0" err="1" smtClean="0">
                <a:solidFill>
                  <a:srgbClr val="FF0000"/>
                </a:solidFill>
              </a:rPr>
              <a:t>WuXi</a:t>
            </a:r>
            <a:endParaRPr lang="en-US" sz="1200" b="1" dirty="0" smtClean="0">
              <a:solidFill>
                <a:srgbClr val="FF0000"/>
              </a:solidFill>
            </a:endParaRPr>
          </a:p>
          <a:p>
            <a:r>
              <a:rPr lang="en-US" sz="1200" b="1" dirty="0" smtClean="0">
                <a:solidFill>
                  <a:srgbClr val="FFC000"/>
                </a:solidFill>
              </a:rPr>
              <a:t>Orange – </a:t>
            </a:r>
            <a:r>
              <a:rPr lang="en-US" sz="1200" b="1" dirty="0" err="1" smtClean="0">
                <a:solidFill>
                  <a:srgbClr val="FFC000"/>
                </a:solidFill>
              </a:rPr>
              <a:t>Shaoyi</a:t>
            </a:r>
            <a:endParaRPr lang="en-US" sz="1200" b="1" dirty="0" smtClean="0">
              <a:solidFill>
                <a:srgbClr val="FFC000"/>
              </a:solidFill>
            </a:endParaRPr>
          </a:p>
          <a:p>
            <a:r>
              <a:rPr lang="en-US" sz="1200" b="1" dirty="0" smtClean="0">
                <a:solidFill>
                  <a:srgbClr val="7030A0"/>
                </a:solidFill>
              </a:rPr>
              <a:t>Purple - Kristen</a:t>
            </a:r>
            <a:endParaRPr lang="en-US" sz="1200" b="1" dirty="0">
              <a:solidFill>
                <a:srgbClr val="FFC000"/>
              </a:solidFill>
            </a:endParaRPr>
          </a:p>
          <a:p>
            <a:r>
              <a:rPr lang="en-US" sz="1200" b="1" dirty="0" smtClean="0"/>
              <a:t>Black </a:t>
            </a:r>
            <a:r>
              <a:rPr lang="en-US" sz="1200" b="1" dirty="0"/>
              <a:t>- not assigned</a:t>
            </a:r>
          </a:p>
        </p:txBody>
      </p:sp>
    </p:spTree>
    <p:extLst>
      <p:ext uri="{BB962C8B-B14F-4D97-AF65-F5344CB8AC3E}">
        <p14:creationId xmlns:p14="http://schemas.microsoft.com/office/powerpoint/2010/main" val="165708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88" y="6364288"/>
            <a:ext cx="360362" cy="217487"/>
          </a:xfrm>
        </p:spPr>
        <p:txBody>
          <a:bodyPr/>
          <a:lstStyle/>
          <a:p>
            <a:pPr>
              <a:defRPr/>
            </a:pPr>
            <a:fld id="{DE689110-98A5-469D-8433-53C8D2A1B96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43450" y="58738"/>
            <a:ext cx="8229600" cy="633412"/>
          </a:xfrm>
        </p:spPr>
        <p:txBody>
          <a:bodyPr/>
          <a:lstStyle/>
          <a:p>
            <a:pPr eaLnBrk="1" hangingPunct="1"/>
            <a:r>
              <a:rPr lang="en-US" altLang="en-US" sz="2800" dirty="0" err="1" smtClean="0"/>
              <a:t>AmPS</a:t>
            </a:r>
            <a:r>
              <a:rPr lang="en-US" altLang="en-US" sz="2800" dirty="0" smtClean="0"/>
              <a:t> Analogs </a:t>
            </a:r>
            <a:r>
              <a:rPr lang="en-US" sz="2800" dirty="0">
                <a:solidFill>
                  <a:srgbClr val="FF0000"/>
                </a:solidFill>
              </a:rPr>
              <a:t>High Priority</a:t>
            </a:r>
            <a:endParaRPr lang="en-US" altLang="en-US" sz="2800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839054"/>
              </p:ext>
            </p:extLst>
          </p:nvPr>
        </p:nvGraphicFramePr>
        <p:xfrm>
          <a:off x="377825" y="914400"/>
          <a:ext cx="6662738" cy="302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001" name="CS ChemDraw Drawing" r:id="rId4" imgW="7845201" imgH="3573450" progId="ChemDraw.Document.6.0">
                  <p:embed/>
                </p:oleObj>
              </mc:Choice>
              <mc:Fallback>
                <p:oleObj name="CS ChemDraw Drawing" r:id="rId4" imgW="7845201" imgH="3573450" progId="ChemDraw.Document.6.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" y="914400"/>
                        <a:ext cx="6662738" cy="302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119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88" y="6364288"/>
            <a:ext cx="360362" cy="217487"/>
          </a:xfrm>
        </p:spPr>
        <p:txBody>
          <a:bodyPr/>
          <a:lstStyle/>
          <a:p>
            <a:pPr>
              <a:defRPr/>
            </a:pPr>
            <a:fld id="{DE689110-98A5-469D-8433-53C8D2A1B96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43450" y="58738"/>
            <a:ext cx="8229600" cy="633412"/>
          </a:xfrm>
        </p:spPr>
        <p:txBody>
          <a:bodyPr/>
          <a:lstStyle/>
          <a:p>
            <a:pPr eaLnBrk="1" hangingPunct="1"/>
            <a:r>
              <a:rPr lang="en-US" altLang="en-US" sz="2800" dirty="0" err="1" smtClean="0"/>
              <a:t>AmPS</a:t>
            </a:r>
            <a:r>
              <a:rPr lang="en-US" altLang="en-US" sz="2800" dirty="0" smtClean="0"/>
              <a:t> Analogs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81240"/>
              </p:ext>
            </p:extLst>
          </p:nvPr>
        </p:nvGraphicFramePr>
        <p:xfrm>
          <a:off x="569913" y="1058863"/>
          <a:ext cx="6592887" cy="199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718" name="CS ChemDraw Drawing" r:id="rId4" imgW="7767403" imgH="2354130" progId="ChemDraw.Document.6.0">
                  <p:embed/>
                </p:oleObj>
              </mc:Choice>
              <mc:Fallback>
                <p:oleObj name="CS ChemDraw Drawing" r:id="rId4" imgW="7767403" imgH="2354130" progId="ChemDraw.Document.6.0">
                  <p:embed/>
                  <p:pic>
                    <p:nvPicPr>
                      <p:cNvPr id="0" name="Picture 2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3" y="1058863"/>
                        <a:ext cx="6592887" cy="1995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772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88" y="6364288"/>
            <a:ext cx="360362" cy="217487"/>
          </a:xfrm>
        </p:spPr>
        <p:txBody>
          <a:bodyPr/>
          <a:lstStyle/>
          <a:p>
            <a:pPr>
              <a:defRPr/>
            </a:pPr>
            <a:fld id="{DE689110-98A5-469D-8433-53C8D2A1B96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43450" y="58738"/>
            <a:ext cx="8229600" cy="633412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Spiro </a:t>
            </a:r>
            <a:r>
              <a:rPr lang="en-US" altLang="en-US" sz="2800" dirty="0" err="1" smtClean="0"/>
              <a:t>AmPS</a:t>
            </a:r>
            <a:r>
              <a:rPr lang="en-US" altLang="en-US" sz="2800" dirty="0" smtClean="0"/>
              <a:t> Analogs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214386"/>
              </p:ext>
            </p:extLst>
          </p:nvPr>
        </p:nvGraphicFramePr>
        <p:xfrm>
          <a:off x="506606" y="896503"/>
          <a:ext cx="6515100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290" name="CS ChemDraw Drawing" r:id="rId4" imgW="6514886" imgH="2768760" progId="ChemDraw.Document.6.0">
                  <p:embed/>
                </p:oleObj>
              </mc:Choice>
              <mc:Fallback>
                <p:oleObj name="CS ChemDraw Drawing" r:id="rId4" imgW="6514886" imgH="276876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6606" y="896503"/>
                        <a:ext cx="6515100" cy="276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150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88" y="6364288"/>
            <a:ext cx="360362" cy="217487"/>
          </a:xfrm>
        </p:spPr>
        <p:txBody>
          <a:bodyPr/>
          <a:lstStyle/>
          <a:p>
            <a:pPr>
              <a:defRPr/>
            </a:pPr>
            <a:fld id="{DE689110-98A5-469D-8433-53C8D2A1B96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43450" y="58738"/>
            <a:ext cx="8229600" cy="633412"/>
          </a:xfrm>
        </p:spPr>
        <p:txBody>
          <a:bodyPr/>
          <a:lstStyle/>
          <a:p>
            <a:pPr eaLnBrk="1" hangingPunct="1"/>
            <a:r>
              <a:rPr lang="en-US" altLang="en-US" sz="2800" dirty="0" err="1" smtClean="0"/>
              <a:t>AmPS</a:t>
            </a:r>
            <a:r>
              <a:rPr lang="en-US" altLang="en-US" sz="2800" dirty="0" smtClean="0"/>
              <a:t> Analogs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834259"/>
              </p:ext>
            </p:extLst>
          </p:nvPr>
        </p:nvGraphicFramePr>
        <p:xfrm>
          <a:off x="593725" y="823913"/>
          <a:ext cx="6572250" cy="498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923" name="CS ChemDraw Drawing" r:id="rId4" imgW="8252021" imgH="6249420" progId="ChemDraw.Document.6.0">
                  <p:embed/>
                </p:oleObj>
              </mc:Choice>
              <mc:Fallback>
                <p:oleObj name="CS ChemDraw Drawing" r:id="rId4" imgW="8252021" imgH="6249420" progId="ChemDraw.Document.6.0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823913"/>
                        <a:ext cx="6572250" cy="4981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613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88" y="6364288"/>
            <a:ext cx="360362" cy="217487"/>
          </a:xfrm>
        </p:spPr>
        <p:txBody>
          <a:bodyPr/>
          <a:lstStyle/>
          <a:p>
            <a:pPr>
              <a:defRPr/>
            </a:pPr>
            <a:fld id="{DE689110-98A5-469D-8433-53C8D2A1B96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43450" y="58738"/>
            <a:ext cx="8229600" cy="633412"/>
          </a:xfrm>
        </p:spPr>
        <p:txBody>
          <a:bodyPr/>
          <a:lstStyle/>
          <a:p>
            <a:pPr eaLnBrk="1" hangingPunct="1"/>
            <a:r>
              <a:rPr lang="en-US" altLang="en-US" sz="2800" dirty="0" err="1" smtClean="0"/>
              <a:t>AmPS</a:t>
            </a:r>
            <a:r>
              <a:rPr lang="en-US" altLang="en-US" sz="2800" dirty="0" smtClean="0"/>
              <a:t> Analogs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175501"/>
              </p:ext>
            </p:extLst>
          </p:nvPr>
        </p:nvGraphicFramePr>
        <p:xfrm>
          <a:off x="704850" y="876300"/>
          <a:ext cx="6610350" cy="421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870" name="CS ChemDraw Drawing" r:id="rId4" imgW="7997556" imgH="5094360" progId="ChemDraw.Document.6.0">
                  <p:embed/>
                </p:oleObj>
              </mc:Choice>
              <mc:Fallback>
                <p:oleObj name="CS ChemDraw Drawing" r:id="rId4" imgW="7997556" imgH="5094360" progId="ChemDraw.Document.6.0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876300"/>
                        <a:ext cx="6610350" cy="421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966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CCCA3F-B269-4D7D-A52C-8C693AEB592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Confidential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756 Library 2 </a:t>
            </a:r>
            <a:r>
              <a:rPr lang="en-US" sz="2800" dirty="0" smtClean="0">
                <a:solidFill>
                  <a:srgbClr val="FF0000"/>
                </a:solidFill>
              </a:rPr>
              <a:t>High Priority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743629"/>
              </p:ext>
            </p:extLst>
          </p:nvPr>
        </p:nvGraphicFramePr>
        <p:xfrm>
          <a:off x="7023798" y="130883"/>
          <a:ext cx="2048424" cy="1003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89" name="CS ChemDraw Drawing" r:id="rId3" imgW="2445696" imgH="1199072" progId="ChemDraw.Document.6.0">
                  <p:embed/>
                </p:oleObj>
              </mc:Choice>
              <mc:Fallback>
                <p:oleObj name="CS ChemDraw Drawing" r:id="rId3" imgW="2445696" imgH="1199072" progId="ChemDraw.Document.6.0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798" y="130883"/>
                        <a:ext cx="2048424" cy="10036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468364"/>
              </p:ext>
            </p:extLst>
          </p:nvPr>
        </p:nvGraphicFramePr>
        <p:xfrm>
          <a:off x="221471" y="626853"/>
          <a:ext cx="6416675" cy="565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90" name="CS ChemDraw Drawing" r:id="rId5" imgW="7897066" imgH="6958440" progId="ChemDraw.Document.6.0">
                  <p:embed/>
                </p:oleObj>
              </mc:Choice>
              <mc:Fallback>
                <p:oleObj name="CS ChemDraw Drawing" r:id="rId5" imgW="7897066" imgH="6958440" progId="ChemDraw.Document.6.0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71" y="626853"/>
                        <a:ext cx="6416675" cy="565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030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88" y="6364288"/>
            <a:ext cx="360362" cy="217487"/>
          </a:xfrm>
        </p:spPr>
        <p:txBody>
          <a:bodyPr/>
          <a:lstStyle/>
          <a:p>
            <a:pPr>
              <a:defRPr/>
            </a:pPr>
            <a:fld id="{DE689110-98A5-469D-8433-53C8D2A1B96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50325" y="-637"/>
            <a:ext cx="8229600" cy="63341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Amino Tails – </a:t>
            </a:r>
            <a:r>
              <a:rPr lang="en-US" altLang="en-US" dirty="0" smtClean="0">
                <a:solidFill>
                  <a:srgbClr val="FF0000"/>
                </a:solidFill>
              </a:rPr>
              <a:t>High Priority</a:t>
            </a:r>
          </a:p>
        </p:txBody>
      </p:sp>
      <p:graphicFrame>
        <p:nvGraphicFramePr>
          <p:cNvPr id="604560" name="Object 4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609807"/>
              </p:ext>
            </p:extLst>
          </p:nvPr>
        </p:nvGraphicFramePr>
        <p:xfrm>
          <a:off x="330200" y="804863"/>
          <a:ext cx="7378700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3763" name="CS ChemDraw Drawing" r:id="rId4" imgW="7327086" imgH="2962170" progId="ChemDraw.Document.6.0">
                  <p:embed/>
                </p:oleObj>
              </mc:Choice>
              <mc:Fallback>
                <p:oleObj name="CS ChemDraw Drawing" r:id="rId4" imgW="7327086" imgH="2962170" progId="ChemDraw.Document.6.0">
                  <p:embed/>
                  <p:pic>
                    <p:nvPicPr>
                      <p:cNvPr id="0" name="Picture 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804863"/>
                        <a:ext cx="7378700" cy="296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078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2013 Powerpoint Template - MSO2007 Confidential">
  <a:themeElements>
    <a:clrScheme name="">
      <a:dk1>
        <a:srgbClr val="000000"/>
      </a:dk1>
      <a:lt1>
        <a:srgbClr val="FFFFFF"/>
      </a:lt1>
      <a:dk2>
        <a:srgbClr val="B3B3B3"/>
      </a:dk2>
      <a:lt2>
        <a:srgbClr val="FFFFFF"/>
      </a:lt2>
      <a:accent1>
        <a:srgbClr val="551116"/>
      </a:accent1>
      <a:accent2>
        <a:srgbClr val="82151D"/>
      </a:accent2>
      <a:accent3>
        <a:srgbClr val="FFFFFF"/>
      </a:accent3>
      <a:accent4>
        <a:srgbClr val="000000"/>
      </a:accent4>
      <a:accent5>
        <a:srgbClr val="B4AAAB"/>
      </a:accent5>
      <a:accent6>
        <a:srgbClr val="751219"/>
      </a:accent6>
      <a:hlink>
        <a:srgbClr val="808080"/>
      </a:hlink>
      <a:folHlink>
        <a:srgbClr val="B8202A"/>
      </a:folHlink>
    </a:clrScheme>
    <a:fontScheme name="1_2013 Powerpoint Template - MSO2007 Confidenti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2013 Powerpoint Template - MSO2007 Confidenti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013 Powerpoint Template - MSO2007 Confidenti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013 Powerpoint Template - MSO2007 Confidenti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013 Powerpoint Template - MSO2007 Confidenti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013 Powerpoint Template - MSO2007 Confidenti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013 Powerpoint Template - MSO2007 Confidenti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2013 Powerpoint Template - MSO2007 Confidenti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2013 Powerpoint Template - MSO2007 Confidenti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2013 Powerpoint Template - MSO2007 Confidenti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2013 Powerpoint Template - MSO2007 Confidenti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2013 Powerpoint Template - MSO2007 Confidenti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2013 Powerpoint Template - MSO2007 Confidenti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013 Powerpoint Template - MSO2007 Confidential">
  <a:themeElements>
    <a:clrScheme name="">
      <a:dk1>
        <a:srgbClr val="000000"/>
      </a:dk1>
      <a:lt1>
        <a:srgbClr val="FFFFFF"/>
      </a:lt1>
      <a:dk2>
        <a:srgbClr val="B3B3B3"/>
      </a:dk2>
      <a:lt2>
        <a:srgbClr val="FFFFFF"/>
      </a:lt2>
      <a:accent1>
        <a:srgbClr val="551116"/>
      </a:accent1>
      <a:accent2>
        <a:srgbClr val="82151D"/>
      </a:accent2>
      <a:accent3>
        <a:srgbClr val="FFFFFF"/>
      </a:accent3>
      <a:accent4>
        <a:srgbClr val="000000"/>
      </a:accent4>
      <a:accent5>
        <a:srgbClr val="B4AAAB"/>
      </a:accent5>
      <a:accent6>
        <a:srgbClr val="751219"/>
      </a:accent6>
      <a:hlink>
        <a:srgbClr val="808080"/>
      </a:hlink>
      <a:folHlink>
        <a:srgbClr val="B8202A"/>
      </a:folHlink>
    </a:clrScheme>
    <a:fontScheme name="2013 Powerpoint Template - MSO2007 Confidenti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013 Powerpoint Template - MSO2007 Confidenti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3 Powerpoint Template - MSO2007 Confidenti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3 Powerpoint Template - MSO2007 Confidenti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3 Powerpoint Template - MSO2007 Confidenti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3 Powerpoint Template - MSO2007 Confidenti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3 Powerpoint Template - MSO2007 Confidenti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3 Powerpoint Template - MSO2007 Confidenti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3 Powerpoint Template - MSO2007 Confidenti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3 Powerpoint Template - MSO2007 Confidenti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3 Powerpoint Template - MSO2007 Confidenti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3 Powerpoint Template - MSO2007 Confidenti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3 Powerpoint Template - MSO2007 Confidenti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2013 Powerpoint Template - MSO2007 Confidential">
  <a:themeElements>
    <a:clrScheme name="">
      <a:dk1>
        <a:srgbClr val="000000"/>
      </a:dk1>
      <a:lt1>
        <a:srgbClr val="FFFFFF"/>
      </a:lt1>
      <a:dk2>
        <a:srgbClr val="B3B3B3"/>
      </a:dk2>
      <a:lt2>
        <a:srgbClr val="FFFFFF"/>
      </a:lt2>
      <a:accent1>
        <a:srgbClr val="551116"/>
      </a:accent1>
      <a:accent2>
        <a:srgbClr val="82151D"/>
      </a:accent2>
      <a:accent3>
        <a:srgbClr val="FFFFFF"/>
      </a:accent3>
      <a:accent4>
        <a:srgbClr val="000000"/>
      </a:accent4>
      <a:accent5>
        <a:srgbClr val="B4AAAB"/>
      </a:accent5>
      <a:accent6>
        <a:srgbClr val="751219"/>
      </a:accent6>
      <a:hlink>
        <a:srgbClr val="808080"/>
      </a:hlink>
      <a:folHlink>
        <a:srgbClr val="B8202A"/>
      </a:folHlink>
    </a:clrScheme>
    <a:fontScheme name="2_2013 Powerpoint Template - MSO2007 Confidenti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2013 Powerpoint Template - MSO2007 Confidenti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2013 Powerpoint Template - MSO2007 Confidenti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2013 Powerpoint Template - MSO2007 Confidenti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2013 Powerpoint Template - MSO2007 Confidenti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2013 Powerpoint Template - MSO2007 Confidenti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2013 Powerpoint Template - MSO2007 Confidenti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2013 Powerpoint Template - MSO2007 Confidenti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2013 Powerpoint Template - MSO2007 Confidenti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2013 Powerpoint Template - MSO2007 Confidenti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2013 Powerpoint Template - MSO2007 Confidenti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2013 Powerpoint Template - MSO2007 Confidenti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2013 Powerpoint Template - MSO2007 Confidenti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2013 Powerpoint Template - MSO2007 Confidential">
  <a:themeElements>
    <a:clrScheme name="">
      <a:dk1>
        <a:srgbClr val="000000"/>
      </a:dk1>
      <a:lt1>
        <a:srgbClr val="FFFFFF"/>
      </a:lt1>
      <a:dk2>
        <a:srgbClr val="B3B3B3"/>
      </a:dk2>
      <a:lt2>
        <a:srgbClr val="FFFFFF"/>
      </a:lt2>
      <a:accent1>
        <a:srgbClr val="551116"/>
      </a:accent1>
      <a:accent2>
        <a:srgbClr val="82151D"/>
      </a:accent2>
      <a:accent3>
        <a:srgbClr val="FFFFFF"/>
      </a:accent3>
      <a:accent4>
        <a:srgbClr val="000000"/>
      </a:accent4>
      <a:accent5>
        <a:srgbClr val="B4AAAB"/>
      </a:accent5>
      <a:accent6>
        <a:srgbClr val="751219"/>
      </a:accent6>
      <a:hlink>
        <a:srgbClr val="808080"/>
      </a:hlink>
      <a:folHlink>
        <a:srgbClr val="B8202A"/>
      </a:folHlink>
    </a:clrScheme>
    <a:fontScheme name="3_2013 Powerpoint Template - MSO2007 Confidenti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2013 Powerpoint Template - MSO2007 Confidenti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2013 Powerpoint Template - MSO2007 Confidenti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2013 Powerpoint Template - MSO2007 Confidenti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2013 Powerpoint Template - MSO2007 Confidenti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2013 Powerpoint Template - MSO2007 Confidenti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2013 Powerpoint Template - MSO2007 Confidenti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2013 Powerpoint Template - MSO2007 Confidenti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2013 Powerpoint Template - MSO2007 Confidenti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2013 Powerpoint Template - MSO2007 Confidenti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2013 Powerpoint Template - MSO2007 Confidenti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2013 Powerpoint Template - MSO2007 Confidenti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2013 Powerpoint Template - MSO2007 Confidenti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2013 Powerpoint Template - MSO2007 Confidential">
  <a:themeElements>
    <a:clrScheme name="">
      <a:dk1>
        <a:srgbClr val="000000"/>
      </a:dk1>
      <a:lt1>
        <a:srgbClr val="FFFFFF"/>
      </a:lt1>
      <a:dk2>
        <a:srgbClr val="B3B3B3"/>
      </a:dk2>
      <a:lt2>
        <a:srgbClr val="FFFFFF"/>
      </a:lt2>
      <a:accent1>
        <a:srgbClr val="551116"/>
      </a:accent1>
      <a:accent2>
        <a:srgbClr val="82151D"/>
      </a:accent2>
      <a:accent3>
        <a:srgbClr val="FFFFFF"/>
      </a:accent3>
      <a:accent4>
        <a:srgbClr val="000000"/>
      </a:accent4>
      <a:accent5>
        <a:srgbClr val="B4AAAB"/>
      </a:accent5>
      <a:accent6>
        <a:srgbClr val="751219"/>
      </a:accent6>
      <a:hlink>
        <a:srgbClr val="808080"/>
      </a:hlink>
      <a:folHlink>
        <a:srgbClr val="B8202A"/>
      </a:folHlink>
    </a:clrScheme>
    <a:fontScheme name="4_2013 Powerpoint Template - MSO2007 Confidenti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2013 Powerpoint Template - MSO2007 Confidenti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2013 Powerpoint Template - MSO2007 Confidenti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2013 Powerpoint Template - MSO2007 Confidenti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2013 Powerpoint Template - MSO2007 Confidenti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2013 Powerpoint Template - MSO2007 Confidenti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2013 Powerpoint Template - MSO2007 Confidenti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2013 Powerpoint Template - MSO2007 Confidenti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2013 Powerpoint Template - MSO2007 Confidenti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2013 Powerpoint Template - MSO2007 Confidenti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2013 Powerpoint Template - MSO2007 Confidenti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2013 Powerpoint Template - MSO2007 Confidenti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2013 Powerpoint Template - MSO2007 Confidenti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2013 Powerpoint Template - MSO2007 Confidential">
  <a:themeElements>
    <a:clrScheme name="">
      <a:dk1>
        <a:srgbClr val="000000"/>
      </a:dk1>
      <a:lt1>
        <a:srgbClr val="FFFFFF"/>
      </a:lt1>
      <a:dk2>
        <a:srgbClr val="B3B3B3"/>
      </a:dk2>
      <a:lt2>
        <a:srgbClr val="FFFFFF"/>
      </a:lt2>
      <a:accent1>
        <a:srgbClr val="551116"/>
      </a:accent1>
      <a:accent2>
        <a:srgbClr val="82151D"/>
      </a:accent2>
      <a:accent3>
        <a:srgbClr val="FFFFFF"/>
      </a:accent3>
      <a:accent4>
        <a:srgbClr val="000000"/>
      </a:accent4>
      <a:accent5>
        <a:srgbClr val="B4AAAB"/>
      </a:accent5>
      <a:accent6>
        <a:srgbClr val="751219"/>
      </a:accent6>
      <a:hlink>
        <a:srgbClr val="808080"/>
      </a:hlink>
      <a:folHlink>
        <a:srgbClr val="B8202A"/>
      </a:folHlink>
    </a:clrScheme>
    <a:fontScheme name="5_2013 Powerpoint Template - MSO2007 Confidenti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_2013 Powerpoint Template - MSO2007 Confidenti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2013 Powerpoint Template - MSO2007 Confidenti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2013 Powerpoint Template - MSO2007 Confidenti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2013 Powerpoint Template - MSO2007 Confidenti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2013 Powerpoint Template - MSO2007 Confidenti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2013 Powerpoint Template - MSO2007 Confidenti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2013 Powerpoint Template - MSO2007 Confidenti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2013 Powerpoint Template - MSO2007 Confidenti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2013 Powerpoint Template - MSO2007 Confidenti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2013 Powerpoint Template - MSO2007 Confidenti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2013 Powerpoint Template - MSO2007 Confidenti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2013 Powerpoint Template - MSO2007 Confidenti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2013 Powerpoint Template - MSO2007 Confidential">
  <a:themeElements>
    <a:clrScheme name="">
      <a:dk1>
        <a:srgbClr val="000000"/>
      </a:dk1>
      <a:lt1>
        <a:srgbClr val="FFFFFF"/>
      </a:lt1>
      <a:dk2>
        <a:srgbClr val="B3B3B3"/>
      </a:dk2>
      <a:lt2>
        <a:srgbClr val="FFFFFF"/>
      </a:lt2>
      <a:accent1>
        <a:srgbClr val="551116"/>
      </a:accent1>
      <a:accent2>
        <a:srgbClr val="82151D"/>
      </a:accent2>
      <a:accent3>
        <a:srgbClr val="FFFFFF"/>
      </a:accent3>
      <a:accent4>
        <a:srgbClr val="000000"/>
      </a:accent4>
      <a:accent5>
        <a:srgbClr val="B4AAAB"/>
      </a:accent5>
      <a:accent6>
        <a:srgbClr val="751219"/>
      </a:accent6>
      <a:hlink>
        <a:srgbClr val="808080"/>
      </a:hlink>
      <a:folHlink>
        <a:srgbClr val="B8202A"/>
      </a:folHlink>
    </a:clrScheme>
    <a:fontScheme name="6_2013 Powerpoint Template - MSO2007 Confidenti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6_2013 Powerpoint Template - MSO2007 Confidenti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2013 Powerpoint Template - MSO2007 Confidenti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2013 Powerpoint Template - MSO2007 Confidenti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2013 Powerpoint Template - MSO2007 Confidenti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2013 Powerpoint Template - MSO2007 Confidenti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2013 Powerpoint Template - MSO2007 Confidenti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2013 Powerpoint Template - MSO2007 Confidenti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2013 Powerpoint Template - MSO2007 Confidenti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2013 Powerpoint Template - MSO2007 Confidenti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2013 Powerpoint Template - MSO2007 Confidenti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2013 Powerpoint Template - MSO2007 Confidenti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2013 Powerpoint Template - MSO2007 Confidenti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2013 Powerpoint Template - MSO2007 Confidential">
  <a:themeElements>
    <a:clrScheme name="">
      <a:dk1>
        <a:srgbClr val="000000"/>
      </a:dk1>
      <a:lt1>
        <a:srgbClr val="FFFFFF"/>
      </a:lt1>
      <a:dk2>
        <a:srgbClr val="B3B3B3"/>
      </a:dk2>
      <a:lt2>
        <a:srgbClr val="FFFFFF"/>
      </a:lt2>
      <a:accent1>
        <a:srgbClr val="551116"/>
      </a:accent1>
      <a:accent2>
        <a:srgbClr val="82151D"/>
      </a:accent2>
      <a:accent3>
        <a:srgbClr val="FFFFFF"/>
      </a:accent3>
      <a:accent4>
        <a:srgbClr val="000000"/>
      </a:accent4>
      <a:accent5>
        <a:srgbClr val="B4AAAB"/>
      </a:accent5>
      <a:accent6>
        <a:srgbClr val="751219"/>
      </a:accent6>
      <a:hlink>
        <a:srgbClr val="808080"/>
      </a:hlink>
      <a:folHlink>
        <a:srgbClr val="B8202A"/>
      </a:folHlink>
    </a:clrScheme>
    <a:fontScheme name="7_2013 Powerpoint Template - MSO2007 Confidenti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7_2013 Powerpoint Template - MSO2007 Confidenti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2013 Powerpoint Template - MSO2007 Confidenti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2013 Powerpoint Template - MSO2007 Confidenti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2013 Powerpoint Template - MSO2007 Confidenti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2013 Powerpoint Template - MSO2007 Confidenti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2013 Powerpoint Template - MSO2007 Confidenti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2013 Powerpoint Template - MSO2007 Confidenti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2013 Powerpoint Template - MSO2007 Confidenti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2013 Powerpoint Template - MSO2007 Confidenti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2013 Powerpoint Template - MSO2007 Confidenti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2013 Powerpoint Template - MSO2007 Confidenti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2013 Powerpoint Template - MSO2007 Confidenti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2013 Powerpoint Template - MSO2007 Confidential">
  <a:themeElements>
    <a:clrScheme name="">
      <a:dk1>
        <a:srgbClr val="000000"/>
      </a:dk1>
      <a:lt1>
        <a:srgbClr val="FFFFFF"/>
      </a:lt1>
      <a:dk2>
        <a:srgbClr val="B3B3B3"/>
      </a:dk2>
      <a:lt2>
        <a:srgbClr val="FFFFFF"/>
      </a:lt2>
      <a:accent1>
        <a:srgbClr val="551116"/>
      </a:accent1>
      <a:accent2>
        <a:srgbClr val="82151D"/>
      </a:accent2>
      <a:accent3>
        <a:srgbClr val="FFFFFF"/>
      </a:accent3>
      <a:accent4>
        <a:srgbClr val="000000"/>
      </a:accent4>
      <a:accent5>
        <a:srgbClr val="B4AAAB"/>
      </a:accent5>
      <a:accent6>
        <a:srgbClr val="751219"/>
      </a:accent6>
      <a:hlink>
        <a:srgbClr val="808080"/>
      </a:hlink>
      <a:folHlink>
        <a:srgbClr val="B8202A"/>
      </a:folHlink>
    </a:clrScheme>
    <a:fontScheme name="8_2013 Powerpoint Template - MSO2007 Confidenti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8_2013 Powerpoint Template - MSO2007 Confidenti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2013 Powerpoint Template - MSO2007 Confidenti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2013 Powerpoint Template - MSO2007 Confidenti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2013 Powerpoint Template - MSO2007 Confidenti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2013 Powerpoint Template - MSO2007 Confidenti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2013 Powerpoint Template - MSO2007 Confidenti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2013 Powerpoint Template - MSO2007 Confidenti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2013 Powerpoint Template - MSO2007 Confidenti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2013 Powerpoint Template - MSO2007 Confidenti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2013 Powerpoint Template - MSO2007 Confidenti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2013 Powerpoint Template - MSO2007 Confidenti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2013 Powerpoint Template - MSO2007 Confidenti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2011 Presentation Template - Office 2003</Template>
  <TotalTime>29507</TotalTime>
  <Words>150</Words>
  <Application>Microsoft Office PowerPoint</Application>
  <PresentationFormat>On-screen Show (4:3)</PresentationFormat>
  <Paragraphs>82</Paragraphs>
  <Slides>16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9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1_2013 Powerpoint Template - MSO2007 Confidential</vt:lpstr>
      <vt:lpstr>2013 Powerpoint Template - MSO2007 Confidential</vt:lpstr>
      <vt:lpstr>2_2013 Powerpoint Template - MSO2007 Confidential</vt:lpstr>
      <vt:lpstr>3_2013 Powerpoint Template - MSO2007 Confidential</vt:lpstr>
      <vt:lpstr>4_2013 Powerpoint Template - MSO2007 Confidential</vt:lpstr>
      <vt:lpstr>5_2013 Powerpoint Template - MSO2007 Confidential</vt:lpstr>
      <vt:lpstr>6_2013 Powerpoint Template - MSO2007 Confidential</vt:lpstr>
      <vt:lpstr>7_2013 Powerpoint Template - MSO2007 Confidential</vt:lpstr>
      <vt:lpstr>8_2013 Powerpoint Template - MSO2007 Confidential</vt:lpstr>
      <vt:lpstr>CS ChemDraw Drawing</vt:lpstr>
      <vt:lpstr>Target List SMEI Mar 24 2017</vt:lpstr>
      <vt:lpstr>PowerPoint Presentation</vt:lpstr>
      <vt:lpstr>AmPS Analogs High Priority</vt:lpstr>
      <vt:lpstr>AmPS Analogs</vt:lpstr>
      <vt:lpstr>Spiro AmPS Analogs</vt:lpstr>
      <vt:lpstr>AmPS Analogs</vt:lpstr>
      <vt:lpstr>AmPS Analogs</vt:lpstr>
      <vt:lpstr>756 Library 2 High Priority</vt:lpstr>
      <vt:lpstr>Amino Tails – High Priority</vt:lpstr>
      <vt:lpstr>XPC’146690 Follow-up</vt:lpstr>
      <vt:lpstr>Amino BArS Warheads</vt:lpstr>
      <vt:lpstr>Amino BArS Pyridine B-Rings – High Priority</vt:lpstr>
      <vt:lpstr>Amino BArS Pyridine B-Rings High Priority</vt:lpstr>
      <vt:lpstr>(Amino) BArS Analogs</vt:lpstr>
      <vt:lpstr>Other</vt:lpstr>
      <vt:lpstr>Analogues (CIPN)</vt:lpstr>
    </vt:vector>
  </TitlesOfParts>
  <Company>Xenon Pharmaceuticals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NAC1 Monthly Chemistry Meeting August 2nd, 2011  Thilo Focken</dc:title>
  <dc:creator>Thilo Focken</dc:creator>
  <cp:lastModifiedBy>Kristen Burford</cp:lastModifiedBy>
  <cp:revision>3124</cp:revision>
  <cp:lastPrinted>2017-03-08T23:54:24Z</cp:lastPrinted>
  <dcterms:created xsi:type="dcterms:W3CDTF">2011-06-14T21:58:50Z</dcterms:created>
  <dcterms:modified xsi:type="dcterms:W3CDTF">2017-03-27T22:19:02Z</dcterms:modified>
</cp:coreProperties>
</file>