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17708-EEB2-4356-8C17-65BDB874759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CFB8A3-1EE3-4F48-8BEB-DB1672D577DB}">
      <dgm:prSet/>
      <dgm:spPr/>
      <dgm:t>
        <a:bodyPr/>
        <a:lstStyle/>
        <a:p>
          <a:r>
            <a:rPr lang="en-US" dirty="0"/>
            <a:t>-Low Socioeconomic class</a:t>
          </a:r>
        </a:p>
        <a:p>
          <a:r>
            <a:rPr lang="en-US" dirty="0"/>
            <a:t>-More number of members in the household</a:t>
          </a:r>
        </a:p>
        <a:p>
          <a:r>
            <a:rPr lang="en-US" dirty="0"/>
            <a:t>-Not brand Loyal</a:t>
          </a:r>
        </a:p>
      </dgm:t>
    </dgm:pt>
    <dgm:pt modelId="{147D3481-D065-46BB-B507-48EDFCFE61A8}" type="parTrans" cxnId="{3297C387-639E-49A6-B6A0-CBFA4CF108B4}">
      <dgm:prSet/>
      <dgm:spPr/>
      <dgm:t>
        <a:bodyPr/>
        <a:lstStyle/>
        <a:p>
          <a:endParaRPr lang="en-US"/>
        </a:p>
      </dgm:t>
    </dgm:pt>
    <dgm:pt modelId="{3748819F-083F-4C87-B5B8-ADD7F37177E5}" type="sibTrans" cxnId="{3297C387-639E-49A6-B6A0-CBFA4CF108B4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BCDBA6CE-226F-4FE1-B3AB-C9E4129AF89C}">
      <dgm:prSet/>
      <dgm:spPr/>
      <dgm:t>
        <a:bodyPr/>
        <a:lstStyle/>
        <a:p>
          <a:r>
            <a:rPr lang="en-US" dirty="0"/>
            <a:t>-Low Socioeconomic Class</a:t>
          </a:r>
        </a:p>
        <a:p>
          <a:r>
            <a:rPr lang="en-US" dirty="0"/>
            <a:t>-Brand Loyal</a:t>
          </a:r>
        </a:p>
        <a:p>
          <a:r>
            <a:rPr lang="en-US" dirty="0"/>
            <a:t>-Low number of members in the household</a:t>
          </a:r>
        </a:p>
      </dgm:t>
    </dgm:pt>
    <dgm:pt modelId="{B6EA522E-942C-4C5C-B58B-06B87B7BB449}" type="parTrans" cxnId="{9E4AA2AF-D1CA-4356-9EB9-E2A8C0CA768B}">
      <dgm:prSet/>
      <dgm:spPr/>
      <dgm:t>
        <a:bodyPr/>
        <a:lstStyle/>
        <a:p>
          <a:endParaRPr lang="en-US"/>
        </a:p>
      </dgm:t>
    </dgm:pt>
    <dgm:pt modelId="{B137C3FF-88FC-497D-817F-9381CD7FF3C1}" type="sibTrans" cxnId="{9E4AA2AF-D1CA-4356-9EB9-E2A8C0CA768B}">
      <dgm:prSet phldrT="2"/>
      <dgm:spPr/>
      <dgm:t>
        <a:bodyPr/>
        <a:lstStyle/>
        <a:p>
          <a:r>
            <a:rPr lang="en-US" dirty="0"/>
            <a:t>2</a:t>
          </a:r>
        </a:p>
      </dgm:t>
    </dgm:pt>
    <dgm:pt modelId="{8FC8CBA2-D6C8-46A6-ADE3-ECBB49041D82}">
      <dgm:prSet/>
      <dgm:spPr/>
      <dgm:t>
        <a:bodyPr/>
        <a:lstStyle/>
        <a:p>
          <a:r>
            <a:rPr lang="en-US" dirty="0"/>
            <a:t>-High number of members</a:t>
          </a:r>
        </a:p>
        <a:p>
          <a:r>
            <a:rPr lang="en-US" dirty="0"/>
            <a:t>-Not Brand Loyal</a:t>
          </a:r>
        </a:p>
        <a:p>
          <a:r>
            <a:rPr lang="en-US" dirty="0"/>
            <a:t>-High socioeconomic class</a:t>
          </a:r>
        </a:p>
        <a:p>
          <a:endParaRPr lang="en-US" dirty="0"/>
        </a:p>
      </dgm:t>
    </dgm:pt>
    <dgm:pt modelId="{D3D303AC-D4F4-4970-B46C-BCBB74BE9669}" type="parTrans" cxnId="{DE878E6E-FB03-4097-AE94-C164FBE93291}">
      <dgm:prSet/>
      <dgm:spPr/>
      <dgm:t>
        <a:bodyPr/>
        <a:lstStyle/>
        <a:p>
          <a:endParaRPr lang="en-US"/>
        </a:p>
      </dgm:t>
    </dgm:pt>
    <dgm:pt modelId="{13957190-0637-49AB-BC96-EC49D5554FF9}" type="sibTrans" cxnId="{DE878E6E-FB03-4097-AE94-C164FBE9329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34E2C27-6226-324A-A1E1-0E79D2A598A4}" type="pres">
      <dgm:prSet presAssocID="{4C817708-EEB2-4356-8C17-65BDB874759A}" presName="Name0" presStyleCnt="0">
        <dgm:presLayoutVars>
          <dgm:animLvl val="lvl"/>
          <dgm:resizeHandles val="exact"/>
        </dgm:presLayoutVars>
      </dgm:prSet>
      <dgm:spPr/>
    </dgm:pt>
    <dgm:pt modelId="{FAC232D5-4911-9B43-8D4A-4D5FDC8BD61C}" type="pres">
      <dgm:prSet presAssocID="{04CFB8A3-1EE3-4F48-8BEB-DB1672D577DB}" presName="compositeNode" presStyleCnt="0">
        <dgm:presLayoutVars>
          <dgm:bulletEnabled val="1"/>
        </dgm:presLayoutVars>
      </dgm:prSet>
      <dgm:spPr/>
    </dgm:pt>
    <dgm:pt modelId="{DF2970A2-C435-1745-A296-851409FD2BEC}" type="pres">
      <dgm:prSet presAssocID="{04CFB8A3-1EE3-4F48-8BEB-DB1672D577DB}" presName="bgRect" presStyleLbl="bgAccFollowNode1" presStyleIdx="0" presStyleCnt="3"/>
      <dgm:spPr/>
    </dgm:pt>
    <dgm:pt modelId="{6B58E2B6-F9E5-4A4E-95EE-90AD0751489A}" type="pres">
      <dgm:prSet presAssocID="{3748819F-083F-4C87-B5B8-ADD7F37177E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58484BA-D319-374E-ABDC-6A9CFD1E6370}" type="pres">
      <dgm:prSet presAssocID="{04CFB8A3-1EE3-4F48-8BEB-DB1672D577DB}" presName="bottomLine" presStyleLbl="alignNode1" presStyleIdx="1" presStyleCnt="6">
        <dgm:presLayoutVars/>
      </dgm:prSet>
      <dgm:spPr/>
    </dgm:pt>
    <dgm:pt modelId="{6973391C-6929-374B-951D-0C5E56C1C038}" type="pres">
      <dgm:prSet presAssocID="{04CFB8A3-1EE3-4F48-8BEB-DB1672D577DB}" presName="nodeText" presStyleLbl="bgAccFollowNode1" presStyleIdx="0" presStyleCnt="3">
        <dgm:presLayoutVars>
          <dgm:bulletEnabled val="1"/>
        </dgm:presLayoutVars>
      </dgm:prSet>
      <dgm:spPr/>
    </dgm:pt>
    <dgm:pt modelId="{BF421B71-5D53-DE4B-B71C-D879BC8937B3}" type="pres">
      <dgm:prSet presAssocID="{3748819F-083F-4C87-B5B8-ADD7F37177E5}" presName="sibTrans" presStyleCnt="0"/>
      <dgm:spPr/>
    </dgm:pt>
    <dgm:pt modelId="{5A5CFD2F-0D16-7548-979C-F92F311C8ADC}" type="pres">
      <dgm:prSet presAssocID="{BCDBA6CE-226F-4FE1-B3AB-C9E4129AF89C}" presName="compositeNode" presStyleCnt="0">
        <dgm:presLayoutVars>
          <dgm:bulletEnabled val="1"/>
        </dgm:presLayoutVars>
      </dgm:prSet>
      <dgm:spPr/>
    </dgm:pt>
    <dgm:pt modelId="{CC753C9E-1BEE-6242-A40E-5045503CBE45}" type="pres">
      <dgm:prSet presAssocID="{BCDBA6CE-226F-4FE1-B3AB-C9E4129AF89C}" presName="bgRect" presStyleLbl="bgAccFollowNode1" presStyleIdx="1" presStyleCnt="3"/>
      <dgm:spPr/>
    </dgm:pt>
    <dgm:pt modelId="{A7843AC5-A311-F648-94EC-9053F95109ED}" type="pres">
      <dgm:prSet presAssocID="{B137C3FF-88FC-497D-817F-9381CD7FF3C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57BA5E6-62E3-1F42-8CB8-33BA648F9E29}" type="pres">
      <dgm:prSet presAssocID="{BCDBA6CE-226F-4FE1-B3AB-C9E4129AF89C}" presName="bottomLine" presStyleLbl="alignNode1" presStyleIdx="3" presStyleCnt="6">
        <dgm:presLayoutVars/>
      </dgm:prSet>
      <dgm:spPr/>
    </dgm:pt>
    <dgm:pt modelId="{DB167B72-C98F-674A-8B9C-DAE5AC453E9B}" type="pres">
      <dgm:prSet presAssocID="{BCDBA6CE-226F-4FE1-B3AB-C9E4129AF89C}" presName="nodeText" presStyleLbl="bgAccFollowNode1" presStyleIdx="1" presStyleCnt="3">
        <dgm:presLayoutVars>
          <dgm:bulletEnabled val="1"/>
        </dgm:presLayoutVars>
      </dgm:prSet>
      <dgm:spPr/>
    </dgm:pt>
    <dgm:pt modelId="{13F9C6BE-5347-554C-BBE4-5A7AE2BE0ABB}" type="pres">
      <dgm:prSet presAssocID="{B137C3FF-88FC-497D-817F-9381CD7FF3C1}" presName="sibTrans" presStyleCnt="0"/>
      <dgm:spPr/>
    </dgm:pt>
    <dgm:pt modelId="{4E95E914-4FA5-6942-9A77-A1C014DC7943}" type="pres">
      <dgm:prSet presAssocID="{8FC8CBA2-D6C8-46A6-ADE3-ECBB49041D82}" presName="compositeNode" presStyleCnt="0">
        <dgm:presLayoutVars>
          <dgm:bulletEnabled val="1"/>
        </dgm:presLayoutVars>
      </dgm:prSet>
      <dgm:spPr/>
    </dgm:pt>
    <dgm:pt modelId="{ACAF49EA-E570-8F49-ABC3-0BD06FDCCD12}" type="pres">
      <dgm:prSet presAssocID="{8FC8CBA2-D6C8-46A6-ADE3-ECBB49041D82}" presName="bgRect" presStyleLbl="bgAccFollowNode1" presStyleIdx="2" presStyleCnt="3"/>
      <dgm:spPr/>
    </dgm:pt>
    <dgm:pt modelId="{EFA70668-9A45-C34B-AAA5-EDBC0B63F297}" type="pres">
      <dgm:prSet presAssocID="{13957190-0637-49AB-BC96-EC49D5554FF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59787D2-D297-DB48-87F5-F5AE79838CF1}" type="pres">
      <dgm:prSet presAssocID="{8FC8CBA2-D6C8-46A6-ADE3-ECBB49041D82}" presName="bottomLine" presStyleLbl="alignNode1" presStyleIdx="5" presStyleCnt="6">
        <dgm:presLayoutVars/>
      </dgm:prSet>
      <dgm:spPr/>
    </dgm:pt>
    <dgm:pt modelId="{64E96112-23CD-1C47-9E9A-BE7D4F9CA8D2}" type="pres">
      <dgm:prSet presAssocID="{8FC8CBA2-D6C8-46A6-ADE3-ECBB49041D8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0DC971A-5E26-9645-AE5F-620920088BF5}" type="presOf" srcId="{BCDBA6CE-226F-4FE1-B3AB-C9E4129AF89C}" destId="{CC753C9E-1BEE-6242-A40E-5045503CBE45}" srcOrd="0" destOrd="0" presId="urn:microsoft.com/office/officeart/2016/7/layout/BasicLinearProcessNumbered"/>
    <dgm:cxn modelId="{7064B31A-8157-E148-B036-6474DAA837CF}" type="presOf" srcId="{8FC8CBA2-D6C8-46A6-ADE3-ECBB49041D82}" destId="{64E96112-23CD-1C47-9E9A-BE7D4F9CA8D2}" srcOrd="1" destOrd="0" presId="urn:microsoft.com/office/officeart/2016/7/layout/BasicLinearProcessNumbered"/>
    <dgm:cxn modelId="{68BA2F37-2D9D-BE4B-BB8B-738122DCBB31}" type="presOf" srcId="{8FC8CBA2-D6C8-46A6-ADE3-ECBB49041D82}" destId="{ACAF49EA-E570-8F49-ABC3-0BD06FDCCD12}" srcOrd="0" destOrd="0" presId="urn:microsoft.com/office/officeart/2016/7/layout/BasicLinearProcessNumbered"/>
    <dgm:cxn modelId="{9563C943-0300-7544-BB97-768451DF14A0}" type="presOf" srcId="{13957190-0637-49AB-BC96-EC49D5554FF9}" destId="{EFA70668-9A45-C34B-AAA5-EDBC0B63F297}" srcOrd="0" destOrd="0" presId="urn:microsoft.com/office/officeart/2016/7/layout/BasicLinearProcessNumbered"/>
    <dgm:cxn modelId="{50484060-C3EB-F041-8F1C-4660B8AE5779}" type="presOf" srcId="{BCDBA6CE-226F-4FE1-B3AB-C9E4129AF89C}" destId="{DB167B72-C98F-674A-8B9C-DAE5AC453E9B}" srcOrd="1" destOrd="0" presId="urn:microsoft.com/office/officeart/2016/7/layout/BasicLinearProcessNumbered"/>
    <dgm:cxn modelId="{2434506C-7323-D64C-AB60-354DC4C35BA8}" type="presOf" srcId="{4C817708-EEB2-4356-8C17-65BDB874759A}" destId="{F34E2C27-6226-324A-A1E1-0E79D2A598A4}" srcOrd="0" destOrd="0" presId="urn:microsoft.com/office/officeart/2016/7/layout/BasicLinearProcessNumbered"/>
    <dgm:cxn modelId="{DE878E6E-FB03-4097-AE94-C164FBE93291}" srcId="{4C817708-EEB2-4356-8C17-65BDB874759A}" destId="{8FC8CBA2-D6C8-46A6-ADE3-ECBB49041D82}" srcOrd="2" destOrd="0" parTransId="{D3D303AC-D4F4-4970-B46C-BCBB74BE9669}" sibTransId="{13957190-0637-49AB-BC96-EC49D5554FF9}"/>
    <dgm:cxn modelId="{08972678-8EB2-1C4E-AE74-7E9AEF6CCADF}" type="presOf" srcId="{3748819F-083F-4C87-B5B8-ADD7F37177E5}" destId="{6B58E2B6-F9E5-4A4E-95EE-90AD0751489A}" srcOrd="0" destOrd="0" presId="urn:microsoft.com/office/officeart/2016/7/layout/BasicLinearProcessNumbered"/>
    <dgm:cxn modelId="{3297C387-639E-49A6-B6A0-CBFA4CF108B4}" srcId="{4C817708-EEB2-4356-8C17-65BDB874759A}" destId="{04CFB8A3-1EE3-4F48-8BEB-DB1672D577DB}" srcOrd="0" destOrd="0" parTransId="{147D3481-D065-46BB-B507-48EDFCFE61A8}" sibTransId="{3748819F-083F-4C87-B5B8-ADD7F37177E5}"/>
    <dgm:cxn modelId="{9E4AA2AF-D1CA-4356-9EB9-E2A8C0CA768B}" srcId="{4C817708-EEB2-4356-8C17-65BDB874759A}" destId="{BCDBA6CE-226F-4FE1-B3AB-C9E4129AF89C}" srcOrd="1" destOrd="0" parTransId="{B6EA522E-942C-4C5C-B58B-06B87B7BB449}" sibTransId="{B137C3FF-88FC-497D-817F-9381CD7FF3C1}"/>
    <dgm:cxn modelId="{5FBFB3C3-7E09-024A-943B-041E63D2A71A}" type="presOf" srcId="{04CFB8A3-1EE3-4F48-8BEB-DB1672D577DB}" destId="{6973391C-6929-374B-951D-0C5E56C1C038}" srcOrd="1" destOrd="0" presId="urn:microsoft.com/office/officeart/2016/7/layout/BasicLinearProcessNumbered"/>
    <dgm:cxn modelId="{82FB20F0-7CA2-B74F-B150-7F87DC0F69A6}" type="presOf" srcId="{B137C3FF-88FC-497D-817F-9381CD7FF3C1}" destId="{A7843AC5-A311-F648-94EC-9053F95109ED}" srcOrd="0" destOrd="0" presId="urn:microsoft.com/office/officeart/2016/7/layout/BasicLinearProcessNumbered"/>
    <dgm:cxn modelId="{77A803FA-9F8B-ED47-96AE-6C2B0FDA39BD}" type="presOf" srcId="{04CFB8A3-1EE3-4F48-8BEB-DB1672D577DB}" destId="{DF2970A2-C435-1745-A296-851409FD2BEC}" srcOrd="0" destOrd="0" presId="urn:microsoft.com/office/officeart/2016/7/layout/BasicLinearProcessNumbered"/>
    <dgm:cxn modelId="{1DF07102-C3D4-DE46-A7CC-C1C57A559C97}" type="presParOf" srcId="{F34E2C27-6226-324A-A1E1-0E79D2A598A4}" destId="{FAC232D5-4911-9B43-8D4A-4D5FDC8BD61C}" srcOrd="0" destOrd="0" presId="urn:microsoft.com/office/officeart/2016/7/layout/BasicLinearProcessNumbered"/>
    <dgm:cxn modelId="{EB2D630C-6AF0-9D49-ACA1-8C19CF955E91}" type="presParOf" srcId="{FAC232D5-4911-9B43-8D4A-4D5FDC8BD61C}" destId="{DF2970A2-C435-1745-A296-851409FD2BEC}" srcOrd="0" destOrd="0" presId="urn:microsoft.com/office/officeart/2016/7/layout/BasicLinearProcessNumbered"/>
    <dgm:cxn modelId="{621FB36D-60FE-8249-B676-D6C146B065CC}" type="presParOf" srcId="{FAC232D5-4911-9B43-8D4A-4D5FDC8BD61C}" destId="{6B58E2B6-F9E5-4A4E-95EE-90AD0751489A}" srcOrd="1" destOrd="0" presId="urn:microsoft.com/office/officeart/2016/7/layout/BasicLinearProcessNumbered"/>
    <dgm:cxn modelId="{0D3A972C-90A3-A047-BEEC-84A9BD612BC1}" type="presParOf" srcId="{FAC232D5-4911-9B43-8D4A-4D5FDC8BD61C}" destId="{C58484BA-D319-374E-ABDC-6A9CFD1E6370}" srcOrd="2" destOrd="0" presId="urn:microsoft.com/office/officeart/2016/7/layout/BasicLinearProcessNumbered"/>
    <dgm:cxn modelId="{ECE4A70B-AFA3-0744-836D-0E690BA9369C}" type="presParOf" srcId="{FAC232D5-4911-9B43-8D4A-4D5FDC8BD61C}" destId="{6973391C-6929-374B-951D-0C5E56C1C038}" srcOrd="3" destOrd="0" presId="urn:microsoft.com/office/officeart/2016/7/layout/BasicLinearProcessNumbered"/>
    <dgm:cxn modelId="{C3324293-D296-8F49-A4D8-0AD95CB1DAAC}" type="presParOf" srcId="{F34E2C27-6226-324A-A1E1-0E79D2A598A4}" destId="{BF421B71-5D53-DE4B-B71C-D879BC8937B3}" srcOrd="1" destOrd="0" presId="urn:microsoft.com/office/officeart/2016/7/layout/BasicLinearProcessNumbered"/>
    <dgm:cxn modelId="{C85F0574-081D-DA4B-8668-41F13EDA2D10}" type="presParOf" srcId="{F34E2C27-6226-324A-A1E1-0E79D2A598A4}" destId="{5A5CFD2F-0D16-7548-979C-F92F311C8ADC}" srcOrd="2" destOrd="0" presId="urn:microsoft.com/office/officeart/2016/7/layout/BasicLinearProcessNumbered"/>
    <dgm:cxn modelId="{046669CA-178A-8048-9325-F18ABBCF5884}" type="presParOf" srcId="{5A5CFD2F-0D16-7548-979C-F92F311C8ADC}" destId="{CC753C9E-1BEE-6242-A40E-5045503CBE45}" srcOrd="0" destOrd="0" presId="urn:microsoft.com/office/officeart/2016/7/layout/BasicLinearProcessNumbered"/>
    <dgm:cxn modelId="{5FB65680-C3FA-464B-826D-1ACAE7240084}" type="presParOf" srcId="{5A5CFD2F-0D16-7548-979C-F92F311C8ADC}" destId="{A7843AC5-A311-F648-94EC-9053F95109ED}" srcOrd="1" destOrd="0" presId="urn:microsoft.com/office/officeart/2016/7/layout/BasicLinearProcessNumbered"/>
    <dgm:cxn modelId="{409EA47D-0BEB-D745-BBF2-191BAFDAC662}" type="presParOf" srcId="{5A5CFD2F-0D16-7548-979C-F92F311C8ADC}" destId="{757BA5E6-62E3-1F42-8CB8-33BA648F9E29}" srcOrd="2" destOrd="0" presId="urn:microsoft.com/office/officeart/2016/7/layout/BasicLinearProcessNumbered"/>
    <dgm:cxn modelId="{2FBD0ED2-CAC8-9543-BC9D-BA149AF44CF8}" type="presParOf" srcId="{5A5CFD2F-0D16-7548-979C-F92F311C8ADC}" destId="{DB167B72-C98F-674A-8B9C-DAE5AC453E9B}" srcOrd="3" destOrd="0" presId="urn:microsoft.com/office/officeart/2016/7/layout/BasicLinearProcessNumbered"/>
    <dgm:cxn modelId="{D956BF81-6DEC-FB48-AB90-EBB07F0E2745}" type="presParOf" srcId="{F34E2C27-6226-324A-A1E1-0E79D2A598A4}" destId="{13F9C6BE-5347-554C-BBE4-5A7AE2BE0ABB}" srcOrd="3" destOrd="0" presId="urn:microsoft.com/office/officeart/2016/7/layout/BasicLinearProcessNumbered"/>
    <dgm:cxn modelId="{B01BF896-DB0F-E440-B959-9B8588359909}" type="presParOf" srcId="{F34E2C27-6226-324A-A1E1-0E79D2A598A4}" destId="{4E95E914-4FA5-6942-9A77-A1C014DC7943}" srcOrd="4" destOrd="0" presId="urn:microsoft.com/office/officeart/2016/7/layout/BasicLinearProcessNumbered"/>
    <dgm:cxn modelId="{0D9C3905-E5E9-2548-BB73-081D05EDC8B3}" type="presParOf" srcId="{4E95E914-4FA5-6942-9A77-A1C014DC7943}" destId="{ACAF49EA-E570-8F49-ABC3-0BD06FDCCD12}" srcOrd="0" destOrd="0" presId="urn:microsoft.com/office/officeart/2016/7/layout/BasicLinearProcessNumbered"/>
    <dgm:cxn modelId="{76EFE525-FC38-A148-B5BD-101EB71EFA49}" type="presParOf" srcId="{4E95E914-4FA5-6942-9A77-A1C014DC7943}" destId="{EFA70668-9A45-C34B-AAA5-EDBC0B63F297}" srcOrd="1" destOrd="0" presId="urn:microsoft.com/office/officeart/2016/7/layout/BasicLinearProcessNumbered"/>
    <dgm:cxn modelId="{F7BBEB2E-3286-6F4D-9860-CF385F841A78}" type="presParOf" srcId="{4E95E914-4FA5-6942-9A77-A1C014DC7943}" destId="{D59787D2-D297-DB48-87F5-F5AE79838CF1}" srcOrd="2" destOrd="0" presId="urn:microsoft.com/office/officeart/2016/7/layout/BasicLinearProcessNumbered"/>
    <dgm:cxn modelId="{C20CFCAE-071C-9341-8891-5924E50FFAF6}" type="presParOf" srcId="{4E95E914-4FA5-6942-9A77-A1C014DC7943}" destId="{64E96112-23CD-1C47-9E9A-BE7D4F9CA8D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970A2-C435-1745-A296-851409FD2BEC}">
      <dsp:nvSpPr>
        <dsp:cNvPr id="0" name=""/>
        <dsp:cNvSpPr/>
      </dsp:nvSpPr>
      <dsp:spPr>
        <a:xfrm>
          <a:off x="0" y="0"/>
          <a:ext cx="3108142" cy="3581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-Low Socioeconomic class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-More number of members in the household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-Not brand Loyal</a:t>
          </a:r>
        </a:p>
      </dsp:txBody>
      <dsp:txXfrm>
        <a:off x="0" y="1360932"/>
        <a:ext cx="3108142" cy="2148840"/>
      </dsp:txXfrm>
    </dsp:sp>
    <dsp:sp modelId="{6B58E2B6-F9E5-4A4E-95EE-90AD0751489A}">
      <dsp:nvSpPr>
        <dsp:cNvPr id="0" name=""/>
        <dsp:cNvSpPr/>
      </dsp:nvSpPr>
      <dsp:spPr>
        <a:xfrm>
          <a:off x="1016861" y="358139"/>
          <a:ext cx="1074420" cy="1074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174206" y="515484"/>
        <a:ext cx="759730" cy="759730"/>
      </dsp:txXfrm>
    </dsp:sp>
    <dsp:sp modelId="{C58484BA-D319-374E-ABDC-6A9CFD1E6370}">
      <dsp:nvSpPr>
        <dsp:cNvPr id="0" name=""/>
        <dsp:cNvSpPr/>
      </dsp:nvSpPr>
      <dsp:spPr>
        <a:xfrm>
          <a:off x="0" y="3581328"/>
          <a:ext cx="3108142" cy="72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53C9E-1BEE-6242-A40E-5045503CBE45}">
      <dsp:nvSpPr>
        <dsp:cNvPr id="0" name=""/>
        <dsp:cNvSpPr/>
      </dsp:nvSpPr>
      <dsp:spPr>
        <a:xfrm>
          <a:off x="3418956" y="0"/>
          <a:ext cx="3108142" cy="3581400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-Low Socioeconomic Class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-Brand Loyal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-Low number of members in the household</a:t>
          </a:r>
        </a:p>
      </dsp:txBody>
      <dsp:txXfrm>
        <a:off x="3418956" y="1360932"/>
        <a:ext cx="3108142" cy="2148840"/>
      </dsp:txXfrm>
    </dsp:sp>
    <dsp:sp modelId="{A7843AC5-A311-F648-94EC-9053F95109ED}">
      <dsp:nvSpPr>
        <dsp:cNvPr id="0" name=""/>
        <dsp:cNvSpPr/>
      </dsp:nvSpPr>
      <dsp:spPr>
        <a:xfrm>
          <a:off x="4435818" y="358139"/>
          <a:ext cx="1074420" cy="1074420"/>
        </a:xfrm>
        <a:prstGeom prst="ellipse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2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4593163" y="515484"/>
        <a:ext cx="759730" cy="759730"/>
      </dsp:txXfrm>
    </dsp:sp>
    <dsp:sp modelId="{757BA5E6-62E3-1F42-8CB8-33BA648F9E29}">
      <dsp:nvSpPr>
        <dsp:cNvPr id="0" name=""/>
        <dsp:cNvSpPr/>
      </dsp:nvSpPr>
      <dsp:spPr>
        <a:xfrm>
          <a:off x="3418956" y="3581328"/>
          <a:ext cx="3108142" cy="72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F49EA-E570-8F49-ABC3-0BD06FDCCD12}">
      <dsp:nvSpPr>
        <dsp:cNvPr id="0" name=""/>
        <dsp:cNvSpPr/>
      </dsp:nvSpPr>
      <dsp:spPr>
        <a:xfrm>
          <a:off x="6837913" y="0"/>
          <a:ext cx="3108142" cy="358140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23" tIns="330200" rIns="24232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-High number of members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-Not Brand Loyal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-High socioeconomic class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837913" y="1360932"/>
        <a:ext cx="3108142" cy="2148840"/>
      </dsp:txXfrm>
    </dsp:sp>
    <dsp:sp modelId="{EFA70668-9A45-C34B-AAA5-EDBC0B63F297}">
      <dsp:nvSpPr>
        <dsp:cNvPr id="0" name=""/>
        <dsp:cNvSpPr/>
      </dsp:nvSpPr>
      <dsp:spPr>
        <a:xfrm>
          <a:off x="7854774" y="358139"/>
          <a:ext cx="1074420" cy="1074420"/>
        </a:xfrm>
        <a:prstGeom prst="ellipse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3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6" tIns="12700" rIns="837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12119" y="515484"/>
        <a:ext cx="759730" cy="759730"/>
      </dsp:txXfrm>
    </dsp:sp>
    <dsp:sp modelId="{D59787D2-D297-DB48-87F5-F5AE79838CF1}">
      <dsp:nvSpPr>
        <dsp:cNvPr id="0" name=""/>
        <dsp:cNvSpPr/>
      </dsp:nvSpPr>
      <dsp:spPr>
        <a:xfrm>
          <a:off x="6837913" y="3581328"/>
          <a:ext cx="3108142" cy="72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409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017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5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41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A7D76A-BA0D-F944-AA38-1019685532AC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D654507-8CC8-484B-9658-49D32E9EE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9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3BC3-5956-D649-81EC-B3BF606E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51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CONSUMERS OF BATH SOAP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1BF55-923E-2247-B64D-34C01AE46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SABIHA MHATARNAIK</a:t>
            </a:r>
          </a:p>
        </p:txBody>
      </p:sp>
      <p:pic>
        <p:nvPicPr>
          <p:cNvPr id="5" name="Audio Recording May 9, 2021 at 11:40:38 PM" descr="Audio Recording May 9, 2021 at 11:40:38 PM">
            <a:hlinkClick r:id="" action="ppaction://media"/>
            <a:extLst>
              <a:ext uri="{FF2B5EF4-FFF2-40B4-BE49-F238E27FC236}">
                <a16:creationId xmlns:a16="http://schemas.microsoft.com/office/drawing/2014/main" id="{EDF0546B-18B2-D44C-8E68-43F80BC4CE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8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8EE9-7D70-C849-803B-0CCA60DE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09F3-1EF1-A648-8E68-FE5F26C4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To identify which customers are brand loyal and will help to generate more profit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identify which is the Best Segmentation option.</a:t>
            </a:r>
          </a:p>
        </p:txBody>
      </p:sp>
      <p:pic>
        <p:nvPicPr>
          <p:cNvPr id="4" name="Audio Recording May 9, 2021 at 11:41:11 PM" descr="Audio Recording May 9, 2021 at 11:41:11 PM">
            <a:hlinkClick r:id="" action="ppaction://media"/>
            <a:extLst>
              <a:ext uri="{FF2B5EF4-FFF2-40B4-BE49-F238E27FC236}">
                <a16:creationId xmlns:a16="http://schemas.microsoft.com/office/drawing/2014/main" id="{332CB61F-D3E8-024C-A1A6-C3EC4AF50D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0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69E4-F8F6-9448-9E32-8D3EF791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CLUSTER PROPERTIES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6AA3A9-D408-4D9F-8610-B91DEBDF7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122160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Recording May 9, 2021 at 11:42:04 PM" descr="Audio Recording May 9, 2021 at 11:42:04 PM">
            <a:hlinkClick r:id="" action="ppaction://media"/>
            <a:extLst>
              <a:ext uri="{FF2B5EF4-FFF2-40B4-BE49-F238E27FC236}">
                <a16:creationId xmlns:a16="http://schemas.microsoft.com/office/drawing/2014/main" id="{4187469D-7715-264B-8F80-69942CE611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E85-21EC-7247-AE59-9519D4DC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897E-8BB6-0243-9312-F740F3DA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loyal residents are found in cluster 2 . These people should be given more promotions to preserve loyalty. Hence , our target should be other clusters to turn them into brand loyal customers </a:t>
            </a:r>
          </a:p>
          <a:p>
            <a:r>
              <a:rPr lang="en-US" dirty="0"/>
              <a:t>Also ,OPTION 3 is the best method to achieve ideal segmentation (Both purchase behavior and basis of purchase)</a:t>
            </a:r>
          </a:p>
          <a:p>
            <a:endParaRPr lang="en-US" dirty="0"/>
          </a:p>
        </p:txBody>
      </p:sp>
      <p:pic>
        <p:nvPicPr>
          <p:cNvPr id="4" name="Audio Recording May 9, 2021 at 11:43:35 PM" descr="Audio Recording May 9, 2021 at 11:43:35 PM">
            <a:hlinkClick r:id="" action="ppaction://media"/>
            <a:extLst>
              <a:ext uri="{FF2B5EF4-FFF2-40B4-BE49-F238E27FC236}">
                <a16:creationId xmlns:a16="http://schemas.microsoft.com/office/drawing/2014/main" id="{9EB273E5-55E6-7E40-B8F0-3EFFD075C1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E048-52BB-8D46-B9C8-3F0C7665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5CFB-C826-2A40-94F8-679366E4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THANK YOU</a:t>
            </a:r>
          </a:p>
        </p:txBody>
      </p:sp>
      <p:pic>
        <p:nvPicPr>
          <p:cNvPr id="4" name="Audio Recording May 9, 2021 at 11:43:42 PM" descr="Audio Recording May 9, 2021 at 11:43:42 PM">
            <a:hlinkClick r:id="" action="ppaction://media"/>
            <a:extLst>
              <a:ext uri="{FF2B5EF4-FFF2-40B4-BE49-F238E27FC236}">
                <a16:creationId xmlns:a16="http://schemas.microsoft.com/office/drawing/2014/main" id="{9F9B1554-48B9-B14F-90E0-CF1C124596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{6193B251-63A4-9E40-A123-362CA08BB4C7}tf10001072</Template>
  <TotalTime>71</TotalTime>
  <Words>146</Words>
  <Application>Microsoft Macintosh PowerPoint</Application>
  <PresentationFormat>Widescreen</PresentationFormat>
  <Paragraphs>24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Times New Roman</vt:lpstr>
      <vt:lpstr>Wingdings</vt:lpstr>
      <vt:lpstr>Crop</vt:lpstr>
      <vt:lpstr>SEGMENTING CONSUMERS OF BATH SOAP </vt:lpstr>
      <vt:lpstr>BUSINESS PROBLEM</vt:lpstr>
      <vt:lpstr>CLUSTER PROPERTIES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CONSUMERS OF BATH SOAP </dc:title>
  <dc:creator>Mhatarnaik, Sabiha Abubakar</dc:creator>
  <cp:lastModifiedBy>Mhatarnaik, Sabiha Abubakar</cp:lastModifiedBy>
  <cp:revision>6</cp:revision>
  <dcterms:created xsi:type="dcterms:W3CDTF">2021-05-10T01:54:18Z</dcterms:created>
  <dcterms:modified xsi:type="dcterms:W3CDTF">2021-05-10T03:44:37Z</dcterms:modified>
</cp:coreProperties>
</file>