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71" r:id="rId9"/>
    <p:sldId id="267" r:id="rId10"/>
    <p:sldId id="268" r:id="rId11"/>
    <p:sldId id="269" r:id="rId12"/>
    <p:sldId id="260" r:id="rId13"/>
    <p:sldId id="262" r:id="rId14"/>
    <p:sldId id="275" r:id="rId15"/>
    <p:sldId id="264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483F-1AB6-FC46-A163-51CF51795B1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19C0-6B2E-EE40-B7AE-B379F2BA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'accuracy': 0.8208645054031588, 'model': &lt;</a:t>
            </a:r>
            <a:r>
              <a:rPr lang="en-US" dirty="0" err="1"/>
              <a:t>ConditionalExponentialClassifier</a:t>
            </a:r>
            <a:r>
              <a:rPr lang="en-US" dirty="0"/>
              <a:t>: 3 labels, 23166 features&gt;, '</a:t>
            </a:r>
            <a:r>
              <a:rPr lang="en-US" dirty="0" err="1"/>
              <a:t>negF_Score</a:t>
            </a:r>
            <a:r>
              <a:rPr lang="en-US" dirty="0"/>
              <a:t>': 0.5990783410138248, '</a:t>
            </a:r>
            <a:r>
              <a:rPr lang="en-US" dirty="0" err="1"/>
              <a:t>negPrec</a:t>
            </a:r>
            <a:r>
              <a:rPr lang="en-US" dirty="0"/>
              <a:t>': 0.7514450867052023, '</a:t>
            </a:r>
            <a:r>
              <a:rPr lang="en-US" dirty="0" err="1"/>
              <a:t>negRecall</a:t>
            </a:r>
            <a:r>
              <a:rPr lang="en-US" dirty="0"/>
              <a:t>': 0.49808429118773945, '</a:t>
            </a:r>
            <a:r>
              <a:rPr lang="en-US" dirty="0" err="1"/>
              <a:t>posF_Score</a:t>
            </a:r>
            <a:r>
              <a:rPr lang="en-US" dirty="0"/>
              <a:t>': 0.811480022509848, '</a:t>
            </a:r>
            <a:r>
              <a:rPr lang="en-US" dirty="0" err="1"/>
              <a:t>posPrec</a:t>
            </a:r>
            <a:r>
              <a:rPr lang="en-US" dirty="0"/>
              <a:t>': 0.8073908174692049, '</a:t>
            </a:r>
            <a:r>
              <a:rPr lang="en-US" dirty="0" err="1"/>
              <a:t>posRecall</a:t>
            </a:r>
            <a:r>
              <a:rPr lang="en-US" dirty="0"/>
              <a:t>': 0.8156108597285068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F19C0-6B2E-EE40-B7AE-B379F2BA2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2219-8413-0449-B709-0B6FFB9D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091D-1B0A-434F-A621-1631A452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D6E0-BA8C-1947-800E-DECD55E7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67DB-E034-1349-9B3E-D15613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6BDB-EB74-9E48-A97F-005F790B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4F83-2B05-634B-9F6E-AC457B01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C11F-1B7E-5448-BC0E-0646E4BC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C103-C744-1548-8F47-398BE358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BC89-DDD0-674C-900F-ECAA40A8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6D73-A114-1446-B2BA-6D6C48F4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66E-7600-624C-A472-8391D8C57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298DE-FA90-EE4F-AA58-79E4E3E79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7FB7-6CA8-144F-924B-55FFF064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2097-97FB-C646-A78B-710A8609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2D44-C7DE-EF47-866D-6D17AFE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59EB-2E93-9449-896B-FE835F3F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1208-1007-644C-A946-018649E8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E676-E55D-7943-9482-1D51686F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BDD7-2377-4D4C-A781-AEDB0B2B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A013-FF08-8F42-85E4-55581ACF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C779-12B4-9547-AA06-D23FE5CE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D0913-7E58-3240-BD03-CBFCC9D9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A3C1-41DE-2743-8F77-8D0069D9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C464-8364-6644-A340-41BE15D8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7953-C6D1-2D46-BF07-1A577D53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D672-D0BE-3E49-8E2E-E8B22D1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BDC9-3757-234C-A370-8FD233946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2340-9391-984D-A2EF-FE7A959A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68A9A-55D1-3840-B3EE-E4CA5C19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B766-AADC-894D-9448-B04243C6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C94D-5050-3940-A73D-163CC5BD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18BB-2152-C249-B084-022E22B9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65DF-A66E-5542-BC5C-9A000291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76A93-D9AB-BE48-8229-107BF44F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F60C-0EB3-2D4A-91C5-41AE13620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F33A0-A1DC-7948-A268-FD6CD77E2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DC0E4-02B8-054A-86EC-A3595BE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243CF-FB9B-AE45-8B69-1EBC7B8B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7FA9-7E20-F349-B829-F917E8FB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3E5-9A9A-2E4B-97BD-D808FF59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81F75-6A5E-EA42-B47B-E00C130E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A5904-3C05-524D-9E0D-4F854BD2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8419-8A6F-C441-A207-7A997C1C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9E36E-1B4A-F04D-9DB9-AB729247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11FDE-CB84-B241-9018-5EC0D310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B94C-F6AC-E54B-8A66-4DDA6049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58D-C70B-4140-9A90-95806B2B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08BA-F54B-E64C-B7B4-2DDA753F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D676-20A3-3E44-9018-D50B8320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B3108-8977-B241-B90B-9144C188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1EAE-FA65-EB4E-A38D-B6F58C84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7A4A-4330-D442-989C-6DFD109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D11A-EA9A-1245-8A0E-5DB5C9A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69C71-9CB6-5145-8C28-9424ED2C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69E9-F1F6-2448-A9E8-F02C016A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8FCE-BD16-6C48-A9B1-58D56767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9B886-A5AC-9540-8276-C68E28D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027C-0CA7-C845-A337-C108C75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2759A-C402-8B42-BCCA-A906C32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FADD-C70A-674C-BAFC-80739297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A4F8-9225-7F42-B31F-B9C681BB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441D-BFE3-5E44-8B40-89D74EF05B3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3A38-C6A1-F245-9872-0DEC242C1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7490-2813-A64A-A829-29A6D7D2A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88AD-8127-A249-BA5D-440141C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617B-DAF6-6F48-BB6D-2D25A908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 on Bitcoin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9483-A97C-8942-B338-23A8507D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Sabiha Barlaskar</a:t>
            </a:r>
          </a:p>
          <a:p>
            <a:r>
              <a:rPr lang="en-US" dirty="0"/>
              <a:t>05/17/2018</a:t>
            </a:r>
          </a:p>
        </p:txBody>
      </p:sp>
    </p:spTree>
    <p:extLst>
      <p:ext uri="{BB962C8B-B14F-4D97-AF65-F5344CB8AC3E}">
        <p14:creationId xmlns:p14="http://schemas.microsoft.com/office/powerpoint/2010/main" val="171346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DB60-0019-9F45-81FD-88310A0B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Comparison with Bitcoin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D36-5DF6-2446-90B0-56EAC184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0476"/>
            <a:ext cx="10515600" cy="5280025"/>
          </a:xfrm>
        </p:spPr>
        <p:txBody>
          <a:bodyPr>
            <a:normAutofit/>
          </a:bodyPr>
          <a:lstStyle/>
          <a:p>
            <a:r>
              <a:rPr lang="en-US" sz="2400" dirty="0"/>
              <a:t>Observe the bitcoin trend within a specific time interval</a:t>
            </a:r>
          </a:p>
          <a:p>
            <a:r>
              <a:rPr lang="en-US" sz="2400" dirty="0"/>
              <a:t>Divide the bitcoin and tweet data into specific time intervals of 15minutes, 30 minutes and 45 minutes</a:t>
            </a:r>
          </a:p>
          <a:p>
            <a:r>
              <a:rPr lang="en-US" sz="2400" dirty="0"/>
              <a:t>Calculate the rate of change of opinion within that period. </a:t>
            </a:r>
          </a:p>
          <a:p>
            <a:pPr lvl="1"/>
            <a:r>
              <a:rPr lang="en-US" dirty="0"/>
              <a:t>If the subsequent tweets are positive, score = +1</a:t>
            </a:r>
          </a:p>
          <a:p>
            <a:pPr lvl="1"/>
            <a:r>
              <a:rPr lang="en-US" dirty="0"/>
              <a:t>If positive, followed by negative, followed by positive, score = 0</a:t>
            </a:r>
          </a:p>
          <a:p>
            <a:pPr lvl="1"/>
            <a:r>
              <a:rPr lang="en-US" dirty="0"/>
              <a:t>If subsequent tweets are negative, score = -1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-457200">
              <a:spcBef>
                <a:spcPts val="0"/>
              </a:spcBef>
            </a:pPr>
            <a:r>
              <a:rPr lang="en-US" dirty="0"/>
              <a:t>If for the historical price, the positive scores are high, then there is a probability of increase in price in the next 2 hours</a:t>
            </a:r>
          </a:p>
        </p:txBody>
      </p:sp>
    </p:spTree>
    <p:extLst>
      <p:ext uri="{BB962C8B-B14F-4D97-AF65-F5344CB8AC3E}">
        <p14:creationId xmlns:p14="http://schemas.microsoft.com/office/powerpoint/2010/main" val="102707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DB60-0019-9F45-81FD-88310A0B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Comparison with Bitcoin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8D125-A109-D24E-B9C0-98CDCED4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584812"/>
            <a:ext cx="5905500" cy="3243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89870-B146-574A-9ADC-ABC512FF1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0" y="1597819"/>
            <a:ext cx="5341599" cy="3135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26057-7004-254E-B189-2257D00E99C4}"/>
              </a:ext>
            </a:extLst>
          </p:cNvPr>
          <p:cNvSpPr txBox="1"/>
          <p:nvPr/>
        </p:nvSpPr>
        <p:spPr>
          <a:xfrm>
            <a:off x="857250" y="50863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Figure2: Trends of the tweet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04C3D-574D-C84B-815B-18C3ABBE9592}"/>
              </a:ext>
            </a:extLst>
          </p:cNvPr>
          <p:cNvSpPr txBox="1"/>
          <p:nvPr/>
        </p:nvSpPr>
        <p:spPr>
          <a:xfrm>
            <a:off x="6724650" y="50863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Figure3: Trends of the bitcoin prices</a:t>
            </a:r>
          </a:p>
        </p:txBody>
      </p:sp>
    </p:spTree>
    <p:extLst>
      <p:ext uri="{BB962C8B-B14F-4D97-AF65-F5344CB8AC3E}">
        <p14:creationId xmlns:p14="http://schemas.microsoft.com/office/powerpoint/2010/main" val="19310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5B1-9E70-F04E-B4C4-CCC630DC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7396E5-6C4B-9D49-8B3F-02E393CC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98576"/>
            <a:ext cx="10515600" cy="4351338"/>
          </a:xfrm>
        </p:spPr>
        <p:txBody>
          <a:bodyPr/>
          <a:lstStyle/>
          <a:p>
            <a:r>
              <a:rPr lang="en-US" dirty="0"/>
              <a:t>Accuracy: The total number of correct predictions from all the predictions</a:t>
            </a:r>
          </a:p>
          <a:p>
            <a:r>
              <a:rPr lang="en-US" dirty="0"/>
              <a:t>Precision: The ratio between correctly predicted (positive) to all the predictions that were labeled correct (positive)</a:t>
            </a:r>
          </a:p>
          <a:p>
            <a:r>
              <a:rPr lang="en-US" dirty="0"/>
              <a:t>Recall:  The ratio between correctly predicted(positive) and all the events</a:t>
            </a:r>
          </a:p>
          <a:p>
            <a:r>
              <a:rPr lang="en-US" dirty="0"/>
              <a:t>F1-score: Harmonic mean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419632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1577-91EE-3A43-8456-FF9BD543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6D03E9-70A0-704E-8BE0-A6AFF2047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148376"/>
              </p:ext>
            </p:extLst>
          </p:nvPr>
        </p:nvGraphicFramePr>
        <p:xfrm>
          <a:off x="971550" y="1825624"/>
          <a:ext cx="10382250" cy="4147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0750">
                  <a:extLst>
                    <a:ext uri="{9D8B030D-6E8A-4147-A177-3AD203B41FA5}">
                      <a16:colId xmlns:a16="http://schemas.microsoft.com/office/drawing/2014/main" val="451258666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10280731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1406421663"/>
                    </a:ext>
                  </a:extLst>
                </a:gridCol>
              </a:tblGrid>
              <a:tr h="829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MaxEntropy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4469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95643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2539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25819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4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8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D2D-A44B-8740-8550-EDFBFCCD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48527-E65A-224E-A166-16E8EC74C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847849"/>
            <a:ext cx="3048000" cy="4578351"/>
          </a:xfrm>
        </p:spPr>
      </p:pic>
    </p:spTree>
    <p:extLst>
      <p:ext uri="{BB962C8B-B14F-4D97-AF65-F5344CB8AC3E}">
        <p14:creationId xmlns:p14="http://schemas.microsoft.com/office/powerpoint/2010/main" val="17733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060C-EA43-C84B-9AAF-99E88EE5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C294E9-8644-1747-AEB7-B870224A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339552"/>
            <a:ext cx="8970821" cy="5256511"/>
          </a:xfrm>
        </p:spPr>
      </p:pic>
    </p:spTree>
    <p:extLst>
      <p:ext uri="{BB962C8B-B14F-4D97-AF65-F5344CB8AC3E}">
        <p14:creationId xmlns:p14="http://schemas.microsoft.com/office/powerpoint/2010/main" val="326083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6439-4513-314F-AF66-5C22A902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Limitations of 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27F6-840F-CA48-BB57-C36BBA57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825625"/>
            <a:ext cx="10991850" cy="4351338"/>
          </a:xfrm>
        </p:spPr>
        <p:txBody>
          <a:bodyPr/>
          <a:lstStyle/>
          <a:p>
            <a:r>
              <a:rPr lang="en-US" dirty="0"/>
              <a:t>Manual Labeling of tweets</a:t>
            </a:r>
          </a:p>
          <a:p>
            <a:r>
              <a:rPr lang="en-US" dirty="0"/>
              <a:t>Not much data due to limited resources</a:t>
            </a:r>
          </a:p>
          <a:p>
            <a:r>
              <a:rPr lang="en-US" dirty="0"/>
              <a:t>Cannot determine the context of the tweet</a:t>
            </a:r>
          </a:p>
          <a:p>
            <a:r>
              <a:rPr lang="en-US" dirty="0"/>
              <a:t>Limited only to Bitcoin data</a:t>
            </a:r>
          </a:p>
          <a:p>
            <a:r>
              <a:rPr lang="en-US" dirty="0"/>
              <a:t>Limited only to the English language</a:t>
            </a:r>
          </a:p>
          <a:p>
            <a:r>
              <a:rPr lang="en-US" dirty="0"/>
              <a:t>No importance given to emoticons</a:t>
            </a:r>
          </a:p>
          <a:p>
            <a:r>
              <a:rPr lang="en-US" dirty="0"/>
              <a:t>Classic Machine learning approach, no use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17580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AD4B-6E5C-F546-8DD9-BBFB01A5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704E-5F35-BD43-8A08-9806613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semantics and context of the tweet</a:t>
            </a:r>
          </a:p>
          <a:p>
            <a:r>
              <a:rPr lang="en-US" dirty="0"/>
              <a:t>Use unsupervised approach to find the sentiment instead of depending on manual labor</a:t>
            </a:r>
          </a:p>
          <a:p>
            <a:r>
              <a:rPr lang="en-US" dirty="0"/>
              <a:t>Feature selection and understand which words are more important by analyzing vast amount of varied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3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1633-ABA8-D242-B70B-43E422D9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B607-9D63-2F46-BE74-21B9C256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Evita </a:t>
            </a:r>
            <a:r>
              <a:rPr lang="en-US" dirty="0" err="1"/>
              <a:t>Stenqvist</a:t>
            </a:r>
            <a:r>
              <a:rPr lang="en-US" dirty="0"/>
              <a:t> Jacob </a:t>
            </a:r>
            <a:r>
              <a:rPr lang="en-US" dirty="0" err="1"/>
              <a:t>Lönnö</a:t>
            </a:r>
            <a:r>
              <a:rPr lang="en-US" dirty="0"/>
              <a:t>,  “Predicting Bitcoin price fluctuation with Twitter sentiment analysis”</a:t>
            </a:r>
          </a:p>
          <a:p>
            <a:pPr marL="0" indent="0">
              <a:buNone/>
            </a:pPr>
            <a:r>
              <a:rPr lang="en-US" dirty="0"/>
              <a:t>2. Alec Go, </a:t>
            </a:r>
            <a:r>
              <a:rPr lang="en-US" dirty="0" err="1"/>
              <a:t>Richa</a:t>
            </a:r>
            <a:r>
              <a:rPr lang="en-US" dirty="0"/>
              <a:t> </a:t>
            </a:r>
            <a:r>
              <a:rPr lang="en-US" dirty="0" err="1"/>
              <a:t>Bhayani</a:t>
            </a:r>
            <a:r>
              <a:rPr lang="en-US" dirty="0"/>
              <a:t>, and Lei Huang. 2009. “Twitter sentiment </a:t>
            </a:r>
            <a:r>
              <a:rPr lang="en-US" dirty="0" err="1"/>
              <a:t>classificationusing</a:t>
            </a:r>
            <a:r>
              <a:rPr lang="en-US" dirty="0"/>
              <a:t> distant supervision”. CS224N Project, Stanford 1, 12 (2009).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Debjyoti</a:t>
            </a:r>
            <a:r>
              <a:rPr lang="en-US" dirty="0"/>
              <a:t> Paul, </a:t>
            </a:r>
            <a:r>
              <a:rPr lang="en-US" dirty="0" err="1"/>
              <a:t>Feifei</a:t>
            </a:r>
            <a:r>
              <a:rPr lang="en-US" dirty="0"/>
              <a:t> Li, </a:t>
            </a:r>
            <a:r>
              <a:rPr lang="en-US" dirty="0" err="1"/>
              <a:t>Murali</a:t>
            </a:r>
            <a:r>
              <a:rPr lang="en-US" dirty="0"/>
              <a:t> Krishna </a:t>
            </a:r>
            <a:r>
              <a:rPr lang="en-US" dirty="0" err="1"/>
              <a:t>Teja</a:t>
            </a:r>
            <a:r>
              <a:rPr lang="en-US" dirty="0"/>
              <a:t>, Xin Yu, Richie Frost, University of Utah, “Compass: </a:t>
            </a:r>
            <a:r>
              <a:rPr lang="en-US" dirty="0" err="1"/>
              <a:t>Spatio</a:t>
            </a:r>
            <a:r>
              <a:rPr lang="en-US" dirty="0"/>
              <a:t> Temporal Sentiment Analysis of US Election”</a:t>
            </a:r>
          </a:p>
        </p:txBody>
      </p:sp>
    </p:spTree>
    <p:extLst>
      <p:ext uri="{BB962C8B-B14F-4D97-AF65-F5344CB8AC3E}">
        <p14:creationId xmlns:p14="http://schemas.microsoft.com/office/powerpoint/2010/main" val="37950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4B86-2B80-8047-A4FE-CF1C75B3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6C0D-FDB3-3348-8919-F0EE2A31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r>
              <a:rPr lang="en-US" dirty="0"/>
              <a:t>Determine the sentiment of the tweets (positive, negative or neutral) related to Bitcoins</a:t>
            </a:r>
          </a:p>
          <a:p>
            <a:r>
              <a:rPr lang="en-US" dirty="0"/>
              <a:t>Compare the trend of the sentiment with the trend of the bitcoin prices</a:t>
            </a:r>
          </a:p>
          <a:p>
            <a:r>
              <a:rPr lang="en-US" dirty="0"/>
              <a:t>Determine the locations from where the tweets have been tweeted the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0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C9A3-F06B-404B-A56E-682FA3BB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1B89-E750-BE44-B6E0-6FF50451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68475"/>
            <a:ext cx="10515600" cy="4351338"/>
          </a:xfrm>
        </p:spPr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(Python API)</a:t>
            </a:r>
          </a:p>
          <a:p>
            <a:r>
              <a:rPr lang="en-US" dirty="0"/>
              <a:t>Tags </a:t>
            </a:r>
          </a:p>
          <a:p>
            <a:r>
              <a:rPr lang="en-US" dirty="0" err="1"/>
              <a:t>Coindesk</a:t>
            </a:r>
            <a:r>
              <a:rPr lang="en-US" dirty="0"/>
              <a:t> API </a:t>
            </a:r>
          </a:p>
          <a:p>
            <a:pPr marL="0" indent="0">
              <a:buNone/>
            </a:pPr>
            <a:r>
              <a:rPr lang="en-US" sz="2000" dirty="0" err="1">
                <a:latin typeface="Century Gothic" panose="020B0502020202020204" pitchFamily="34" charset="0"/>
              </a:rPr>
              <a:t>requests.get</a:t>
            </a:r>
            <a:r>
              <a:rPr lang="en-US" sz="2000" dirty="0">
                <a:latin typeface="Century Gothic" panose="020B0502020202020204" pitchFamily="34" charset="0"/>
              </a:rPr>
              <a:t>("https://</a:t>
            </a:r>
            <a:r>
              <a:rPr lang="en-US" sz="2000" dirty="0" err="1">
                <a:latin typeface="Century Gothic" panose="020B0502020202020204" pitchFamily="34" charset="0"/>
              </a:rPr>
              <a:t>api.coindesk.com</a:t>
            </a:r>
            <a:r>
              <a:rPr lang="en-US" sz="2000" dirty="0">
                <a:latin typeface="Century Gothic" panose="020B0502020202020204" pitchFamily="34" charset="0"/>
              </a:rPr>
              <a:t>/v1/bpi/historical/</a:t>
            </a:r>
            <a:r>
              <a:rPr lang="en-US" sz="2000" dirty="0" err="1">
                <a:latin typeface="Century Gothic" panose="020B0502020202020204" pitchFamily="34" charset="0"/>
              </a:rPr>
              <a:t>close.json?start</a:t>
            </a:r>
            <a:r>
              <a:rPr lang="en-US" sz="2000" dirty="0">
                <a:latin typeface="Century Gothic" panose="020B0502020202020204" pitchFamily="34" charset="0"/>
              </a:rPr>
              <a:t>=2018-01-01&amp;end=2018-05-01").</a:t>
            </a:r>
            <a:r>
              <a:rPr lang="en-US" sz="2000" dirty="0" err="1">
                <a:latin typeface="Century Gothic" panose="020B0502020202020204" pitchFamily="34" charset="0"/>
              </a:rPr>
              <a:t>json</a:t>
            </a:r>
            <a:r>
              <a:rPr lang="en-US" sz="2000" dirty="0">
                <a:latin typeface="Century Gothic" panose="020B0502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119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4B21-3F46-234B-9F4D-91C7BACA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Main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80FD-0693-E049-BA7B-53BD0785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6"/>
            <a:ext cx="11220450" cy="4810124"/>
          </a:xfrm>
        </p:spPr>
        <p:txBody>
          <a:bodyPr/>
          <a:lstStyle/>
          <a:p>
            <a:r>
              <a:rPr lang="en-US" dirty="0"/>
              <a:t>Retrieved the tweets using </a:t>
            </a:r>
            <a:r>
              <a:rPr lang="en-US" dirty="0" err="1"/>
              <a:t>Tweepy</a:t>
            </a:r>
            <a:r>
              <a:rPr lang="en-US" dirty="0"/>
              <a:t> (42057 tweets)</a:t>
            </a:r>
          </a:p>
          <a:p>
            <a:r>
              <a:rPr lang="en-US" dirty="0"/>
              <a:t>Removed unwanted characters, punctuation marks</a:t>
            </a:r>
          </a:p>
          <a:p>
            <a:r>
              <a:rPr lang="en-US" dirty="0"/>
              <a:t>Removed stop words, duplicate and </a:t>
            </a:r>
            <a:r>
              <a:rPr lang="en-US" dirty="0" err="1"/>
              <a:t>NaN</a:t>
            </a:r>
            <a:r>
              <a:rPr lang="en-US" dirty="0"/>
              <a:t> rows</a:t>
            </a:r>
          </a:p>
          <a:p>
            <a:r>
              <a:rPr lang="en-US" dirty="0"/>
              <a:t>Removed tweets containing words ‘</a:t>
            </a:r>
            <a:r>
              <a:rPr lang="en-US" dirty="0" err="1"/>
              <a:t>like’,’comment’,’follow</a:t>
            </a:r>
            <a:r>
              <a:rPr lang="en-US" dirty="0"/>
              <a:t>’</a:t>
            </a:r>
          </a:p>
          <a:p>
            <a:r>
              <a:rPr lang="en-US" dirty="0"/>
              <a:t>Tokenized data into unigrams and bigrams</a:t>
            </a:r>
          </a:p>
          <a:p>
            <a:r>
              <a:rPr lang="en-US" dirty="0"/>
              <a:t>Converted the data into training and testing set</a:t>
            </a:r>
          </a:p>
          <a:p>
            <a:r>
              <a:rPr lang="en-US" dirty="0"/>
              <a:t>Tagged the data sets positive and negative labels (Manual + Vader)</a:t>
            </a:r>
          </a:p>
          <a:p>
            <a:r>
              <a:rPr lang="en-US" dirty="0"/>
              <a:t>Used </a:t>
            </a:r>
            <a:r>
              <a:rPr lang="en-US" dirty="0" err="1"/>
              <a:t>MaxEnt</a:t>
            </a:r>
            <a:r>
              <a:rPr lang="en-US" dirty="0"/>
              <a:t> and Naïve Bayes classifier to perform the sentiment analysis</a:t>
            </a:r>
          </a:p>
          <a:p>
            <a:r>
              <a:rPr lang="en-US" dirty="0"/>
              <a:t>Retrieved the bitcoin data and observed the trends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1929-20B4-314E-BE58-53466AD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085F-0DDC-444E-BC0A-DFE5B12B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482724"/>
            <a:ext cx="11049000" cy="49942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Collected 42057 tweets using a software called Tags and </a:t>
            </a:r>
            <a:r>
              <a:rPr lang="en-US" dirty="0" err="1"/>
              <a:t>Tweepy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Converted the tweets into a data frame format </a:t>
            </a:r>
          </a:p>
          <a:p>
            <a:pPr marL="514350" indent="-514350">
              <a:buAutoNum type="arabicPeriod"/>
            </a:pPr>
            <a:r>
              <a:rPr lang="en-US" dirty="0"/>
              <a:t>Dropped the duplicate tweets and columns containing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514350" indent="-514350">
              <a:buAutoNum type="arabicPeriod"/>
            </a:pPr>
            <a:r>
              <a:rPr lang="en-US" dirty="0"/>
              <a:t>Cleaned the tweets to remove any character other than the English letters and numbers</a:t>
            </a:r>
          </a:p>
          <a:p>
            <a:pPr marL="514350" indent="-514350">
              <a:buAutoNum type="arabicPeriod"/>
            </a:pPr>
            <a:r>
              <a:rPr lang="en-US" dirty="0"/>
              <a:t>Used Vader to assign a polarity score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1600" dirty="0">
                <a:latin typeface="Century Gothic" panose="020B0502020202020204" pitchFamily="34" charset="0"/>
              </a:rPr>
              <a:t>analyzer = </a:t>
            </a:r>
            <a:r>
              <a:rPr lang="en-US" sz="1600" dirty="0" err="1">
                <a:latin typeface="Century Gothic" panose="020B0502020202020204" pitchFamily="34" charset="0"/>
              </a:rPr>
              <a:t>SentimentIntensityAnalyzer</a:t>
            </a:r>
            <a:r>
              <a:rPr lang="en-US" sz="1600" dirty="0">
                <a:latin typeface="Century Gothic" panose="020B0502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                  data['scores'] = [</a:t>
            </a:r>
            <a:r>
              <a:rPr lang="en-US" sz="1600" dirty="0" err="1">
                <a:latin typeface="Century Gothic" panose="020B0502020202020204" pitchFamily="34" charset="0"/>
              </a:rPr>
              <a:t>analyzer.polarity_scores</a:t>
            </a:r>
            <a:r>
              <a:rPr lang="en-US" sz="1600" dirty="0">
                <a:latin typeface="Century Gothic" panose="020B0502020202020204" pitchFamily="34" charset="0"/>
              </a:rPr>
              <a:t>(tweet)['compound'] for tweet in </a:t>
            </a:r>
            <a:r>
              <a:rPr lang="en-US" sz="1600" dirty="0" err="1">
                <a:latin typeface="Century Gothic" panose="020B0502020202020204" pitchFamily="34" charset="0"/>
              </a:rPr>
              <a:t>data.text</a:t>
            </a:r>
            <a:r>
              <a:rPr lang="en-US" sz="1600" dirty="0">
                <a:latin typeface="Century Gothic" panose="020B0502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                  Positive' if x&gt;=0.05 else 'Negative' if x&lt;=-0.05 else 'Neutral’</a:t>
            </a:r>
          </a:p>
          <a:p>
            <a:pPr marL="514350" indent="-514350">
              <a:buAutoNum type="arabicPeriod" startAt="4"/>
            </a:pPr>
            <a:r>
              <a:rPr lang="en-US" dirty="0"/>
              <a:t>Manually analyzed Neutral tweets and relabeled it into Positive, Negative and Neutral (6287 Tweets)</a:t>
            </a:r>
          </a:p>
        </p:txBody>
      </p:sp>
    </p:spTree>
    <p:extLst>
      <p:ext uri="{BB962C8B-B14F-4D97-AF65-F5344CB8AC3E}">
        <p14:creationId xmlns:p14="http://schemas.microsoft.com/office/powerpoint/2010/main" val="30231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DA5-24F6-EF41-9D7C-D41729F5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Strategy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C0E4-AC03-6949-A064-350206C2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0279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5. Removed the stop words from the Tweets using the NLTK toolkit</a:t>
            </a:r>
          </a:p>
          <a:p>
            <a:pPr marL="0" indent="0">
              <a:buNone/>
            </a:pPr>
            <a:r>
              <a:rPr lang="en-US" sz="2400" dirty="0"/>
              <a:t>6. Filtered the tweets that contained words like: </a:t>
            </a:r>
          </a:p>
          <a:p>
            <a:pPr marL="0" indent="0">
              <a:buNone/>
            </a:pPr>
            <a:r>
              <a:rPr lang="en-US" sz="2400" dirty="0"/>
              <a:t>    ‘Like’, ‘Follow’, ‘Comment’, ‘Free’</a:t>
            </a:r>
          </a:p>
          <a:p>
            <a:pPr marL="0" indent="0">
              <a:buNone/>
            </a:pPr>
            <a:r>
              <a:rPr lang="en-US" sz="2400" dirty="0"/>
              <a:t>7.  Retrieved the most frequently used words and formed a </a:t>
            </a:r>
            <a:r>
              <a:rPr lang="en-US" sz="2400" dirty="0" err="1"/>
              <a:t>WordCloud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F72DC3-7E78-7B4F-89C8-4AE3C7CD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203576"/>
            <a:ext cx="6908800" cy="3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DA5-24F6-EF41-9D7C-D41729F5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Strategy (</a:t>
            </a:r>
            <a:r>
              <a:rPr lang="en-US" dirty="0" err="1"/>
              <a:t>MaxEnt</a:t>
            </a:r>
            <a:r>
              <a:rPr lang="en-US" dirty="0"/>
              <a:t> 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C0E4-AC03-6949-A064-350206C2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135063"/>
            <a:ext cx="11087100" cy="518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8.   Divided the data into training and testing sets</a:t>
            </a:r>
          </a:p>
          <a:p>
            <a:pPr marL="0" indent="0">
              <a:buNone/>
            </a:pPr>
            <a:r>
              <a:rPr lang="en-US" sz="2400" dirty="0"/>
              <a:t>9.   Used Maximum Entropy classifier to train the tweets.  </a:t>
            </a:r>
          </a:p>
          <a:p>
            <a:pPr marL="0" indent="0">
              <a:buNone/>
            </a:pPr>
            <a:r>
              <a:rPr lang="en-US" sz="2400" dirty="0"/>
              <a:t>10. Converted the data into a format that Maximum Entropy understands: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       ([</a:t>
            </a:r>
            <a:r>
              <a:rPr lang="en-US" sz="1800" dirty="0" err="1">
                <a:latin typeface="Century Gothic" panose="020B0502020202020204" pitchFamily="34" charset="0"/>
              </a:rPr>
              <a:t>u’milestone</a:t>
            </a:r>
            <a:r>
              <a:rPr lang="en-US" sz="1800" dirty="0">
                <a:latin typeface="Century Gothic" panose="020B0502020202020204" pitchFamily="34" charset="0"/>
              </a:rPr>
              <a:t>', </a:t>
            </a:r>
            <a:r>
              <a:rPr lang="en-US" sz="1800" dirty="0" err="1">
                <a:latin typeface="Century Gothic" panose="020B0502020202020204" pitchFamily="34" charset="0"/>
              </a:rPr>
              <a:t>u’almost</a:t>
            </a:r>
            <a:r>
              <a:rPr lang="en-US" sz="1800" dirty="0">
                <a:latin typeface="Century Gothic" panose="020B0502020202020204" pitchFamily="34" charset="0"/>
              </a:rPr>
              <a:t>', u'', </a:t>
            </a:r>
            <a:r>
              <a:rPr lang="en-US" sz="1800" dirty="0" err="1">
                <a:latin typeface="Century Gothic" panose="020B0502020202020204" pitchFamily="34" charset="0"/>
              </a:rPr>
              <a:t>u’bitcoin</a:t>
            </a:r>
            <a:r>
              <a:rPr lang="en-US" sz="1800" dirty="0">
                <a:latin typeface="Century Gothic" panose="020B0502020202020204" pitchFamily="34" charset="0"/>
              </a:rPr>
              <a:t>', </a:t>
            </a:r>
            <a:r>
              <a:rPr lang="en-US" sz="1800" dirty="0" err="1">
                <a:latin typeface="Century Gothic" panose="020B0502020202020204" pitchFamily="34" charset="0"/>
              </a:rPr>
              <a:t>u’crypto</a:t>
            </a:r>
            <a:r>
              <a:rPr lang="en-US" sz="1800" dirty="0">
                <a:latin typeface="Century Gothic" panose="020B0502020202020204" pitchFamily="34" charset="0"/>
              </a:rPr>
              <a:t>', '], ‘</a:t>
            </a:r>
            <a:r>
              <a:rPr lang="en-US" sz="1800" dirty="0" err="1">
                <a:latin typeface="Century Gothic" panose="020B0502020202020204" pitchFamily="34" charset="0"/>
              </a:rPr>
              <a:t>pos</a:t>
            </a:r>
            <a:r>
              <a:rPr lang="en-US" sz="1800" dirty="0">
                <a:latin typeface="Century Gothic" panose="020B0502020202020204" pitchFamily="34" charset="0"/>
              </a:rPr>
              <a:t>’)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         </a:t>
            </a:r>
            <a:r>
              <a:rPr lang="en-US" sz="1700" dirty="0" err="1">
                <a:latin typeface="Century Gothic" panose="020B0502020202020204" pitchFamily="34" charset="0"/>
              </a:rPr>
              <a:t>def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list_to_dict</a:t>
            </a:r>
            <a:r>
              <a:rPr lang="en-US" sz="1700" dirty="0">
                <a:latin typeface="Century Gothic" panose="020B0502020202020204" pitchFamily="34" charset="0"/>
              </a:rPr>
              <a:t>(</a:t>
            </a:r>
            <a:r>
              <a:rPr lang="en-US" sz="1700" dirty="0" err="1">
                <a:latin typeface="Century Gothic" panose="020B0502020202020204" pitchFamily="34" charset="0"/>
              </a:rPr>
              <a:t>words_list</a:t>
            </a:r>
            <a:r>
              <a:rPr lang="en-US" sz="1700" dirty="0">
                <a:latin typeface="Century Gothic" panose="020B0502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                 return </a:t>
            </a:r>
            <a:r>
              <a:rPr lang="en-US" sz="1700" dirty="0" err="1">
                <a:latin typeface="Century Gothic" panose="020B0502020202020204" pitchFamily="34" charset="0"/>
              </a:rPr>
              <a:t>dict</a:t>
            </a:r>
            <a:r>
              <a:rPr lang="en-US" sz="1700" dirty="0">
                <a:latin typeface="Century Gothic" panose="020B0502020202020204" pitchFamily="34" charset="0"/>
              </a:rPr>
              <a:t>([(word, True) for word in </a:t>
            </a:r>
            <a:r>
              <a:rPr lang="en-US" sz="1700" dirty="0" err="1">
                <a:latin typeface="Century Gothic" panose="020B0502020202020204" pitchFamily="34" charset="0"/>
              </a:rPr>
              <a:t>words_list</a:t>
            </a:r>
            <a:r>
              <a:rPr lang="en-US" sz="1700" dirty="0">
                <a:latin typeface="Century Gothic" panose="020B0502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        </a:t>
            </a:r>
            <a:r>
              <a:rPr lang="en-US" sz="1700" dirty="0" err="1">
                <a:latin typeface="Century Gothic" panose="020B0502020202020204" pitchFamily="34" charset="0"/>
              </a:rPr>
              <a:t>train_feats</a:t>
            </a:r>
            <a:r>
              <a:rPr lang="en-US" sz="1700" dirty="0">
                <a:latin typeface="Century Gothic" panose="020B0502020202020204" pitchFamily="34" charset="0"/>
              </a:rPr>
              <a:t> = [(</a:t>
            </a:r>
            <a:r>
              <a:rPr lang="en-US" sz="1700" dirty="0" err="1">
                <a:latin typeface="Century Gothic" panose="020B0502020202020204" pitchFamily="34" charset="0"/>
              </a:rPr>
              <a:t>list_to_dict</a:t>
            </a:r>
            <a:r>
              <a:rPr lang="en-US" sz="1700" dirty="0">
                <a:latin typeface="Century Gothic" panose="020B0502020202020204" pitchFamily="34" charset="0"/>
              </a:rPr>
              <a:t>(</a:t>
            </a:r>
            <a:r>
              <a:rPr lang="en-US" sz="1700" dirty="0" err="1">
                <a:latin typeface="Century Gothic" panose="020B0502020202020204" pitchFamily="34" charset="0"/>
              </a:rPr>
              <a:t>word_tokenize</a:t>
            </a:r>
            <a:r>
              <a:rPr lang="en-US" sz="1700" dirty="0">
                <a:latin typeface="Century Gothic" panose="020B0502020202020204" pitchFamily="34" charset="0"/>
              </a:rPr>
              <a:t>(</a:t>
            </a:r>
            <a:r>
              <a:rPr lang="en-US" sz="1700" dirty="0" err="1">
                <a:latin typeface="Century Gothic" panose="020B0502020202020204" pitchFamily="34" charset="0"/>
              </a:rPr>
              <a:t>i</a:t>
            </a:r>
            <a:r>
              <a:rPr lang="en-US" sz="1700" dirty="0">
                <a:latin typeface="Century Gothic" panose="020B0502020202020204" pitchFamily="34" charset="0"/>
              </a:rPr>
              <a:t>)), j) for </a:t>
            </a:r>
            <a:r>
              <a:rPr lang="en-US" sz="1700" dirty="0" err="1">
                <a:latin typeface="Century Gothic" panose="020B0502020202020204" pitchFamily="34" charset="0"/>
              </a:rPr>
              <a:t>i,j</a:t>
            </a:r>
            <a:r>
              <a:rPr lang="en-US" sz="1700" dirty="0">
                <a:latin typeface="Century Gothic" panose="020B0502020202020204" pitchFamily="34" charset="0"/>
              </a:rPr>
              <a:t> in zip(</a:t>
            </a:r>
            <a:r>
              <a:rPr lang="en-US" sz="1700" dirty="0" err="1">
                <a:latin typeface="Century Gothic" panose="020B0502020202020204" pitchFamily="34" charset="0"/>
              </a:rPr>
              <a:t>train_data,sentiment_train</a:t>
            </a:r>
            <a:r>
              <a:rPr lang="en-US" sz="1700" dirty="0">
                <a:latin typeface="Century Gothic" panose="020B0502020202020204" pitchFamily="34" charset="0"/>
              </a:rPr>
              <a:t>)]</a:t>
            </a: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         </a:t>
            </a:r>
            <a:r>
              <a:rPr lang="en-US" sz="1700" dirty="0" err="1">
                <a:latin typeface="Century Gothic" panose="020B0502020202020204" pitchFamily="34" charset="0"/>
              </a:rPr>
              <a:t>test_feats</a:t>
            </a:r>
            <a:r>
              <a:rPr lang="en-US" sz="1700" dirty="0">
                <a:latin typeface="Century Gothic" panose="020B0502020202020204" pitchFamily="34" charset="0"/>
              </a:rPr>
              <a:t> = [(</a:t>
            </a:r>
            <a:r>
              <a:rPr lang="en-US" sz="1700" dirty="0" err="1">
                <a:latin typeface="Century Gothic" panose="020B0502020202020204" pitchFamily="34" charset="0"/>
              </a:rPr>
              <a:t>list_to_dict</a:t>
            </a:r>
            <a:r>
              <a:rPr lang="en-US" sz="1700" dirty="0">
                <a:latin typeface="Century Gothic" panose="020B0502020202020204" pitchFamily="34" charset="0"/>
              </a:rPr>
              <a:t>(</a:t>
            </a:r>
            <a:r>
              <a:rPr lang="en-US" sz="1700" dirty="0" err="1">
                <a:latin typeface="Century Gothic" panose="020B0502020202020204" pitchFamily="34" charset="0"/>
              </a:rPr>
              <a:t>word_tokenize</a:t>
            </a:r>
            <a:r>
              <a:rPr lang="en-US" sz="1700" dirty="0">
                <a:latin typeface="Century Gothic" panose="020B0502020202020204" pitchFamily="34" charset="0"/>
              </a:rPr>
              <a:t>(</a:t>
            </a:r>
            <a:r>
              <a:rPr lang="en-US" sz="1700" dirty="0" err="1">
                <a:latin typeface="Century Gothic" panose="020B0502020202020204" pitchFamily="34" charset="0"/>
              </a:rPr>
              <a:t>i</a:t>
            </a:r>
            <a:r>
              <a:rPr lang="en-US" sz="1700" dirty="0">
                <a:latin typeface="Century Gothic" panose="020B0502020202020204" pitchFamily="34" charset="0"/>
              </a:rPr>
              <a:t>)), j) for </a:t>
            </a:r>
            <a:r>
              <a:rPr lang="en-US" sz="1700" dirty="0" err="1">
                <a:latin typeface="Century Gothic" panose="020B0502020202020204" pitchFamily="34" charset="0"/>
              </a:rPr>
              <a:t>i,j</a:t>
            </a:r>
            <a:r>
              <a:rPr lang="en-US" sz="1700" dirty="0">
                <a:latin typeface="Century Gothic" panose="020B0502020202020204" pitchFamily="34" charset="0"/>
              </a:rPr>
              <a:t> in zip(</a:t>
            </a:r>
            <a:r>
              <a:rPr lang="en-US" sz="1700" dirty="0" err="1">
                <a:latin typeface="Century Gothic" panose="020B0502020202020204" pitchFamily="34" charset="0"/>
              </a:rPr>
              <a:t>test_data,sentiment_test</a:t>
            </a:r>
            <a:r>
              <a:rPr lang="en-US" sz="1700" dirty="0">
                <a:latin typeface="Century Gothic" panose="020B0502020202020204" pitchFamily="34" charset="0"/>
              </a:rPr>
              <a:t>)]</a:t>
            </a:r>
          </a:p>
          <a:p>
            <a:pPr marL="0" indent="0">
              <a:buNone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11</a:t>
            </a:r>
            <a:r>
              <a:rPr lang="en-US" dirty="0"/>
              <a:t>. </a:t>
            </a:r>
            <a:r>
              <a:rPr lang="en-US" sz="2400" dirty="0"/>
              <a:t>Predicted the label of the test data</a:t>
            </a:r>
          </a:p>
          <a:p>
            <a:pPr marL="0" indent="0">
              <a:buNone/>
            </a:pPr>
            <a:r>
              <a:rPr lang="en-US" sz="2400" dirty="0"/>
              <a:t>12. Retrieved the accuracy and f1-scores</a:t>
            </a:r>
          </a:p>
        </p:txBody>
      </p:sp>
    </p:spTree>
    <p:extLst>
      <p:ext uri="{BB962C8B-B14F-4D97-AF65-F5344CB8AC3E}">
        <p14:creationId xmlns:p14="http://schemas.microsoft.com/office/powerpoint/2010/main" val="5185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DA5-24F6-EF41-9D7C-D41729F5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Main Strategy (</a:t>
            </a:r>
            <a:r>
              <a:rPr lang="en-US" sz="4000" dirty="0" err="1"/>
              <a:t>MaxEnt</a:t>
            </a:r>
            <a:r>
              <a:rPr lang="en-US" sz="4000" dirty="0"/>
              <a:t> classifier using Bigram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C0E4-AC03-6949-A064-350206C2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25563"/>
            <a:ext cx="11372850" cy="5189537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13"/>
            </a:pPr>
            <a:r>
              <a:rPr lang="en-US" sz="2400" dirty="0"/>
              <a:t>Tagged the parts of speech of the words</a:t>
            </a:r>
          </a:p>
          <a:p>
            <a:pPr marL="514350" indent="-514350">
              <a:buAutoNum type="arabicPeriod" startAt="13"/>
            </a:pPr>
            <a:r>
              <a:rPr lang="en-US" sz="2400" dirty="0"/>
              <a:t>Extracted the adjectives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adjectives = []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for 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 in </a:t>
            </a:r>
            <a:r>
              <a:rPr lang="en-US" sz="1500" dirty="0" err="1">
                <a:latin typeface="Century Gothic" panose="020B0502020202020204" pitchFamily="34" charset="0"/>
              </a:rPr>
              <a:t>pos_tag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dirty="0" err="1">
                <a:latin typeface="Century Gothic" panose="020B0502020202020204" pitchFamily="34" charset="0"/>
              </a:rPr>
              <a:t>word_tokenize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dirty="0" err="1">
                <a:latin typeface="Century Gothic" panose="020B0502020202020204" pitchFamily="34" charset="0"/>
              </a:rPr>
              <a:t>str</a:t>
            </a:r>
            <a:r>
              <a:rPr lang="en-US" sz="1500" dirty="0">
                <a:latin typeface="Century Gothic" panose="020B0502020202020204" pitchFamily="34" charset="0"/>
              </a:rPr>
              <a:t>(data))):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         if 'JJ' in 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             if </a:t>
            </a:r>
            <a:r>
              <a:rPr lang="en-US" sz="1500" dirty="0" err="1">
                <a:latin typeface="Century Gothic" panose="020B0502020202020204" pitchFamily="34" charset="0"/>
              </a:rPr>
              <a:t>len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[0])&gt;3 and 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[0] not in adjectives and 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[0].</a:t>
            </a:r>
            <a:r>
              <a:rPr lang="en-US" sz="1500" dirty="0" err="1">
                <a:latin typeface="Century Gothic" panose="020B0502020202020204" pitchFamily="34" charset="0"/>
              </a:rPr>
              <a:t>isalpha</a:t>
            </a:r>
            <a:r>
              <a:rPr lang="en-US" sz="1500" dirty="0">
                <a:latin typeface="Century Gothic" panose="020B05020202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                   </a:t>
            </a:r>
            <a:r>
              <a:rPr lang="en-US" sz="1500" dirty="0" err="1">
                <a:latin typeface="Century Gothic" panose="020B0502020202020204" pitchFamily="34" charset="0"/>
              </a:rPr>
              <a:t>adjectives.append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dirty="0" err="1">
                <a:latin typeface="Century Gothic" panose="020B0502020202020204" pitchFamily="34" charset="0"/>
              </a:rPr>
              <a:t>i</a:t>
            </a:r>
            <a:r>
              <a:rPr lang="en-US" sz="1500" dirty="0">
                <a:latin typeface="Century Gothic" panose="020B0502020202020204" pitchFamily="34" charset="0"/>
              </a:rPr>
              <a:t>[0])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             else: 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               continue</a:t>
            </a:r>
          </a:p>
          <a:p>
            <a:pPr marL="0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           return adjectives</a:t>
            </a:r>
          </a:p>
          <a:p>
            <a:pPr marL="0" indent="0">
              <a:buNone/>
            </a:pPr>
            <a:r>
              <a:rPr lang="en-US" sz="2400" dirty="0"/>
              <a:t>15. Extracted those sentences which had these adjective words and constructed bigrams with it</a:t>
            </a:r>
          </a:p>
          <a:p>
            <a:pPr marL="0" indent="0">
              <a:buNone/>
            </a:pPr>
            <a:r>
              <a:rPr lang="en-US" sz="2400" dirty="0"/>
              <a:t>16. Trained with Maximum Entropy classifier (To do)</a:t>
            </a:r>
          </a:p>
        </p:txBody>
      </p:sp>
    </p:spTree>
    <p:extLst>
      <p:ext uri="{BB962C8B-B14F-4D97-AF65-F5344CB8AC3E}">
        <p14:creationId xmlns:p14="http://schemas.microsoft.com/office/powerpoint/2010/main" val="159264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DA5-24F6-EF41-9D7C-D41729F5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Main Strategy (Naïve Bayes 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C0E4-AC03-6949-A064-350206C2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58924"/>
            <a:ext cx="1068705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Tokenized and converted data into bag of words</a:t>
            </a:r>
          </a:p>
          <a:p>
            <a:pPr marL="0" indent="0">
              <a:buNone/>
            </a:pPr>
            <a:r>
              <a:rPr lang="en-US" dirty="0"/>
              <a:t>2. Created a frequency matrix using the bag of words</a:t>
            </a:r>
          </a:p>
          <a:p>
            <a:pPr marL="0" indent="0">
              <a:buNone/>
            </a:pPr>
            <a:r>
              <a:rPr lang="en-US" dirty="0"/>
              <a:t>3. Trained the data using Multinomial Naïve Bayes classifier</a:t>
            </a:r>
          </a:p>
          <a:p>
            <a:pPr marL="0" indent="0">
              <a:buNone/>
            </a:pPr>
            <a:r>
              <a:rPr lang="en-US" dirty="0"/>
              <a:t>4. Predicted the sentiment of the test data and observed the scores.</a:t>
            </a:r>
          </a:p>
        </p:txBody>
      </p:sp>
    </p:spTree>
    <p:extLst>
      <p:ext uri="{BB962C8B-B14F-4D97-AF65-F5344CB8AC3E}">
        <p14:creationId xmlns:p14="http://schemas.microsoft.com/office/powerpoint/2010/main" val="19822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1028</Words>
  <Application>Microsoft Macintosh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Twitter Sentiment Analysis on Bitcoin Data</vt:lpstr>
      <vt:lpstr>Problem</vt:lpstr>
      <vt:lpstr>Data Retrieval</vt:lpstr>
      <vt:lpstr>Main strategy</vt:lpstr>
      <vt:lpstr>Main Strategy </vt:lpstr>
      <vt:lpstr>Main Strategy (continued…)</vt:lpstr>
      <vt:lpstr>Main Strategy (MaxEnt classifier)</vt:lpstr>
      <vt:lpstr>Main Strategy (MaxEnt classifier using Bigram approach)</vt:lpstr>
      <vt:lpstr>Main Strategy (Naïve Bayes classifier)</vt:lpstr>
      <vt:lpstr>Comparison with Bitcoin Trend</vt:lpstr>
      <vt:lpstr>Comparison with Bitcoin Trend</vt:lpstr>
      <vt:lpstr>Evaluation Strategy</vt:lpstr>
      <vt:lpstr>Main Results</vt:lpstr>
      <vt:lpstr>Main Results</vt:lpstr>
      <vt:lpstr>Main Results</vt:lpstr>
      <vt:lpstr>Limitations of my approach</vt:lpstr>
      <vt:lpstr>Future work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Bitcoin Data</dc:title>
  <dc:creator>Sabiha Hussain Barlaskar</dc:creator>
  <cp:lastModifiedBy>Sabiha Hussain Barlaskar</cp:lastModifiedBy>
  <cp:revision>148</cp:revision>
  <dcterms:created xsi:type="dcterms:W3CDTF">2018-05-17T05:18:58Z</dcterms:created>
  <dcterms:modified xsi:type="dcterms:W3CDTF">2018-05-17T23:23:18Z</dcterms:modified>
</cp:coreProperties>
</file>