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0"/>
    <p:restoredTop sz="94694"/>
  </p:normalViewPr>
  <p:slideViewPr>
    <p:cSldViewPr snapToGrid="0">
      <p:cViewPr varScale="1">
        <p:scale>
          <a:sx n="111" d="100"/>
          <a:sy n="111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A185B-3DB2-4B7C-A0BF-85353078DD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6D4ACD-EA65-438F-A48D-2546B6563300}">
      <dgm:prSet/>
      <dgm:spPr/>
      <dgm:t>
        <a:bodyPr/>
        <a:lstStyle/>
        <a:p>
          <a:r>
            <a:rPr lang="tr-TR"/>
            <a:t>Bankanın müşterilerini veri temelli gruplara ayırmak.</a:t>
          </a:r>
          <a:endParaRPr lang="en-US"/>
        </a:p>
      </dgm:t>
    </dgm:pt>
    <dgm:pt modelId="{62E75597-8936-4538-8AEB-B84C02FB9387}" type="parTrans" cxnId="{2E8E0027-67B5-40D1-B242-3BDA6526EEA6}">
      <dgm:prSet/>
      <dgm:spPr/>
      <dgm:t>
        <a:bodyPr/>
        <a:lstStyle/>
        <a:p>
          <a:endParaRPr lang="en-US"/>
        </a:p>
      </dgm:t>
    </dgm:pt>
    <dgm:pt modelId="{A6DC5CCF-62CD-42D9-B16B-2073819B218E}" type="sibTrans" cxnId="{2E8E0027-67B5-40D1-B242-3BDA6526EEA6}">
      <dgm:prSet/>
      <dgm:spPr/>
      <dgm:t>
        <a:bodyPr/>
        <a:lstStyle/>
        <a:p>
          <a:endParaRPr lang="en-US"/>
        </a:p>
      </dgm:t>
    </dgm:pt>
    <dgm:pt modelId="{92119F51-27EA-4DFC-B051-862960B5653D}">
      <dgm:prSet/>
      <dgm:spPr/>
      <dgm:t>
        <a:bodyPr/>
        <a:lstStyle/>
        <a:p>
          <a:r>
            <a:rPr lang="tr-TR"/>
            <a:t>Her grubu analiz edip hedefe yönelik kampanya oluşturma zeminini hazırlamak.</a:t>
          </a:r>
          <a:endParaRPr lang="en-US"/>
        </a:p>
      </dgm:t>
    </dgm:pt>
    <dgm:pt modelId="{75B300C9-9775-4435-88DD-C08BDE4C5425}" type="parTrans" cxnId="{D446114C-9AE7-4F1F-A13C-EB25B5F7107C}">
      <dgm:prSet/>
      <dgm:spPr/>
      <dgm:t>
        <a:bodyPr/>
        <a:lstStyle/>
        <a:p>
          <a:endParaRPr lang="en-US"/>
        </a:p>
      </dgm:t>
    </dgm:pt>
    <dgm:pt modelId="{0CA0180B-5A5D-40E4-99A5-2EBB6FB7E5B8}" type="sibTrans" cxnId="{D446114C-9AE7-4F1F-A13C-EB25B5F7107C}">
      <dgm:prSet/>
      <dgm:spPr/>
      <dgm:t>
        <a:bodyPr/>
        <a:lstStyle/>
        <a:p>
          <a:endParaRPr lang="en-US"/>
        </a:p>
      </dgm:t>
    </dgm:pt>
    <dgm:pt modelId="{0F36E826-CD19-4682-8FBD-B1AC0A4B5C1F}">
      <dgm:prSet/>
      <dgm:spPr/>
      <dgm:t>
        <a:bodyPr/>
        <a:lstStyle/>
        <a:p>
          <a:r>
            <a:rPr lang="tr-TR"/>
            <a:t>Veri bilimi ve makine öğrenmesi tekniklerini uygulayarak segmentasyon yapmak.</a:t>
          </a:r>
          <a:endParaRPr lang="en-US"/>
        </a:p>
      </dgm:t>
    </dgm:pt>
    <dgm:pt modelId="{BC87B677-5B7C-4081-9E53-A6093C9FDBC8}" type="parTrans" cxnId="{45BB9343-4191-4A22-9849-41403B5451E5}">
      <dgm:prSet/>
      <dgm:spPr/>
      <dgm:t>
        <a:bodyPr/>
        <a:lstStyle/>
        <a:p>
          <a:endParaRPr lang="en-US"/>
        </a:p>
      </dgm:t>
    </dgm:pt>
    <dgm:pt modelId="{34F7C9EC-A852-4D59-A9D0-A7DAF663E5D0}" type="sibTrans" cxnId="{45BB9343-4191-4A22-9849-41403B5451E5}">
      <dgm:prSet/>
      <dgm:spPr/>
      <dgm:t>
        <a:bodyPr/>
        <a:lstStyle/>
        <a:p>
          <a:endParaRPr lang="en-US"/>
        </a:p>
      </dgm:t>
    </dgm:pt>
    <dgm:pt modelId="{2815737C-DB6F-4032-9683-39F756DD0D85}" type="pres">
      <dgm:prSet presAssocID="{6B1A185B-3DB2-4B7C-A0BF-85353078DD67}" presName="root" presStyleCnt="0">
        <dgm:presLayoutVars>
          <dgm:dir/>
          <dgm:resizeHandles val="exact"/>
        </dgm:presLayoutVars>
      </dgm:prSet>
      <dgm:spPr/>
    </dgm:pt>
    <dgm:pt modelId="{D93BEB66-4DA7-48C4-97FA-B9B78A68ACEF}" type="pres">
      <dgm:prSet presAssocID="{676D4ACD-EA65-438F-A48D-2546B6563300}" presName="compNode" presStyleCnt="0"/>
      <dgm:spPr/>
    </dgm:pt>
    <dgm:pt modelId="{FC8162F5-688C-4849-B675-390EA9C99809}" type="pres">
      <dgm:prSet presAssocID="{676D4ACD-EA65-438F-A48D-2546B6563300}" presName="bgRect" presStyleLbl="bgShp" presStyleIdx="0" presStyleCnt="3"/>
      <dgm:spPr/>
    </dgm:pt>
    <dgm:pt modelId="{55369150-0D3C-4041-BCC2-A63D0218B9B7}" type="pres">
      <dgm:prSet presAssocID="{676D4ACD-EA65-438F-A48D-2546B65633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o"/>
        </a:ext>
      </dgm:extLst>
    </dgm:pt>
    <dgm:pt modelId="{168FCCE2-EE09-4E12-B896-A54B64BFC560}" type="pres">
      <dgm:prSet presAssocID="{676D4ACD-EA65-438F-A48D-2546B6563300}" presName="spaceRect" presStyleCnt="0"/>
      <dgm:spPr/>
    </dgm:pt>
    <dgm:pt modelId="{6382C68C-5C6E-4485-B865-81069FEDAEDB}" type="pres">
      <dgm:prSet presAssocID="{676D4ACD-EA65-438F-A48D-2546B6563300}" presName="parTx" presStyleLbl="revTx" presStyleIdx="0" presStyleCnt="3">
        <dgm:presLayoutVars>
          <dgm:chMax val="0"/>
          <dgm:chPref val="0"/>
        </dgm:presLayoutVars>
      </dgm:prSet>
      <dgm:spPr/>
    </dgm:pt>
    <dgm:pt modelId="{A15DD8AE-81BD-4824-90A4-4CE5C3C559BF}" type="pres">
      <dgm:prSet presAssocID="{A6DC5CCF-62CD-42D9-B16B-2073819B218E}" presName="sibTrans" presStyleCnt="0"/>
      <dgm:spPr/>
    </dgm:pt>
    <dgm:pt modelId="{A15E6AA2-0829-4021-97B2-FD250B591800}" type="pres">
      <dgm:prSet presAssocID="{92119F51-27EA-4DFC-B051-862960B5653D}" presName="compNode" presStyleCnt="0"/>
      <dgm:spPr/>
    </dgm:pt>
    <dgm:pt modelId="{E853659A-E556-4065-A976-A0B8990F23CE}" type="pres">
      <dgm:prSet presAssocID="{92119F51-27EA-4DFC-B051-862960B5653D}" presName="bgRect" presStyleLbl="bgShp" presStyleIdx="1" presStyleCnt="3"/>
      <dgm:spPr/>
    </dgm:pt>
    <dgm:pt modelId="{17383F57-7E92-4136-B226-A708AE9DFF57}" type="pres">
      <dgm:prSet presAssocID="{92119F51-27EA-4DFC-B051-862960B565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B345031-259E-464D-A20D-D086DC381D5C}" type="pres">
      <dgm:prSet presAssocID="{92119F51-27EA-4DFC-B051-862960B5653D}" presName="spaceRect" presStyleCnt="0"/>
      <dgm:spPr/>
    </dgm:pt>
    <dgm:pt modelId="{1332C71B-3E0D-4A39-A065-CB6EB286C5D2}" type="pres">
      <dgm:prSet presAssocID="{92119F51-27EA-4DFC-B051-862960B5653D}" presName="parTx" presStyleLbl="revTx" presStyleIdx="1" presStyleCnt="3">
        <dgm:presLayoutVars>
          <dgm:chMax val="0"/>
          <dgm:chPref val="0"/>
        </dgm:presLayoutVars>
      </dgm:prSet>
      <dgm:spPr/>
    </dgm:pt>
    <dgm:pt modelId="{0E938646-2137-48D3-850B-DB3339A43DD2}" type="pres">
      <dgm:prSet presAssocID="{0CA0180B-5A5D-40E4-99A5-2EBB6FB7E5B8}" presName="sibTrans" presStyleCnt="0"/>
      <dgm:spPr/>
    </dgm:pt>
    <dgm:pt modelId="{C0B22BE7-B8BF-42B2-BF8A-51B4E7B782F2}" type="pres">
      <dgm:prSet presAssocID="{0F36E826-CD19-4682-8FBD-B1AC0A4B5C1F}" presName="compNode" presStyleCnt="0"/>
      <dgm:spPr/>
    </dgm:pt>
    <dgm:pt modelId="{03890DB8-7210-4A23-874B-CFDE2C7E6484}" type="pres">
      <dgm:prSet presAssocID="{0F36E826-CD19-4682-8FBD-B1AC0A4B5C1F}" presName="bgRect" presStyleLbl="bgShp" presStyleIdx="2" presStyleCnt="3"/>
      <dgm:spPr/>
    </dgm:pt>
    <dgm:pt modelId="{0E673D69-9B6B-4CBF-B25A-FE9A436A1959}" type="pres">
      <dgm:prSet presAssocID="{0F36E826-CD19-4682-8FBD-B1AC0A4B5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77A43792-5AE2-45BF-B077-B2A183D0FEAD}" type="pres">
      <dgm:prSet presAssocID="{0F36E826-CD19-4682-8FBD-B1AC0A4B5C1F}" presName="spaceRect" presStyleCnt="0"/>
      <dgm:spPr/>
    </dgm:pt>
    <dgm:pt modelId="{3E742677-40FF-4433-BD47-6A13D3364FEC}" type="pres">
      <dgm:prSet presAssocID="{0F36E826-CD19-4682-8FBD-B1AC0A4B5C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F30F02-5260-4D72-8B99-BEAECAFD38D4}" type="presOf" srcId="{92119F51-27EA-4DFC-B051-862960B5653D}" destId="{1332C71B-3E0D-4A39-A065-CB6EB286C5D2}" srcOrd="0" destOrd="0" presId="urn:microsoft.com/office/officeart/2018/2/layout/IconVerticalSolidList"/>
    <dgm:cxn modelId="{2E8E0027-67B5-40D1-B242-3BDA6526EEA6}" srcId="{6B1A185B-3DB2-4B7C-A0BF-85353078DD67}" destId="{676D4ACD-EA65-438F-A48D-2546B6563300}" srcOrd="0" destOrd="0" parTransId="{62E75597-8936-4538-8AEB-B84C02FB9387}" sibTransId="{A6DC5CCF-62CD-42D9-B16B-2073819B218E}"/>
    <dgm:cxn modelId="{45BB9343-4191-4A22-9849-41403B5451E5}" srcId="{6B1A185B-3DB2-4B7C-A0BF-85353078DD67}" destId="{0F36E826-CD19-4682-8FBD-B1AC0A4B5C1F}" srcOrd="2" destOrd="0" parTransId="{BC87B677-5B7C-4081-9E53-A6093C9FDBC8}" sibTransId="{34F7C9EC-A852-4D59-A9D0-A7DAF663E5D0}"/>
    <dgm:cxn modelId="{D446114C-9AE7-4F1F-A13C-EB25B5F7107C}" srcId="{6B1A185B-3DB2-4B7C-A0BF-85353078DD67}" destId="{92119F51-27EA-4DFC-B051-862960B5653D}" srcOrd="1" destOrd="0" parTransId="{75B300C9-9775-4435-88DD-C08BDE4C5425}" sibTransId="{0CA0180B-5A5D-40E4-99A5-2EBB6FB7E5B8}"/>
    <dgm:cxn modelId="{380F875B-C095-43C2-A768-381B81C050C5}" type="presOf" srcId="{0F36E826-CD19-4682-8FBD-B1AC0A4B5C1F}" destId="{3E742677-40FF-4433-BD47-6A13D3364FEC}" srcOrd="0" destOrd="0" presId="urn:microsoft.com/office/officeart/2018/2/layout/IconVerticalSolidList"/>
    <dgm:cxn modelId="{7A4E71D4-65DE-4FDA-B3E2-9997FFAA86AE}" type="presOf" srcId="{676D4ACD-EA65-438F-A48D-2546B6563300}" destId="{6382C68C-5C6E-4485-B865-81069FEDAEDB}" srcOrd="0" destOrd="0" presId="urn:microsoft.com/office/officeart/2018/2/layout/IconVerticalSolidList"/>
    <dgm:cxn modelId="{EF4987FC-4872-4F9C-B098-51C1B81837B0}" type="presOf" srcId="{6B1A185B-3DB2-4B7C-A0BF-85353078DD67}" destId="{2815737C-DB6F-4032-9683-39F756DD0D85}" srcOrd="0" destOrd="0" presId="urn:microsoft.com/office/officeart/2018/2/layout/IconVerticalSolidList"/>
    <dgm:cxn modelId="{6EF4A0D9-95E7-4F67-906C-FA79F4689EBE}" type="presParOf" srcId="{2815737C-DB6F-4032-9683-39F756DD0D85}" destId="{D93BEB66-4DA7-48C4-97FA-B9B78A68ACEF}" srcOrd="0" destOrd="0" presId="urn:microsoft.com/office/officeart/2018/2/layout/IconVerticalSolidList"/>
    <dgm:cxn modelId="{89C7EC3F-8671-4C66-A710-9C7C014D210C}" type="presParOf" srcId="{D93BEB66-4DA7-48C4-97FA-B9B78A68ACEF}" destId="{FC8162F5-688C-4849-B675-390EA9C99809}" srcOrd="0" destOrd="0" presId="urn:microsoft.com/office/officeart/2018/2/layout/IconVerticalSolidList"/>
    <dgm:cxn modelId="{383B4A14-272B-4195-81E8-B5406EAA130D}" type="presParOf" srcId="{D93BEB66-4DA7-48C4-97FA-B9B78A68ACEF}" destId="{55369150-0D3C-4041-BCC2-A63D0218B9B7}" srcOrd="1" destOrd="0" presId="urn:microsoft.com/office/officeart/2018/2/layout/IconVerticalSolidList"/>
    <dgm:cxn modelId="{D97F88D7-8E2A-45C9-8227-7EC6851D3CA7}" type="presParOf" srcId="{D93BEB66-4DA7-48C4-97FA-B9B78A68ACEF}" destId="{168FCCE2-EE09-4E12-B896-A54B64BFC560}" srcOrd="2" destOrd="0" presId="urn:microsoft.com/office/officeart/2018/2/layout/IconVerticalSolidList"/>
    <dgm:cxn modelId="{33813449-D78A-4E6A-A142-387704320D39}" type="presParOf" srcId="{D93BEB66-4DA7-48C4-97FA-B9B78A68ACEF}" destId="{6382C68C-5C6E-4485-B865-81069FEDAEDB}" srcOrd="3" destOrd="0" presId="urn:microsoft.com/office/officeart/2018/2/layout/IconVerticalSolidList"/>
    <dgm:cxn modelId="{0500297A-CFA0-4D85-81FD-5CEBE13A6C98}" type="presParOf" srcId="{2815737C-DB6F-4032-9683-39F756DD0D85}" destId="{A15DD8AE-81BD-4824-90A4-4CE5C3C559BF}" srcOrd="1" destOrd="0" presId="urn:microsoft.com/office/officeart/2018/2/layout/IconVerticalSolidList"/>
    <dgm:cxn modelId="{ADE0B1F2-F31A-45F2-A09A-64B15EB742BB}" type="presParOf" srcId="{2815737C-DB6F-4032-9683-39F756DD0D85}" destId="{A15E6AA2-0829-4021-97B2-FD250B591800}" srcOrd="2" destOrd="0" presId="urn:microsoft.com/office/officeart/2018/2/layout/IconVerticalSolidList"/>
    <dgm:cxn modelId="{42ED5E94-12A4-42BD-AC4D-DA2B5A00594E}" type="presParOf" srcId="{A15E6AA2-0829-4021-97B2-FD250B591800}" destId="{E853659A-E556-4065-A976-A0B8990F23CE}" srcOrd="0" destOrd="0" presId="urn:microsoft.com/office/officeart/2018/2/layout/IconVerticalSolidList"/>
    <dgm:cxn modelId="{C2059184-D3A8-479E-89FC-EFE00B188A88}" type="presParOf" srcId="{A15E6AA2-0829-4021-97B2-FD250B591800}" destId="{17383F57-7E92-4136-B226-A708AE9DFF57}" srcOrd="1" destOrd="0" presId="urn:microsoft.com/office/officeart/2018/2/layout/IconVerticalSolidList"/>
    <dgm:cxn modelId="{A7C255A3-821C-4254-8879-0B9C27ECDE12}" type="presParOf" srcId="{A15E6AA2-0829-4021-97B2-FD250B591800}" destId="{5B345031-259E-464D-A20D-D086DC381D5C}" srcOrd="2" destOrd="0" presId="urn:microsoft.com/office/officeart/2018/2/layout/IconVerticalSolidList"/>
    <dgm:cxn modelId="{26A54D8E-9534-4069-921A-1892080EED12}" type="presParOf" srcId="{A15E6AA2-0829-4021-97B2-FD250B591800}" destId="{1332C71B-3E0D-4A39-A065-CB6EB286C5D2}" srcOrd="3" destOrd="0" presId="urn:microsoft.com/office/officeart/2018/2/layout/IconVerticalSolidList"/>
    <dgm:cxn modelId="{63209EE5-9A0B-4AF1-9B8F-2B4BEE29B047}" type="presParOf" srcId="{2815737C-DB6F-4032-9683-39F756DD0D85}" destId="{0E938646-2137-48D3-850B-DB3339A43DD2}" srcOrd="3" destOrd="0" presId="urn:microsoft.com/office/officeart/2018/2/layout/IconVerticalSolidList"/>
    <dgm:cxn modelId="{4A6CFB75-F402-4B40-8DCF-BD0895047067}" type="presParOf" srcId="{2815737C-DB6F-4032-9683-39F756DD0D85}" destId="{C0B22BE7-B8BF-42B2-BF8A-51B4E7B782F2}" srcOrd="4" destOrd="0" presId="urn:microsoft.com/office/officeart/2018/2/layout/IconVerticalSolidList"/>
    <dgm:cxn modelId="{69AB111E-BD57-46DB-9A8A-DE3327485F6B}" type="presParOf" srcId="{C0B22BE7-B8BF-42B2-BF8A-51B4E7B782F2}" destId="{03890DB8-7210-4A23-874B-CFDE2C7E6484}" srcOrd="0" destOrd="0" presId="urn:microsoft.com/office/officeart/2018/2/layout/IconVerticalSolidList"/>
    <dgm:cxn modelId="{E1115EDA-1EBC-4DDB-AF67-A1B19E1E49C7}" type="presParOf" srcId="{C0B22BE7-B8BF-42B2-BF8A-51B4E7B782F2}" destId="{0E673D69-9B6B-4CBF-B25A-FE9A436A1959}" srcOrd="1" destOrd="0" presId="urn:microsoft.com/office/officeart/2018/2/layout/IconVerticalSolidList"/>
    <dgm:cxn modelId="{6CB2FCBD-F285-4097-81E4-55740AB19775}" type="presParOf" srcId="{C0B22BE7-B8BF-42B2-BF8A-51B4E7B782F2}" destId="{77A43792-5AE2-45BF-B077-B2A183D0FEAD}" srcOrd="2" destOrd="0" presId="urn:microsoft.com/office/officeart/2018/2/layout/IconVerticalSolidList"/>
    <dgm:cxn modelId="{9B91B97D-CB38-4DDC-9BFA-C7B34B50875E}" type="presParOf" srcId="{C0B22BE7-B8BF-42B2-BF8A-51B4E7B782F2}" destId="{3E742677-40FF-4433-BD47-6A13D3364F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2DADD-8B8F-46DC-8847-E65486A8139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F3C7C1-95E3-4042-96B1-60FFE55B53B2}">
      <dgm:prSet/>
      <dgm:spPr/>
      <dgm:t>
        <a:bodyPr/>
        <a:lstStyle/>
        <a:p>
          <a:r>
            <a:rPr lang="tr-TR" dirty="0"/>
            <a:t>Aktifler → Mobil uygulama kampanyası </a:t>
          </a:r>
          <a:endParaRPr lang="en-US" dirty="0"/>
        </a:p>
      </dgm:t>
    </dgm:pt>
    <dgm:pt modelId="{C89CBF82-95CE-4CF6-AD36-5F6439AEA07B}" type="parTrans" cxnId="{D6E15651-F684-41F8-87EF-373F2814F4AA}">
      <dgm:prSet/>
      <dgm:spPr/>
      <dgm:t>
        <a:bodyPr/>
        <a:lstStyle/>
        <a:p>
          <a:endParaRPr lang="en-US"/>
        </a:p>
      </dgm:t>
    </dgm:pt>
    <dgm:pt modelId="{3F893EA4-45AB-4D6C-B566-CEC0F7CB31CC}" type="sibTrans" cxnId="{D6E15651-F684-41F8-87EF-373F2814F4AA}">
      <dgm:prSet/>
      <dgm:spPr/>
      <dgm:t>
        <a:bodyPr/>
        <a:lstStyle/>
        <a:p>
          <a:endParaRPr lang="en-US"/>
        </a:p>
      </dgm:t>
    </dgm:pt>
    <dgm:pt modelId="{CAF1D6E9-02AE-47D4-BFB8-2ED8E4A07386}">
      <dgm:prSet/>
      <dgm:spPr/>
      <dgm:t>
        <a:bodyPr/>
        <a:lstStyle/>
        <a:p>
          <a:r>
            <a:rPr lang="tr-TR" dirty="0"/>
            <a:t>Geleneksel Müşteriler → Şube sadakat programı </a:t>
          </a:r>
          <a:endParaRPr lang="en-US" dirty="0"/>
        </a:p>
      </dgm:t>
    </dgm:pt>
    <dgm:pt modelId="{D3D7A7DD-E1D7-4219-979E-6A543D2E7FBB}" type="parTrans" cxnId="{E654340C-92ED-43E9-8A63-6AA71A134589}">
      <dgm:prSet/>
      <dgm:spPr/>
      <dgm:t>
        <a:bodyPr/>
        <a:lstStyle/>
        <a:p>
          <a:endParaRPr lang="en-US"/>
        </a:p>
      </dgm:t>
    </dgm:pt>
    <dgm:pt modelId="{FD65E85F-A4C3-4953-9694-B947CE161080}" type="sibTrans" cxnId="{E654340C-92ED-43E9-8A63-6AA71A134589}">
      <dgm:prSet/>
      <dgm:spPr/>
      <dgm:t>
        <a:bodyPr/>
        <a:lstStyle/>
        <a:p>
          <a:endParaRPr lang="en-US"/>
        </a:p>
      </dgm:t>
    </dgm:pt>
    <dgm:pt modelId="{51A223E8-7F1D-4818-9ECB-C15E9EDB82A7}">
      <dgm:prSet/>
      <dgm:spPr/>
      <dgm:t>
        <a:bodyPr/>
        <a:lstStyle/>
        <a:p>
          <a:r>
            <a:rPr lang="tr-TR" dirty="0"/>
            <a:t>Kredi Odaklılar → Uygun faizli yeni kredi teklifi </a:t>
          </a:r>
          <a:endParaRPr lang="en-US" dirty="0"/>
        </a:p>
      </dgm:t>
    </dgm:pt>
    <dgm:pt modelId="{78A02A67-CBAC-499B-AB00-A75AB64B5C9D}" type="sibTrans" cxnId="{235C9D61-1EDB-4902-BC78-69BD2D803517}">
      <dgm:prSet/>
      <dgm:spPr/>
      <dgm:t>
        <a:bodyPr/>
        <a:lstStyle/>
        <a:p>
          <a:endParaRPr lang="en-US"/>
        </a:p>
      </dgm:t>
    </dgm:pt>
    <dgm:pt modelId="{FA54EBCF-3F6A-487F-B235-80EE2FEEE670}" type="parTrans" cxnId="{235C9D61-1EDB-4902-BC78-69BD2D803517}">
      <dgm:prSet/>
      <dgm:spPr/>
      <dgm:t>
        <a:bodyPr/>
        <a:lstStyle/>
        <a:p>
          <a:endParaRPr lang="en-US"/>
        </a:p>
      </dgm:t>
    </dgm:pt>
    <dgm:pt modelId="{D5215891-C6C0-6F48-9B37-9A6E477375AC}" type="pres">
      <dgm:prSet presAssocID="{4E92DADD-8B8F-46DC-8847-E65486A81393}" presName="outerComposite" presStyleCnt="0">
        <dgm:presLayoutVars>
          <dgm:chMax val="5"/>
          <dgm:dir/>
          <dgm:resizeHandles val="exact"/>
        </dgm:presLayoutVars>
      </dgm:prSet>
      <dgm:spPr/>
    </dgm:pt>
    <dgm:pt modelId="{782B7D0D-4F20-5243-98CA-80B21CDE4FD6}" type="pres">
      <dgm:prSet presAssocID="{4E92DADD-8B8F-46DC-8847-E65486A81393}" presName="dummyMaxCanvas" presStyleCnt="0">
        <dgm:presLayoutVars/>
      </dgm:prSet>
      <dgm:spPr/>
    </dgm:pt>
    <dgm:pt modelId="{6D4E1E40-523B-9A49-800F-136F65FE5451}" type="pres">
      <dgm:prSet presAssocID="{4E92DADD-8B8F-46DC-8847-E65486A81393}" presName="ThreeNodes_1" presStyleLbl="node1" presStyleIdx="0" presStyleCnt="3">
        <dgm:presLayoutVars>
          <dgm:bulletEnabled val="1"/>
        </dgm:presLayoutVars>
      </dgm:prSet>
      <dgm:spPr/>
    </dgm:pt>
    <dgm:pt modelId="{2579B2EC-C0B3-2445-ABFD-FCB01E19902E}" type="pres">
      <dgm:prSet presAssocID="{4E92DADD-8B8F-46DC-8847-E65486A81393}" presName="ThreeNodes_2" presStyleLbl="node1" presStyleIdx="1" presStyleCnt="3">
        <dgm:presLayoutVars>
          <dgm:bulletEnabled val="1"/>
        </dgm:presLayoutVars>
      </dgm:prSet>
      <dgm:spPr/>
    </dgm:pt>
    <dgm:pt modelId="{3F6C0926-CD63-AF4F-8113-EF1E376AFF31}" type="pres">
      <dgm:prSet presAssocID="{4E92DADD-8B8F-46DC-8847-E65486A81393}" presName="ThreeNodes_3" presStyleLbl="node1" presStyleIdx="2" presStyleCnt="3">
        <dgm:presLayoutVars>
          <dgm:bulletEnabled val="1"/>
        </dgm:presLayoutVars>
      </dgm:prSet>
      <dgm:spPr/>
    </dgm:pt>
    <dgm:pt modelId="{21E96BBC-DC31-B646-8AA6-E06792C30345}" type="pres">
      <dgm:prSet presAssocID="{4E92DADD-8B8F-46DC-8847-E65486A81393}" presName="ThreeConn_1-2" presStyleLbl="fgAccFollowNode1" presStyleIdx="0" presStyleCnt="2">
        <dgm:presLayoutVars>
          <dgm:bulletEnabled val="1"/>
        </dgm:presLayoutVars>
      </dgm:prSet>
      <dgm:spPr/>
    </dgm:pt>
    <dgm:pt modelId="{CC54DF8E-8BA8-E84C-8595-E9DA53306F13}" type="pres">
      <dgm:prSet presAssocID="{4E92DADD-8B8F-46DC-8847-E65486A81393}" presName="ThreeConn_2-3" presStyleLbl="fgAccFollowNode1" presStyleIdx="1" presStyleCnt="2">
        <dgm:presLayoutVars>
          <dgm:bulletEnabled val="1"/>
        </dgm:presLayoutVars>
      </dgm:prSet>
      <dgm:spPr/>
    </dgm:pt>
    <dgm:pt modelId="{C1770C23-46FD-6642-8945-8492B86796C5}" type="pres">
      <dgm:prSet presAssocID="{4E92DADD-8B8F-46DC-8847-E65486A81393}" presName="ThreeNodes_1_text" presStyleLbl="node1" presStyleIdx="2" presStyleCnt="3">
        <dgm:presLayoutVars>
          <dgm:bulletEnabled val="1"/>
        </dgm:presLayoutVars>
      </dgm:prSet>
      <dgm:spPr/>
    </dgm:pt>
    <dgm:pt modelId="{14C8875C-DA01-9747-8A9C-37408BBC7D31}" type="pres">
      <dgm:prSet presAssocID="{4E92DADD-8B8F-46DC-8847-E65486A81393}" presName="ThreeNodes_2_text" presStyleLbl="node1" presStyleIdx="2" presStyleCnt="3">
        <dgm:presLayoutVars>
          <dgm:bulletEnabled val="1"/>
        </dgm:presLayoutVars>
      </dgm:prSet>
      <dgm:spPr/>
    </dgm:pt>
    <dgm:pt modelId="{215E9CCB-4929-9844-9343-666984E26D09}" type="pres">
      <dgm:prSet presAssocID="{4E92DADD-8B8F-46DC-8847-E65486A8139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87A7407-095D-9141-B3DA-CFFCEABD0329}" type="presOf" srcId="{CAF1D6E9-02AE-47D4-BFB8-2ED8E4A07386}" destId="{215E9CCB-4929-9844-9343-666984E26D09}" srcOrd="1" destOrd="0" presId="urn:microsoft.com/office/officeart/2005/8/layout/vProcess5"/>
    <dgm:cxn modelId="{E654340C-92ED-43E9-8A63-6AA71A134589}" srcId="{4E92DADD-8B8F-46DC-8847-E65486A81393}" destId="{CAF1D6E9-02AE-47D4-BFB8-2ED8E4A07386}" srcOrd="2" destOrd="0" parTransId="{D3D7A7DD-E1D7-4219-979E-6A543D2E7FBB}" sibTransId="{FD65E85F-A4C3-4953-9694-B947CE161080}"/>
    <dgm:cxn modelId="{2F27F31A-43FF-034D-9665-1CAA2F245694}" type="presOf" srcId="{4E92DADD-8B8F-46DC-8847-E65486A81393}" destId="{D5215891-C6C0-6F48-9B37-9A6E477375AC}" srcOrd="0" destOrd="0" presId="urn:microsoft.com/office/officeart/2005/8/layout/vProcess5"/>
    <dgm:cxn modelId="{1DB38F2A-C0D6-8D4A-913B-952DAEE99C5B}" type="presOf" srcId="{51A223E8-7F1D-4818-9ECB-C15E9EDB82A7}" destId="{2579B2EC-C0B3-2445-ABFD-FCB01E19902E}" srcOrd="0" destOrd="0" presId="urn:microsoft.com/office/officeart/2005/8/layout/vProcess5"/>
    <dgm:cxn modelId="{FE033F48-9744-8044-9F73-CA7997A4789D}" type="presOf" srcId="{07F3C7C1-95E3-4042-96B1-60FFE55B53B2}" destId="{C1770C23-46FD-6642-8945-8492B86796C5}" srcOrd="1" destOrd="0" presId="urn:microsoft.com/office/officeart/2005/8/layout/vProcess5"/>
    <dgm:cxn modelId="{D6E15651-F684-41F8-87EF-373F2814F4AA}" srcId="{4E92DADD-8B8F-46DC-8847-E65486A81393}" destId="{07F3C7C1-95E3-4042-96B1-60FFE55B53B2}" srcOrd="0" destOrd="0" parTransId="{C89CBF82-95CE-4CF6-AD36-5F6439AEA07B}" sibTransId="{3F893EA4-45AB-4D6C-B566-CEC0F7CB31CC}"/>
    <dgm:cxn modelId="{FBDE5E55-8A0D-CE42-84A7-9FCC01963931}" type="presOf" srcId="{3F893EA4-45AB-4D6C-B566-CEC0F7CB31CC}" destId="{21E96BBC-DC31-B646-8AA6-E06792C30345}" srcOrd="0" destOrd="0" presId="urn:microsoft.com/office/officeart/2005/8/layout/vProcess5"/>
    <dgm:cxn modelId="{235C9D61-1EDB-4902-BC78-69BD2D803517}" srcId="{4E92DADD-8B8F-46DC-8847-E65486A81393}" destId="{51A223E8-7F1D-4818-9ECB-C15E9EDB82A7}" srcOrd="1" destOrd="0" parTransId="{FA54EBCF-3F6A-487F-B235-80EE2FEEE670}" sibTransId="{78A02A67-CBAC-499B-AB00-A75AB64B5C9D}"/>
    <dgm:cxn modelId="{5E73E283-7F88-764A-8876-41054D3F175F}" type="presOf" srcId="{78A02A67-CBAC-499B-AB00-A75AB64B5C9D}" destId="{CC54DF8E-8BA8-E84C-8595-E9DA53306F13}" srcOrd="0" destOrd="0" presId="urn:microsoft.com/office/officeart/2005/8/layout/vProcess5"/>
    <dgm:cxn modelId="{F8D10A9D-3709-C44C-B360-65AB85BE31D4}" type="presOf" srcId="{51A223E8-7F1D-4818-9ECB-C15E9EDB82A7}" destId="{14C8875C-DA01-9747-8A9C-37408BBC7D31}" srcOrd="1" destOrd="0" presId="urn:microsoft.com/office/officeart/2005/8/layout/vProcess5"/>
    <dgm:cxn modelId="{79C2ADC6-C330-CF47-BEE8-EDC191C6FE05}" type="presOf" srcId="{CAF1D6E9-02AE-47D4-BFB8-2ED8E4A07386}" destId="{3F6C0926-CD63-AF4F-8113-EF1E376AFF31}" srcOrd="0" destOrd="0" presId="urn:microsoft.com/office/officeart/2005/8/layout/vProcess5"/>
    <dgm:cxn modelId="{53DD12F8-E92B-F241-BFC1-FA20682C8057}" type="presOf" srcId="{07F3C7C1-95E3-4042-96B1-60FFE55B53B2}" destId="{6D4E1E40-523B-9A49-800F-136F65FE5451}" srcOrd="0" destOrd="0" presId="urn:microsoft.com/office/officeart/2005/8/layout/vProcess5"/>
    <dgm:cxn modelId="{43FB6CA6-E56E-C441-B7DC-69B549F5E61B}" type="presParOf" srcId="{D5215891-C6C0-6F48-9B37-9A6E477375AC}" destId="{782B7D0D-4F20-5243-98CA-80B21CDE4FD6}" srcOrd="0" destOrd="0" presId="urn:microsoft.com/office/officeart/2005/8/layout/vProcess5"/>
    <dgm:cxn modelId="{C69FCB0B-0528-CD46-B623-F01275F5C9A4}" type="presParOf" srcId="{D5215891-C6C0-6F48-9B37-9A6E477375AC}" destId="{6D4E1E40-523B-9A49-800F-136F65FE5451}" srcOrd="1" destOrd="0" presId="urn:microsoft.com/office/officeart/2005/8/layout/vProcess5"/>
    <dgm:cxn modelId="{4A9F08A0-C8BE-7B47-A435-C5D42F2AD453}" type="presParOf" srcId="{D5215891-C6C0-6F48-9B37-9A6E477375AC}" destId="{2579B2EC-C0B3-2445-ABFD-FCB01E19902E}" srcOrd="2" destOrd="0" presId="urn:microsoft.com/office/officeart/2005/8/layout/vProcess5"/>
    <dgm:cxn modelId="{43C3B680-6CBA-374F-A4CE-B3FAB9C92EE4}" type="presParOf" srcId="{D5215891-C6C0-6F48-9B37-9A6E477375AC}" destId="{3F6C0926-CD63-AF4F-8113-EF1E376AFF31}" srcOrd="3" destOrd="0" presId="urn:microsoft.com/office/officeart/2005/8/layout/vProcess5"/>
    <dgm:cxn modelId="{A12BCD40-8D4A-574B-AF94-F491E88AAF09}" type="presParOf" srcId="{D5215891-C6C0-6F48-9B37-9A6E477375AC}" destId="{21E96BBC-DC31-B646-8AA6-E06792C30345}" srcOrd="4" destOrd="0" presId="urn:microsoft.com/office/officeart/2005/8/layout/vProcess5"/>
    <dgm:cxn modelId="{9DCB42C1-C780-F04F-93B6-3EF6457EB5CB}" type="presParOf" srcId="{D5215891-C6C0-6F48-9B37-9A6E477375AC}" destId="{CC54DF8E-8BA8-E84C-8595-E9DA53306F13}" srcOrd="5" destOrd="0" presId="urn:microsoft.com/office/officeart/2005/8/layout/vProcess5"/>
    <dgm:cxn modelId="{DA603EE8-D821-6A46-ACFF-0C0833BCFCDA}" type="presParOf" srcId="{D5215891-C6C0-6F48-9B37-9A6E477375AC}" destId="{C1770C23-46FD-6642-8945-8492B86796C5}" srcOrd="6" destOrd="0" presId="urn:microsoft.com/office/officeart/2005/8/layout/vProcess5"/>
    <dgm:cxn modelId="{1E4C0E2E-9B49-6446-A3D3-B89B0BBD7766}" type="presParOf" srcId="{D5215891-C6C0-6F48-9B37-9A6E477375AC}" destId="{14C8875C-DA01-9747-8A9C-37408BBC7D31}" srcOrd="7" destOrd="0" presId="urn:microsoft.com/office/officeart/2005/8/layout/vProcess5"/>
    <dgm:cxn modelId="{B25C5C3F-5A96-7546-B4EE-96B2CDB0881B}" type="presParOf" srcId="{D5215891-C6C0-6F48-9B37-9A6E477375AC}" destId="{215E9CCB-4929-9844-9343-666984E26D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7DBA91-D5B3-4F9B-9E7B-05A72D7F03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8DE5CA-DA83-4C2D-90FA-F5485C896D86}">
      <dgm:prSet/>
      <dgm:spPr/>
      <dgm:t>
        <a:bodyPr/>
        <a:lstStyle/>
        <a:p>
          <a:r>
            <a:rPr lang="tr-TR"/>
            <a:t>Müşteri verisini analiz etme ve modelleme deneyimi kazandım.</a:t>
          </a:r>
          <a:endParaRPr lang="en-US"/>
        </a:p>
      </dgm:t>
    </dgm:pt>
    <dgm:pt modelId="{A140D6B1-C7D0-41D0-B68F-DF002A92B8A7}" type="parTrans" cxnId="{3F4F2578-2B3F-4BC7-A9A4-95E981C1C396}">
      <dgm:prSet/>
      <dgm:spPr/>
      <dgm:t>
        <a:bodyPr/>
        <a:lstStyle/>
        <a:p>
          <a:endParaRPr lang="en-US"/>
        </a:p>
      </dgm:t>
    </dgm:pt>
    <dgm:pt modelId="{DB4F1B69-CE8B-4905-BA71-7FE4B2C8705B}" type="sibTrans" cxnId="{3F4F2578-2B3F-4BC7-A9A4-95E981C1C396}">
      <dgm:prSet/>
      <dgm:spPr/>
      <dgm:t>
        <a:bodyPr/>
        <a:lstStyle/>
        <a:p>
          <a:endParaRPr lang="en-US"/>
        </a:p>
      </dgm:t>
    </dgm:pt>
    <dgm:pt modelId="{6400D903-AEC8-4E77-936B-184A95165A23}">
      <dgm:prSet/>
      <dgm:spPr/>
      <dgm:t>
        <a:bodyPr/>
        <a:lstStyle/>
        <a:p>
          <a:r>
            <a:rPr lang="tr-TR"/>
            <a:t>KMeans, Silhouette Score, Pandas, Matplotlib gibi araçları öğrendim.</a:t>
          </a:r>
          <a:endParaRPr lang="en-US"/>
        </a:p>
      </dgm:t>
    </dgm:pt>
    <dgm:pt modelId="{462A89A8-D354-4452-BF8C-2FF54F8B3F6F}" type="parTrans" cxnId="{7664498E-0BC7-46CB-BC15-503F259A9F44}">
      <dgm:prSet/>
      <dgm:spPr/>
      <dgm:t>
        <a:bodyPr/>
        <a:lstStyle/>
        <a:p>
          <a:endParaRPr lang="en-US"/>
        </a:p>
      </dgm:t>
    </dgm:pt>
    <dgm:pt modelId="{0A2BE590-68CE-4192-94BE-4BB32E5AA502}" type="sibTrans" cxnId="{7664498E-0BC7-46CB-BC15-503F259A9F44}">
      <dgm:prSet/>
      <dgm:spPr/>
      <dgm:t>
        <a:bodyPr/>
        <a:lstStyle/>
        <a:p>
          <a:endParaRPr lang="en-US"/>
        </a:p>
      </dgm:t>
    </dgm:pt>
    <dgm:pt modelId="{0F59EFCB-CAC1-4BDE-BBA1-E70C62563FE6}">
      <dgm:prSet/>
      <dgm:spPr/>
      <dgm:t>
        <a:bodyPr/>
        <a:lstStyle/>
        <a:p>
          <a:r>
            <a:rPr lang="tr-TR"/>
            <a:t>Segmentasyonun bankacılıkta karar alma süreçlerine nasıl katkı sağladığını fark ettim.</a:t>
          </a:r>
          <a:endParaRPr lang="en-US"/>
        </a:p>
      </dgm:t>
    </dgm:pt>
    <dgm:pt modelId="{3DC941ED-BEF1-415E-A390-D921FEB0C578}" type="parTrans" cxnId="{16D1AC42-170D-4082-92E0-D0BB1D4406C1}">
      <dgm:prSet/>
      <dgm:spPr/>
      <dgm:t>
        <a:bodyPr/>
        <a:lstStyle/>
        <a:p>
          <a:endParaRPr lang="en-US"/>
        </a:p>
      </dgm:t>
    </dgm:pt>
    <dgm:pt modelId="{C57AEF60-4065-48BF-B96A-56BBED16F44A}" type="sibTrans" cxnId="{16D1AC42-170D-4082-92E0-D0BB1D4406C1}">
      <dgm:prSet/>
      <dgm:spPr/>
      <dgm:t>
        <a:bodyPr/>
        <a:lstStyle/>
        <a:p>
          <a:endParaRPr lang="en-US"/>
        </a:p>
      </dgm:t>
    </dgm:pt>
    <dgm:pt modelId="{299D7E5E-2A83-4F73-AA1B-90D28C81FC26}" type="pres">
      <dgm:prSet presAssocID="{D97DBA91-D5B3-4F9B-9E7B-05A72D7F0306}" presName="root" presStyleCnt="0">
        <dgm:presLayoutVars>
          <dgm:dir/>
          <dgm:resizeHandles val="exact"/>
        </dgm:presLayoutVars>
      </dgm:prSet>
      <dgm:spPr/>
    </dgm:pt>
    <dgm:pt modelId="{BF081D6F-18F8-4D3F-BD57-C2E998F032EE}" type="pres">
      <dgm:prSet presAssocID="{988DE5CA-DA83-4C2D-90FA-F5485C896D86}" presName="compNode" presStyleCnt="0"/>
      <dgm:spPr/>
    </dgm:pt>
    <dgm:pt modelId="{F946429D-0F7E-4DA5-8478-AF10D05B34AD}" type="pres">
      <dgm:prSet presAssocID="{988DE5CA-DA83-4C2D-90FA-F5485C896D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AA665D7-EBA8-4401-9C4A-FE03C8530EF9}" type="pres">
      <dgm:prSet presAssocID="{988DE5CA-DA83-4C2D-90FA-F5485C896D86}" presName="spaceRect" presStyleCnt="0"/>
      <dgm:spPr/>
    </dgm:pt>
    <dgm:pt modelId="{D231BE94-8895-47D3-B4F8-8490686DC013}" type="pres">
      <dgm:prSet presAssocID="{988DE5CA-DA83-4C2D-90FA-F5485C896D86}" presName="textRect" presStyleLbl="revTx" presStyleIdx="0" presStyleCnt="3">
        <dgm:presLayoutVars>
          <dgm:chMax val="1"/>
          <dgm:chPref val="1"/>
        </dgm:presLayoutVars>
      </dgm:prSet>
      <dgm:spPr/>
    </dgm:pt>
    <dgm:pt modelId="{98F94A4A-4416-4F55-AFB0-AB5E49044742}" type="pres">
      <dgm:prSet presAssocID="{DB4F1B69-CE8B-4905-BA71-7FE4B2C8705B}" presName="sibTrans" presStyleCnt="0"/>
      <dgm:spPr/>
    </dgm:pt>
    <dgm:pt modelId="{B58D2F3B-6E06-4D50-A445-62F20E35FAAF}" type="pres">
      <dgm:prSet presAssocID="{6400D903-AEC8-4E77-936B-184A95165A23}" presName="compNode" presStyleCnt="0"/>
      <dgm:spPr/>
    </dgm:pt>
    <dgm:pt modelId="{E6E97799-C0EA-4023-BC9C-B1B018783BDC}" type="pres">
      <dgm:prSet presAssocID="{6400D903-AEC8-4E77-936B-184A95165A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9D9120A-276A-4BF7-AA7D-65036EFF5919}" type="pres">
      <dgm:prSet presAssocID="{6400D903-AEC8-4E77-936B-184A95165A23}" presName="spaceRect" presStyleCnt="0"/>
      <dgm:spPr/>
    </dgm:pt>
    <dgm:pt modelId="{9C2EFA83-DA3F-4A94-BCD5-ED9F5A9827A8}" type="pres">
      <dgm:prSet presAssocID="{6400D903-AEC8-4E77-936B-184A95165A23}" presName="textRect" presStyleLbl="revTx" presStyleIdx="1" presStyleCnt="3">
        <dgm:presLayoutVars>
          <dgm:chMax val="1"/>
          <dgm:chPref val="1"/>
        </dgm:presLayoutVars>
      </dgm:prSet>
      <dgm:spPr/>
    </dgm:pt>
    <dgm:pt modelId="{15A504C8-454D-48F9-B409-DE711DDE764D}" type="pres">
      <dgm:prSet presAssocID="{0A2BE590-68CE-4192-94BE-4BB32E5AA502}" presName="sibTrans" presStyleCnt="0"/>
      <dgm:spPr/>
    </dgm:pt>
    <dgm:pt modelId="{82D786E6-DAEA-4E8E-AD0B-477D451EA3F8}" type="pres">
      <dgm:prSet presAssocID="{0F59EFCB-CAC1-4BDE-BBA1-E70C62563FE6}" presName="compNode" presStyleCnt="0"/>
      <dgm:spPr/>
    </dgm:pt>
    <dgm:pt modelId="{4D801798-1454-4EF0-872B-5CE9945F54D0}" type="pres">
      <dgm:prSet presAssocID="{0F59EFCB-CAC1-4BDE-BBA1-E70C62563F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0725189-76E8-48E1-A60C-3A7C6173F2C3}" type="pres">
      <dgm:prSet presAssocID="{0F59EFCB-CAC1-4BDE-BBA1-E70C62563FE6}" presName="spaceRect" presStyleCnt="0"/>
      <dgm:spPr/>
    </dgm:pt>
    <dgm:pt modelId="{3EF88886-0E1E-4C74-9F0C-CBBB27842F4A}" type="pres">
      <dgm:prSet presAssocID="{0F59EFCB-CAC1-4BDE-BBA1-E70C62563F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C38838-0E91-413E-82BA-E6AC9EF772C4}" type="presOf" srcId="{D97DBA91-D5B3-4F9B-9E7B-05A72D7F0306}" destId="{299D7E5E-2A83-4F73-AA1B-90D28C81FC26}" srcOrd="0" destOrd="0" presId="urn:microsoft.com/office/officeart/2018/2/layout/IconLabelList"/>
    <dgm:cxn modelId="{89DB0B40-04F3-40C2-8C3F-CEAD313CD0CA}" type="presOf" srcId="{988DE5CA-DA83-4C2D-90FA-F5485C896D86}" destId="{D231BE94-8895-47D3-B4F8-8490686DC013}" srcOrd="0" destOrd="0" presId="urn:microsoft.com/office/officeart/2018/2/layout/IconLabelList"/>
    <dgm:cxn modelId="{16D1AC42-170D-4082-92E0-D0BB1D4406C1}" srcId="{D97DBA91-D5B3-4F9B-9E7B-05A72D7F0306}" destId="{0F59EFCB-CAC1-4BDE-BBA1-E70C62563FE6}" srcOrd="2" destOrd="0" parTransId="{3DC941ED-BEF1-415E-A390-D921FEB0C578}" sibTransId="{C57AEF60-4065-48BF-B96A-56BBED16F44A}"/>
    <dgm:cxn modelId="{A1AD2E4E-7649-4B82-8985-AC23BE8644D1}" type="presOf" srcId="{0F59EFCB-CAC1-4BDE-BBA1-E70C62563FE6}" destId="{3EF88886-0E1E-4C74-9F0C-CBBB27842F4A}" srcOrd="0" destOrd="0" presId="urn:microsoft.com/office/officeart/2018/2/layout/IconLabelList"/>
    <dgm:cxn modelId="{3F4F2578-2B3F-4BC7-A9A4-95E981C1C396}" srcId="{D97DBA91-D5B3-4F9B-9E7B-05A72D7F0306}" destId="{988DE5CA-DA83-4C2D-90FA-F5485C896D86}" srcOrd="0" destOrd="0" parTransId="{A140D6B1-C7D0-41D0-B68F-DF002A92B8A7}" sibTransId="{DB4F1B69-CE8B-4905-BA71-7FE4B2C8705B}"/>
    <dgm:cxn modelId="{7664498E-0BC7-46CB-BC15-503F259A9F44}" srcId="{D97DBA91-D5B3-4F9B-9E7B-05A72D7F0306}" destId="{6400D903-AEC8-4E77-936B-184A95165A23}" srcOrd="1" destOrd="0" parTransId="{462A89A8-D354-4452-BF8C-2FF54F8B3F6F}" sibTransId="{0A2BE590-68CE-4192-94BE-4BB32E5AA502}"/>
    <dgm:cxn modelId="{CDF01EE2-8DE2-42AB-BA75-0B7625B322E5}" type="presOf" srcId="{6400D903-AEC8-4E77-936B-184A95165A23}" destId="{9C2EFA83-DA3F-4A94-BCD5-ED9F5A9827A8}" srcOrd="0" destOrd="0" presId="urn:microsoft.com/office/officeart/2018/2/layout/IconLabelList"/>
    <dgm:cxn modelId="{24BE845F-8E11-45C0-80C1-8193844D6CCE}" type="presParOf" srcId="{299D7E5E-2A83-4F73-AA1B-90D28C81FC26}" destId="{BF081D6F-18F8-4D3F-BD57-C2E998F032EE}" srcOrd="0" destOrd="0" presId="urn:microsoft.com/office/officeart/2018/2/layout/IconLabelList"/>
    <dgm:cxn modelId="{5C09D85F-FE68-42F7-96D3-7F4E8CC7F420}" type="presParOf" srcId="{BF081D6F-18F8-4D3F-BD57-C2E998F032EE}" destId="{F946429D-0F7E-4DA5-8478-AF10D05B34AD}" srcOrd="0" destOrd="0" presId="urn:microsoft.com/office/officeart/2018/2/layout/IconLabelList"/>
    <dgm:cxn modelId="{B86EE40D-24C5-4A8E-B91C-03232A9D104F}" type="presParOf" srcId="{BF081D6F-18F8-4D3F-BD57-C2E998F032EE}" destId="{EAA665D7-EBA8-4401-9C4A-FE03C8530EF9}" srcOrd="1" destOrd="0" presId="urn:microsoft.com/office/officeart/2018/2/layout/IconLabelList"/>
    <dgm:cxn modelId="{A2698D1A-8BC7-4E4B-B81F-AF253FB00C76}" type="presParOf" srcId="{BF081D6F-18F8-4D3F-BD57-C2E998F032EE}" destId="{D231BE94-8895-47D3-B4F8-8490686DC013}" srcOrd="2" destOrd="0" presId="urn:microsoft.com/office/officeart/2018/2/layout/IconLabelList"/>
    <dgm:cxn modelId="{261C0D29-0A47-43CB-8615-079B3C85880D}" type="presParOf" srcId="{299D7E5E-2A83-4F73-AA1B-90D28C81FC26}" destId="{98F94A4A-4416-4F55-AFB0-AB5E49044742}" srcOrd="1" destOrd="0" presId="urn:microsoft.com/office/officeart/2018/2/layout/IconLabelList"/>
    <dgm:cxn modelId="{7CED5528-549A-4860-9945-A3F1DA9A939E}" type="presParOf" srcId="{299D7E5E-2A83-4F73-AA1B-90D28C81FC26}" destId="{B58D2F3B-6E06-4D50-A445-62F20E35FAAF}" srcOrd="2" destOrd="0" presId="urn:microsoft.com/office/officeart/2018/2/layout/IconLabelList"/>
    <dgm:cxn modelId="{BD83598D-55FA-455C-9A74-7EE9FF99C449}" type="presParOf" srcId="{B58D2F3B-6E06-4D50-A445-62F20E35FAAF}" destId="{E6E97799-C0EA-4023-BC9C-B1B018783BDC}" srcOrd="0" destOrd="0" presId="urn:microsoft.com/office/officeart/2018/2/layout/IconLabelList"/>
    <dgm:cxn modelId="{6AB6CC66-644D-4F84-AF93-625C046CE48B}" type="presParOf" srcId="{B58D2F3B-6E06-4D50-A445-62F20E35FAAF}" destId="{E9D9120A-276A-4BF7-AA7D-65036EFF5919}" srcOrd="1" destOrd="0" presId="urn:microsoft.com/office/officeart/2018/2/layout/IconLabelList"/>
    <dgm:cxn modelId="{89256F1B-CAF4-4997-AE36-88CFEE633663}" type="presParOf" srcId="{B58D2F3B-6E06-4D50-A445-62F20E35FAAF}" destId="{9C2EFA83-DA3F-4A94-BCD5-ED9F5A9827A8}" srcOrd="2" destOrd="0" presId="urn:microsoft.com/office/officeart/2018/2/layout/IconLabelList"/>
    <dgm:cxn modelId="{22BF0234-79BD-4DE2-9DCB-C85EED239110}" type="presParOf" srcId="{299D7E5E-2A83-4F73-AA1B-90D28C81FC26}" destId="{15A504C8-454D-48F9-B409-DE711DDE764D}" srcOrd="3" destOrd="0" presId="urn:microsoft.com/office/officeart/2018/2/layout/IconLabelList"/>
    <dgm:cxn modelId="{686533F9-8F28-4836-A359-EB2FD185A7EB}" type="presParOf" srcId="{299D7E5E-2A83-4F73-AA1B-90D28C81FC26}" destId="{82D786E6-DAEA-4E8E-AD0B-477D451EA3F8}" srcOrd="4" destOrd="0" presId="urn:microsoft.com/office/officeart/2018/2/layout/IconLabelList"/>
    <dgm:cxn modelId="{513295C5-90D1-4CE4-8BAC-F11028636D66}" type="presParOf" srcId="{82D786E6-DAEA-4E8E-AD0B-477D451EA3F8}" destId="{4D801798-1454-4EF0-872B-5CE9945F54D0}" srcOrd="0" destOrd="0" presId="urn:microsoft.com/office/officeart/2018/2/layout/IconLabelList"/>
    <dgm:cxn modelId="{6F681641-228A-4546-8BA4-E33BAD897931}" type="presParOf" srcId="{82D786E6-DAEA-4E8E-AD0B-477D451EA3F8}" destId="{60725189-76E8-48E1-A60C-3A7C6173F2C3}" srcOrd="1" destOrd="0" presId="urn:microsoft.com/office/officeart/2018/2/layout/IconLabelList"/>
    <dgm:cxn modelId="{998D5AB4-B201-410C-A27D-B7F8F026B419}" type="presParOf" srcId="{82D786E6-DAEA-4E8E-AD0B-477D451EA3F8}" destId="{3EF88886-0E1E-4C74-9F0C-CBBB27842F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62F5-688C-4849-B675-390EA9C99809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69150-0D3C-4041-BCC2-A63D0218B9B7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2C68C-5C6E-4485-B865-81069FEDAED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Bankanın müşterilerini veri temelli gruplara ayırmak.</a:t>
          </a:r>
          <a:endParaRPr lang="en-US" sz="2300" kern="1200"/>
        </a:p>
      </dsp:txBody>
      <dsp:txXfrm>
        <a:off x="1819120" y="673"/>
        <a:ext cx="4545103" cy="1574995"/>
      </dsp:txXfrm>
    </dsp:sp>
    <dsp:sp modelId="{E853659A-E556-4065-A976-A0B8990F23CE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83F57-7E92-4136-B226-A708AE9DFF57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2C71B-3E0D-4A39-A065-CB6EB286C5D2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Her grubu analiz edip hedefe yönelik kampanya oluşturma zeminini hazırlamak.</a:t>
          </a:r>
          <a:endParaRPr lang="en-US" sz="2300" kern="1200"/>
        </a:p>
      </dsp:txBody>
      <dsp:txXfrm>
        <a:off x="1819120" y="1969418"/>
        <a:ext cx="4545103" cy="1574995"/>
      </dsp:txXfrm>
    </dsp:sp>
    <dsp:sp modelId="{03890DB8-7210-4A23-874B-CFDE2C7E6484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73D69-9B6B-4CBF-B25A-FE9A436A1959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42677-40FF-4433-BD47-6A13D3364FEC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Veri bilimi ve makine öğrenmesi tekniklerini uygulayarak segmentasyon yapmak.</a:t>
          </a:r>
          <a:endParaRPr lang="en-US" sz="2300" kern="1200"/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E1E40-523B-9A49-800F-136F65FE5451}">
      <dsp:nvSpPr>
        <dsp:cNvPr id="0" name=""/>
        <dsp:cNvSpPr/>
      </dsp:nvSpPr>
      <dsp:spPr>
        <a:xfrm>
          <a:off x="0" y="0"/>
          <a:ext cx="9377309" cy="9330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Aktifler → Mobil uygulama kampanyası </a:t>
          </a:r>
          <a:endParaRPr lang="en-US" sz="2900" kern="1200" dirty="0"/>
        </a:p>
      </dsp:txBody>
      <dsp:txXfrm>
        <a:off x="27327" y="27327"/>
        <a:ext cx="8370513" cy="878361"/>
      </dsp:txXfrm>
    </dsp:sp>
    <dsp:sp modelId="{2579B2EC-C0B3-2445-ABFD-FCB01E19902E}">
      <dsp:nvSpPr>
        <dsp:cNvPr id="0" name=""/>
        <dsp:cNvSpPr/>
      </dsp:nvSpPr>
      <dsp:spPr>
        <a:xfrm>
          <a:off x="827409" y="1088517"/>
          <a:ext cx="9377309" cy="933015"/>
        </a:xfrm>
        <a:prstGeom prst="roundRect">
          <a:avLst>
            <a:gd name="adj" fmla="val 1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Kredi Odaklılar → Uygun faizli yeni kredi teklifi </a:t>
          </a:r>
          <a:endParaRPr lang="en-US" sz="2900" kern="1200" dirty="0"/>
        </a:p>
      </dsp:txBody>
      <dsp:txXfrm>
        <a:off x="854736" y="1115844"/>
        <a:ext cx="7888786" cy="878361"/>
      </dsp:txXfrm>
    </dsp:sp>
    <dsp:sp modelId="{3F6C0926-CD63-AF4F-8113-EF1E376AFF31}">
      <dsp:nvSpPr>
        <dsp:cNvPr id="0" name=""/>
        <dsp:cNvSpPr/>
      </dsp:nvSpPr>
      <dsp:spPr>
        <a:xfrm>
          <a:off x="1654819" y="2177035"/>
          <a:ext cx="9377309" cy="933015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Geleneksel Müşteriler → Şube sadakat programı </a:t>
          </a:r>
          <a:endParaRPr lang="en-US" sz="2900" kern="1200" dirty="0"/>
        </a:p>
      </dsp:txBody>
      <dsp:txXfrm>
        <a:off x="1682146" y="2204362"/>
        <a:ext cx="7888786" cy="878361"/>
      </dsp:txXfrm>
    </dsp:sp>
    <dsp:sp modelId="{21E96BBC-DC31-B646-8AA6-E06792C30345}">
      <dsp:nvSpPr>
        <dsp:cNvPr id="0" name=""/>
        <dsp:cNvSpPr/>
      </dsp:nvSpPr>
      <dsp:spPr>
        <a:xfrm>
          <a:off x="8770849" y="707536"/>
          <a:ext cx="606459" cy="6064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907302" y="707536"/>
        <a:ext cx="333553" cy="456360"/>
      </dsp:txXfrm>
    </dsp:sp>
    <dsp:sp modelId="{CC54DF8E-8BA8-E84C-8595-E9DA53306F13}">
      <dsp:nvSpPr>
        <dsp:cNvPr id="0" name=""/>
        <dsp:cNvSpPr/>
      </dsp:nvSpPr>
      <dsp:spPr>
        <a:xfrm>
          <a:off x="9598259" y="1789834"/>
          <a:ext cx="606459" cy="6064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4712" y="1789834"/>
        <a:ext cx="333553" cy="456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6429D-0F7E-4DA5-8478-AF10D05B34A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1BE94-8895-47D3-B4F8-8490686DC01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Müşteri verisini analiz etme ve modelleme deneyimi kazandım.</a:t>
          </a:r>
          <a:endParaRPr lang="en-US" sz="1700" kern="1200"/>
        </a:p>
      </dsp:txBody>
      <dsp:txXfrm>
        <a:off x="59990" y="2654049"/>
        <a:ext cx="3226223" cy="720000"/>
      </dsp:txXfrm>
    </dsp:sp>
    <dsp:sp modelId="{E6E97799-C0EA-4023-BC9C-B1B018783BDC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EFA83-DA3F-4A94-BCD5-ED9F5A9827A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KMeans, Silhouette Score, Pandas, Matplotlib gibi araçları öğrendim.</a:t>
          </a:r>
          <a:endParaRPr lang="en-US" sz="1700" kern="1200"/>
        </a:p>
      </dsp:txBody>
      <dsp:txXfrm>
        <a:off x="3850802" y="2654049"/>
        <a:ext cx="3226223" cy="720000"/>
      </dsp:txXfrm>
    </dsp:sp>
    <dsp:sp modelId="{4D801798-1454-4EF0-872B-5CE9945F54D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88886-0E1E-4C74-9F0C-CBBB27842F4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Segmentasyonun bankacılıkta karar alma süreçlerine nasıl katkı sağladığını fark ettim.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D3F0B9-56AF-CDC4-676D-DB32E12D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5B06EA-7FAE-4707-DE1D-C987A172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97FA36-F42E-BD32-E8F2-6B9A353F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4DEC9C-C211-A508-7FC6-8217A30C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4DC5C0-BC35-C109-38FA-AC12045D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04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C427B8-0930-08F9-5C95-34A2B49F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8CB43E7-89F1-9518-4433-A445E44D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DA7657-1084-D854-E3C3-2E844FF1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44CF64-E6A0-2E26-261C-C4883B55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D46C14-642E-85CE-D0F5-699C9414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8B91700-45C6-5569-474F-004E8175D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838FC82-3175-3AB2-73F0-D4CED76B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E64078-5648-F943-304D-CB1B500F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B6743E-5303-6887-1AE3-2CD27305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7C1C56-402D-0E41-4DAC-8B351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7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7C23B6-872B-6FE1-9126-9A60FD86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AFFE07-07C7-E8DA-4462-3061EA85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DCFD40-DE1E-B2E8-E1A1-CADB729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FB62ED-A394-EF88-F35C-4CBE9FF5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D4C61E-B912-D4D5-8FEC-11158E08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3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615AC1-6A57-86F7-1914-6F4DB844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5447AB-6618-4FEC-92EA-08BAC75A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48A33E-3494-3957-9A63-DDC6398C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4FB0BB-1CE1-86DB-C3EA-4EEADA19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1945BA-9696-8830-6251-0A38F8F5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8035AD-2A7F-CF77-8B7E-E5469627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81DE99-7425-A5E4-952A-3716DC136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3407D85-4982-E5C6-1BB0-F22E268BE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3B0DBC-F03C-CB44-5EA1-5EBF0129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4CE5F0-5C86-B301-85F4-86D56F22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C797B8-1E12-AF60-1836-E22549C6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1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754994-92DE-C805-26C3-A9D06D73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7C4EC8D-950B-6DB3-1E70-CCAFDDDD1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2AC440-FF04-80DE-0CA6-65406C4C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E8E7AE7-4BDD-3433-3A5A-BA2149474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354DF0E-300B-93EF-4113-31E5AA9D5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A0CEB0B-9A48-6960-8B59-17C01E72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B4F0831-692D-925A-7C00-9A7D7D75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80CEA61-B588-3887-53FE-4A67B3C6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35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975CB0-6027-5158-60CA-101C69F9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E9ECDA1-840D-2607-28F4-F0523EE8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61A28E0-0B42-FEF9-2F37-1A80FF92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E8806DD-15A9-0ACE-37FF-5399053B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46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E7640EA-40AA-1BEA-CE41-4D65703F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2D669D7-6F0F-7B3E-A005-A3F43F1A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544873A-B709-520D-87AA-A70FB9FB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40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55F95D-DC73-3DE9-5B50-C160E52A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3C63BF-50BF-7358-9BF4-7AE00D7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3EE245C-CE71-F425-8983-75913678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AA33486-161F-CDAD-6DAE-B1AAC829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B491CF-DAF7-CE91-20B0-8C36C0D2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C58375-300E-690E-C439-7F2EE1C1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668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2E8817-8BD2-BEC0-1020-6364C845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B1A5F35-F42A-D9B1-2E64-AB36F09C6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E7C6ECE-FADF-61E6-EFC4-4BFE2532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C5F4EF-FE51-31D8-3CBB-ADDFEC2C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0005DE-0F01-BFE3-D707-0C0A8E81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DA21C5-FAFD-3BE8-94B2-5AE41998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091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ED5C28B-DEDF-D361-E24F-36AA4D42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F83496-2BBD-5548-6962-2A8FD471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1A638D-73D3-08A7-9EB5-6E95283BF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8DD66-97E2-3847-AE24-BBD707FABCA5}" type="datetimeFigureOut">
              <a:rPr lang="tr-TR" smtClean="0"/>
              <a:t>4.09.2025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56590A-D44E-BBB2-04EB-8AEB2F9BA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59B5A5-E3B1-38E2-7733-1648F367C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331A7-5AB1-E143-BE0E-08389F7214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08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4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E2CE16-9786-204C-D944-503A37AE2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Segmentasyonu</a:t>
            </a:r>
            <a:r>
              <a:rPr 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73A448-C910-4CC2-E38F-C73B1E5BC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Soyad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Sabiha Nur Diler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Öğrenci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Numarası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210303021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Ders: Professional Training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Albaraka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Türk Veri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Müdürlüğü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33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2A8505-5B25-915D-D5D3-A6FAE6AB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Amacı</a:t>
            </a:r>
            <a:b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8271DC1-3C21-567B-92E9-2D6CF117B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08510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30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C90056F-C1DE-6978-7425-A66CD347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tr-TR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 Seti ve Özellikleri</a:t>
            </a:r>
            <a:br>
              <a:rPr lang="tr-TR" sz="37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B4D216-B564-1A2A-794C-53DA14A4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Kaynak: Anonimleştirilmiş müşteri verisi (.xlsx)</a:t>
            </a:r>
          </a:p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Satır sayısı: 1000</a:t>
            </a:r>
          </a:p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Sütunlar:</a:t>
            </a:r>
          </a:p>
          <a:p>
            <a:endParaRPr lang="tr-TR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metin, çizgi, yazı tipi, ekran görüntüs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F574C47-0D58-4D92-1EB7-77FB074C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258610"/>
            <a:ext cx="4397433" cy="1165320"/>
          </a:xfrm>
          <a:prstGeom prst="rect">
            <a:avLst/>
          </a:prstGeom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kran görüntüsü, yazı tipi, makbu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9D91BE7-CD66-32EA-33B2-B9825ED4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329914"/>
            <a:ext cx="4395569" cy="12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DAFA3B-492B-610B-F54A-7993A381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58132"/>
          </a:xfrm>
        </p:spPr>
        <p:txBody>
          <a:bodyPr>
            <a:normAutofit fontScale="90000"/>
          </a:bodyPr>
          <a:lstStyle/>
          <a:p>
            <a:r>
              <a:rPr lang="tr-TR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Veri Keşfi ve Temizliği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023AEA-A65F-7EFB-5E00-71FBCB6B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0971"/>
            <a:ext cx="5234271" cy="49359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İncelemeler</a:t>
            </a:r>
          </a:p>
          <a:p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Sütun isimleri ve veri türleri kontrol edildi.→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musteri_verileri.columns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musteri_verileri.dtypes</a:t>
            </a:r>
            <a:endParaRPr lang="tr-T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5 satır görüntülendi.→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musteri_verileri.head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 analizi yapıldı.→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ve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ile kontrol edildi.</a:t>
            </a:r>
          </a:p>
          <a:p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Aykırı yaş değerleri kontrol edildi.→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18 ve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110 filtrelendi.</a:t>
            </a:r>
          </a:p>
          <a:p>
            <a:pPr marL="0" indent="0">
              <a:buNone/>
            </a:pPr>
            <a:r>
              <a:rPr lang="tr-TR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Kategorik Değişkenlerin Dağılımı:</a:t>
            </a:r>
          </a:p>
          <a:p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Cinsiyet, gelir seviyesi ve bölge dağılımı analiz edildi.→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ile.</a:t>
            </a:r>
          </a:p>
          <a:p>
            <a:pPr marL="0" indent="0">
              <a:buNone/>
            </a:pPr>
            <a:r>
              <a:rPr lang="tr-TR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Sayısal Değişkenlerin Özeti:</a:t>
            </a:r>
          </a:p>
          <a:p>
            <a:pPr marL="0" indent="0">
              <a:buNone/>
            </a:pP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fonksiyonu ile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gibi istatistikler incelendi.</a:t>
            </a:r>
          </a:p>
          <a:p>
            <a:pPr marL="0" indent="0">
              <a:buNone/>
            </a:pPr>
            <a:r>
              <a:rPr lang="tr-TR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Görselleştirmeler:</a:t>
            </a:r>
          </a:p>
          <a:p>
            <a:pPr marL="0" indent="0">
              <a:buNone/>
            </a:pP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Histogramlar:</a:t>
            </a:r>
          </a:p>
          <a:p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Yaş, harcama, aktivite skoru ve kredi sayısı için.→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sns.histplot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pandas.plot.hist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Yoğunluk Grafikleri (KDE):→ Özellikle yaş için kullanıldı.→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plot.kde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(Kutu Grafikleri):→ Aykırı değerleri gözlemlemek için.→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sns.boxplot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tr-TR" sz="1000" dirty="0"/>
          </a:p>
        </p:txBody>
      </p:sp>
      <p:pic>
        <p:nvPicPr>
          <p:cNvPr id="5" name="Resim 4" descr="dikdörtge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81ADB66-E634-8153-A7AC-C4DD5745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79" y="641342"/>
            <a:ext cx="3978186" cy="2912891"/>
          </a:xfrm>
          <a:prstGeom prst="rect">
            <a:avLst/>
          </a:prstGeom>
        </p:spPr>
      </p:pic>
      <p:pic>
        <p:nvPicPr>
          <p:cNvPr id="7" name="Resim 6" descr="metin, ekran görüntüsü, sayı, numara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CFB3764-5247-BB15-2693-33F706A5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869" y="3744686"/>
            <a:ext cx="3983296" cy="24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1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F3F99E-C2F0-3750-1ADF-C24B917C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547910"/>
            <a:ext cx="5279408" cy="1436338"/>
          </a:xfrm>
        </p:spPr>
        <p:txBody>
          <a:bodyPr anchor="ctr">
            <a:normAutofit/>
          </a:bodyPr>
          <a:lstStyle/>
          <a:p>
            <a:pPr algn="ctr"/>
            <a:r>
              <a:rPr lang="tr-T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Ölçekleme &amp; K-</a:t>
            </a:r>
            <a:r>
              <a:rPr lang="tr-TR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tr-T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Kümeleme </a:t>
            </a:r>
            <a:r>
              <a:rPr lang="tr-TR" sz="2500" b="1" dirty="0"/>
              <a:t>(</a:t>
            </a:r>
            <a:r>
              <a:rPr lang="tr-TR" sz="2500" b="1" dirty="0" err="1"/>
              <a:t>Feature</a:t>
            </a:r>
            <a:r>
              <a:rPr lang="tr-TR" sz="2500" b="1" dirty="0"/>
              <a:t> </a:t>
            </a:r>
            <a:r>
              <a:rPr lang="tr-TR" sz="2500" b="1" dirty="0" err="1"/>
              <a:t>Scaling</a:t>
            </a:r>
            <a:r>
              <a:rPr lang="tr-TR" sz="2500" b="1" dirty="0"/>
              <a:t>)</a:t>
            </a:r>
            <a:endParaRPr lang="tr-T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6EDCF9-8AD4-9C8E-15CB-02D8A8B5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normalizasyon (yaş, harcama vs.)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algoritması ile segmentasyon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Küme sayısı: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Elbow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Silhouette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= 4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AAB54C5-DD43-1F57-005B-6C56C6D4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700" y="581892"/>
            <a:ext cx="3426879" cy="251875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D4B55BC-121D-BBF6-6C82-B7F34D25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68" y="3707894"/>
            <a:ext cx="3426879" cy="2518756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8BE5A08C-9BDC-9581-FD55-635B70090238}"/>
              </a:ext>
            </a:extLst>
          </p:cNvPr>
          <p:cNvSpPr txBox="1"/>
          <p:nvPr/>
        </p:nvSpPr>
        <p:spPr>
          <a:xfrm>
            <a:off x="8817714" y="3504844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err="1"/>
              <a:t>Elbow</a:t>
            </a:r>
            <a:r>
              <a:rPr lang="tr-TR" sz="1100" dirty="0"/>
              <a:t> </a:t>
            </a:r>
            <a:r>
              <a:rPr lang="tr-TR" sz="1100" dirty="0" err="1"/>
              <a:t>plot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386541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D4FE3B-A35C-68C5-E5DE-E17BCE4D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9" y="387751"/>
            <a:ext cx="5652443" cy="52239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Küme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Analizi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Segment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İsimleri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77D14F1-A639-45A0-6353-F385049800F4}"/>
              </a:ext>
            </a:extLst>
          </p:cNvPr>
          <p:cNvSpPr txBox="1"/>
          <p:nvPr/>
        </p:nvSpPr>
        <p:spPr>
          <a:xfrm>
            <a:off x="481263" y="4668255"/>
            <a:ext cx="11498534" cy="18019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  <a:r>
              <a:rPr lang="en-US" b="1" dirty="0"/>
              <a:t>Not: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 segment </a:t>
            </a:r>
            <a:r>
              <a:rPr lang="en-US" dirty="0" err="1"/>
              <a:t>isimleri</a:t>
            </a:r>
            <a:r>
              <a:rPr lang="en-US" dirty="0"/>
              <a:t> ilk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yaş</a:t>
            </a:r>
            <a:r>
              <a:rPr lang="en-US" dirty="0"/>
              <a:t> </a:t>
            </a:r>
            <a:r>
              <a:rPr lang="en-US" dirty="0" err="1"/>
              <a:t>temelli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belirlenmişti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staj</a:t>
            </a:r>
            <a:r>
              <a:rPr lang="en-US" dirty="0"/>
              <a:t> </a:t>
            </a:r>
            <a:r>
              <a:rPr lang="en-US" dirty="0" err="1"/>
              <a:t>sürecimde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yerindeki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bilimi</a:t>
            </a:r>
            <a:r>
              <a:rPr lang="en-US" dirty="0"/>
              <a:t> </a:t>
            </a:r>
            <a:r>
              <a:rPr lang="en-US" dirty="0" err="1"/>
              <a:t>ekibinden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yapıcı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</a:t>
            </a:r>
            <a:r>
              <a:rPr lang="en-US" dirty="0"/>
              <a:t> </a:t>
            </a:r>
            <a:r>
              <a:rPr lang="en-US" dirty="0" err="1"/>
              <a:t>doğrultusunda</a:t>
            </a:r>
            <a:r>
              <a:rPr lang="en-US" dirty="0"/>
              <a:t>, </a:t>
            </a:r>
            <a:r>
              <a:rPr lang="en-US" dirty="0" err="1"/>
              <a:t>yaş</a:t>
            </a:r>
            <a:r>
              <a:rPr lang="en-US" dirty="0"/>
              <a:t> </a:t>
            </a:r>
            <a:r>
              <a:rPr lang="en-US" dirty="0" err="1"/>
              <a:t>etiketlerinin</a:t>
            </a:r>
            <a:r>
              <a:rPr lang="en-US" dirty="0"/>
              <a:t> </a:t>
            </a:r>
            <a:r>
              <a:rPr lang="en-US" dirty="0" err="1"/>
              <a:t>yanıltıcı</a:t>
            </a:r>
            <a:r>
              <a:rPr lang="en-US" dirty="0"/>
              <a:t> </a:t>
            </a:r>
            <a:r>
              <a:rPr lang="en-US" dirty="0" err="1"/>
              <a:t>olabileceğini</a:t>
            </a:r>
            <a:r>
              <a:rPr lang="en-US" dirty="0"/>
              <a:t> fark </a:t>
            </a:r>
            <a:r>
              <a:rPr lang="en-US" dirty="0" err="1"/>
              <a:t>ettim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Algoritmam</a:t>
            </a:r>
            <a:r>
              <a:rPr lang="en-US" b="1" dirty="0"/>
              <a:t> </a:t>
            </a:r>
            <a:r>
              <a:rPr lang="en-US" b="1" dirty="0" err="1"/>
              <a:t>sadece</a:t>
            </a:r>
            <a:r>
              <a:rPr lang="en-US" b="1" dirty="0"/>
              <a:t> </a:t>
            </a:r>
            <a:r>
              <a:rPr lang="en-US" b="1" dirty="0" err="1"/>
              <a:t>yaş</a:t>
            </a:r>
            <a:r>
              <a:rPr lang="en-US" b="1" dirty="0"/>
              <a:t> </a:t>
            </a:r>
            <a:r>
              <a:rPr lang="en-US" b="1" dirty="0" err="1"/>
              <a:t>değil</a:t>
            </a:r>
            <a:r>
              <a:rPr lang="en-US" b="1" dirty="0"/>
              <a:t>; </a:t>
            </a:r>
            <a:r>
              <a:rPr lang="en-US" b="1" dirty="0" err="1"/>
              <a:t>harcama</a:t>
            </a:r>
            <a:r>
              <a:rPr lang="en-US" b="1" dirty="0"/>
              <a:t>, </a:t>
            </a:r>
            <a:r>
              <a:rPr lang="en-US" b="1" dirty="0" err="1"/>
              <a:t>kredi</a:t>
            </a:r>
            <a:r>
              <a:rPr lang="en-US" b="1" dirty="0"/>
              <a:t> </a:t>
            </a:r>
            <a:r>
              <a:rPr lang="en-US" b="1" dirty="0" err="1"/>
              <a:t>kullanımı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dijital</a:t>
            </a:r>
            <a:r>
              <a:rPr lang="en-US" b="1" dirty="0"/>
              <a:t> </a:t>
            </a:r>
            <a:r>
              <a:rPr lang="en-US" b="1" dirty="0" err="1"/>
              <a:t>aktivite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/>
              <a:t>birçok</a:t>
            </a:r>
            <a:r>
              <a:rPr lang="en-US" b="1" dirty="0"/>
              <a:t> </a:t>
            </a:r>
            <a:r>
              <a:rPr lang="en-US" b="1" dirty="0" err="1"/>
              <a:t>davranışsal</a:t>
            </a:r>
            <a:r>
              <a:rPr lang="en-US" b="1" dirty="0"/>
              <a:t> </a:t>
            </a:r>
            <a:r>
              <a:rPr lang="en-US" b="1" dirty="0" err="1"/>
              <a:t>özelliği</a:t>
            </a:r>
            <a:r>
              <a:rPr lang="en-US" b="1" dirty="0"/>
              <a:t> </a:t>
            </a:r>
            <a:r>
              <a:rPr lang="en-US" b="1" dirty="0" err="1"/>
              <a:t>dikkate</a:t>
            </a:r>
            <a:r>
              <a:rPr lang="en-US" b="1" dirty="0"/>
              <a:t> </a:t>
            </a:r>
            <a:r>
              <a:rPr lang="en-US" b="1" dirty="0" err="1"/>
              <a:t>aldığı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dirty="0"/>
              <a:t>, segment </a:t>
            </a:r>
            <a:r>
              <a:rPr lang="en-US" dirty="0" err="1"/>
              <a:t>isimlerini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yansıtan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güncelledim</a:t>
            </a:r>
            <a:r>
              <a:rPr lang="en-US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“</a:t>
            </a:r>
            <a:r>
              <a:rPr lang="en-US" i="1" dirty="0" err="1"/>
              <a:t>Geleneksel</a:t>
            </a:r>
            <a:r>
              <a:rPr lang="en-US" i="1" dirty="0"/>
              <a:t> </a:t>
            </a:r>
            <a:r>
              <a:rPr lang="en-US" i="1" dirty="0" err="1"/>
              <a:t>Müşteriler</a:t>
            </a:r>
            <a:r>
              <a:rPr lang="en-US" i="1" dirty="0"/>
              <a:t>”, “</a:t>
            </a:r>
            <a:r>
              <a:rPr lang="en-US" i="1" dirty="0" err="1"/>
              <a:t>Pasif</a:t>
            </a:r>
            <a:r>
              <a:rPr lang="en-US" i="1" dirty="0"/>
              <a:t> </a:t>
            </a:r>
            <a:r>
              <a:rPr lang="en-US" i="1" dirty="0" err="1"/>
              <a:t>Harcayıcılar</a:t>
            </a:r>
            <a:r>
              <a:rPr lang="en-US" i="1" dirty="0"/>
              <a:t>”, “</a:t>
            </a:r>
            <a:r>
              <a:rPr lang="en-US" i="1" dirty="0" err="1"/>
              <a:t>Kredi</a:t>
            </a:r>
            <a:r>
              <a:rPr lang="en-US" i="1" dirty="0"/>
              <a:t> </a:t>
            </a:r>
            <a:r>
              <a:rPr lang="en-US" i="1" dirty="0" err="1"/>
              <a:t>Odaklılar</a:t>
            </a:r>
            <a:r>
              <a:rPr lang="en-US" i="1" dirty="0"/>
              <a:t>” </a:t>
            </a:r>
            <a:r>
              <a:rPr lang="en-US" i="1" dirty="0" err="1"/>
              <a:t>ve</a:t>
            </a:r>
            <a:r>
              <a:rPr lang="en-US" i="1" dirty="0"/>
              <a:t> “</a:t>
            </a:r>
            <a:r>
              <a:rPr lang="en-US" i="1" dirty="0" err="1"/>
              <a:t>Dijital</a:t>
            </a:r>
            <a:r>
              <a:rPr lang="en-US" i="1" dirty="0"/>
              <a:t> </a:t>
            </a:r>
            <a:r>
              <a:rPr lang="en-US" i="1" dirty="0" err="1"/>
              <a:t>Aktifler</a:t>
            </a:r>
            <a:r>
              <a:rPr lang="en-US" i="1" dirty="0"/>
              <a:t>”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47C83A92-4B29-59FB-1CBD-FAF58E0CF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079486"/>
              </p:ext>
            </p:extLst>
          </p:nvPr>
        </p:nvGraphicFramePr>
        <p:xfrm>
          <a:off x="721249" y="1284790"/>
          <a:ext cx="10957405" cy="3137600"/>
        </p:xfrm>
        <a:graphic>
          <a:graphicData uri="http://schemas.openxmlformats.org/drawingml/2006/table">
            <a:tbl>
              <a:tblPr firstRow="1" bandRow="1"/>
              <a:tblGrid>
                <a:gridCol w="1542902">
                  <a:extLst>
                    <a:ext uri="{9D8B030D-6E8A-4147-A177-3AD203B41FA5}">
                      <a16:colId xmlns:a16="http://schemas.microsoft.com/office/drawing/2014/main" val="1816580707"/>
                    </a:ext>
                  </a:extLst>
                </a:gridCol>
                <a:gridCol w="2531569">
                  <a:extLst>
                    <a:ext uri="{9D8B030D-6E8A-4147-A177-3AD203B41FA5}">
                      <a16:colId xmlns:a16="http://schemas.microsoft.com/office/drawing/2014/main" val="382547186"/>
                    </a:ext>
                  </a:extLst>
                </a:gridCol>
                <a:gridCol w="3579988">
                  <a:extLst>
                    <a:ext uri="{9D8B030D-6E8A-4147-A177-3AD203B41FA5}">
                      <a16:colId xmlns:a16="http://schemas.microsoft.com/office/drawing/2014/main" val="2006848095"/>
                    </a:ext>
                  </a:extLst>
                </a:gridCol>
                <a:gridCol w="3302946">
                  <a:extLst>
                    <a:ext uri="{9D8B030D-6E8A-4147-A177-3AD203B41FA5}">
                      <a16:colId xmlns:a16="http://schemas.microsoft.com/office/drawing/2014/main" val="464253209"/>
                    </a:ext>
                  </a:extLst>
                </a:gridCol>
              </a:tblGrid>
              <a:tr h="1180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b="1"/>
                        <a:t>Küme No</a:t>
                      </a:r>
                      <a:endParaRPr lang="tr-TR" sz="1400"/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b="1"/>
                        <a:t>Yaş Aralığı (Ortalama)</a:t>
                      </a:r>
                      <a:endParaRPr lang="tr-TR" sz="1400"/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b="1"/>
                        <a:t>Segment İsmi</a:t>
                      </a:r>
                      <a:endParaRPr lang="tr-TR" sz="1400"/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b="1"/>
                        <a:t>Açıklama</a:t>
                      </a:r>
                      <a:endParaRPr lang="tr-TR" sz="1400"/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322751"/>
                  </a:ext>
                </a:extLst>
              </a:tr>
              <a:tr h="7661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b="1"/>
                        <a:t>0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/>
                        <a:t>+50 yaş (56.8)</a:t>
                      </a:r>
                    </a:p>
                  </a:txBody>
                  <a:tcPr marL="59060" marR="59060" marT="29530" marB="29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/>
                        <a:t>Geleneksel Müşteriler (</a:t>
                      </a:r>
                      <a:r>
                        <a:rPr lang="tr-TR" sz="1400" strike="sngStrike" dirty="0"/>
                        <a:t>Orta Yaş Üzeri</a:t>
                      </a:r>
                      <a:r>
                        <a:rPr lang="tr-TR" sz="1400" dirty="0"/>
                        <a:t>)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/>
                        <a:t>Geleneksel bankacılığı tercih eden, teknolojiyle sınırlı etkileşimde bulunan sadık müşteriler.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9007"/>
                  </a:ext>
                </a:extLst>
              </a:tr>
              <a:tr h="5826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b="1"/>
                        <a:t>1</a:t>
                      </a:r>
                      <a:endParaRPr lang="tr-TR" sz="1400"/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/>
                        <a:t>25–30 yaş (38.6)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/>
                        <a:t>Pasif Harcayıcılar(</a:t>
                      </a:r>
                      <a:r>
                        <a:rPr lang="tr-TR" sz="1400" strike="sngStrike"/>
                        <a:t>Genç</a:t>
                      </a:r>
                      <a:r>
                        <a:rPr lang="tr-TR" sz="1400"/>
                        <a:t>)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dirty="0"/>
                        <a:t>Düşük harcama ve düşük aktiviteye sahip, bankayla nadir etkileşim kuran müşteriler.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05410"/>
                  </a:ext>
                </a:extLst>
              </a:tr>
              <a:tr h="7661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b="1" dirty="0"/>
                        <a:t>2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/>
                        <a:t>45–55 yaş (49.1)</a:t>
                      </a:r>
                    </a:p>
                    <a:p>
                      <a:pPr>
                        <a:buNone/>
                      </a:pPr>
                      <a:endParaRPr lang="tr-TR" sz="1400" dirty="0"/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/>
                        <a:t>Kredi Odaklılar(</a:t>
                      </a:r>
                      <a:r>
                        <a:rPr lang="tr-TR" sz="1400" strike="sngStrike"/>
                        <a:t>Orta Yaşlı</a:t>
                      </a:r>
                      <a:r>
                        <a:rPr lang="tr-TR" sz="1400"/>
                        <a:t>)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dirty="0"/>
                        <a:t>Özellikle kredi ürünlerini aktif olarak kullanan, bankanın kredi portföyünü oluşturan müşteriler.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71252"/>
                  </a:ext>
                </a:extLst>
              </a:tr>
              <a:tr h="7661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b="1" dirty="0"/>
                        <a:t>3</a:t>
                      </a:r>
                    </a:p>
                    <a:p>
                      <a:pPr>
                        <a:buNone/>
                      </a:pPr>
                      <a:endParaRPr lang="tr-TR" sz="1400" dirty="0"/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/>
                        <a:t>20–35 yaş (31.3)</a:t>
                      </a:r>
                    </a:p>
                    <a:p>
                      <a:pPr>
                        <a:buNone/>
                      </a:pPr>
                      <a:endParaRPr lang="tr-TR" sz="1400"/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/>
                        <a:t>Dijital Aktifler(</a:t>
                      </a:r>
                      <a:r>
                        <a:rPr lang="tr-TR" sz="1400" strike="sngStrike" dirty="0"/>
                        <a:t>Genç</a:t>
                      </a:r>
                      <a:r>
                        <a:rPr lang="tr-TR" sz="1400" dirty="0"/>
                        <a:t>)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400" dirty="0"/>
                        <a:t>Dijital platformları aktif kullanan, harcama ve etkileşim düzeyi yüksek, teknolojiye yakın müşteriler.</a:t>
                      </a:r>
                    </a:p>
                  </a:txBody>
                  <a:tcPr marL="43239" marR="43239" marT="21619" marB="21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59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85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332961-8191-E7CF-700E-DF1B288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tr-TR" sz="5200"/>
              <a:t>Başarı oranları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88D396-761B-75B2-480D-BB86BB1C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tr-TR" sz="2000" dirty="0"/>
              <a:t>“Bu proje bir </a:t>
            </a:r>
            <a:r>
              <a:rPr lang="tr-TR" sz="2000" b="1" dirty="0" err="1"/>
              <a:t>unsupervised</a:t>
            </a:r>
            <a:r>
              <a:rPr lang="tr-TR" sz="2000" b="1" dirty="0"/>
              <a:t> </a:t>
            </a:r>
            <a:r>
              <a:rPr lang="tr-TR" sz="2000" b="1" dirty="0" err="1"/>
              <a:t>learning</a:t>
            </a:r>
            <a:r>
              <a:rPr lang="tr-TR" sz="2000" b="1" dirty="0"/>
              <a:t> (gözetimsiz öğrenme)</a:t>
            </a:r>
            <a:r>
              <a:rPr lang="tr-TR" sz="2000" dirty="0"/>
              <a:t> problemi olduğu için klasik anlamda bir doğruluk oranı veremiyorum. Ancak segmentasyonun başarısını, </a:t>
            </a:r>
            <a:r>
              <a:rPr lang="tr-TR" sz="2000" b="1" dirty="0"/>
              <a:t>içsel metriklerle (</a:t>
            </a:r>
            <a:r>
              <a:rPr lang="tr-TR" sz="2000" b="1" dirty="0" err="1"/>
              <a:t>Silhouette</a:t>
            </a:r>
            <a:r>
              <a:rPr lang="tr-TR" sz="2000" b="1" dirty="0"/>
              <a:t> </a:t>
            </a:r>
            <a:r>
              <a:rPr lang="tr-TR" sz="2000" b="1" dirty="0" err="1"/>
              <a:t>Score</a:t>
            </a:r>
            <a:r>
              <a:rPr lang="tr-TR" sz="2000" b="1" dirty="0"/>
              <a:t> gibi)</a:t>
            </a:r>
            <a:r>
              <a:rPr lang="tr-TR" sz="2000" dirty="0"/>
              <a:t> ve </a:t>
            </a:r>
            <a:r>
              <a:rPr lang="tr-TR" sz="2000" b="1" dirty="0"/>
              <a:t>segment profil analizleriyle</a:t>
            </a:r>
            <a:r>
              <a:rPr lang="tr-TR" sz="2000" dirty="0"/>
              <a:t> ölçtüm. Segmentlerim arasındaki farkları istatistiksel olarak anlamlı ve iş süreçlerine değer katacak biçimde ayrıştırdım.”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21451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89EA72-04D2-8006-9229-7220D7DB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Bazlı Kampanya Önerileri</a:t>
            </a:r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8D7393F1-D66D-1DFC-DE77-732E80ED5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312732"/>
              </p:ext>
            </p:extLst>
          </p:nvPr>
        </p:nvGraphicFramePr>
        <p:xfrm>
          <a:off x="644056" y="2112580"/>
          <a:ext cx="11032129" cy="311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6850F3FC-D2D3-B0C5-F036-E97DFB400D41}"/>
              </a:ext>
            </a:extLst>
          </p:cNvPr>
          <p:cNvSpPr txBox="1"/>
          <p:nvPr/>
        </p:nvSpPr>
        <p:spPr>
          <a:xfrm>
            <a:off x="4589585" y="59260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43228D9-2852-392C-0113-DEC7FCA7F5C4}"/>
              </a:ext>
            </a:extLst>
          </p:cNvPr>
          <p:cNvSpPr txBox="1"/>
          <p:nvPr/>
        </p:nvSpPr>
        <p:spPr>
          <a:xfrm>
            <a:off x="298938" y="5521569"/>
            <a:ext cx="1172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segmentasyon, pazarlama stratejilerinin kişiselleştirilmesini sağlar. Böylece hem müşteri memnuniyeti hem gelir artar. Ben projenin ön hazırlık kısmında yer alıp veriyi pazarlama ekibi için anlamlı hale getirdim.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1E1AE3-FEC2-B22F-168B-D257121A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Sonuç &amp; Kazanımlarım</a:t>
            </a:r>
            <a:br>
              <a:rPr lang="tr-TR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30368D1-E290-6A6E-A1BE-D60BA34BD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0190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66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627</Words>
  <Application>Microsoft Macintosh PowerPoint</Application>
  <PresentationFormat>Geniş ekran</PresentationFormat>
  <Paragraphs>71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Office Teması</vt:lpstr>
      <vt:lpstr>Müşteri Segmentasyonu ve Analizi   </vt:lpstr>
      <vt:lpstr>Proje Amacı </vt:lpstr>
      <vt:lpstr>Veri Seti ve Özellikleri </vt:lpstr>
      <vt:lpstr>EDA: Veri Keşfi ve Temizliği</vt:lpstr>
      <vt:lpstr>Veri Ölçekleme &amp; K-Means Kümeleme (Feature Scaling)</vt:lpstr>
      <vt:lpstr>Küme Analizi ve Segment İsimleri </vt:lpstr>
      <vt:lpstr>Başarı oranları</vt:lpstr>
      <vt:lpstr>Segment Bazlı Kampanya Önerileri</vt:lpstr>
      <vt:lpstr>Sonuç &amp; Kazanımlarım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Sabiha Nur Diler</dc:creator>
  <cp:lastModifiedBy>Sabiha Nur Diler</cp:lastModifiedBy>
  <cp:revision>5</cp:revision>
  <dcterms:created xsi:type="dcterms:W3CDTF">2025-09-03T07:09:17Z</dcterms:created>
  <dcterms:modified xsi:type="dcterms:W3CDTF">2025-09-04T11:35:22Z</dcterms:modified>
</cp:coreProperties>
</file>