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47" r:id="rId1"/>
  </p:sldMasterIdLst>
  <p:notesMasterIdLst>
    <p:notesMasterId r:id="rId49"/>
  </p:notesMasterIdLst>
  <p:sldIdLst>
    <p:sldId id="256" r:id="rId2"/>
    <p:sldId id="257" r:id="rId3"/>
    <p:sldId id="258" r:id="rId4"/>
    <p:sldId id="259" r:id="rId5"/>
    <p:sldId id="303" r:id="rId6"/>
    <p:sldId id="265" r:id="rId7"/>
    <p:sldId id="305" r:id="rId8"/>
    <p:sldId id="307" r:id="rId9"/>
    <p:sldId id="268" r:id="rId10"/>
    <p:sldId id="299" r:id="rId11"/>
    <p:sldId id="308" r:id="rId12"/>
    <p:sldId id="310" r:id="rId13"/>
    <p:sldId id="311" r:id="rId14"/>
    <p:sldId id="312"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48" r:id="rId28"/>
    <p:sldId id="349" r:id="rId29"/>
    <p:sldId id="350" r:id="rId30"/>
    <p:sldId id="351" r:id="rId31"/>
    <p:sldId id="342" r:id="rId32"/>
    <p:sldId id="343" r:id="rId33"/>
    <p:sldId id="344" r:id="rId34"/>
    <p:sldId id="345" r:id="rId35"/>
    <p:sldId id="329" r:id="rId36"/>
    <p:sldId id="330" r:id="rId37"/>
    <p:sldId id="331" r:id="rId38"/>
    <p:sldId id="332" r:id="rId39"/>
    <p:sldId id="333" r:id="rId40"/>
    <p:sldId id="334" r:id="rId41"/>
    <p:sldId id="335" r:id="rId42"/>
    <p:sldId id="336" r:id="rId43"/>
    <p:sldId id="337" r:id="rId44"/>
    <p:sldId id="338" r:id="rId45"/>
    <p:sldId id="346" r:id="rId46"/>
    <p:sldId id="347" r:id="rId47"/>
    <p:sldId id="339"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9E82729-1C82-4255-86B9-EB2CC9708FE4}">
          <p14:sldIdLst>
            <p14:sldId id="256"/>
            <p14:sldId id="257"/>
            <p14:sldId id="258"/>
            <p14:sldId id="259"/>
            <p14:sldId id="303"/>
            <p14:sldId id="265"/>
            <p14:sldId id="305"/>
            <p14:sldId id="307"/>
            <p14:sldId id="268"/>
            <p14:sldId id="299"/>
            <p14:sldId id="308"/>
            <p14:sldId id="310"/>
            <p14:sldId id="311"/>
            <p14:sldId id="312"/>
            <p14:sldId id="316"/>
            <p14:sldId id="317"/>
            <p14:sldId id="318"/>
            <p14:sldId id="319"/>
            <p14:sldId id="320"/>
            <p14:sldId id="321"/>
            <p14:sldId id="322"/>
            <p14:sldId id="323"/>
            <p14:sldId id="324"/>
            <p14:sldId id="325"/>
            <p14:sldId id="326"/>
            <p14:sldId id="327"/>
            <p14:sldId id="348"/>
            <p14:sldId id="349"/>
            <p14:sldId id="350"/>
            <p14:sldId id="351"/>
            <p14:sldId id="342"/>
            <p14:sldId id="343"/>
            <p14:sldId id="344"/>
            <p14:sldId id="345"/>
            <p14:sldId id="329"/>
            <p14:sldId id="330"/>
            <p14:sldId id="331"/>
            <p14:sldId id="332"/>
            <p14:sldId id="333"/>
            <p14:sldId id="334"/>
            <p14:sldId id="335"/>
            <p14:sldId id="336"/>
            <p14:sldId id="337"/>
            <p14:sldId id="338"/>
            <p14:sldId id="346"/>
            <p14:sldId id="347"/>
            <p14:sldId id="339"/>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ya" initials="R" lastIdx="1" clrIdx="0">
    <p:extLst>
      <p:ext uri="{19B8F6BF-5375-455C-9EA6-DF929625EA0E}">
        <p15:presenceInfo xmlns:p15="http://schemas.microsoft.com/office/powerpoint/2012/main" xmlns="" userId="Ramy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2382" autoAdjust="0"/>
  </p:normalViewPr>
  <p:slideViewPr>
    <p:cSldViewPr snapToGrid="0">
      <p:cViewPr>
        <p:scale>
          <a:sx n="100" d="100"/>
          <a:sy n="100" d="100"/>
        </p:scale>
        <p:origin x="-10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9FC52-DC98-42EB-B6E8-F5B2919F65A6}" type="datetimeFigureOut">
              <a:rPr lang="en-IN" smtClean="0"/>
              <a:t>28-08-2021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39F2A-C6BD-45DA-ACC4-93DC1029642F}" type="slidenum">
              <a:rPr lang="en-IN" smtClean="0"/>
              <a:t>‹#›</a:t>
            </a:fld>
            <a:endParaRPr lang="en-IN"/>
          </a:p>
        </p:txBody>
      </p:sp>
    </p:spTree>
    <p:extLst>
      <p:ext uri="{BB962C8B-B14F-4D97-AF65-F5344CB8AC3E}">
        <p14:creationId xmlns:p14="http://schemas.microsoft.com/office/powerpoint/2010/main" val="378825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8/28/2021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47538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17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7498999"/>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6643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5176948"/>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55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922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626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7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966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1BEF0D-F0BB-DE4B-95CE-6DB70DBA9567}" type="datetimeFigureOut">
              <a:rPr lang="en-US" smtClean="0"/>
              <a:pPr/>
              <a:t>8/28/2021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4720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1BEF0D-F0BB-DE4B-95CE-6DB70DBA9567}" type="datetimeFigureOut">
              <a:rPr lang="en-US" smtClean="0"/>
              <a:pPr/>
              <a:t>8/28/2021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0273966"/>
      </p:ext>
    </p:extLst>
  </p:cSld>
  <p:clrMap bg1="lt1" tx1="dk1" bg2="lt2" tx2="dk2" accent1="accent1" accent2="accent2" accent3="accent3" accent4="accent4" accent5="accent5" accent6="accent6" hlink="hlink" folHlink="folHlink"/>
  <p:sldLayoutIdLst>
    <p:sldLayoutId id="2147484448" r:id="rId1"/>
    <p:sldLayoutId id="2147484449" r:id="rId2"/>
    <p:sldLayoutId id="2147484450" r:id="rId3"/>
    <p:sldLayoutId id="2147484451" r:id="rId4"/>
    <p:sldLayoutId id="2147484452" r:id="rId5"/>
    <p:sldLayoutId id="2147484453" r:id="rId6"/>
    <p:sldLayoutId id="2147484454" r:id="rId7"/>
    <p:sldLayoutId id="2147484455" r:id="rId8"/>
    <p:sldLayoutId id="2147484456" r:id="rId9"/>
    <p:sldLayoutId id="2147484457" r:id="rId10"/>
    <p:sldLayoutId id="214748445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5CBB2E-60DE-427B-9D96-C6D8BA072368}"/>
              </a:ext>
            </a:extLst>
          </p:cNvPr>
          <p:cNvSpPr>
            <a:spLocks noGrp="1"/>
          </p:cNvSpPr>
          <p:nvPr>
            <p:ph type="ctrTitle"/>
          </p:nvPr>
        </p:nvSpPr>
        <p:spPr>
          <a:xfrm>
            <a:off x="1024489" y="1823719"/>
            <a:ext cx="10311618" cy="642744"/>
          </a:xfrm>
        </p:spPr>
        <p:txBody>
          <a:bodyPr>
            <a:normAutofit/>
          </a:bodyPr>
          <a:lstStyle/>
          <a:p>
            <a:pPr algn="l"/>
            <a:r>
              <a:rPr lang="en-IN" sz="2800" dirty="0">
                <a:latin typeface="Times New Roman" panose="02020603050405020304" pitchFamily="18" charset="0"/>
                <a:cs typeface="Times New Roman" panose="02020603050405020304" pitchFamily="18" charset="0"/>
              </a:rPr>
              <a:t>     </a:t>
            </a:r>
            <a:r>
              <a:rPr lang="en-IN" sz="3200" dirty="0">
                <a:solidFill>
                  <a:schemeClr val="tx1"/>
                </a:solidFill>
                <a:latin typeface="Times New Roman" panose="02020603050405020304" pitchFamily="18" charset="0"/>
                <a:cs typeface="Times New Roman" panose="02020603050405020304" pitchFamily="18" charset="0"/>
              </a:rPr>
              <a:t>TEEGALA KRISHNA REDDY ENGINEERING COLLEGE</a:t>
            </a:r>
          </a:p>
        </p:txBody>
      </p:sp>
      <p:sp>
        <p:nvSpPr>
          <p:cNvPr id="3" name="Subtitle 2">
            <a:extLst>
              <a:ext uri="{FF2B5EF4-FFF2-40B4-BE49-F238E27FC236}">
                <a16:creationId xmlns:a16="http://schemas.microsoft.com/office/drawing/2014/main" xmlns="" id="{37F46F84-E3BD-4696-873C-A5FA6809814B}"/>
              </a:ext>
            </a:extLst>
          </p:cNvPr>
          <p:cNvSpPr>
            <a:spLocks noGrp="1"/>
          </p:cNvSpPr>
          <p:nvPr>
            <p:ph type="subTitle" idx="1"/>
          </p:nvPr>
        </p:nvSpPr>
        <p:spPr>
          <a:xfrm>
            <a:off x="1308284" y="3012791"/>
            <a:ext cx="9744029" cy="1096899"/>
          </a:xfrm>
        </p:spPr>
        <p:txBody>
          <a:bodyPr>
            <a:normAutofit/>
          </a:bodyPr>
          <a:lstStyle/>
          <a:p>
            <a:pPr algn="ctr"/>
            <a:r>
              <a:rPr lang="en-IN" sz="3200" dirty="0">
                <a:solidFill>
                  <a:schemeClr val="tx1"/>
                </a:solidFill>
                <a:latin typeface="Times New Roman" panose="02020603050405020304" pitchFamily="18" charset="0"/>
                <a:cs typeface="Times New Roman" panose="02020603050405020304" pitchFamily="18" charset="0"/>
              </a:rPr>
              <a:t>Department of Computer Science &amp; Engineering</a:t>
            </a:r>
          </a:p>
        </p:txBody>
      </p:sp>
      <p:pic>
        <p:nvPicPr>
          <p:cNvPr id="5" name="Picture 4">
            <a:extLst>
              <a:ext uri="{FF2B5EF4-FFF2-40B4-BE49-F238E27FC236}">
                <a16:creationId xmlns:a16="http://schemas.microsoft.com/office/drawing/2014/main" xmlns="" id="{CE554FAB-7172-4528-AF84-ECB763F88AED}"/>
              </a:ext>
            </a:extLst>
          </p:cNvPr>
          <p:cNvPicPr>
            <a:picLocks noChangeAspect="1"/>
          </p:cNvPicPr>
          <p:nvPr/>
        </p:nvPicPr>
        <p:blipFill>
          <a:blip r:embed="rId2"/>
          <a:stretch>
            <a:fillRect/>
          </a:stretch>
        </p:blipFill>
        <p:spPr>
          <a:xfrm>
            <a:off x="5202421" y="226763"/>
            <a:ext cx="1600200" cy="1381125"/>
          </a:xfrm>
          <a:prstGeom prst="rect">
            <a:avLst/>
          </a:prstGeom>
        </p:spPr>
      </p:pic>
      <p:cxnSp>
        <p:nvCxnSpPr>
          <p:cNvPr id="7" name="Straight Connector 6">
            <a:extLst>
              <a:ext uri="{FF2B5EF4-FFF2-40B4-BE49-F238E27FC236}">
                <a16:creationId xmlns:a16="http://schemas.microsoft.com/office/drawing/2014/main" xmlns="" id="{7D252CC4-DD9C-40D6-9CBF-E3F51880D3CC}"/>
              </a:ext>
            </a:extLst>
          </p:cNvPr>
          <p:cNvCxnSpPr/>
          <p:nvPr/>
        </p:nvCxnSpPr>
        <p:spPr>
          <a:xfrm>
            <a:off x="583096" y="443947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485CF21D-B74D-4D7F-A92E-EE9AF4C9C31E}"/>
              </a:ext>
            </a:extLst>
          </p:cNvPr>
          <p:cNvCxnSpPr>
            <a:cxnSpLocks/>
          </p:cNvCxnSpPr>
          <p:nvPr/>
        </p:nvCxnSpPr>
        <p:spPr>
          <a:xfrm>
            <a:off x="609600" y="4638261"/>
            <a:ext cx="1085353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xmlns="" id="{78B5C626-EBAE-4CAB-867F-1906D9DC8DB6}"/>
              </a:ext>
            </a:extLst>
          </p:cNvPr>
          <p:cNvSpPr txBox="1">
            <a:spLocks/>
          </p:cNvSpPr>
          <p:nvPr/>
        </p:nvSpPr>
        <p:spPr>
          <a:xfrm>
            <a:off x="6957391" y="5352349"/>
            <a:ext cx="4744279" cy="1096899"/>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u="sng" dirty="0">
                <a:solidFill>
                  <a:schemeClr val="tx1"/>
                </a:solidFill>
                <a:latin typeface="Times New Roman" panose="02020603050405020304" pitchFamily="18" charset="0"/>
                <a:cs typeface="Times New Roman" panose="02020603050405020304" pitchFamily="18" charset="0"/>
              </a:rPr>
              <a:t>PROJECT COORDINATOR</a:t>
            </a:r>
          </a:p>
          <a:p>
            <a:pPr algn="l"/>
            <a:r>
              <a:rPr lang="en-IN" dirty="0" err="1" smtClean="0">
                <a:solidFill>
                  <a:schemeClr val="tx1"/>
                </a:solidFill>
                <a:latin typeface="Times New Roman" panose="02020603050405020304" pitchFamily="18" charset="0"/>
                <a:cs typeface="Times New Roman" panose="02020603050405020304" pitchFamily="18" charset="0"/>
              </a:rPr>
              <a:t>Mrs.</a:t>
            </a:r>
            <a:r>
              <a:rPr lang="en-IN" dirty="0" smtClean="0">
                <a:solidFill>
                  <a:schemeClr val="tx1"/>
                </a:solidFill>
                <a:latin typeface="Times New Roman" panose="02020603050405020304" pitchFamily="18" charset="0"/>
                <a:cs typeface="Times New Roman" panose="02020603050405020304" pitchFamily="18" charset="0"/>
              </a:rPr>
              <a:t> G</a:t>
            </a:r>
            <a:r>
              <a:rPr lang="en-IN" dirty="0">
                <a:solidFill>
                  <a:schemeClr val="tx1"/>
                </a:solidFill>
                <a:latin typeface="Times New Roman" panose="02020603050405020304" pitchFamily="18" charset="0"/>
                <a:cs typeface="Times New Roman" panose="02020603050405020304" pitchFamily="18" charset="0"/>
              </a:rPr>
              <a:t>. RANI</a:t>
            </a:r>
          </a:p>
          <a:p>
            <a:pPr algn="l"/>
            <a:r>
              <a:rPr lang="en-IN" dirty="0">
                <a:solidFill>
                  <a:schemeClr val="tx1"/>
                </a:solidFill>
                <a:latin typeface="Times New Roman" panose="02020603050405020304" pitchFamily="18" charset="0"/>
                <a:cs typeface="Times New Roman" panose="02020603050405020304" pitchFamily="18" charset="0"/>
              </a:rPr>
              <a:t>Asst. Professor</a:t>
            </a:r>
          </a:p>
        </p:txBody>
      </p:sp>
      <p:sp>
        <p:nvSpPr>
          <p:cNvPr id="12" name="Subtitle 2">
            <a:extLst>
              <a:ext uri="{FF2B5EF4-FFF2-40B4-BE49-F238E27FC236}">
                <a16:creationId xmlns:a16="http://schemas.microsoft.com/office/drawing/2014/main" xmlns="" id="{9AF75A97-AD47-4E17-8731-C6B1E726AC9F}"/>
              </a:ext>
            </a:extLst>
          </p:cNvPr>
          <p:cNvSpPr txBox="1">
            <a:spLocks/>
          </p:cNvSpPr>
          <p:nvPr/>
        </p:nvSpPr>
        <p:spPr>
          <a:xfrm>
            <a:off x="1351141" y="5352347"/>
            <a:ext cx="3989485"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u="sng" dirty="0">
                <a:solidFill>
                  <a:schemeClr val="tx1"/>
                </a:solidFill>
                <a:latin typeface="Times New Roman" panose="02020603050405020304" pitchFamily="18" charset="0"/>
                <a:cs typeface="Times New Roman" panose="02020603050405020304" pitchFamily="18" charset="0"/>
              </a:rPr>
              <a:t>HEAD OF THE DEPARTMENT</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Dr . CH. V. PHANI KRISHNA.</a:t>
            </a:r>
          </a:p>
        </p:txBody>
      </p:sp>
    </p:spTree>
    <p:extLst>
      <p:ext uri="{BB962C8B-B14F-4D97-AF65-F5344CB8AC3E}">
        <p14:creationId xmlns:p14="http://schemas.microsoft.com/office/powerpoint/2010/main" val="29122377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3A2E4-54C8-49C6-8AC2-B5D48F376A86}"/>
              </a:ext>
            </a:extLst>
          </p:cNvPr>
          <p:cNvSpPr>
            <a:spLocks noGrp="1"/>
          </p:cNvSpPr>
          <p:nvPr>
            <p:ph type="title"/>
          </p:nvPr>
        </p:nvSpPr>
        <p:spPr>
          <a:xfrm>
            <a:off x="1684500" y="424071"/>
            <a:ext cx="8596668" cy="649357"/>
          </a:xfrm>
        </p:spPr>
        <p:txBody>
          <a:bodyPr>
            <a:normAutofit/>
          </a:bodyPr>
          <a:lstStyle/>
          <a:p>
            <a:pPr algn="ctr"/>
            <a:r>
              <a:rPr lang="en-IN" sz="3200" i="1" dirty="0">
                <a:latin typeface="Times New Roman" panose="02020603050405020304" pitchFamily="18" charset="0"/>
                <a:cs typeface="Times New Roman" panose="02020603050405020304" pitchFamily="18" charset="0"/>
              </a:rPr>
              <a:t>REQUIREMENT SPECIFICATIONS</a:t>
            </a:r>
          </a:p>
        </p:txBody>
      </p:sp>
      <p:sp>
        <p:nvSpPr>
          <p:cNvPr id="3" name="Content Placeholder 2">
            <a:extLst>
              <a:ext uri="{FF2B5EF4-FFF2-40B4-BE49-F238E27FC236}">
                <a16:creationId xmlns:a16="http://schemas.microsoft.com/office/drawing/2014/main" xmlns="" id="{66FFC493-1921-48AA-ABC6-0B1EB54DCF48}"/>
              </a:ext>
            </a:extLst>
          </p:cNvPr>
          <p:cNvSpPr>
            <a:spLocks noGrp="1"/>
          </p:cNvSpPr>
          <p:nvPr>
            <p:ph idx="1"/>
          </p:nvPr>
        </p:nvSpPr>
        <p:spPr>
          <a:xfrm>
            <a:off x="992281" y="1712103"/>
            <a:ext cx="10376330" cy="3433794"/>
          </a:xfrm>
        </p:spPr>
        <p:txBody>
          <a:bodyPr>
            <a:normAutofit/>
          </a:bodyPr>
          <a:lstStyle/>
          <a:p>
            <a:pPr marL="0" indent="0">
              <a:lnSpc>
                <a:spcPct val="150000"/>
              </a:lnSpc>
              <a:spcAft>
                <a:spcPts val="800"/>
              </a:spcAft>
              <a:buNone/>
            </a:pPr>
            <a:r>
              <a:rPr lang="en-IN"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a:t>
            </a:r>
            <a:r>
              <a:rPr lang="en-IN" i="1" dirty="0">
                <a:solidFill>
                  <a:schemeClr val="accent1"/>
                </a:solidFill>
                <a:effectLst/>
                <a:latin typeface="Times New Roman" pitchFamily="18" charset="0"/>
                <a:ea typeface="Calibri" panose="020F0502020204030204" pitchFamily="34" charset="0"/>
                <a:cs typeface="Times New Roman" panose="02020603050405020304" pitchFamily="18" charset="0"/>
              </a:rPr>
              <a:t>Hardware Requirements:</a:t>
            </a:r>
          </a:p>
          <a:p>
            <a:pPr lvl="0">
              <a:lnSpc>
                <a:spcPct val="150000"/>
              </a:lnSpc>
              <a:buFont typeface="Wingdings" panose="05000000000000000000" pitchFamily="2" charset="2"/>
              <a:buChar char="Ø"/>
            </a:pPr>
            <a:r>
              <a:rPr lang="en-IN" sz="1800" dirty="0">
                <a:effectLst/>
                <a:latin typeface="Times New Roman" pitchFamily="18" charset="0"/>
                <a:ea typeface="Times New Roman" panose="02020603050405020304" pitchFamily="18" charset="0"/>
                <a:cs typeface="Times New Roman" pitchFamily="18" charset="0"/>
              </a:rPr>
              <a:t> RAM                               :     4GB and Higher</a:t>
            </a:r>
          </a:p>
          <a:p>
            <a:pPr lvl="0">
              <a:lnSpc>
                <a:spcPct val="150000"/>
              </a:lnSpc>
              <a:spcAft>
                <a:spcPts val="1000"/>
              </a:spcAft>
              <a:buFont typeface="Wingdings" panose="05000000000000000000" pitchFamily="2" charset="2"/>
              <a:buChar char="Ø"/>
            </a:pPr>
            <a:r>
              <a:rPr lang="en-IN" sz="1800" dirty="0">
                <a:effectLst/>
                <a:latin typeface="Times New Roman" pitchFamily="18" charset="0"/>
                <a:ea typeface="Times New Roman" panose="02020603050405020304" pitchFamily="18" charset="0"/>
                <a:cs typeface="Times New Roman" pitchFamily="18" charset="0"/>
              </a:rPr>
              <a:t> Processor                         :      Intel i3 and above </a:t>
            </a:r>
          </a:p>
          <a:p>
            <a:pPr lvl="0">
              <a:lnSpc>
                <a:spcPct val="107000"/>
              </a:lnSpc>
              <a:spcAft>
                <a:spcPts val="800"/>
              </a:spcAft>
              <a:buFont typeface="Wingdings" panose="05000000000000000000" pitchFamily="2" charset="2"/>
              <a:buChar char="Ø"/>
            </a:pPr>
            <a:r>
              <a:rPr lang="en-IN" sz="1800" dirty="0">
                <a:effectLst/>
                <a:latin typeface="Times New Roman" pitchFamily="18" charset="0"/>
                <a:ea typeface="Calibri" panose="020F0502020204030204" pitchFamily="34" charset="0"/>
                <a:cs typeface="Times New Roman" pitchFamily="18" charset="0"/>
              </a:rPr>
              <a:t> Hard Disk                        :      500GB: Minimum</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28800262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1068" y="315400"/>
            <a:ext cx="5862846" cy="715618"/>
          </a:xfrm>
        </p:spPr>
        <p:txBody>
          <a:bodyPr>
            <a:normAutofit/>
          </a:bodyPr>
          <a:lstStyle/>
          <a:p>
            <a:r>
              <a:rPr lang="en-US" sz="3200" i="1" dirty="0">
                <a:latin typeface="Times New Roman" panose="02020603050405020304" pitchFamily="18" charset="0"/>
                <a:cs typeface="Times New Roman" panose="02020603050405020304" pitchFamily="18" charset="0"/>
              </a:rPr>
              <a:t>FUNCTIONAL REQUIREMENTS </a:t>
            </a:r>
          </a:p>
        </p:txBody>
      </p:sp>
      <p:sp>
        <p:nvSpPr>
          <p:cNvPr id="6" name="TextBox 5"/>
          <p:cNvSpPr txBox="1"/>
          <p:nvPr/>
        </p:nvSpPr>
        <p:spPr>
          <a:xfrm>
            <a:off x="917010" y="1142337"/>
            <a:ext cx="10922482" cy="4708981"/>
          </a:xfrm>
          <a:prstGeom prst="rect">
            <a:avLst/>
          </a:prstGeom>
          <a:noFill/>
        </p:spPr>
        <p:txBody>
          <a:bodyPr wrap="square" rtlCol="0">
            <a:spAutoFit/>
          </a:bodyPr>
          <a:lstStyle/>
          <a:p>
            <a:r>
              <a:rPr lang="en-US" sz="2400" i="1" dirty="0">
                <a:solidFill>
                  <a:schemeClr val="accent1"/>
                </a:solidFill>
                <a:latin typeface="Times New Roman" pitchFamily="18" charset="0"/>
                <a:cs typeface="Times New Roman" panose="02020603050405020304" pitchFamily="18" charset="0"/>
              </a:rPr>
              <a:t>Input Design</a:t>
            </a:r>
            <a:r>
              <a:rPr lang="en-US" sz="2400" dirty="0">
                <a:solidFill>
                  <a:schemeClr val="accent1"/>
                </a:solidFill>
                <a:latin typeface="Times New Roman" panose="02020603050405020304" pitchFamily="18" charset="0"/>
                <a:cs typeface="Times New Roman" panose="02020603050405020304" pitchFamily="18" charset="0"/>
              </a:rPr>
              <a:t>:</a:t>
            </a:r>
          </a:p>
          <a:p>
            <a:r>
              <a:rPr lang="en-US" dirty="0">
                <a:latin typeface="Times New Roman" pitchFamily="18" charset="0"/>
                <a:cs typeface="Times New Roman" pitchFamily="18" charset="0"/>
              </a:rPr>
              <a:t>Input design is a part of overall system design.  The main objective during the input design is as given below:</a:t>
            </a:r>
          </a:p>
          <a:p>
            <a:pPr marL="285750" lvl="0" indent="-285750">
              <a:buFont typeface="Wingdings" panose="05000000000000000000" pitchFamily="2" charset="2"/>
              <a:buChar char="Ø"/>
            </a:pPr>
            <a:r>
              <a:rPr lang="en-US" dirty="0">
                <a:latin typeface="Times New Roman" pitchFamily="18" charset="0"/>
                <a:cs typeface="Times New Roman" pitchFamily="18" charset="0"/>
              </a:rPr>
              <a:t>To produce a cost-effective method of input.</a:t>
            </a:r>
          </a:p>
          <a:p>
            <a:pPr marL="285750" lvl="0" indent="-285750">
              <a:buFont typeface="Wingdings" panose="05000000000000000000" pitchFamily="2" charset="2"/>
              <a:buChar char="Ø"/>
            </a:pPr>
            <a:r>
              <a:rPr lang="en-US" dirty="0">
                <a:latin typeface="Times New Roman" pitchFamily="18" charset="0"/>
                <a:cs typeface="Times New Roman" pitchFamily="18" charset="0"/>
              </a:rPr>
              <a:t>To achieve the highest possible level of accuracy.</a:t>
            </a:r>
          </a:p>
          <a:p>
            <a:pPr marL="285750" lvl="0" indent="-285750">
              <a:buFont typeface="Wingdings" panose="05000000000000000000" pitchFamily="2" charset="2"/>
              <a:buChar char="Ø"/>
            </a:pPr>
            <a:r>
              <a:rPr lang="en-US" dirty="0">
                <a:latin typeface="Times New Roman" pitchFamily="18" charset="0"/>
                <a:cs typeface="Times New Roman" pitchFamily="18" charset="0"/>
              </a:rPr>
              <a:t>To ensure that the input is acceptable and understood by the user.</a:t>
            </a:r>
          </a:p>
          <a:p>
            <a:pPr marL="285750" lvl="0" indent="-285750">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r>
              <a:rPr lang="en-US" b="1" dirty="0"/>
              <a:t> </a:t>
            </a:r>
            <a:r>
              <a:rPr lang="en-US" sz="2400" i="1" dirty="0">
                <a:solidFill>
                  <a:schemeClr val="accent1"/>
                </a:solidFill>
                <a:latin typeface="Times New Roman" pitchFamily="18" charset="0"/>
                <a:cs typeface="Times New Roman" panose="02020603050405020304" pitchFamily="18" charset="0"/>
              </a:rPr>
              <a:t>Input Stages:</a:t>
            </a:r>
          </a:p>
          <a:p>
            <a:r>
              <a:rPr lang="en-US" dirty="0">
                <a:latin typeface="Times New Roman" pitchFamily="18" charset="0"/>
                <a:cs typeface="Times New Roman" pitchFamily="18" charset="0"/>
              </a:rPr>
              <a:t>The main input stages can be listed as below:</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recording</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transcription</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conversion</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verification</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control</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transmission</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validation</a:t>
            </a:r>
          </a:p>
          <a:p>
            <a:pPr marL="285750" lvl="0" indent="-285750">
              <a:buFont typeface="Wingdings" panose="05000000000000000000" pitchFamily="2" charset="2"/>
              <a:buChar char="Ø"/>
            </a:pPr>
            <a:r>
              <a:rPr lang="en-US" dirty="0">
                <a:latin typeface="Times New Roman" pitchFamily="18" charset="0"/>
                <a:cs typeface="Times New Roman" pitchFamily="18" charset="0"/>
              </a:rPr>
              <a:t>Data correction</a:t>
            </a:r>
          </a:p>
        </p:txBody>
      </p:sp>
    </p:spTree>
    <p:extLst>
      <p:ext uri="{BB962C8B-B14F-4D97-AF65-F5344CB8AC3E}">
        <p14:creationId xmlns:p14="http://schemas.microsoft.com/office/powerpoint/2010/main" val="54356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62108" y="1140281"/>
            <a:ext cx="10400306" cy="4524315"/>
          </a:xfrm>
          <a:prstGeom prst="rect">
            <a:avLst/>
          </a:prstGeom>
        </p:spPr>
        <p:txBody>
          <a:bodyPr wrap="square">
            <a:spAutoFit/>
          </a:bodyPr>
          <a:lstStyle/>
          <a:p>
            <a:r>
              <a:rPr lang="en-US" sz="2400" i="1" dirty="0">
                <a:solidFill>
                  <a:schemeClr val="accent1"/>
                </a:solidFill>
                <a:latin typeface="Times New Roman" pitchFamily="18" charset="0"/>
                <a:cs typeface="Times New Roman" panose="02020603050405020304" pitchFamily="18" charset="0"/>
              </a:rPr>
              <a:t>Error Avoidance:</a:t>
            </a:r>
            <a:endParaRPr lang="en-US" sz="2400"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this stage care is to be taken to ensure that input data remains accurate form the stage at which it is recorded up to the stage in which the data is accepted by the system.  This can be achieved only by means of careful control each time the data is handled.</a:t>
            </a:r>
          </a:p>
          <a:p>
            <a:endParaRPr lang="en-US" dirty="0">
              <a:latin typeface="Times New Roman" panose="02020603050405020304" pitchFamily="18" charset="0"/>
              <a:cs typeface="Times New Roman" panose="02020603050405020304" pitchFamily="18" charset="0"/>
            </a:endParaRPr>
          </a:p>
          <a:p>
            <a:r>
              <a:rPr lang="en-US" sz="2400" i="1" dirty="0">
                <a:solidFill>
                  <a:schemeClr val="accent1"/>
                </a:solidFill>
                <a:latin typeface="Times New Roman" panose="02020603050405020304" pitchFamily="18" charset="0"/>
                <a:cs typeface="Times New Roman" panose="02020603050405020304" pitchFamily="18" charset="0"/>
              </a:rPr>
              <a:t>Error Detection:</a:t>
            </a:r>
            <a:endParaRPr lang="en-US" sz="2400"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Even though every effort is make to avoid the occurrence of errors, still a small proportion of errors is always likely to occur, these types of errors can be discovered by using validations to check the input data.</a:t>
            </a:r>
          </a:p>
          <a:p>
            <a:endParaRPr lang="en-US" dirty="0">
              <a:latin typeface="Times New Roman" panose="02020603050405020304" pitchFamily="18" charset="0"/>
              <a:cs typeface="Times New Roman" panose="02020603050405020304" pitchFamily="18" charset="0"/>
            </a:endParaRPr>
          </a:p>
          <a:p>
            <a:r>
              <a:rPr lang="en-US" sz="2400" i="1" dirty="0">
                <a:solidFill>
                  <a:schemeClr val="accent1"/>
                </a:solidFill>
                <a:latin typeface="Times New Roman" panose="02020603050405020304" pitchFamily="18" charset="0"/>
                <a:cs typeface="Times New Roman" panose="02020603050405020304" pitchFamily="18" charset="0"/>
              </a:rPr>
              <a:t>Data Validation:</a:t>
            </a:r>
            <a:endParaRPr lang="en-US" sz="2400"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Procedures are designed to detect errors in data at a lower level of detail.  Data validations have been included in the system in almost every area where there is a possibility for the user to commit errors.  The system will not accept invalid data.  Whenever an invalid data is keyed in, the system immediately prompts the user and the user has to again key in the data and the system will accept the data only if the data is correct. Validations have been included where necessary.</a:t>
            </a:r>
          </a:p>
        </p:txBody>
      </p:sp>
    </p:spTree>
    <p:extLst>
      <p:ext uri="{BB962C8B-B14F-4D97-AF65-F5344CB8AC3E}">
        <p14:creationId xmlns:p14="http://schemas.microsoft.com/office/powerpoint/2010/main" val="302418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73" y="189432"/>
            <a:ext cx="10772775" cy="1658198"/>
          </a:xfrm>
        </p:spPr>
        <p:txBody>
          <a:bodyPr>
            <a:normAutofit/>
          </a:bodyPr>
          <a:lstStyle/>
          <a:p>
            <a:r>
              <a:rPr lang="en-US" sz="3200" dirty="0">
                <a:latin typeface="Times New Roman" pitchFamily="18" charset="0"/>
                <a:cs typeface="Times New Roman" pitchFamily="18" charset="0"/>
              </a:rPr>
              <a:t>				</a:t>
            </a:r>
            <a:r>
              <a:rPr lang="en-US" sz="3200" i="1" dirty="0">
                <a:latin typeface="Times New Roman" panose="02020603050405020304" pitchFamily="18" charset="0"/>
                <a:cs typeface="Times New Roman" panose="02020603050405020304" pitchFamily="18" charset="0"/>
              </a:rPr>
              <a:t>OUTPUT DESIGN</a:t>
            </a:r>
            <a:endParaRPr lang="en-US" sz="3200" dirty="0">
              <a:latin typeface="Times New Roman" pitchFamily="18" charset="0"/>
              <a:cs typeface="Times New Roman" pitchFamily="18" charset="0"/>
            </a:endParaRPr>
          </a:p>
        </p:txBody>
      </p:sp>
      <p:sp>
        <p:nvSpPr>
          <p:cNvPr id="3" name="Rectangle 2"/>
          <p:cNvSpPr/>
          <p:nvPr/>
        </p:nvSpPr>
        <p:spPr>
          <a:xfrm>
            <a:off x="1113183" y="1696278"/>
            <a:ext cx="9634330" cy="1200329"/>
          </a:xfrm>
          <a:prstGeom prst="rect">
            <a:avLst/>
          </a:prstGeom>
        </p:spPr>
        <p:txBody>
          <a:bodyPr wrap="square">
            <a:spAutoFit/>
          </a:bodyPr>
          <a:lstStyle/>
          <a:p>
            <a:r>
              <a:rPr lang="en-US" dirty="0"/>
              <a:t> </a:t>
            </a:r>
          </a:p>
          <a:p>
            <a:r>
              <a:rPr lang="en-US" dirty="0">
                <a:latin typeface="Times New Roman" pitchFamily="18" charset="0"/>
                <a:cs typeface="Times New Roman" pitchFamily="18" charset="0"/>
              </a:rPr>
              <a:t>Outputs from computer systems are required primarily to communicate the results of processing to users. They are also used to provides a permanent copy of the results for later consultation. The various types of outputs in general are:</a:t>
            </a:r>
          </a:p>
        </p:txBody>
      </p:sp>
      <p:sp>
        <p:nvSpPr>
          <p:cNvPr id="4" name="Rectangle 3"/>
          <p:cNvSpPr/>
          <p:nvPr/>
        </p:nvSpPr>
        <p:spPr>
          <a:xfrm>
            <a:off x="1113183" y="3233530"/>
            <a:ext cx="9144000" cy="923330"/>
          </a:xfrm>
          <a:prstGeom prst="rect">
            <a:avLst/>
          </a:prstGeom>
        </p:spPr>
        <p:txBody>
          <a:bodyPr wrap="square">
            <a:spAutoFit/>
          </a:bodyPr>
          <a:lstStyle/>
          <a:p>
            <a:pPr marL="285750" lvl="0" indent="-285750">
              <a:buFont typeface="Wingdings" panose="05000000000000000000" pitchFamily="2" charset="2"/>
              <a:buChar char="Ø"/>
            </a:pPr>
            <a:r>
              <a:rPr lang="en-US" dirty="0">
                <a:latin typeface="Times New Roman" pitchFamily="18" charset="0"/>
                <a:cs typeface="Times New Roman" pitchFamily="18" charset="0"/>
              </a:rPr>
              <a:t>Operational outputs whose use is purely within the computer department.</a:t>
            </a:r>
          </a:p>
          <a:p>
            <a:pPr marL="285750" lvl="0" indent="-285750">
              <a:buFont typeface="Wingdings" panose="05000000000000000000" pitchFamily="2" charset="2"/>
              <a:buChar char="Ø"/>
            </a:pPr>
            <a:endParaRPr lang="en-US" dirty="0">
              <a:latin typeface="Times New Roman" pitchFamily="18" charset="0"/>
              <a:cs typeface="Times New Roman" pitchFamily="18" charset="0"/>
            </a:endParaRPr>
          </a:p>
          <a:p>
            <a:pPr marL="285750" lvl="0" indent="-285750">
              <a:buFont typeface="Wingdings" panose="05000000000000000000" pitchFamily="2" charset="2"/>
              <a:buChar char="Ø"/>
            </a:pPr>
            <a:r>
              <a:rPr lang="en-US" dirty="0">
                <a:latin typeface="Times New Roman" pitchFamily="18" charset="0"/>
                <a:cs typeface="Times New Roman" pitchFamily="18" charset="0"/>
              </a:rPr>
              <a:t>Interface outputs, which involve the user in communicating directly.</a:t>
            </a:r>
          </a:p>
        </p:txBody>
      </p:sp>
    </p:spTree>
    <p:extLst>
      <p:ext uri="{BB962C8B-B14F-4D97-AF65-F5344CB8AC3E}">
        <p14:creationId xmlns:p14="http://schemas.microsoft.com/office/powerpoint/2010/main" val="2063638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7E850288-EE74-41B6-83C6-5D5410C27BBC}"/>
              </a:ext>
            </a:extLst>
          </p:cNvPr>
          <p:cNvSpPr>
            <a:spLocks noGrp="1"/>
          </p:cNvSpPr>
          <p:nvPr/>
        </p:nvSpPr>
        <p:spPr>
          <a:xfrm>
            <a:off x="709611" y="554144"/>
            <a:ext cx="10772775" cy="124697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N" sz="3200" i="1" dirty="0">
                <a:latin typeface="Times New Roman" panose="02020603050405020304" pitchFamily="18" charset="0"/>
                <a:cs typeface="Times New Roman" panose="02020603050405020304" pitchFamily="18" charset="0"/>
              </a:rPr>
              <a:t>                      NON FUNCTIONAL REQUIREMENTS</a:t>
            </a:r>
          </a:p>
        </p:txBody>
      </p:sp>
      <p:sp>
        <p:nvSpPr>
          <p:cNvPr id="4" name="Text Placeholder 2">
            <a:extLst>
              <a:ext uri="{FF2B5EF4-FFF2-40B4-BE49-F238E27FC236}">
                <a16:creationId xmlns:a16="http://schemas.microsoft.com/office/drawing/2014/main" xmlns="" id="{6E128984-A417-4F3B-B6C1-D74BC93711D3}"/>
              </a:ext>
            </a:extLst>
          </p:cNvPr>
          <p:cNvSpPr>
            <a:spLocks noGrp="1"/>
          </p:cNvSpPr>
          <p:nvPr/>
        </p:nvSpPr>
        <p:spPr>
          <a:xfrm>
            <a:off x="1359980" y="2091270"/>
            <a:ext cx="9998501" cy="3132319"/>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IN" sz="1800" dirty="0">
                <a:solidFill>
                  <a:schemeClr val="tx1"/>
                </a:solidFill>
                <a:latin typeface="Times New Roman" pitchFamily="18" charset="0"/>
                <a:cs typeface="Times New Roman" pitchFamily="18" charset="0"/>
              </a:rPr>
              <a:t>Security </a:t>
            </a:r>
          </a:p>
          <a:p>
            <a:pPr>
              <a:buFont typeface="Wingdings" panose="05000000000000000000" pitchFamily="2" charset="2"/>
              <a:buChar char="Ø"/>
            </a:pPr>
            <a:r>
              <a:rPr lang="en-IN" sz="1800" dirty="0">
                <a:solidFill>
                  <a:schemeClr val="tx1"/>
                </a:solidFill>
                <a:latin typeface="Times New Roman" pitchFamily="18" charset="0"/>
                <a:cs typeface="Times New Roman" pitchFamily="18" charset="0"/>
              </a:rPr>
              <a:t>Performance</a:t>
            </a:r>
          </a:p>
          <a:p>
            <a:pPr>
              <a:buFont typeface="Wingdings" panose="05000000000000000000" pitchFamily="2" charset="2"/>
              <a:buChar char="Ø"/>
            </a:pPr>
            <a:r>
              <a:rPr lang="en-IN" sz="1800" dirty="0">
                <a:solidFill>
                  <a:schemeClr val="tx1"/>
                </a:solidFill>
                <a:latin typeface="Times New Roman" pitchFamily="18" charset="0"/>
                <a:cs typeface="Times New Roman" pitchFamily="18" charset="0"/>
              </a:rPr>
              <a:t>Accuracy</a:t>
            </a:r>
          </a:p>
          <a:p>
            <a:pPr>
              <a:buFont typeface="Wingdings" panose="05000000000000000000" pitchFamily="2" charset="2"/>
              <a:buChar char="Ø"/>
            </a:pPr>
            <a:r>
              <a:rPr lang="en-IN" sz="1800" dirty="0">
                <a:solidFill>
                  <a:schemeClr val="tx1"/>
                </a:solidFill>
                <a:latin typeface="Times New Roman" pitchFamily="18" charset="0"/>
                <a:cs typeface="Times New Roman" pitchFamily="18" charset="0"/>
              </a:rPr>
              <a:t>Efficiency</a:t>
            </a:r>
          </a:p>
          <a:p>
            <a:pPr>
              <a:buFont typeface="Wingdings" panose="05000000000000000000" pitchFamily="2" charset="2"/>
              <a:buChar char="v"/>
            </a:pP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5A326A06-3C1A-4461-8939-2DA3AF36302D}"/>
              </a:ext>
            </a:extLst>
          </p:cNvPr>
          <p:cNvCxnSpPr/>
          <p:nvPr/>
        </p:nvCxnSpPr>
        <p:spPr>
          <a:xfrm>
            <a:off x="4029575" y="6607062"/>
            <a:ext cx="0" cy="223081"/>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16872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D6DEB7-A3F9-4A0C-8193-DCFB8A56F235}"/>
              </a:ext>
            </a:extLst>
          </p:cNvPr>
          <p:cNvSpPr>
            <a:spLocks noGrp="1"/>
          </p:cNvSpPr>
          <p:nvPr>
            <p:ph type="title"/>
          </p:nvPr>
        </p:nvSpPr>
        <p:spPr>
          <a:xfrm>
            <a:off x="834887" y="594804"/>
            <a:ext cx="10112206" cy="754602"/>
          </a:xfrm>
        </p:spPr>
        <p:txBody>
          <a:bodyPr>
            <a:normAutofit fontScale="90000"/>
          </a:bodyPr>
          <a:lstStyle/>
          <a:p>
            <a:pPr algn="ctr"/>
            <a:r>
              <a:rPr lang="en-IN" sz="3200" i="1" dirty="0">
                <a:latin typeface="Times New Roman" panose="02020603050405020304" pitchFamily="18" charset="0"/>
                <a:cs typeface="Times New Roman" panose="02020603050405020304" pitchFamily="18" charset="0"/>
              </a:rPr>
              <a:t>SYSTEM ARCHITECTURE OF NETWORK INTRUSION DETECTION</a:t>
            </a:r>
          </a:p>
        </p:txBody>
      </p:sp>
      <p:sp>
        <p:nvSpPr>
          <p:cNvPr id="3" name="Title 1">
            <a:extLst>
              <a:ext uri="{FF2B5EF4-FFF2-40B4-BE49-F238E27FC236}">
                <a16:creationId xmlns:a16="http://schemas.microsoft.com/office/drawing/2014/main" xmlns="" id="{9C54AC5D-9103-4A28-B507-FA618E4B741A}"/>
              </a:ext>
            </a:extLst>
          </p:cNvPr>
          <p:cNvSpPr txBox="1">
            <a:spLocks/>
          </p:cNvSpPr>
          <p:nvPr/>
        </p:nvSpPr>
        <p:spPr>
          <a:xfrm>
            <a:off x="1028517" y="1691345"/>
            <a:ext cx="8596668" cy="183913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4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958CC296-3185-41AA-81E4-1DB822ECADD0}"/>
              </a:ext>
            </a:extLst>
          </p:cNvPr>
          <p:cNvSpPr/>
          <p:nvPr/>
        </p:nvSpPr>
        <p:spPr>
          <a:xfrm>
            <a:off x="3707631" y="2197675"/>
            <a:ext cx="1795994" cy="6265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itchFamily="18" charset="0"/>
                <a:cs typeface="Times New Roman" pitchFamily="18" charset="0"/>
              </a:rPr>
              <a:t>Random Forest</a:t>
            </a:r>
          </a:p>
        </p:txBody>
      </p:sp>
      <p:sp>
        <p:nvSpPr>
          <p:cNvPr id="11" name="Rectangle 10">
            <a:extLst>
              <a:ext uri="{FF2B5EF4-FFF2-40B4-BE49-F238E27FC236}">
                <a16:creationId xmlns:a16="http://schemas.microsoft.com/office/drawing/2014/main" xmlns="" id="{5D37F8D7-258F-48F6-93D0-3634D4385014}"/>
              </a:ext>
            </a:extLst>
          </p:cNvPr>
          <p:cNvSpPr/>
          <p:nvPr/>
        </p:nvSpPr>
        <p:spPr>
          <a:xfrm>
            <a:off x="8047911" y="3028441"/>
            <a:ext cx="3154547" cy="10040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Train and Test Model</a:t>
            </a:r>
          </a:p>
        </p:txBody>
      </p:sp>
      <p:sp>
        <p:nvSpPr>
          <p:cNvPr id="14" name="Rectangle 13">
            <a:extLst>
              <a:ext uri="{FF2B5EF4-FFF2-40B4-BE49-F238E27FC236}">
                <a16:creationId xmlns:a16="http://schemas.microsoft.com/office/drawing/2014/main" xmlns="" id="{EAB50A11-1A3B-43F3-A27C-2F6B9187E833}"/>
              </a:ext>
            </a:extLst>
          </p:cNvPr>
          <p:cNvSpPr/>
          <p:nvPr/>
        </p:nvSpPr>
        <p:spPr>
          <a:xfrm>
            <a:off x="8409247" y="4517613"/>
            <a:ext cx="2431874" cy="5918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Output</a:t>
            </a:r>
          </a:p>
          <a:p>
            <a:pPr algn="ctr"/>
            <a:r>
              <a:rPr lang="en-IN" sz="1400" dirty="0">
                <a:solidFill>
                  <a:schemeClr val="tx1"/>
                </a:solidFill>
                <a:latin typeface="Times New Roman" panose="02020603050405020304" pitchFamily="18" charset="0"/>
                <a:cs typeface="Times New Roman" panose="02020603050405020304" pitchFamily="18" charset="0"/>
              </a:rPr>
              <a:t>(Anomaly/Normal)</a:t>
            </a:r>
          </a:p>
        </p:txBody>
      </p:sp>
      <p:cxnSp>
        <p:nvCxnSpPr>
          <p:cNvPr id="51" name="Straight Arrow Connector 50">
            <a:extLst>
              <a:ext uri="{FF2B5EF4-FFF2-40B4-BE49-F238E27FC236}">
                <a16:creationId xmlns:a16="http://schemas.microsoft.com/office/drawing/2014/main" xmlns="" id="{3A5CA1F8-EB2F-4162-A17F-832C00243AED}"/>
              </a:ext>
            </a:extLst>
          </p:cNvPr>
          <p:cNvCxnSpPr>
            <a:cxnSpLocks/>
            <a:endCxn id="11" idx="1"/>
          </p:cNvCxnSpPr>
          <p:nvPr/>
        </p:nvCxnSpPr>
        <p:spPr>
          <a:xfrm>
            <a:off x="6017616" y="3530481"/>
            <a:ext cx="20302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xmlns="" id="{B9CAAC17-F303-4A8D-98C8-CF83F1A2DA5C}"/>
              </a:ext>
            </a:extLst>
          </p:cNvPr>
          <p:cNvCxnSpPr/>
          <p:nvPr/>
        </p:nvCxnSpPr>
        <p:spPr>
          <a:xfrm>
            <a:off x="6835806" y="3355759"/>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2" idx="2"/>
          </p:cNvCxnSpPr>
          <p:nvPr/>
        </p:nvCxnSpPr>
        <p:spPr>
          <a:xfrm>
            <a:off x="9524883" y="2493587"/>
            <a:ext cx="6771" cy="503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9690108" y="3996090"/>
            <a:ext cx="0" cy="496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44886" y="3228367"/>
            <a:ext cx="967261" cy="72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SET</a:t>
            </a:r>
          </a:p>
        </p:txBody>
      </p:sp>
      <p:cxnSp>
        <p:nvCxnSpPr>
          <p:cNvPr id="43" name="Straight Arrow Connector 42"/>
          <p:cNvCxnSpPr>
            <a:stCxn id="21" idx="3"/>
            <a:endCxn id="25" idx="1"/>
          </p:cNvCxnSpPr>
          <p:nvPr/>
        </p:nvCxnSpPr>
        <p:spPr>
          <a:xfrm>
            <a:off x="3041522" y="3591217"/>
            <a:ext cx="6661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958CC296-3185-41AA-81E4-1DB822ECADD0}"/>
              </a:ext>
            </a:extLst>
          </p:cNvPr>
          <p:cNvSpPr/>
          <p:nvPr/>
        </p:nvSpPr>
        <p:spPr>
          <a:xfrm>
            <a:off x="3707631" y="3285798"/>
            <a:ext cx="1795996" cy="6108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itchFamily="18" charset="0"/>
                <a:cs typeface="Times New Roman" pitchFamily="18" charset="0"/>
              </a:rPr>
              <a:t>KNN</a:t>
            </a:r>
          </a:p>
        </p:txBody>
      </p:sp>
      <p:sp>
        <p:nvSpPr>
          <p:cNvPr id="27" name="Rectangle 26">
            <a:extLst>
              <a:ext uri="{FF2B5EF4-FFF2-40B4-BE49-F238E27FC236}">
                <a16:creationId xmlns:a16="http://schemas.microsoft.com/office/drawing/2014/main" xmlns="" id="{958CC296-3185-41AA-81E4-1DB822ECADD0}"/>
              </a:ext>
            </a:extLst>
          </p:cNvPr>
          <p:cNvSpPr/>
          <p:nvPr/>
        </p:nvSpPr>
        <p:spPr>
          <a:xfrm>
            <a:off x="3707632" y="4310677"/>
            <a:ext cx="1795995" cy="6479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itchFamily="18" charset="0"/>
                <a:cs typeface="Times New Roman" pitchFamily="18" charset="0"/>
              </a:rPr>
              <a:t>Decision Tree</a:t>
            </a:r>
          </a:p>
        </p:txBody>
      </p:sp>
      <p:cxnSp>
        <p:nvCxnSpPr>
          <p:cNvPr id="31" name="Straight Arrow Connector 30"/>
          <p:cNvCxnSpPr>
            <a:endCxn id="8" idx="1"/>
          </p:cNvCxnSpPr>
          <p:nvPr/>
        </p:nvCxnSpPr>
        <p:spPr>
          <a:xfrm flipV="1">
            <a:off x="3041522" y="2510963"/>
            <a:ext cx="666109" cy="774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7" idx="1"/>
          </p:cNvCxnSpPr>
          <p:nvPr/>
        </p:nvCxnSpPr>
        <p:spPr>
          <a:xfrm>
            <a:off x="3041522" y="3954066"/>
            <a:ext cx="666110" cy="680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F64498C7-0CDA-4014-AE37-80E86FE92A02}"/>
              </a:ext>
            </a:extLst>
          </p:cNvPr>
          <p:cNvSpPr/>
          <p:nvPr/>
        </p:nvSpPr>
        <p:spPr>
          <a:xfrm>
            <a:off x="8626385" y="1901762"/>
            <a:ext cx="1796995" cy="5918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Inputs </a:t>
            </a:r>
          </a:p>
          <a:p>
            <a:pPr algn="ctr"/>
            <a:r>
              <a:rPr lang="en-IN" sz="1200" dirty="0">
                <a:solidFill>
                  <a:schemeClr val="tx1"/>
                </a:solidFill>
                <a:latin typeface="Times New Roman" panose="02020603050405020304" pitchFamily="18" charset="0"/>
                <a:cs typeface="Times New Roman" panose="02020603050405020304" pitchFamily="18" charset="0"/>
              </a:rPr>
              <a:t>Ex : </a:t>
            </a:r>
            <a:r>
              <a:rPr lang="en-IN" sz="1200" dirty="0" err="1">
                <a:solidFill>
                  <a:schemeClr val="tx1"/>
                </a:solidFill>
                <a:latin typeface="Times New Roman" panose="02020603050405020304" pitchFamily="18" charset="0"/>
                <a:cs typeface="Times New Roman" panose="02020603050405020304" pitchFamily="18" charset="0"/>
              </a:rPr>
              <a:t>dst_bytes</a:t>
            </a:r>
            <a:r>
              <a:rPr lang="en-IN" sz="1200" dirty="0">
                <a:solidFill>
                  <a:schemeClr val="tx1"/>
                </a:solidFill>
                <a:latin typeface="Times New Roman" panose="02020603050405020304" pitchFamily="18" charset="0"/>
                <a:cs typeface="Times New Roman" panose="02020603050405020304" pitchFamily="18" charset="0"/>
              </a:rPr>
              <a:t> , </a:t>
            </a:r>
            <a:r>
              <a:rPr lang="en-IN" sz="1200" dirty="0" err="1">
                <a:solidFill>
                  <a:schemeClr val="tx1"/>
                </a:solidFill>
                <a:latin typeface="Times New Roman" panose="02020603050405020304" pitchFamily="18" charset="0"/>
                <a:cs typeface="Times New Roman" panose="02020603050405020304" pitchFamily="18" charset="0"/>
              </a:rPr>
              <a:t>src_bytes</a:t>
            </a:r>
            <a:endParaRPr lang="en-IN" sz="1200" dirty="0">
              <a:solidFill>
                <a:schemeClr val="tx1"/>
              </a:solidFill>
            </a:endParaRPr>
          </a:p>
        </p:txBody>
      </p:sp>
      <p:sp>
        <p:nvSpPr>
          <p:cNvPr id="21" name="Rectangle 20"/>
          <p:cNvSpPr/>
          <p:nvPr/>
        </p:nvSpPr>
        <p:spPr>
          <a:xfrm>
            <a:off x="1924216" y="3228368"/>
            <a:ext cx="1117306" cy="72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PRE-PROCESSED DATA </a:t>
            </a:r>
          </a:p>
        </p:txBody>
      </p:sp>
      <p:cxnSp>
        <p:nvCxnSpPr>
          <p:cNvPr id="30" name="Straight Arrow Connector 29"/>
          <p:cNvCxnSpPr>
            <a:stCxn id="34" idx="3"/>
            <a:endCxn id="21" idx="1"/>
          </p:cNvCxnSpPr>
          <p:nvPr/>
        </p:nvCxnSpPr>
        <p:spPr>
          <a:xfrm>
            <a:off x="1512147" y="3591216"/>
            <a:ext cx="41206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958CC296-3185-41AA-81E4-1DB822ECADD0}"/>
              </a:ext>
            </a:extLst>
          </p:cNvPr>
          <p:cNvSpPr/>
          <p:nvPr/>
        </p:nvSpPr>
        <p:spPr>
          <a:xfrm>
            <a:off x="5896553" y="3285797"/>
            <a:ext cx="1795996" cy="6108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Algorithm with max accuracy is selected</a:t>
            </a:r>
          </a:p>
        </p:txBody>
      </p:sp>
      <p:cxnSp>
        <p:nvCxnSpPr>
          <p:cNvPr id="23" name="Straight Arrow Connector 22"/>
          <p:cNvCxnSpPr>
            <a:stCxn id="8" idx="3"/>
          </p:cNvCxnSpPr>
          <p:nvPr/>
        </p:nvCxnSpPr>
        <p:spPr>
          <a:xfrm>
            <a:off x="5503625" y="2510963"/>
            <a:ext cx="785857" cy="717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5503627" y="3881718"/>
            <a:ext cx="666109" cy="7748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5" idx="3"/>
            <a:endCxn id="22" idx="1"/>
          </p:cNvCxnSpPr>
          <p:nvPr/>
        </p:nvCxnSpPr>
        <p:spPr>
          <a:xfrm flipV="1">
            <a:off x="5503627" y="3591216"/>
            <a:ext cx="39292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150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00063"/>
            <a:ext cx="10772775" cy="2282825"/>
          </a:xfrm>
        </p:spPr>
        <p:txBody>
          <a:bodyPr>
            <a:normAutofit/>
          </a:bodyPr>
          <a:lstStyle/>
          <a:p>
            <a:r>
              <a:rPr lang="en-IN" sz="3600" i="1" dirty="0">
                <a:latin typeface="Times New Roman" panose="02020603050405020304" pitchFamily="18" charset="0"/>
                <a:cs typeface="Times New Roman" panose="02020603050405020304" pitchFamily="18" charset="0"/>
              </a:rPr>
              <a:t>                                  UML DIAGRAMS</a:t>
            </a:r>
            <a:r>
              <a:rPr lang="en-IN" dirty="0"/>
              <a:t/>
            </a:r>
            <a:br>
              <a:rPr lang="en-IN" dirty="0"/>
            </a:br>
            <a:endParaRPr lang="en-US" dirty="0"/>
          </a:p>
        </p:txBody>
      </p:sp>
      <p:sp>
        <p:nvSpPr>
          <p:cNvPr id="4" name="TextBox 2">
            <a:extLst>
              <a:ext uri="{FF2B5EF4-FFF2-40B4-BE49-F238E27FC236}">
                <a16:creationId xmlns:a16="http://schemas.microsoft.com/office/drawing/2014/main" xmlns="" id="{476F170B-70CF-49D5-AB3E-D49AA4786049}"/>
              </a:ext>
            </a:extLst>
          </p:cNvPr>
          <p:cNvSpPr txBox="1"/>
          <p:nvPr/>
        </p:nvSpPr>
        <p:spPr>
          <a:xfrm>
            <a:off x="2155689" y="2366953"/>
            <a:ext cx="4341181" cy="34163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1.Use Case Diagram</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2.Sequence Diagram</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3.Class Diagram</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4.Activity Diagram</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5.Data Flow Diagram</a:t>
            </a:r>
          </a:p>
        </p:txBody>
      </p:sp>
    </p:spTree>
    <p:extLst>
      <p:ext uri="{BB962C8B-B14F-4D97-AF65-F5344CB8AC3E}">
        <p14:creationId xmlns:p14="http://schemas.microsoft.com/office/powerpoint/2010/main" val="218692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1637FE-06CE-4607-A1BA-0427BE7BC7BB}"/>
              </a:ext>
            </a:extLst>
          </p:cNvPr>
          <p:cNvSpPr>
            <a:spLocks noGrp="1"/>
          </p:cNvSpPr>
          <p:nvPr/>
        </p:nvSpPr>
        <p:spPr>
          <a:xfrm>
            <a:off x="980865" y="74617"/>
            <a:ext cx="9703292" cy="103868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IN" sz="3200" i="1" dirty="0">
                <a:latin typeface="Times New Roman" panose="02020603050405020304" pitchFamily="18" charset="0"/>
                <a:cs typeface="Times New Roman" panose="02020603050405020304" pitchFamily="18" charset="0"/>
              </a:rPr>
              <a:t>                            1.USE CASE DIAGRAM</a:t>
            </a:r>
          </a:p>
        </p:txBody>
      </p:sp>
      <p:sp>
        <p:nvSpPr>
          <p:cNvPr id="3" name="Content Placeholder 3">
            <a:extLst>
              <a:ext uri="{FF2B5EF4-FFF2-40B4-BE49-F238E27FC236}">
                <a16:creationId xmlns:a16="http://schemas.microsoft.com/office/drawing/2014/main" xmlns="" id="{5C531B44-C56C-44EE-8938-FAD5E62B6131}"/>
              </a:ext>
            </a:extLst>
          </p:cNvPr>
          <p:cNvSpPr>
            <a:spLocks noGrp="1"/>
          </p:cNvSpPr>
          <p:nvPr/>
        </p:nvSpPr>
        <p:spPr>
          <a:xfrm>
            <a:off x="737616" y="1295953"/>
            <a:ext cx="10716768" cy="5900897"/>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IN" i="1" dirty="0">
                <a:solidFill>
                  <a:schemeClr val="accent1"/>
                </a:solidFill>
                <a:latin typeface="Times New Roman" panose="02020603050405020304" pitchFamily="18" charset="0"/>
                <a:cs typeface="Times New Roman" panose="02020603050405020304" pitchFamily="18" charset="0"/>
              </a:rPr>
              <a:t>Definition: </a:t>
            </a:r>
          </a:p>
          <a:p>
            <a:pPr>
              <a:buFont typeface="Arial" panose="020B0604020202020204" pitchFamily="34" charset="0"/>
              <a:buChar char="•"/>
            </a:pPr>
            <a:r>
              <a:rPr lang="en-US" sz="1800" i="0" dirty="0">
                <a:solidFill>
                  <a:srgbClr val="444444"/>
                </a:solidFill>
                <a:effectLst/>
                <a:latin typeface="Times New Roman" panose="02020603050405020304" pitchFamily="18" charset="0"/>
                <a:cs typeface="Times New Roman" panose="02020603050405020304" pitchFamily="18" charset="0"/>
              </a:rPr>
              <a:t>A use case diagram is a dynamic or behavior diagram in </a:t>
            </a:r>
            <a:r>
              <a:rPr lang="en-US" sz="1800" dirty="0">
                <a:solidFill>
                  <a:srgbClr val="428BCA"/>
                </a:solidFill>
                <a:latin typeface="Times New Roman" panose="02020603050405020304" pitchFamily="18" charset="0"/>
                <a:cs typeface="Times New Roman" panose="02020603050405020304" pitchFamily="18" charset="0"/>
              </a:rPr>
              <a:t>UML</a:t>
            </a:r>
            <a:r>
              <a:rPr lang="en-US" sz="1800" i="0" dirty="0">
                <a:solidFill>
                  <a:srgbClr val="444444"/>
                </a:solidFill>
                <a:effectLst/>
                <a:latin typeface="Times New Roman" panose="02020603050405020304" pitchFamily="18" charset="0"/>
                <a:cs typeface="Times New Roman" panose="02020603050405020304" pitchFamily="18" charset="0"/>
              </a:rPr>
              <a:t>. Use case diagrams explains the functionality of a system using actors and use cases. Use cases are a set of actions, services, and functions that the system needs to perform.</a:t>
            </a:r>
          </a:p>
          <a:p>
            <a:pPr>
              <a:buFont typeface="Arial" panose="020B0604020202020204" pitchFamily="34" charset="0"/>
              <a:buChar char="•"/>
            </a:pPr>
            <a:r>
              <a:rPr lang="en-US" sz="1800" i="0" dirty="0">
                <a:solidFill>
                  <a:srgbClr val="444444"/>
                </a:solidFill>
                <a:effectLst/>
                <a:latin typeface="Times New Roman" panose="02020603050405020304" pitchFamily="18" charset="0"/>
                <a:cs typeface="Times New Roman" panose="02020603050405020304" pitchFamily="18" charset="0"/>
              </a:rPr>
              <a:t>In this context, a "system" is something being developed or operated, such as a web site. The "actors" are people or entities operating under defined roles within the system.</a:t>
            </a:r>
            <a:endParaRPr lang="en-IN" sz="1800"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i="1" dirty="0">
                <a:solidFill>
                  <a:schemeClr val="accent1"/>
                </a:solidFill>
                <a:effectLst/>
                <a:latin typeface="Times New Roman" panose="02020603050405020304" pitchFamily="18" charset="0"/>
                <a:cs typeface="Times New Roman" panose="02020603050405020304" pitchFamily="18" charset="0"/>
              </a:rPr>
              <a:t> Pur</a:t>
            </a:r>
            <a:r>
              <a:rPr lang="en-US" i="1" dirty="0">
                <a:solidFill>
                  <a:schemeClr val="accent1"/>
                </a:solidFill>
                <a:latin typeface="Times New Roman" panose="02020603050405020304" pitchFamily="18" charset="0"/>
                <a:cs typeface="Times New Roman" panose="02020603050405020304" pitchFamily="18" charset="0"/>
              </a:rPr>
              <a:t>pose</a:t>
            </a:r>
            <a:r>
              <a:rPr lang="en-US" i="1" dirty="0">
                <a:solidFill>
                  <a:schemeClr val="accent1"/>
                </a:solidFill>
                <a:effectLst/>
                <a:latin typeface="Times New Roman" panose="02020603050405020304" pitchFamily="18" charset="0"/>
                <a:cs typeface="Times New Roman" panose="02020603050405020304" pitchFamily="18" charset="0"/>
              </a:rPr>
              <a:t> Use Case Diagram:</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Use case diagrams are valuable for visualizing the functional requirements of a system that will translate into design choices and development priorities.</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They also help identify any internal or external factors that may influence the system and should be taken into consideration.</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They provide a good high level analysis from outside the system. Use case diagrams specify how the system interacts with actors without worrying about the details of how that functionality is implemented.</a:t>
            </a:r>
          </a:p>
          <a:p>
            <a:pPr marL="0" indent="0">
              <a:buNone/>
            </a:pPr>
            <a:endParaRPr lang="en-IN" dirty="0"/>
          </a:p>
        </p:txBody>
      </p:sp>
    </p:spTree>
    <p:extLst>
      <p:ext uri="{BB962C8B-B14F-4D97-AF65-F5344CB8AC3E}">
        <p14:creationId xmlns:p14="http://schemas.microsoft.com/office/powerpoint/2010/main" val="32972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1279" y="238496"/>
            <a:ext cx="8717451" cy="461665"/>
          </a:xfrm>
          <a:prstGeom prst="rect">
            <a:avLst/>
          </a:prstGeom>
        </p:spPr>
        <p:txBody>
          <a:bodyPr wrap="none">
            <a:spAutoFit/>
          </a:bodyPr>
          <a:lstStyle/>
          <a:p>
            <a:pPr algn="ctr"/>
            <a:r>
              <a:rPr lang="en-IN" sz="2400" i="1" dirty="0">
                <a:solidFill>
                  <a:schemeClr val="accent1"/>
                </a:solidFill>
                <a:latin typeface="Times New Roman" panose="02020603050405020304" pitchFamily="18" charset="0"/>
                <a:cs typeface="Times New Roman" panose="02020603050405020304" pitchFamily="18" charset="0"/>
              </a:rPr>
              <a:t>    USE CASE DIAGRAM OF NETWORK INTRUSION DETECTION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252" y="1042067"/>
            <a:ext cx="6446521" cy="6194066"/>
          </a:xfrm>
          <a:prstGeom prst="rect">
            <a:avLst/>
          </a:prstGeom>
        </p:spPr>
      </p:pic>
    </p:spTree>
    <p:extLst>
      <p:ext uri="{BB962C8B-B14F-4D97-AF65-F5344CB8AC3E}">
        <p14:creationId xmlns:p14="http://schemas.microsoft.com/office/powerpoint/2010/main" val="192206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FBB01E-BBA1-4E16-A745-014DFE5AFC60}"/>
              </a:ext>
            </a:extLst>
          </p:cNvPr>
          <p:cNvSpPr txBox="1"/>
          <p:nvPr/>
        </p:nvSpPr>
        <p:spPr>
          <a:xfrm>
            <a:off x="1322772" y="133165"/>
            <a:ext cx="10564427"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                     2.SEQUENCE DIAGRAM</a:t>
            </a:r>
          </a:p>
        </p:txBody>
      </p:sp>
      <p:sp>
        <p:nvSpPr>
          <p:cNvPr id="3" name="TextBox 2">
            <a:extLst>
              <a:ext uri="{FF2B5EF4-FFF2-40B4-BE49-F238E27FC236}">
                <a16:creationId xmlns:a16="http://schemas.microsoft.com/office/drawing/2014/main" xmlns="" id="{7CB35966-DC04-478A-90BC-4B30196F0788}"/>
              </a:ext>
            </a:extLst>
          </p:cNvPr>
          <p:cNvSpPr txBox="1"/>
          <p:nvPr/>
        </p:nvSpPr>
        <p:spPr>
          <a:xfrm>
            <a:off x="1051560" y="1149099"/>
            <a:ext cx="7892248"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Sequence Diagram are interaction diagrams that detail how operations are carried out. They capture the interaction between objects in the context of a collaboration. </a:t>
            </a:r>
          </a:p>
          <a:p>
            <a:pPr marL="285750"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Sequence Diagram are time focus and they show the order of the interaction visually by using the vertical axis of the diagram to represent time what messages are sent and when.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26FE6B2-6202-4F5C-9316-C5C713A87403}"/>
              </a:ext>
            </a:extLst>
          </p:cNvPr>
          <p:cNvSpPr txBox="1"/>
          <p:nvPr/>
        </p:nvSpPr>
        <p:spPr>
          <a:xfrm>
            <a:off x="1051560" y="622523"/>
            <a:ext cx="2020824" cy="461665"/>
          </a:xfrm>
          <a:prstGeom prst="rect">
            <a:avLst/>
          </a:prstGeom>
          <a:noFill/>
        </p:spPr>
        <p:txBody>
          <a:bodyPr wrap="square" rtlCol="0">
            <a:spAutoFit/>
          </a:bodyPr>
          <a:lstStyle/>
          <a:p>
            <a:r>
              <a:rPr lang="en-IN" sz="2400" i="1" dirty="0">
                <a:solidFill>
                  <a:schemeClr val="accent1"/>
                </a:solidFill>
                <a:latin typeface="Times New Roman" panose="02020603050405020304" pitchFamily="18" charset="0"/>
                <a:cs typeface="Times New Roman" panose="02020603050405020304" pitchFamily="18" charset="0"/>
              </a:rPr>
              <a:t>Defination:</a:t>
            </a:r>
          </a:p>
        </p:txBody>
      </p:sp>
      <p:sp>
        <p:nvSpPr>
          <p:cNvPr id="5" name="TextBox 4">
            <a:extLst>
              <a:ext uri="{FF2B5EF4-FFF2-40B4-BE49-F238E27FC236}">
                <a16:creationId xmlns:a16="http://schemas.microsoft.com/office/drawing/2014/main" xmlns="" id="{EA78BABF-8C7A-4B7C-98FF-05F003726D9C}"/>
              </a:ext>
            </a:extLst>
          </p:cNvPr>
          <p:cNvSpPr txBox="1"/>
          <p:nvPr/>
        </p:nvSpPr>
        <p:spPr>
          <a:xfrm>
            <a:off x="1051560" y="3180425"/>
            <a:ext cx="10072162" cy="3046988"/>
          </a:xfrm>
          <a:prstGeom prst="rect">
            <a:avLst/>
          </a:prstGeom>
          <a:noFill/>
        </p:spPr>
        <p:txBody>
          <a:bodyPr wrap="square" rtlCol="0">
            <a:spAutoFit/>
          </a:bodyPr>
          <a:lstStyle/>
          <a:p>
            <a:r>
              <a:rPr lang="en-US" sz="2400" b="0" i="1" dirty="0">
                <a:solidFill>
                  <a:schemeClr val="accent1"/>
                </a:solidFill>
                <a:effectLst/>
                <a:latin typeface="Times New Roman" panose="02020603050405020304" pitchFamily="18" charset="0"/>
                <a:cs typeface="Times New Roman" panose="02020603050405020304" pitchFamily="18" charset="0"/>
              </a:rPr>
              <a:t>Purpose of Sequence Diagram:</a:t>
            </a:r>
          </a:p>
          <a:p>
            <a:endParaRPr lang="en-US" sz="2400" b="0" i="1" dirty="0">
              <a:solidFill>
                <a:schemeClr val="accent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Model high-level interaction between active objects in a system</a:t>
            </a:r>
          </a:p>
          <a:p>
            <a:pPr>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Model the interaction between object instances within a collaboration that realizes a use case</a:t>
            </a:r>
          </a:p>
          <a:p>
            <a:pPr>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Model the interaction between objects within a collaboration that realizes an operation</a:t>
            </a:r>
          </a:p>
          <a:p>
            <a:pPr>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Either model generic interactions (showing all possible paths through the interaction) or specific instances of a interaction (showing just one path through the interaction)</a:t>
            </a:r>
          </a:p>
        </p:txBody>
      </p:sp>
    </p:spTree>
    <p:extLst>
      <p:ext uri="{BB962C8B-B14F-4D97-AF65-F5344CB8AC3E}">
        <p14:creationId xmlns:p14="http://schemas.microsoft.com/office/powerpoint/2010/main" val="227894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716486-6B2B-48C9-9372-94B303AEA307}"/>
              </a:ext>
            </a:extLst>
          </p:cNvPr>
          <p:cNvSpPr>
            <a:spLocks noGrp="1"/>
          </p:cNvSpPr>
          <p:nvPr>
            <p:ph type="title"/>
          </p:nvPr>
        </p:nvSpPr>
        <p:spPr>
          <a:xfrm>
            <a:off x="279767" y="0"/>
            <a:ext cx="10677130" cy="2809460"/>
          </a:xfrm>
        </p:spPr>
        <p:txBody>
          <a:bodyPr>
            <a:normAutofit/>
          </a:bodyPr>
          <a:lstStyle/>
          <a:p>
            <a:pPr algn="ctr"/>
            <a:r>
              <a:rPr lang="en-IN" sz="3200" i="1" dirty="0">
                <a:latin typeface="Times New Roman" panose="02020603050405020304" pitchFamily="18" charset="0"/>
                <a:cs typeface="Times New Roman" panose="02020603050405020304" pitchFamily="18" charset="0"/>
              </a:rPr>
              <a:t>TITLE</a:t>
            </a:r>
            <a:br>
              <a:rPr lang="en-IN" sz="3200" i="1" dirty="0">
                <a:latin typeface="Times New Roman" panose="02020603050405020304" pitchFamily="18" charset="0"/>
                <a:cs typeface="Times New Roman" panose="02020603050405020304" pitchFamily="18" charset="0"/>
              </a:rPr>
            </a:br>
            <a:r>
              <a:rPr lang="en-IN" sz="3200" i="1" dirty="0">
                <a:latin typeface="Times New Roman" panose="02020603050405020304" pitchFamily="18" charset="0"/>
                <a:cs typeface="Times New Roman" panose="02020603050405020304" pitchFamily="18" charset="0"/>
              </a:rPr>
              <a:t/>
            </a:r>
            <a:br>
              <a:rPr lang="en-IN" sz="3200" i="1" dirty="0">
                <a:latin typeface="Times New Roman" panose="02020603050405020304" pitchFamily="18" charset="0"/>
                <a:cs typeface="Times New Roman" panose="02020603050405020304" pitchFamily="18" charset="0"/>
              </a:rPr>
            </a:br>
            <a:r>
              <a:rPr lang="en-IN" sz="3200" i="1" dirty="0">
                <a:latin typeface="Times New Roman" panose="02020603050405020304" pitchFamily="18" charset="0"/>
                <a:cs typeface="Times New Roman" panose="02020603050405020304" pitchFamily="18" charset="0"/>
              </a:rPr>
              <a:t>  NETWORK INTRUSION DETECTION</a:t>
            </a:r>
          </a:p>
        </p:txBody>
      </p:sp>
      <p:cxnSp>
        <p:nvCxnSpPr>
          <p:cNvPr id="3" name="Straight Connector 2">
            <a:extLst>
              <a:ext uri="{FF2B5EF4-FFF2-40B4-BE49-F238E27FC236}">
                <a16:creationId xmlns:a16="http://schemas.microsoft.com/office/drawing/2014/main" xmlns="" id="{9149F1B0-0C26-4D19-A896-3F379BEF6C27}"/>
              </a:ext>
            </a:extLst>
          </p:cNvPr>
          <p:cNvCxnSpPr>
            <a:cxnSpLocks/>
          </p:cNvCxnSpPr>
          <p:nvPr/>
        </p:nvCxnSpPr>
        <p:spPr>
          <a:xfrm>
            <a:off x="524905" y="3633746"/>
            <a:ext cx="1098605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ubtitle 2">
            <a:extLst>
              <a:ext uri="{FF2B5EF4-FFF2-40B4-BE49-F238E27FC236}">
                <a16:creationId xmlns:a16="http://schemas.microsoft.com/office/drawing/2014/main" xmlns="" id="{C484FED9-FDC3-47B5-B0FC-133B20976EA8}"/>
              </a:ext>
            </a:extLst>
          </p:cNvPr>
          <p:cNvSpPr txBox="1">
            <a:spLocks/>
          </p:cNvSpPr>
          <p:nvPr/>
        </p:nvSpPr>
        <p:spPr>
          <a:xfrm>
            <a:off x="564663" y="4127781"/>
            <a:ext cx="3506405" cy="135172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u="sng" dirty="0">
                <a:solidFill>
                  <a:schemeClr val="tx1"/>
                </a:solidFill>
                <a:latin typeface="Times New Roman" panose="02020603050405020304" pitchFamily="18" charset="0"/>
                <a:cs typeface="Times New Roman" panose="02020603050405020304" pitchFamily="18" charset="0"/>
              </a:rPr>
              <a:t>INTERNAL GUIDE</a:t>
            </a:r>
          </a:p>
          <a:p>
            <a:pPr algn="l"/>
            <a:r>
              <a:rPr lang="en-IN" dirty="0">
                <a:solidFill>
                  <a:schemeClr val="tx1"/>
                </a:solidFill>
                <a:latin typeface="Times New Roman" panose="02020603050405020304" pitchFamily="18" charset="0"/>
                <a:cs typeface="Times New Roman" panose="02020603050405020304" pitchFamily="18" charset="0"/>
              </a:rPr>
              <a:t>A.SRINIVASA REDDY</a:t>
            </a:r>
          </a:p>
        </p:txBody>
      </p:sp>
      <p:sp>
        <p:nvSpPr>
          <p:cNvPr id="5" name="Subtitle 2">
            <a:extLst>
              <a:ext uri="{FF2B5EF4-FFF2-40B4-BE49-F238E27FC236}">
                <a16:creationId xmlns:a16="http://schemas.microsoft.com/office/drawing/2014/main" xmlns="" id="{8E26A0CA-0687-4F64-8299-42946B7CD3B3}"/>
              </a:ext>
            </a:extLst>
          </p:cNvPr>
          <p:cNvSpPr txBox="1">
            <a:spLocks/>
          </p:cNvSpPr>
          <p:nvPr/>
        </p:nvSpPr>
        <p:spPr>
          <a:xfrm>
            <a:off x="6909683" y="3888188"/>
            <a:ext cx="4641031" cy="2027581"/>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IN" sz="2000" u="sng" dirty="0">
                <a:solidFill>
                  <a:schemeClr val="tx1"/>
                </a:solidFill>
                <a:latin typeface="Times New Roman" panose="02020603050405020304" pitchFamily="18" charset="0"/>
                <a:cs typeface="Times New Roman" panose="02020603050405020304" pitchFamily="18" charset="0"/>
              </a:rPr>
              <a:t>TEAM MEMBERS</a:t>
            </a:r>
          </a:p>
          <a:p>
            <a:pPr algn="l"/>
            <a:r>
              <a:rPr lang="en-IN" dirty="0">
                <a:solidFill>
                  <a:schemeClr val="tx1"/>
                </a:solidFill>
                <a:latin typeface="Times New Roman" panose="02020603050405020304" pitchFamily="18" charset="0"/>
                <a:cs typeface="Times New Roman" panose="02020603050405020304" pitchFamily="18" charset="0"/>
              </a:rPr>
              <a:t>U. HARSHITH RAJ (17R91A05E6)</a:t>
            </a:r>
            <a:endParaRPr lang="en-IN" u="sng"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SK. SABIHA NAZAREEN (17R91A05D9)</a:t>
            </a:r>
          </a:p>
          <a:p>
            <a:pPr algn="l"/>
            <a:r>
              <a:rPr lang="en-IN" dirty="0">
                <a:solidFill>
                  <a:schemeClr val="tx1"/>
                </a:solidFill>
                <a:latin typeface="Times New Roman" panose="02020603050405020304" pitchFamily="18" charset="0"/>
                <a:cs typeface="Times New Roman" panose="02020603050405020304" pitchFamily="18" charset="0"/>
              </a:rPr>
              <a:t>N. RAMYA (17R91A05D2)</a:t>
            </a:r>
          </a:p>
          <a:p>
            <a:pPr algn="l"/>
            <a:r>
              <a:rPr lang="en-IN" dirty="0">
                <a:solidFill>
                  <a:schemeClr val="tx1"/>
                </a:solidFill>
                <a:latin typeface="Times New Roman" panose="02020603050405020304" pitchFamily="18" charset="0"/>
                <a:cs typeface="Times New Roman" panose="02020603050405020304" pitchFamily="18" charset="0"/>
              </a:rPr>
              <a:t>T. PRASHANTH (17R91A05E5)</a:t>
            </a:r>
          </a:p>
        </p:txBody>
      </p:sp>
      <p:sp>
        <p:nvSpPr>
          <p:cNvPr id="7" name="TextBox 6">
            <a:extLst>
              <a:ext uri="{FF2B5EF4-FFF2-40B4-BE49-F238E27FC236}">
                <a16:creationId xmlns:a16="http://schemas.microsoft.com/office/drawing/2014/main" xmlns="" id="{C6ACE8EA-3CBD-4503-A521-913FD513F279}"/>
              </a:ext>
            </a:extLst>
          </p:cNvPr>
          <p:cNvSpPr txBox="1"/>
          <p:nvPr/>
        </p:nvSpPr>
        <p:spPr>
          <a:xfrm>
            <a:off x="690753" y="4803642"/>
            <a:ext cx="164019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Asst. Professor</a:t>
            </a:r>
            <a:endParaRPr lang="en-IN" dirty="0"/>
          </a:p>
        </p:txBody>
      </p:sp>
    </p:spTree>
    <p:extLst>
      <p:ext uri="{BB962C8B-B14F-4D97-AF65-F5344CB8AC3E}">
        <p14:creationId xmlns:p14="http://schemas.microsoft.com/office/powerpoint/2010/main" val="166193846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8573" y="405718"/>
            <a:ext cx="8606843" cy="461665"/>
          </a:xfrm>
          <a:prstGeom prst="rect">
            <a:avLst/>
          </a:prstGeom>
        </p:spPr>
        <p:txBody>
          <a:bodyPr wrap="none">
            <a:spAutoFit/>
          </a:bodyPr>
          <a:lstStyle/>
          <a:p>
            <a:r>
              <a:rPr lang="en-IN" sz="2400" i="1" dirty="0">
                <a:solidFill>
                  <a:schemeClr val="accent1"/>
                </a:solidFill>
                <a:latin typeface="Times New Roman" panose="02020603050405020304" pitchFamily="18" charset="0"/>
                <a:cs typeface="Times New Roman" panose="02020603050405020304" pitchFamily="18" charset="0"/>
              </a:rPr>
              <a:t>SEQUENCE DIAGRAM OF NETWORK INTRUSION DETECTION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30" y="1598212"/>
            <a:ext cx="10058400" cy="4222143"/>
          </a:xfrm>
          <a:prstGeom prst="rect">
            <a:avLst/>
          </a:prstGeom>
        </p:spPr>
      </p:pic>
    </p:spTree>
    <p:extLst>
      <p:ext uri="{BB962C8B-B14F-4D97-AF65-F5344CB8AC3E}">
        <p14:creationId xmlns:p14="http://schemas.microsoft.com/office/powerpoint/2010/main" val="3541182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531A13F-96BC-4B41-872A-918919E2D988}"/>
              </a:ext>
            </a:extLst>
          </p:cNvPr>
          <p:cNvSpPr txBox="1"/>
          <p:nvPr/>
        </p:nvSpPr>
        <p:spPr>
          <a:xfrm>
            <a:off x="887767" y="142043"/>
            <a:ext cx="9880848"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                               3.CLASS DIAGRAM</a:t>
            </a:r>
          </a:p>
        </p:txBody>
      </p:sp>
      <p:sp>
        <p:nvSpPr>
          <p:cNvPr id="3" name="TextBox 2">
            <a:extLst>
              <a:ext uri="{FF2B5EF4-FFF2-40B4-BE49-F238E27FC236}">
                <a16:creationId xmlns:a16="http://schemas.microsoft.com/office/drawing/2014/main" xmlns="" id="{C02CDB46-2B6E-4C6C-AFA0-AE711600DF4D}"/>
              </a:ext>
            </a:extLst>
          </p:cNvPr>
          <p:cNvSpPr txBox="1"/>
          <p:nvPr/>
        </p:nvSpPr>
        <p:spPr>
          <a:xfrm>
            <a:off x="987552" y="1697588"/>
            <a:ext cx="8973194" cy="129266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 class diagram in the </a:t>
            </a:r>
            <a:r>
              <a:rPr lang="en-US" dirty="0">
                <a:latin typeface="Times New Roman" panose="02020603050405020304" pitchFamily="18" charset="0"/>
                <a:cs typeface="Times New Roman" panose="02020603050405020304" pitchFamily="18" charset="0"/>
              </a:rPr>
              <a:t>Unified Modeling Language</a:t>
            </a:r>
            <a:r>
              <a:rPr lang="en-US" b="0" i="0" dirty="0">
                <a:effectLst/>
                <a:latin typeface="Times New Roman" panose="02020603050405020304" pitchFamily="18" charset="0"/>
                <a:cs typeface="Times New Roman" panose="02020603050405020304" pitchFamily="18" charset="0"/>
              </a:rPr>
              <a:t> is</a:t>
            </a:r>
            <a:r>
              <a:rPr lang="en-US" i="0" dirty="0">
                <a:effectLst/>
                <a:latin typeface="Times New Roman" panose="02020603050405020304" pitchFamily="18" charset="0"/>
                <a:cs typeface="Times New Roman" panose="02020603050405020304" pitchFamily="18" charset="0"/>
              </a:rPr>
              <a:t> a type of static structure diagram</a:t>
            </a:r>
            <a:r>
              <a:rPr lang="en-US" b="0" i="0" dirty="0">
                <a:effectLst/>
                <a:latin typeface="Times New Roman" panose="02020603050405020304" pitchFamily="18" charset="0"/>
                <a:cs typeface="Times New Roman" panose="02020603050405020304" pitchFamily="18" charset="0"/>
              </a:rPr>
              <a:t> that describes the structure of a system by showing the system's classes, their attributes, operations (or methods), and the relationship among objects.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A212614-D520-4169-A33A-5EE632351AC4}"/>
              </a:ext>
            </a:extLst>
          </p:cNvPr>
          <p:cNvSpPr txBox="1"/>
          <p:nvPr/>
        </p:nvSpPr>
        <p:spPr>
          <a:xfrm>
            <a:off x="987552" y="1056443"/>
            <a:ext cx="2423160" cy="461665"/>
          </a:xfrm>
          <a:prstGeom prst="rect">
            <a:avLst/>
          </a:prstGeom>
          <a:noFill/>
        </p:spPr>
        <p:txBody>
          <a:bodyPr wrap="square" rtlCol="0">
            <a:spAutoFit/>
          </a:bodyPr>
          <a:lstStyle/>
          <a:p>
            <a:r>
              <a:rPr lang="en-IN" sz="2400" i="1" dirty="0">
                <a:solidFill>
                  <a:schemeClr val="accent1"/>
                </a:solidFill>
                <a:latin typeface="Times New Roman" panose="02020603050405020304" pitchFamily="18" charset="0"/>
                <a:cs typeface="Times New Roman" panose="02020603050405020304" pitchFamily="18" charset="0"/>
              </a:rPr>
              <a:t>Definition:</a:t>
            </a:r>
          </a:p>
        </p:txBody>
      </p:sp>
      <p:sp>
        <p:nvSpPr>
          <p:cNvPr id="5" name="TextBox 4">
            <a:extLst>
              <a:ext uri="{FF2B5EF4-FFF2-40B4-BE49-F238E27FC236}">
                <a16:creationId xmlns:a16="http://schemas.microsoft.com/office/drawing/2014/main" xmlns="" id="{271CA1C7-BFB5-4395-8987-117B047EDBA5}"/>
              </a:ext>
            </a:extLst>
          </p:cNvPr>
          <p:cNvSpPr txBox="1"/>
          <p:nvPr/>
        </p:nvSpPr>
        <p:spPr>
          <a:xfrm>
            <a:off x="987552" y="3059545"/>
            <a:ext cx="7989903" cy="2492990"/>
          </a:xfrm>
          <a:prstGeom prst="rect">
            <a:avLst/>
          </a:prstGeom>
          <a:noFill/>
        </p:spPr>
        <p:txBody>
          <a:bodyPr wrap="square" rtlCol="0">
            <a:spAutoFit/>
          </a:bodyPr>
          <a:lstStyle/>
          <a:p>
            <a:pPr algn="l"/>
            <a:r>
              <a:rPr lang="en-US" sz="2400" b="0" i="1" dirty="0">
                <a:solidFill>
                  <a:schemeClr val="accent1"/>
                </a:solidFill>
                <a:effectLst/>
                <a:latin typeface="Times New Roman" panose="02020603050405020304" pitchFamily="18" charset="0"/>
                <a:cs typeface="Times New Roman" panose="02020603050405020304" pitchFamily="18" charset="0"/>
              </a:rPr>
              <a:t>Purpose of Class Diagram:</a:t>
            </a:r>
          </a:p>
          <a:p>
            <a:pPr algn="l"/>
            <a:endParaRPr lang="en-US" sz="2400" b="0" i="1" dirty="0">
              <a:solidFill>
                <a:schemeClr val="accent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Shows static structure of classifiers in a system</a:t>
            </a:r>
          </a:p>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Diagram provides a basic notation for other structure diagrams prescribed by UML</a:t>
            </a:r>
          </a:p>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Helpful for developers and other team members too</a:t>
            </a:r>
          </a:p>
          <a:p>
            <a:pPr marL="342900" indent="-34290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Business Analysts can use class diagrams to model systems from a business perspective</a:t>
            </a:r>
          </a:p>
        </p:txBody>
      </p:sp>
    </p:spTree>
    <p:extLst>
      <p:ext uri="{BB962C8B-B14F-4D97-AF65-F5344CB8AC3E}">
        <p14:creationId xmlns:p14="http://schemas.microsoft.com/office/powerpoint/2010/main" val="1073254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1772" y="373913"/>
            <a:ext cx="8101898" cy="461665"/>
          </a:xfrm>
          <a:prstGeom prst="rect">
            <a:avLst/>
          </a:prstGeom>
        </p:spPr>
        <p:txBody>
          <a:bodyPr wrap="none">
            <a:spAutoFit/>
          </a:bodyPr>
          <a:lstStyle/>
          <a:p>
            <a:r>
              <a:rPr lang="en-IN" sz="2400" i="1" dirty="0">
                <a:solidFill>
                  <a:schemeClr val="accent1"/>
                </a:solidFill>
                <a:latin typeface="Times New Roman" panose="02020603050405020304" pitchFamily="18" charset="0"/>
                <a:cs typeface="Times New Roman" panose="02020603050405020304" pitchFamily="18" charset="0"/>
              </a:rPr>
              <a:t>3.CLASS DIAGRAM OF NETWORK INTRUSION DETECTION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21" y="1219577"/>
            <a:ext cx="10058400" cy="4957610"/>
          </a:xfrm>
          <a:prstGeom prst="rect">
            <a:avLst/>
          </a:prstGeom>
        </p:spPr>
      </p:pic>
    </p:spTree>
    <p:extLst>
      <p:ext uri="{BB962C8B-B14F-4D97-AF65-F5344CB8AC3E}">
        <p14:creationId xmlns:p14="http://schemas.microsoft.com/office/powerpoint/2010/main" val="119357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FBB01E-BBA1-4E16-A745-014DFE5AFC60}"/>
              </a:ext>
            </a:extLst>
          </p:cNvPr>
          <p:cNvSpPr txBox="1"/>
          <p:nvPr/>
        </p:nvSpPr>
        <p:spPr>
          <a:xfrm>
            <a:off x="1322772" y="133165"/>
            <a:ext cx="10564427"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                        4.ACTIVITY DIAGRAM</a:t>
            </a:r>
          </a:p>
        </p:txBody>
      </p:sp>
      <p:sp>
        <p:nvSpPr>
          <p:cNvPr id="3" name="TextBox 2">
            <a:extLst>
              <a:ext uri="{FF2B5EF4-FFF2-40B4-BE49-F238E27FC236}">
                <a16:creationId xmlns:a16="http://schemas.microsoft.com/office/drawing/2014/main" xmlns="" id="{7CB35966-DC04-478A-90BC-4B30196F0788}"/>
              </a:ext>
            </a:extLst>
          </p:cNvPr>
          <p:cNvSpPr txBox="1"/>
          <p:nvPr/>
        </p:nvSpPr>
        <p:spPr>
          <a:xfrm>
            <a:off x="978011" y="1468058"/>
            <a:ext cx="7892248" cy="1477328"/>
          </a:xfrm>
          <a:prstGeom prst="rect">
            <a:avLst/>
          </a:prstGeom>
          <a:noFill/>
        </p:spPr>
        <p:txBody>
          <a:bodyPr wrap="square" rtlCol="0">
            <a:spAutoFit/>
          </a:bodyPr>
          <a:lstStyle/>
          <a:p>
            <a:pPr marL="342900" indent="-342900">
              <a:buFont typeface="Arial" pitchFamily="34" charset="0"/>
              <a:buChar char="•"/>
            </a:pPr>
            <a:r>
              <a:rPr lang="en-US" dirty="0">
                <a:latin typeface="Times New Roman" pitchFamily="18" charset="0"/>
                <a:cs typeface="Times New Roman" pitchFamily="18" charset="0"/>
              </a:rPr>
              <a:t>Activity diagram is another important diagram in UML to describe the dynamic aspects of the system.</a:t>
            </a:r>
          </a:p>
          <a:p>
            <a:pPr marL="342900" indent="-342900">
              <a:buFont typeface="Arial" pitchFamily="34" charset="0"/>
              <a:buChar char="•"/>
            </a:pPr>
            <a:endParaRPr lang="en-US" dirty="0">
              <a:latin typeface="Times New Roman" pitchFamily="18" charset="0"/>
              <a:cs typeface="Times New Roman" pitchFamily="18" charset="0"/>
            </a:endParaRPr>
          </a:p>
          <a:p>
            <a:pPr marL="342900" indent="-342900">
              <a:buFont typeface="Arial" pitchFamily="34" charset="0"/>
              <a:buChar char="•"/>
            </a:pPr>
            <a:r>
              <a:rPr lang="en-US" dirty="0">
                <a:latin typeface="Times New Roman" pitchFamily="18" charset="0"/>
                <a:cs typeface="Times New Roman" pitchFamily="18" charset="0"/>
              </a:rPr>
              <a:t>Activity diagram is basically a flowchart to represent the flow from one activity to another activity. The activity can be described as an operation of the system.</a:t>
            </a:r>
          </a:p>
        </p:txBody>
      </p:sp>
      <p:sp>
        <p:nvSpPr>
          <p:cNvPr id="4" name="TextBox 3">
            <a:extLst>
              <a:ext uri="{FF2B5EF4-FFF2-40B4-BE49-F238E27FC236}">
                <a16:creationId xmlns:a16="http://schemas.microsoft.com/office/drawing/2014/main" xmlns="" id="{626FE6B2-6202-4F5C-9316-C5C713A87403}"/>
              </a:ext>
            </a:extLst>
          </p:cNvPr>
          <p:cNvSpPr txBox="1"/>
          <p:nvPr/>
        </p:nvSpPr>
        <p:spPr>
          <a:xfrm>
            <a:off x="1051560" y="884917"/>
            <a:ext cx="2020824" cy="461665"/>
          </a:xfrm>
          <a:prstGeom prst="rect">
            <a:avLst/>
          </a:prstGeom>
          <a:noFill/>
        </p:spPr>
        <p:txBody>
          <a:bodyPr wrap="square" rtlCol="0">
            <a:spAutoFit/>
          </a:bodyPr>
          <a:lstStyle/>
          <a:p>
            <a:r>
              <a:rPr lang="en-IN" sz="2400" i="1" dirty="0">
                <a:solidFill>
                  <a:schemeClr val="accent1"/>
                </a:solidFill>
                <a:latin typeface="Times New Roman" panose="02020603050405020304" pitchFamily="18" charset="0"/>
                <a:cs typeface="Times New Roman" panose="02020603050405020304" pitchFamily="18" charset="0"/>
              </a:rPr>
              <a:t>Defination:</a:t>
            </a:r>
          </a:p>
        </p:txBody>
      </p:sp>
      <p:sp>
        <p:nvSpPr>
          <p:cNvPr id="5" name="TextBox 4">
            <a:extLst>
              <a:ext uri="{FF2B5EF4-FFF2-40B4-BE49-F238E27FC236}">
                <a16:creationId xmlns:a16="http://schemas.microsoft.com/office/drawing/2014/main" xmlns="" id="{EA78BABF-8C7A-4B7C-98FF-05F003726D9C}"/>
              </a:ext>
            </a:extLst>
          </p:cNvPr>
          <p:cNvSpPr txBox="1"/>
          <p:nvPr/>
        </p:nvSpPr>
        <p:spPr>
          <a:xfrm>
            <a:off x="1051560" y="3180425"/>
            <a:ext cx="10072162" cy="3046988"/>
          </a:xfrm>
          <a:prstGeom prst="rect">
            <a:avLst/>
          </a:prstGeom>
          <a:noFill/>
        </p:spPr>
        <p:txBody>
          <a:bodyPr wrap="square" rtlCol="0">
            <a:spAutoFit/>
          </a:bodyPr>
          <a:lstStyle/>
          <a:p>
            <a:r>
              <a:rPr lang="en-US" sz="2400" b="0" i="1" dirty="0">
                <a:solidFill>
                  <a:schemeClr val="accent1"/>
                </a:solidFill>
                <a:effectLst/>
                <a:latin typeface="Times New Roman" panose="02020603050405020304" pitchFamily="18" charset="0"/>
                <a:cs typeface="Times New Roman" panose="02020603050405020304" pitchFamily="18" charset="0"/>
              </a:rPr>
              <a:t>Purpose of Sequence Diagram:</a:t>
            </a:r>
          </a:p>
          <a:p>
            <a:endParaRPr lang="en-US" sz="2400" b="0" i="1" dirty="0">
              <a:solidFill>
                <a:schemeClr val="accent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itchFamily="18" charset="0"/>
                <a:cs typeface="Times New Roman" pitchFamily="18" charset="0"/>
              </a:rPr>
              <a:t>The basic purpose of activity diagrams is similar to other four diagrams. It captures the dynamic behavior of the system. </a:t>
            </a:r>
          </a:p>
          <a:p>
            <a:pPr>
              <a:buFont typeface="Arial" panose="020B0604020202020204" pitchFamily="34" charset="0"/>
              <a:buChar char="•"/>
            </a:pP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Activity diagram is used to show message flow from one activity to another.</a:t>
            </a:r>
          </a:p>
          <a:p>
            <a:pPr>
              <a:buFont typeface="Arial" panose="020B0604020202020204" pitchFamily="34" charset="0"/>
              <a:buChar char="•"/>
            </a:pP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Draw the activity flow of a system.</a:t>
            </a:r>
          </a:p>
          <a:p>
            <a:pPr>
              <a:buFont typeface="Arial" panose="020B0604020202020204" pitchFamily="34" charset="0"/>
              <a:buChar char="•"/>
            </a:pPr>
            <a:endParaRPr lang="en-US" dirty="0">
              <a:latin typeface="Times New Roman" pitchFamily="18" charset="0"/>
              <a:cs typeface="Times New Roman" pitchFamily="18" charset="0"/>
            </a:endParaRPr>
          </a:p>
          <a:p>
            <a:pPr>
              <a:buFont typeface="Arial" panose="020B0604020202020204" pitchFamily="34" charset="0"/>
              <a:buChar char="•"/>
            </a:pPr>
            <a:r>
              <a:rPr lang="en-US" dirty="0">
                <a:latin typeface="Times New Roman" pitchFamily="18" charset="0"/>
                <a:cs typeface="Times New Roman" pitchFamily="18" charset="0"/>
              </a:rPr>
              <a:t>Describe the sequence from one activity to another.</a:t>
            </a:r>
          </a:p>
        </p:txBody>
      </p:sp>
    </p:spTree>
    <p:extLst>
      <p:ext uri="{BB962C8B-B14F-4D97-AF65-F5344CB8AC3E}">
        <p14:creationId xmlns:p14="http://schemas.microsoft.com/office/powerpoint/2010/main" val="67954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4847" y="342309"/>
            <a:ext cx="8642109" cy="461665"/>
          </a:xfrm>
          <a:prstGeom prst="rect">
            <a:avLst/>
          </a:prstGeom>
        </p:spPr>
        <p:txBody>
          <a:bodyPr wrap="none">
            <a:spAutoFit/>
          </a:bodyPr>
          <a:lstStyle/>
          <a:p>
            <a:r>
              <a:rPr lang="en-IN" sz="2400" i="1" dirty="0">
                <a:solidFill>
                  <a:schemeClr val="accent1"/>
                </a:solidFill>
                <a:latin typeface="Times New Roman" panose="02020603050405020304" pitchFamily="18" charset="0"/>
                <a:cs typeface="Times New Roman" panose="02020603050405020304" pitchFamily="18" charset="0"/>
              </a:rPr>
              <a:t>4.ACTIVITY DIAGRAM OF  NETWORK INTRUSION DETECTION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270" y="970059"/>
            <a:ext cx="6159260" cy="5438692"/>
          </a:xfrm>
          <a:prstGeom prst="rect">
            <a:avLst/>
          </a:prstGeom>
        </p:spPr>
      </p:pic>
    </p:spTree>
    <p:extLst>
      <p:ext uri="{BB962C8B-B14F-4D97-AF65-F5344CB8AC3E}">
        <p14:creationId xmlns:p14="http://schemas.microsoft.com/office/powerpoint/2010/main" val="2992091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0FBB01E-BBA1-4E16-A745-014DFE5AFC60}"/>
              </a:ext>
            </a:extLst>
          </p:cNvPr>
          <p:cNvSpPr txBox="1"/>
          <p:nvPr/>
        </p:nvSpPr>
        <p:spPr>
          <a:xfrm>
            <a:off x="1322772" y="133165"/>
            <a:ext cx="10564427"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                         5.DATA FLOW DIAGRAM</a:t>
            </a:r>
          </a:p>
        </p:txBody>
      </p:sp>
      <p:sp>
        <p:nvSpPr>
          <p:cNvPr id="3" name="TextBox 2">
            <a:extLst>
              <a:ext uri="{FF2B5EF4-FFF2-40B4-BE49-F238E27FC236}">
                <a16:creationId xmlns:a16="http://schemas.microsoft.com/office/drawing/2014/main" xmlns="" id="{7CB35966-DC04-478A-90BC-4B30196F0788}"/>
              </a:ext>
            </a:extLst>
          </p:cNvPr>
          <p:cNvSpPr txBox="1"/>
          <p:nvPr/>
        </p:nvSpPr>
        <p:spPr>
          <a:xfrm>
            <a:off x="914400" y="1333766"/>
            <a:ext cx="7892248" cy="184665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itchFamily="18" charset="0"/>
                <a:cs typeface="Times New Roman" pitchFamily="18" charset="0"/>
              </a:rPr>
              <a:t>A data flow diagram shows the way information flows through a process or system. </a:t>
            </a:r>
          </a:p>
          <a:p>
            <a:pPr marL="285750" indent="-285750">
              <a:buFont typeface="Arial" panose="020B0604020202020204" pitchFamily="34" charset="0"/>
              <a:buChar char="•"/>
            </a:pPr>
            <a:r>
              <a:rPr lang="en-US" dirty="0">
                <a:latin typeface="Times New Roman" pitchFamily="18" charset="0"/>
                <a:cs typeface="Times New Roman" pitchFamily="18" charset="0"/>
              </a:rPr>
              <a:t>It includes data inputs and output, data stores, and the various sub processes the data moves through.</a:t>
            </a:r>
          </a:p>
          <a:p>
            <a:pPr marL="285750" indent="-285750">
              <a:buFont typeface="Arial" panose="020B0604020202020204" pitchFamily="34" charset="0"/>
              <a:buChar char="•"/>
            </a:pPr>
            <a:r>
              <a:rPr lang="en-US" dirty="0">
                <a:latin typeface="Times New Roman" pitchFamily="18" charset="0"/>
                <a:cs typeface="Times New Roman" pitchFamily="18" charset="0"/>
              </a:rPr>
              <a:t> DFD are built using standardized symbols and notation to describe various entities and their relationships</a:t>
            </a:r>
            <a:r>
              <a:rPr lang="en-US" sz="2400" dirty="0">
                <a:latin typeface="Times New Roman" pitchFamily="18" charset="0"/>
                <a:cs typeface="Times New Roman" pitchFamily="18" charset="0"/>
              </a:rPr>
              <a:t>.</a:t>
            </a:r>
            <a:r>
              <a:rPr lang="en-US" sz="2400" dirty="0"/>
              <a:t>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626FE6B2-6202-4F5C-9316-C5C713A87403}"/>
              </a:ext>
            </a:extLst>
          </p:cNvPr>
          <p:cNvSpPr txBox="1"/>
          <p:nvPr/>
        </p:nvSpPr>
        <p:spPr>
          <a:xfrm>
            <a:off x="1051560" y="717940"/>
            <a:ext cx="2020824" cy="461665"/>
          </a:xfrm>
          <a:prstGeom prst="rect">
            <a:avLst/>
          </a:prstGeom>
          <a:noFill/>
        </p:spPr>
        <p:txBody>
          <a:bodyPr wrap="square" rtlCol="0">
            <a:spAutoFit/>
          </a:bodyPr>
          <a:lstStyle/>
          <a:p>
            <a:r>
              <a:rPr lang="en-IN" sz="2400" i="1" dirty="0">
                <a:solidFill>
                  <a:schemeClr val="accent1"/>
                </a:solidFill>
                <a:latin typeface="Times New Roman" panose="02020603050405020304" pitchFamily="18" charset="0"/>
                <a:cs typeface="Times New Roman" panose="02020603050405020304" pitchFamily="18" charset="0"/>
              </a:rPr>
              <a:t>Definition:</a:t>
            </a:r>
          </a:p>
        </p:txBody>
      </p:sp>
      <p:sp>
        <p:nvSpPr>
          <p:cNvPr id="5" name="TextBox 4">
            <a:extLst>
              <a:ext uri="{FF2B5EF4-FFF2-40B4-BE49-F238E27FC236}">
                <a16:creationId xmlns:a16="http://schemas.microsoft.com/office/drawing/2014/main" xmlns="" id="{EA78BABF-8C7A-4B7C-98FF-05F003726D9C}"/>
              </a:ext>
            </a:extLst>
          </p:cNvPr>
          <p:cNvSpPr txBox="1"/>
          <p:nvPr/>
        </p:nvSpPr>
        <p:spPr>
          <a:xfrm>
            <a:off x="1051560" y="3180425"/>
            <a:ext cx="10072162" cy="2215991"/>
          </a:xfrm>
          <a:prstGeom prst="rect">
            <a:avLst/>
          </a:prstGeom>
          <a:noFill/>
        </p:spPr>
        <p:txBody>
          <a:bodyPr wrap="square" rtlCol="0">
            <a:spAutoFit/>
          </a:bodyPr>
          <a:lstStyle/>
          <a:p>
            <a:r>
              <a:rPr lang="en-US" sz="2400" b="0" i="1" dirty="0">
                <a:solidFill>
                  <a:schemeClr val="accent1"/>
                </a:solidFill>
                <a:effectLst/>
                <a:latin typeface="Times New Roman" panose="02020603050405020304" pitchFamily="18" charset="0"/>
                <a:cs typeface="Times New Roman" panose="02020603050405020304" pitchFamily="18" charset="0"/>
              </a:rPr>
              <a:t>Purpose of Sequence Diagram:</a:t>
            </a:r>
          </a:p>
          <a:p>
            <a:endParaRPr lang="en-US" sz="2400" b="0" i="1" dirty="0">
              <a:solidFill>
                <a:schemeClr val="accent1"/>
              </a:solidFill>
              <a:effectLst/>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dirty="0">
                <a:latin typeface="Times New Roman" pitchFamily="18" charset="0"/>
                <a:cs typeface="Times New Roman" pitchFamily="18" charset="0"/>
              </a:rPr>
              <a:t>It shows how data enters and leaves the system, what changes the information, and where data is stored.</a:t>
            </a:r>
          </a:p>
          <a:p>
            <a:pPr marL="342900" indent="-342900">
              <a:buFont typeface="Arial" pitchFamily="34" charset="0"/>
              <a:buChar char="•"/>
            </a:pPr>
            <a:r>
              <a:rPr lang="en-US" dirty="0">
                <a:latin typeface="Times New Roman" pitchFamily="18" charset="0"/>
                <a:cs typeface="Times New Roman" pitchFamily="18" charset="0"/>
              </a:rPr>
              <a:t>The objective of a DFD is to show the scope and boundaries of a system as a whole. </a:t>
            </a:r>
          </a:p>
          <a:p>
            <a:pPr marL="342900" indent="-342900">
              <a:buFont typeface="Arial" pitchFamily="34" charset="0"/>
              <a:buChar char="•"/>
            </a:pPr>
            <a:r>
              <a:rPr lang="en-US" dirty="0">
                <a:latin typeface="Times New Roman" pitchFamily="18" charset="0"/>
                <a:cs typeface="Times New Roman" pitchFamily="18" charset="0"/>
              </a:rPr>
              <a:t>It may be used as a communication tool between a system analyst and any person who plays a part in the order that acts as a starting point for redesigning a system. </a:t>
            </a:r>
          </a:p>
          <a:p>
            <a:pPr marL="342900" indent="-342900">
              <a:buFont typeface="Arial" pitchFamily="34" charset="0"/>
              <a:buChar char="•"/>
            </a:pPr>
            <a:r>
              <a:rPr lang="en-US" dirty="0">
                <a:latin typeface="Times New Roman" pitchFamily="18" charset="0"/>
                <a:cs typeface="Times New Roman" pitchFamily="18" charset="0"/>
              </a:rPr>
              <a:t>The DFD is also called as a data flow graph or bubble chart.</a:t>
            </a:r>
          </a:p>
        </p:txBody>
      </p:sp>
    </p:spTree>
    <p:extLst>
      <p:ext uri="{BB962C8B-B14F-4D97-AF65-F5344CB8AC3E}">
        <p14:creationId xmlns:p14="http://schemas.microsoft.com/office/powerpoint/2010/main" val="1197493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530" y="688883"/>
            <a:ext cx="9231465" cy="461665"/>
          </a:xfrm>
          <a:prstGeom prst="rect">
            <a:avLst/>
          </a:prstGeom>
        </p:spPr>
        <p:txBody>
          <a:bodyPr wrap="square">
            <a:spAutoFit/>
          </a:bodyPr>
          <a:lstStyle/>
          <a:p>
            <a:r>
              <a:rPr lang="en-IN" sz="2400" i="1" dirty="0">
                <a:solidFill>
                  <a:schemeClr val="accent1"/>
                </a:solidFill>
                <a:latin typeface="Times New Roman" panose="02020603050405020304" pitchFamily="18" charset="0"/>
                <a:cs typeface="Times New Roman" panose="02020603050405020304" pitchFamily="18" charset="0"/>
              </a:rPr>
              <a:t>5.DATA FLOW DIAGRAM OF  NETWORK INTRUSION DETECTION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744" y="1502845"/>
            <a:ext cx="10058400" cy="4595805"/>
          </a:xfrm>
          <a:prstGeom prst="rect">
            <a:avLst/>
          </a:prstGeom>
        </p:spPr>
      </p:pic>
    </p:spTree>
    <p:extLst>
      <p:ext uri="{BB962C8B-B14F-4D97-AF65-F5344CB8AC3E}">
        <p14:creationId xmlns:p14="http://schemas.microsoft.com/office/powerpoint/2010/main" val="211745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6A8B9-C7E9-479A-98AB-267523FF26E4}"/>
              </a:ext>
            </a:extLst>
          </p:cNvPr>
          <p:cNvSpPr>
            <a:spLocks noGrp="1"/>
          </p:cNvSpPr>
          <p:nvPr>
            <p:ph type="title"/>
          </p:nvPr>
        </p:nvSpPr>
        <p:spPr>
          <a:xfrm>
            <a:off x="709612" y="92765"/>
            <a:ext cx="10772775" cy="808384"/>
          </a:xfrm>
        </p:spPr>
        <p:txBody>
          <a:bodyPr>
            <a:normAutofit/>
          </a:bodyPr>
          <a:lstStyle/>
          <a:p>
            <a:r>
              <a:rPr lang="en-US" sz="3200" i="1" dirty="0"/>
              <a:t>				</a:t>
            </a:r>
            <a:r>
              <a:rPr lang="en-US" sz="3200" i="1" dirty="0">
                <a:latin typeface="Times New Roman" panose="02020603050405020304" pitchFamily="18" charset="0"/>
                <a:cs typeface="Times New Roman" panose="02020603050405020304" pitchFamily="18" charset="0"/>
              </a:rPr>
              <a:t>MODULES</a:t>
            </a:r>
            <a:endParaRPr lang="en-IN" sz="32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DC9CE79F-8F11-4AC5-AA1B-5F9E4D93C905}"/>
              </a:ext>
            </a:extLst>
          </p:cNvPr>
          <p:cNvSpPr txBox="1"/>
          <p:nvPr/>
        </p:nvSpPr>
        <p:spPr>
          <a:xfrm>
            <a:off x="709612" y="1113183"/>
            <a:ext cx="9846365" cy="4801314"/>
          </a:xfrm>
          <a:prstGeom prst="rect">
            <a:avLst/>
          </a:prstGeom>
          <a:noFill/>
        </p:spPr>
        <p:txBody>
          <a:bodyPr wrap="square" rtlCol="0">
            <a:spAutoFit/>
          </a:bodyPr>
          <a:lstStyle/>
          <a:p>
            <a:r>
              <a:rPr lang="en-US" sz="2400" i="1" dirty="0">
                <a:solidFill>
                  <a:schemeClr val="accent1"/>
                </a:solidFill>
                <a:latin typeface="Times New Roman" pitchFamily="18" charset="0"/>
                <a:cs typeface="Times New Roman" pitchFamily="18" charset="0"/>
              </a:rPr>
              <a:t>Data Upload And Preprocessing</a:t>
            </a:r>
            <a:r>
              <a:rPr lang="en-US" sz="2400" dirty="0">
                <a:solidFill>
                  <a:schemeClr val="accent1"/>
                </a:solidFill>
                <a:latin typeface="Times New Roman" pitchFamily="18" charset="0"/>
                <a:cs typeface="Times New Roman" pitchFamily="18" charset="0"/>
              </a:rPr>
              <a:t>:</a:t>
            </a:r>
          </a:p>
          <a:p>
            <a:endParaRPr lang="en-US" dirty="0">
              <a:solidFill>
                <a:srgbClr val="3A3B41"/>
              </a:solidFill>
              <a:latin typeface="Calibri" panose="020F0502020204030204" pitchFamily="34" charset="0"/>
              <a:cs typeface="Calibri" panose="020F0502020204030204" pitchFamily="34" charset="0"/>
            </a:endParaRPr>
          </a:p>
          <a:p>
            <a:r>
              <a:rPr lang="en-US" dirty="0">
                <a:solidFill>
                  <a:srgbClr val="3A3B41"/>
                </a:solidFill>
                <a:latin typeface="Times New Roman" pitchFamily="18" charset="0"/>
                <a:cs typeface="Times New Roman" pitchFamily="18" charset="0"/>
              </a:rPr>
              <a:t>Initially we upload the  data set and preprocess the data. The  training and testing the machine is performed by using this data set and algorithms like Random forest, K-Nearest Neighbor and Decision tree.</a:t>
            </a:r>
          </a:p>
          <a:p>
            <a:pPr algn="l"/>
            <a:endParaRPr lang="en-US" sz="2400" i="1" dirty="0">
              <a:solidFill>
                <a:schemeClr val="accent1"/>
              </a:solidFill>
              <a:latin typeface="Times New Roman" pitchFamily="18" charset="0"/>
              <a:cs typeface="Times New Roman" pitchFamily="18" charset="0"/>
            </a:endParaRPr>
          </a:p>
          <a:p>
            <a:pPr algn="l"/>
            <a:r>
              <a:rPr lang="en-US" sz="2400" i="1" dirty="0">
                <a:solidFill>
                  <a:schemeClr val="accent1"/>
                </a:solidFill>
                <a:effectLst/>
                <a:latin typeface="Times New Roman" pitchFamily="18" charset="0"/>
                <a:cs typeface="Times New Roman" pitchFamily="18" charset="0"/>
              </a:rPr>
              <a:t>Random Forest Classifier</a:t>
            </a:r>
            <a:r>
              <a:rPr lang="en-US" sz="2400" i="0" dirty="0">
                <a:solidFill>
                  <a:schemeClr val="accent1"/>
                </a:solidFill>
                <a:effectLst/>
                <a:latin typeface="Times New Roman" pitchFamily="18" charset="0"/>
                <a:cs typeface="Times New Roman" pitchFamily="18" charset="0"/>
              </a:rPr>
              <a:t>:</a:t>
            </a:r>
          </a:p>
          <a:p>
            <a:pPr algn="l"/>
            <a:endParaRPr lang="en-US" i="0" dirty="0">
              <a:solidFill>
                <a:srgbClr val="3A3B41"/>
              </a:solidFill>
              <a:effectLst/>
              <a:latin typeface="Calibri" panose="020F0502020204030204" pitchFamily="34" charset="0"/>
              <a:cs typeface="Calibri" panose="020F0502020204030204" pitchFamily="34" charset="0"/>
            </a:endParaRPr>
          </a:p>
          <a:p>
            <a:pPr algn="l"/>
            <a:r>
              <a:rPr lang="en-US" i="0" dirty="0">
                <a:solidFill>
                  <a:srgbClr val="3A3B41"/>
                </a:solidFill>
                <a:effectLst/>
                <a:latin typeface="Times New Roman" pitchFamily="18" charset="0"/>
                <a:cs typeface="Times New Roman" pitchFamily="18" charset="0"/>
              </a:rPr>
              <a:t>Random forest is a </a:t>
            </a:r>
            <a:r>
              <a:rPr lang="en-US" dirty="0">
                <a:solidFill>
                  <a:srgbClr val="3A3B41"/>
                </a:solidFill>
                <a:latin typeface="Times New Roman" pitchFamily="18" charset="0"/>
                <a:cs typeface="Times New Roman" pitchFamily="18" charset="0"/>
              </a:rPr>
              <a:t>supervised learning algorithm</a:t>
            </a:r>
            <a:r>
              <a:rPr lang="en-US" i="0" dirty="0">
                <a:solidFill>
                  <a:srgbClr val="3A3B41"/>
                </a:solidFill>
                <a:effectLst/>
                <a:latin typeface="Times New Roman" pitchFamily="18" charset="0"/>
                <a:cs typeface="Times New Roman" pitchFamily="18" charset="0"/>
              </a:rPr>
              <a:t>. The "forest" it builds, is an ensemble of decision trees, usually trained with the “bagging” method. The general idea of the bagging method is that a combination of learning models increases the overall result.</a:t>
            </a:r>
          </a:p>
          <a:p>
            <a:pPr algn="l"/>
            <a:endParaRPr lang="en-US" i="0" dirty="0">
              <a:solidFill>
                <a:srgbClr val="3A3B41"/>
              </a:solidFill>
              <a:effectLst/>
              <a:latin typeface="Times New Roman" pitchFamily="18" charset="0"/>
              <a:cs typeface="Times New Roman" pitchFamily="18" charset="0"/>
            </a:endParaRPr>
          </a:p>
          <a:p>
            <a:pPr algn="l"/>
            <a:r>
              <a:rPr lang="en-US" i="0" dirty="0">
                <a:solidFill>
                  <a:srgbClr val="3A3B41"/>
                </a:solidFill>
                <a:effectLst/>
                <a:latin typeface="Times New Roman" pitchFamily="18" charset="0"/>
                <a:cs typeface="Times New Roman" pitchFamily="18" charset="0"/>
              </a:rPr>
              <a:t>Put simply: random forest builds multiple decision trees and merges them together to get a more accurate and stable prediction.</a:t>
            </a:r>
          </a:p>
          <a:p>
            <a:pPr algn="l"/>
            <a:endParaRPr lang="en-US" i="0" dirty="0">
              <a:solidFill>
                <a:srgbClr val="3A3B41"/>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263600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75E9E-32AF-4C31-8BB8-BB7A39A5B494}"/>
              </a:ext>
            </a:extLst>
          </p:cNvPr>
          <p:cNvSpPr>
            <a:spLocks noGrp="1"/>
          </p:cNvSpPr>
          <p:nvPr>
            <p:ph type="title"/>
          </p:nvPr>
        </p:nvSpPr>
        <p:spPr>
          <a:xfrm>
            <a:off x="709612" y="194733"/>
            <a:ext cx="10772775" cy="785928"/>
          </a:xfrm>
        </p:spPr>
        <p:txBody>
          <a:bodyPr>
            <a:normAutofit/>
          </a:bodyPr>
          <a:lstStyle/>
          <a:p>
            <a:r>
              <a:rPr lang="en-US" sz="3200" i="1" dirty="0">
                <a:latin typeface="Times New Roman" panose="02020603050405020304" pitchFamily="18" charset="0"/>
                <a:cs typeface="Times New Roman" panose="02020603050405020304" pitchFamily="18" charset="0"/>
              </a:rPr>
              <a:t>				MODULES</a:t>
            </a:r>
            <a:endParaRPr lang="en-IN" sz="32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7B0485A7-73BB-445B-9D77-32F74BB8F45F}"/>
              </a:ext>
            </a:extLst>
          </p:cNvPr>
          <p:cNvSpPr txBox="1"/>
          <p:nvPr/>
        </p:nvSpPr>
        <p:spPr>
          <a:xfrm>
            <a:off x="638050" y="1304014"/>
            <a:ext cx="10772774" cy="4893647"/>
          </a:xfrm>
          <a:prstGeom prst="rect">
            <a:avLst/>
          </a:prstGeom>
          <a:noFill/>
        </p:spPr>
        <p:txBody>
          <a:bodyPr wrap="square" rtlCol="0">
            <a:spAutoFit/>
          </a:bodyPr>
          <a:lstStyle/>
          <a:p>
            <a:pPr algn="l"/>
            <a:r>
              <a:rPr lang="en-US" sz="2400" i="1" dirty="0">
                <a:solidFill>
                  <a:schemeClr val="accent1"/>
                </a:solidFill>
                <a:effectLst/>
                <a:latin typeface="Times New Roman" panose="02020603050405020304" pitchFamily="18" charset="0"/>
                <a:cs typeface="Times New Roman" panose="02020603050405020304" pitchFamily="18" charset="0"/>
              </a:rPr>
              <a:t>Decision Tree Classification Algorithm:</a:t>
            </a:r>
          </a:p>
          <a:p>
            <a:pPr algn="l"/>
            <a:endParaRPr lang="en-US" sz="2400" i="1" dirty="0">
              <a:solidFill>
                <a:schemeClr val="accent1"/>
              </a:solidFill>
              <a:effectLst/>
              <a:latin typeface="Calibri" panose="020F0502020204030204" pitchFamily="34" charset="0"/>
              <a:cs typeface="Calibri" panose="020F0502020204030204" pitchFamily="34" charset="0"/>
            </a:endParaRPr>
          </a:p>
          <a:p>
            <a:pPr algn="l"/>
            <a:r>
              <a:rPr lang="en-US" dirty="0">
                <a:solidFill>
                  <a:srgbClr val="000000"/>
                </a:solidFill>
                <a:effectLst/>
                <a:latin typeface="Times New Roman" pitchFamily="18" charset="0"/>
                <a:cs typeface="Times New Roman" pitchFamily="18" charset="0"/>
              </a:rPr>
              <a:t>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endParaRPr lang="en-US" b="0" dirty="0">
              <a:solidFill>
                <a:srgbClr val="000000"/>
              </a:solidFill>
              <a:effectLst/>
              <a:latin typeface="Times New Roman" pitchFamily="18" charset="0"/>
              <a:cs typeface="Times New Roman" pitchFamily="18" charset="0"/>
            </a:endParaRPr>
          </a:p>
          <a:p>
            <a:pPr algn="l"/>
            <a:r>
              <a:rPr lang="en-US" dirty="0">
                <a:solidFill>
                  <a:srgbClr val="000000"/>
                </a:solidFill>
                <a:effectLst/>
                <a:latin typeface="Times New Roman" pitchFamily="18" charset="0"/>
                <a:cs typeface="Times New Roman" pitchFamily="18" charset="0"/>
              </a:rPr>
              <a:t>The decisions or the test are performed on the basis of features of the given dataset.</a:t>
            </a:r>
          </a:p>
          <a:p>
            <a:pPr algn="l"/>
            <a:endParaRPr lang="en-US" dirty="0">
              <a:solidFill>
                <a:srgbClr val="000000"/>
              </a:solidFill>
              <a:latin typeface="Calibri" panose="020F0502020204030204" pitchFamily="34" charset="0"/>
              <a:cs typeface="Calibri" panose="020F0502020204030204" pitchFamily="34" charset="0"/>
            </a:endParaRPr>
          </a:p>
          <a:p>
            <a:r>
              <a:rPr lang="en-US" sz="2400" i="1" dirty="0">
                <a:solidFill>
                  <a:schemeClr val="accent1"/>
                </a:solidFill>
                <a:latin typeface="Times New Roman" panose="02020603050405020304" pitchFamily="18" charset="0"/>
                <a:cs typeface="Times New Roman" panose="02020603050405020304" pitchFamily="18" charset="0"/>
              </a:rPr>
              <a:t>K-nearest Neighbour:</a:t>
            </a:r>
          </a:p>
          <a:p>
            <a:endParaRPr lang="en-US" sz="2400" b="1" dirty="0">
              <a:solidFill>
                <a:srgbClr val="3A3B41"/>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itchFamily="18" charset="0"/>
                <a:cs typeface="Times New Roman" pitchFamily="18" charset="0"/>
              </a:rPr>
              <a:t>K-Nearest Neighbour is one of the simplest Machine Learning algorithms based on Supervised Learning technique . K-NN algorithm assumes the similarity between the new case/data and available cases and put the new case into the category that is most similar to the available categories. K-NN algorithm stores all the available data and classifies a new data point based on the similarity. This means when new data appears then it can be easily classified into a well suite category by using K- NN algorithm.</a:t>
            </a:r>
          </a:p>
          <a:p>
            <a:pPr algn="l"/>
            <a:endParaRPr lang="en-US" dirty="0">
              <a:solidFill>
                <a:srgbClr val="000000"/>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503473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575E9E-32AF-4C31-8BB8-BB7A39A5B494}"/>
              </a:ext>
            </a:extLst>
          </p:cNvPr>
          <p:cNvSpPr>
            <a:spLocks noGrp="1"/>
          </p:cNvSpPr>
          <p:nvPr>
            <p:ph type="title"/>
          </p:nvPr>
        </p:nvSpPr>
        <p:spPr>
          <a:xfrm>
            <a:off x="709612" y="194733"/>
            <a:ext cx="10772775" cy="785928"/>
          </a:xfrm>
        </p:spPr>
        <p:txBody>
          <a:bodyPr>
            <a:normAutofit/>
          </a:bodyPr>
          <a:lstStyle/>
          <a:p>
            <a:r>
              <a:rPr lang="en-US" sz="3200" i="1" dirty="0">
                <a:latin typeface="Times New Roman" panose="02020603050405020304" pitchFamily="18" charset="0"/>
                <a:cs typeface="Times New Roman" panose="02020603050405020304" pitchFamily="18" charset="0"/>
              </a:rPr>
              <a:t>				MODULES</a:t>
            </a:r>
            <a:endParaRPr lang="en-IN" sz="32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7B0485A7-73BB-445B-9D77-32F74BB8F45F}"/>
              </a:ext>
            </a:extLst>
          </p:cNvPr>
          <p:cNvSpPr txBox="1"/>
          <p:nvPr/>
        </p:nvSpPr>
        <p:spPr>
          <a:xfrm>
            <a:off x="638050" y="1304014"/>
            <a:ext cx="10772774" cy="2769989"/>
          </a:xfrm>
          <a:prstGeom prst="rect">
            <a:avLst/>
          </a:prstGeom>
          <a:noFill/>
        </p:spPr>
        <p:txBody>
          <a:bodyPr wrap="square" rtlCol="0">
            <a:spAutoFit/>
          </a:bodyPr>
          <a:lstStyle/>
          <a:p>
            <a:pPr algn="l"/>
            <a:r>
              <a:rPr lang="en-US" sz="2400" i="1" dirty="0">
                <a:solidFill>
                  <a:schemeClr val="accent1"/>
                </a:solidFill>
                <a:effectLst/>
                <a:latin typeface="Times New Roman" panose="02020603050405020304" pitchFamily="18" charset="0"/>
                <a:cs typeface="Times New Roman" panose="02020603050405020304" pitchFamily="18" charset="0"/>
              </a:rPr>
              <a:t>Anomaly Detection:</a:t>
            </a:r>
          </a:p>
          <a:p>
            <a:pPr algn="l"/>
            <a:endParaRPr lang="en-US" sz="2400" i="1" dirty="0">
              <a:solidFill>
                <a:schemeClr val="accent1"/>
              </a:solidFill>
              <a:effectLst/>
              <a:latin typeface="Calibri" panose="020F0502020204030204" pitchFamily="34" charset="0"/>
              <a:cs typeface="Calibri" panose="020F0502020204030204" pitchFamily="34" charset="0"/>
            </a:endParaRPr>
          </a:p>
          <a:p>
            <a:pPr marL="285750" lvl="2" indent="-285750">
              <a:buFont typeface="Arial" pitchFamily="34" charset="0"/>
              <a:buChar char="•"/>
            </a:pPr>
            <a:r>
              <a:rPr lang="en-US" dirty="0">
                <a:latin typeface="Times New Roman" pitchFamily="18" charset="0"/>
                <a:cs typeface="Times New Roman" pitchFamily="18" charset="0"/>
              </a:rPr>
              <a:t>Anomaly IDS is capable of detecting new unknown threats. </a:t>
            </a:r>
            <a:r>
              <a:rPr lang="en-US" dirty="0">
                <a:solidFill>
                  <a:srgbClr val="000000"/>
                </a:solidFill>
                <a:latin typeface="Times New Roman" pitchFamily="18" charset="0"/>
                <a:cs typeface="Times New Roman" pitchFamily="18" charset="0"/>
              </a:rPr>
              <a:t>The trained and test model is given some input values such as </a:t>
            </a:r>
            <a:r>
              <a:rPr lang="en-US" dirty="0" err="1">
                <a:solidFill>
                  <a:srgbClr val="000000"/>
                </a:solidFill>
                <a:latin typeface="Times New Roman" pitchFamily="18" charset="0"/>
                <a:cs typeface="Times New Roman" pitchFamily="18" charset="0"/>
              </a:rPr>
              <a:t>src_bytes</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dst_bytes</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dst_host_srv_count</a:t>
            </a:r>
            <a:r>
              <a:rPr lang="en-US" dirty="0">
                <a:solidFill>
                  <a:srgbClr val="000000"/>
                </a:solidFill>
                <a:latin typeface="Times New Roman" pitchFamily="18" charset="0"/>
                <a:cs typeface="Times New Roman" pitchFamily="18" charset="0"/>
              </a:rPr>
              <a:t> , same_ </a:t>
            </a:r>
            <a:r>
              <a:rPr lang="en-US" dirty="0" err="1">
                <a:solidFill>
                  <a:srgbClr val="000000"/>
                </a:solidFill>
                <a:latin typeface="Times New Roman" pitchFamily="18" charset="0"/>
                <a:cs typeface="Times New Roman" pitchFamily="18" charset="0"/>
              </a:rPr>
              <a:t>srv_rate</a:t>
            </a:r>
            <a:r>
              <a:rPr lang="en-US" dirty="0">
                <a:solidFill>
                  <a:srgbClr val="000000"/>
                </a:solidFill>
                <a:latin typeface="Times New Roman" pitchFamily="18" charset="0"/>
                <a:cs typeface="Times New Roman" pitchFamily="18" charset="0"/>
              </a:rPr>
              <a:t> , </a:t>
            </a:r>
            <a:r>
              <a:rPr lang="en-US" dirty="0" err="1">
                <a:solidFill>
                  <a:srgbClr val="000000"/>
                </a:solidFill>
                <a:latin typeface="Times New Roman" pitchFamily="18" charset="0"/>
                <a:cs typeface="Times New Roman" pitchFamily="18" charset="0"/>
              </a:rPr>
              <a:t>dst_host_same_srv_rate</a:t>
            </a:r>
            <a:r>
              <a:rPr lang="en-US" dirty="0">
                <a:solidFill>
                  <a:srgbClr val="000000"/>
                </a:solidFill>
                <a:latin typeface="Times New Roman" pitchFamily="18" charset="0"/>
                <a:cs typeface="Times New Roman" pitchFamily="18" charset="0"/>
              </a:rPr>
              <a:t> which  illustrate anomaly event. </a:t>
            </a:r>
          </a:p>
          <a:p>
            <a:pPr marL="285750" lvl="2" indent="-285750">
              <a:buFont typeface="Arial" pitchFamily="34" charset="0"/>
              <a:buChar char="•"/>
            </a:pPr>
            <a:endParaRPr lang="en-US" dirty="0">
              <a:solidFill>
                <a:srgbClr val="000000"/>
              </a:solidFill>
              <a:latin typeface="Times New Roman" pitchFamily="18" charset="0"/>
              <a:cs typeface="Times New Roman" pitchFamily="18" charset="0"/>
            </a:endParaRPr>
          </a:p>
          <a:p>
            <a:pPr marL="285750" lvl="2" indent="-285750">
              <a:buFont typeface="Arial" pitchFamily="34" charset="0"/>
              <a:buChar char="•"/>
            </a:pPr>
            <a:r>
              <a:rPr lang="en-US" dirty="0">
                <a:solidFill>
                  <a:srgbClr val="000000"/>
                </a:solidFill>
                <a:latin typeface="Times New Roman" pitchFamily="18" charset="0"/>
                <a:cs typeface="Times New Roman" pitchFamily="18" charset="0"/>
              </a:rPr>
              <a:t>Based on the training the model detects if any intrusion occurs and it print as “Anomaly” else it  print “Normal” message as the output with less failure rate and high accuracy. </a:t>
            </a:r>
            <a:endParaRPr lang="en-US" dirty="0">
              <a:solidFill>
                <a:srgbClr val="000000"/>
              </a:solidFill>
              <a:effectLst/>
              <a:latin typeface="Times New Roman" pitchFamily="18" charset="0"/>
              <a:cs typeface="Times New Roman" pitchFamily="18" charset="0"/>
            </a:endParaRPr>
          </a:p>
          <a:p>
            <a:pPr algn="l"/>
            <a:endParaRPr lang="en-US"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230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E87CBA71-199A-4359-BF07-2871FC8D7497}"/>
              </a:ext>
            </a:extLst>
          </p:cNvPr>
          <p:cNvSpPr>
            <a:spLocks noGrp="1"/>
          </p:cNvSpPr>
          <p:nvPr>
            <p:ph type="body" sz="half" idx="2"/>
          </p:nvPr>
        </p:nvSpPr>
        <p:spPr>
          <a:xfrm>
            <a:off x="1029295" y="584775"/>
            <a:ext cx="7025375" cy="6181785"/>
          </a:xfrm>
        </p:spPr>
        <p:txBody>
          <a:bodyPr>
            <a:noAutofit/>
          </a:bodyPr>
          <a:lstStyle/>
          <a:p>
            <a:pPr marL="285782" indent="-285782" algn="l">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Abstract</a:t>
            </a:r>
          </a:p>
          <a:p>
            <a:pPr marL="285782" indent="-285782" algn="l">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Introduction</a:t>
            </a:r>
          </a:p>
          <a:p>
            <a:pPr marL="285782" indent="-285782" algn="l">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Existing System</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Proposed System</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Requirement Specifications</a:t>
            </a:r>
          </a:p>
          <a:p>
            <a:pPr marL="285782" indent="-285782">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System </a:t>
            </a:r>
            <a:r>
              <a:rPr lang="en-IN" sz="2400" dirty="0">
                <a:solidFill>
                  <a:schemeClr val="tx1"/>
                </a:solidFill>
                <a:latin typeface="Times New Roman" panose="02020603050405020304" pitchFamily="18" charset="0"/>
                <a:cs typeface="Times New Roman" panose="02020603050405020304" pitchFamily="18" charset="0"/>
              </a:rPr>
              <a:t>Architecture</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UML </a:t>
            </a:r>
            <a:r>
              <a:rPr lang="en-IN" sz="2400" dirty="0" smtClean="0">
                <a:solidFill>
                  <a:schemeClr val="tx1"/>
                </a:solidFill>
                <a:latin typeface="Times New Roman" panose="02020603050405020304" pitchFamily="18" charset="0"/>
                <a:cs typeface="Times New Roman" panose="02020603050405020304" pitchFamily="18" charset="0"/>
              </a:rPr>
              <a:t>Diagrams</a:t>
            </a:r>
          </a:p>
          <a:p>
            <a:pPr marL="285782" indent="-285782">
              <a:buFont typeface="Wingdings" panose="05000000000000000000" pitchFamily="2" charset="2"/>
              <a:buChar char="v"/>
            </a:pPr>
            <a:r>
              <a:rPr lang="en-IN" sz="2400" dirty="0" smtClean="0">
                <a:solidFill>
                  <a:schemeClr val="tx1"/>
                </a:solidFill>
                <a:latin typeface="Times New Roman" panose="02020603050405020304" pitchFamily="18" charset="0"/>
                <a:cs typeface="Times New Roman" panose="02020603050405020304" pitchFamily="18" charset="0"/>
              </a:rPr>
              <a:t>Modules</a:t>
            </a:r>
            <a:endParaRPr lang="en-IN" sz="2400" dirty="0">
              <a:solidFill>
                <a:schemeClr val="tx1"/>
              </a:solidFill>
              <a:latin typeface="Times New Roman" panose="02020603050405020304" pitchFamily="18" charset="0"/>
              <a:cs typeface="Times New Roman" panose="02020603050405020304" pitchFamily="18" charset="0"/>
            </a:endParaRP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Code</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Output Screens</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Conclusion</a:t>
            </a:r>
          </a:p>
          <a:p>
            <a:pPr marL="285782" indent="-285782">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Future Enhancement</a:t>
            </a:r>
          </a:p>
          <a:p>
            <a:pPr marL="285782" indent="-285782">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a:p>
            <a:pPr marL="285782" indent="-285782">
              <a:buFont typeface="Wingdings" panose="05000000000000000000" pitchFamily="2" charset="2"/>
              <a:buChar char="v"/>
            </a:pPr>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latin typeface="Times New Roman" panose="02020603050405020304" pitchFamily="18" charset="0"/>
              <a:cs typeface="Times New Roman" panose="02020603050405020304" pitchFamily="18" charset="0"/>
            </a:endParaRPr>
          </a:p>
          <a:p>
            <a:pPr algn="l"/>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21A2F54-2534-447C-8322-FE6AFC1D09FC}"/>
              </a:ext>
            </a:extLst>
          </p:cNvPr>
          <p:cNvSpPr txBox="1"/>
          <p:nvPr/>
        </p:nvSpPr>
        <p:spPr>
          <a:xfrm>
            <a:off x="4362829" y="0"/>
            <a:ext cx="2592279"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37803671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cstate="print"/>
          <a:stretch>
            <a:fillRect/>
          </a:stretch>
        </p:blipFill>
        <p:spPr>
          <a:xfrm>
            <a:off x="1120141" y="1242060"/>
            <a:ext cx="9044940" cy="4792979"/>
          </a:xfrm>
          <a:prstGeom prst="rect">
            <a:avLst/>
          </a:prstGeom>
        </p:spPr>
      </p:pic>
      <p:sp>
        <p:nvSpPr>
          <p:cNvPr id="3" name="Rectangle 2"/>
          <p:cNvSpPr/>
          <p:nvPr/>
        </p:nvSpPr>
        <p:spPr>
          <a:xfrm>
            <a:off x="3810208" y="435709"/>
            <a:ext cx="3064685" cy="461665"/>
          </a:xfrm>
          <a:prstGeom prst="rect">
            <a:avLst/>
          </a:prstGeom>
        </p:spPr>
        <p:txBody>
          <a:bodyPr wrap="none">
            <a:spAutoFit/>
          </a:bodyPr>
          <a:lstStyle/>
          <a:p>
            <a:r>
              <a:rPr lang="en-US" i="1" dirty="0">
                <a:latin typeface="Times New Roman" panose="02020603050405020304" pitchFamily="18" charset="0"/>
                <a:cs typeface="Times New Roman" panose="02020603050405020304" pitchFamily="18" charset="0"/>
              </a:rPr>
              <a:t>		</a:t>
            </a:r>
            <a:r>
              <a:rPr lang="en-US" sz="2400" i="1" dirty="0" smtClean="0">
                <a:solidFill>
                  <a:schemeClr val="accent1"/>
                </a:solidFill>
                <a:latin typeface="Times New Roman" panose="02020603050405020304" pitchFamily="18" charset="0"/>
                <a:cs typeface="Times New Roman" panose="02020603050405020304" pitchFamily="18" charset="0"/>
              </a:rPr>
              <a:t>SAMPLE DATA</a:t>
            </a:r>
            <a:endParaRPr lang="en-US" sz="2400" dirty="0">
              <a:solidFill>
                <a:schemeClr val="accent1"/>
              </a:solidFill>
            </a:endParaRPr>
          </a:p>
        </p:txBody>
      </p:sp>
    </p:spTree>
    <p:extLst>
      <p:ext uri="{BB962C8B-B14F-4D97-AF65-F5344CB8AC3E}">
        <p14:creationId xmlns:p14="http://schemas.microsoft.com/office/powerpoint/2010/main" val="10962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5993" y="163363"/>
            <a:ext cx="6096000" cy="461665"/>
          </a:xfrm>
          <a:prstGeom prst="rect">
            <a:avLst/>
          </a:prstGeom>
        </p:spPr>
        <p:txBody>
          <a:bodyPr>
            <a:spAutoFit/>
          </a:bodyPr>
          <a:lstStyle/>
          <a:p>
            <a:r>
              <a:rPr lang="en-IN" sz="2400" i="1" dirty="0">
                <a:solidFill>
                  <a:schemeClr val="accent1"/>
                </a:solidFill>
                <a:latin typeface="Times New Roman" panose="02020603050405020304" pitchFamily="18" charset="0"/>
                <a:cs typeface="Times New Roman" panose="02020603050405020304" pitchFamily="18" charset="0"/>
              </a:rPr>
              <a:t>                                      CODE</a:t>
            </a:r>
          </a:p>
        </p:txBody>
      </p:sp>
      <p:sp>
        <p:nvSpPr>
          <p:cNvPr id="4" name="Rectangle 3"/>
          <p:cNvSpPr/>
          <p:nvPr/>
        </p:nvSpPr>
        <p:spPr>
          <a:xfrm>
            <a:off x="978011" y="812644"/>
            <a:ext cx="10479819" cy="5909310"/>
          </a:xfrm>
          <a:prstGeom prst="rect">
            <a:avLst/>
          </a:prstGeom>
        </p:spPr>
        <p:txBody>
          <a:bodyPr wrap="square">
            <a:spAutoFit/>
          </a:bodyPr>
          <a:lstStyle/>
          <a:p>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tkinter</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tk</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tkinter</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messagebox,simpledialog,filedialog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tkinter</a:t>
            </a:r>
            <a:r>
              <a:rPr lang="en-US" dirty="0">
                <a:latin typeface="Times New Roman" pitchFamily="18" charset="0"/>
                <a:cs typeface="Times New Roman" pitchFamily="18" charset="0"/>
              </a:rPr>
              <a:t> import *</a:t>
            </a:r>
          </a:p>
          <a:p>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tkinter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imutils</a:t>
            </a:r>
            <a:r>
              <a:rPr lang="en-US" dirty="0">
                <a:latin typeface="Times New Roman" pitchFamily="18" charset="0"/>
                <a:cs typeface="Times New Roman" pitchFamily="18" charset="0"/>
              </a:rPr>
              <a:t> import paths</a:t>
            </a: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tkinter.filedialog</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askopenfilename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import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np</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import pandas as </a:t>
            </a:r>
            <a:r>
              <a:rPr lang="en-US" dirty="0" err="1">
                <a:latin typeface="Times New Roman" pitchFamily="18" charset="0"/>
                <a:cs typeface="Times New Roman" pitchFamily="18" charset="0"/>
              </a:rPr>
              <a:t>pd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pyplot</a:t>
            </a:r>
            <a:r>
              <a:rPr lang="en-US" dirty="0">
                <a:latin typeface="Times New Roman" pitchFamily="18" charset="0"/>
                <a:cs typeface="Times New Roman" pitchFamily="18" charset="0"/>
              </a:rPr>
              <a:t> as </a:t>
            </a:r>
            <a:r>
              <a:rPr lang="en-US" dirty="0" err="1">
                <a:latin typeface="Times New Roman" pitchFamily="18" charset="0"/>
                <a:cs typeface="Times New Roman" pitchFamily="18" charset="0"/>
              </a:rPr>
              <a:t>plt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sklearn.preprocessing</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MinMaxScaler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sklearn.model_selection</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cross_val_score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sklearn.feature_selection</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SelectFromModel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sklearn.metrics</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classification_report,confusion_matrix,accuracy_score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sklearn.model_selection</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train_test_split,KFold,cross_val_score,GridSearchCV</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sklearn.linear_model</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LogisticRegression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sklearn.tree</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DecisionTreeClassifier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sklearn.neighbors</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KNeighborsClassifier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sklearn.svm</a:t>
            </a:r>
            <a:r>
              <a:rPr lang="en-US" dirty="0">
                <a:latin typeface="Times New Roman" pitchFamily="18" charset="0"/>
                <a:cs typeface="Times New Roman" pitchFamily="18" charset="0"/>
              </a:rPr>
              <a:t> import SVC</a:t>
            </a: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sklearn.naive_bayes</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GaussianNB</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sklearn.ensemble</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RandomForestClassifier</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7380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767" y="732898"/>
            <a:ext cx="9668786" cy="5632311"/>
          </a:xfrm>
          <a:prstGeom prst="rect">
            <a:avLst/>
          </a:prstGeom>
        </p:spPr>
        <p:txBody>
          <a:bodyPr wrap="square">
            <a:spAutoFit/>
          </a:bodyPr>
          <a:lstStyle/>
          <a:p>
            <a:r>
              <a:rPr lang="en-US" dirty="0">
                <a:latin typeface="Times New Roman" pitchFamily="18" charset="0"/>
                <a:cs typeface="Times New Roman" pitchFamily="18" charset="0"/>
              </a:rPr>
              <a:t>import warnings</a:t>
            </a:r>
          </a:p>
          <a:p>
            <a:r>
              <a:rPr lang="en-US" dirty="0" err="1">
                <a:latin typeface="Times New Roman" pitchFamily="18" charset="0"/>
                <a:cs typeface="Times New Roman" pitchFamily="18" charset="0"/>
              </a:rPr>
              <a:t>warnings.filterwarnings</a:t>
            </a:r>
            <a:r>
              <a:rPr lang="en-US" dirty="0">
                <a:latin typeface="Times New Roman" pitchFamily="18" charset="0"/>
                <a:cs typeface="Times New Roman" pitchFamily="18" charset="0"/>
              </a:rPr>
              <a:t>('ignore')</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root= </a:t>
            </a:r>
            <a:r>
              <a:rPr lang="en-US" dirty="0" err="1">
                <a:latin typeface="Times New Roman" pitchFamily="18" charset="0"/>
                <a:cs typeface="Times New Roman" pitchFamily="18" charset="0"/>
              </a:rPr>
              <a:t>tk.Tk</a:t>
            </a:r>
            <a:r>
              <a:rPr lang="en-US" dirty="0">
                <a:latin typeface="Times New Roman" pitchFamily="18" charset="0"/>
                <a:cs typeface="Times New Roman" pitchFamily="18" charset="0"/>
              </a:rPr>
              <a:t>() </a:t>
            </a:r>
          </a:p>
          <a:p>
            <a:r>
              <a:rPr lang="en-US" dirty="0" err="1">
                <a:latin typeface="Times New Roman" pitchFamily="18" charset="0"/>
                <a:cs typeface="Times New Roman" pitchFamily="18" charset="0"/>
              </a:rPr>
              <a:t>root.title</a:t>
            </a:r>
            <a:r>
              <a:rPr lang="en-US" dirty="0">
                <a:latin typeface="Times New Roman" pitchFamily="18" charset="0"/>
                <a:cs typeface="Times New Roman" pitchFamily="18" charset="0"/>
              </a:rPr>
              <a:t>("Network Intrusion Detection")</a:t>
            </a:r>
          </a:p>
          <a:p>
            <a:r>
              <a:rPr lang="en-US" dirty="0" err="1">
                <a:latin typeface="Times New Roman" pitchFamily="18" charset="0"/>
                <a:cs typeface="Times New Roman" pitchFamily="18" charset="0"/>
              </a:rPr>
              <a:t>root.geometry</a:t>
            </a:r>
            <a:r>
              <a:rPr lang="en-US" dirty="0">
                <a:latin typeface="Times New Roman" pitchFamily="18" charset="0"/>
                <a:cs typeface="Times New Roman" pitchFamily="18" charset="0"/>
              </a:rPr>
              <a:t>("1300x1200")</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upload_data</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global filename</a:t>
            </a:r>
          </a:p>
          <a:p>
            <a:r>
              <a:rPr lang="en-US" dirty="0">
                <a:latin typeface="Times New Roman" pitchFamily="18" charset="0"/>
                <a:cs typeface="Times New Roman" pitchFamily="18" charset="0"/>
              </a:rPr>
              <a:t>    filename = </a:t>
            </a:r>
            <a:r>
              <a:rPr lang="en-US" dirty="0" err="1">
                <a:latin typeface="Times New Roman" pitchFamily="18" charset="0"/>
                <a:cs typeface="Times New Roman" pitchFamily="18" charset="0"/>
              </a:rPr>
              <a:t>askopenfilename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initialdir</a:t>
            </a:r>
            <a:r>
              <a:rPr lang="en-US" dirty="0">
                <a:latin typeface="Times New Roman" pitchFamily="18" charset="0"/>
                <a:cs typeface="Times New Roman" pitchFamily="18" charset="0"/>
              </a:rPr>
              <a:t> = "Dataset")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END,"Dataset</a:t>
            </a:r>
            <a:r>
              <a:rPr lang="en-US" dirty="0">
                <a:latin typeface="Times New Roman" pitchFamily="18" charset="0"/>
                <a:cs typeface="Times New Roman" pitchFamily="18" charset="0"/>
              </a:rPr>
              <a:t> loaded\n\n")</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data():</a:t>
            </a:r>
          </a:p>
          <a:p>
            <a:r>
              <a:rPr lang="en-US" dirty="0">
                <a:latin typeface="Times New Roman" pitchFamily="18" charset="0"/>
                <a:cs typeface="Times New Roman" pitchFamily="18" charset="0"/>
              </a:rPr>
              <a:t>    global filename</a:t>
            </a:r>
          </a:p>
          <a:p>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df</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text.delete</a:t>
            </a:r>
            <a:r>
              <a:rPr lang="en-US" dirty="0">
                <a:latin typeface="Times New Roman" pitchFamily="18" charset="0"/>
                <a:cs typeface="Times New Roman" pitchFamily="18" charset="0"/>
              </a:rPr>
              <a:t>('1.0',END)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pd.read_csv</a:t>
            </a:r>
            <a:r>
              <a:rPr lang="en-US" dirty="0">
                <a:latin typeface="Times New Roman" pitchFamily="18" charset="0"/>
                <a:cs typeface="Times New Roman" pitchFamily="18" charset="0"/>
              </a:rPr>
              <a:t>(filename)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END,"Complete</a:t>
            </a:r>
            <a:r>
              <a:rPr lang="en-US" dirty="0">
                <a:latin typeface="Times New Roman" pitchFamily="18" charset="0"/>
                <a:cs typeface="Times New Roman" pitchFamily="18" charset="0"/>
              </a:rPr>
              <a:t> Dataset\n\n")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END,df</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a:t>
            </a:r>
            <a:r>
              <a:rPr lang="en-US" dirty="0" err="1">
                <a:latin typeface="Times New Roman" pitchFamily="18" charset="0"/>
                <a:cs typeface="Times New Roman" pitchFamily="18" charset="0"/>
              </a:rPr>
              <a:t>df</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895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2108" y="1142084"/>
            <a:ext cx="10487770" cy="5078313"/>
          </a:xfrm>
          <a:prstGeom prst="rect">
            <a:avLst/>
          </a:prstGeom>
        </p:spPr>
        <p:txBody>
          <a:bodyPr wrap="square">
            <a:spAutoFit/>
          </a:bodyPr>
          <a:lstStyle/>
          <a:p>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statistics():    </a:t>
            </a:r>
          </a:p>
          <a:p>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df</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text.delete</a:t>
            </a:r>
            <a:r>
              <a:rPr lang="en-US" dirty="0">
                <a:latin typeface="Times New Roman" pitchFamily="18" charset="0"/>
                <a:cs typeface="Times New Roman" pitchFamily="18" charset="0"/>
              </a:rPr>
              <a:t>('1.0',END)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END,"Top</a:t>
            </a:r>
            <a:r>
              <a:rPr lang="en-US" dirty="0">
                <a:latin typeface="Times New Roman" pitchFamily="18" charset="0"/>
                <a:cs typeface="Times New Roman" pitchFamily="18" charset="0"/>
              </a:rPr>
              <a:t> FIVE rows of the Dataset\n\n")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END,df.head</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stats=</a:t>
            </a:r>
            <a:r>
              <a:rPr lang="en-US" dirty="0" err="1">
                <a:latin typeface="Times New Roman" pitchFamily="18" charset="0"/>
                <a:cs typeface="Times New Roman" pitchFamily="18" charset="0"/>
              </a:rPr>
              <a:t>df.describe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(END,"\n\</a:t>
            </a:r>
            <a:r>
              <a:rPr lang="en-US" dirty="0" err="1">
                <a:latin typeface="Times New Roman" pitchFamily="18" charset="0"/>
                <a:cs typeface="Times New Roman" pitchFamily="18" charset="0"/>
              </a:rPr>
              <a:t>nStatistical</a:t>
            </a:r>
            <a:r>
              <a:rPr lang="en-US" dirty="0">
                <a:latin typeface="Times New Roman" pitchFamily="18" charset="0"/>
                <a:cs typeface="Times New Roman" pitchFamily="18" charset="0"/>
              </a:rPr>
              <a:t> Measurements for Data\n\n")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END,stats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preprocess():</a:t>
            </a:r>
          </a:p>
          <a:p>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df</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text.delete</a:t>
            </a:r>
            <a:r>
              <a:rPr lang="en-US" dirty="0">
                <a:latin typeface="Times New Roman" pitchFamily="18" charset="0"/>
                <a:cs typeface="Times New Roman" pitchFamily="18" charset="0"/>
              </a:rPr>
              <a:t>('1.0',END)</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df.drop</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protocol_type','service','flag</a:t>
            </a:r>
            <a:r>
              <a:rPr lang="en-US" dirty="0">
                <a:latin typeface="Times New Roman" pitchFamily="18" charset="0"/>
                <a:cs typeface="Times New Roman" pitchFamily="18" charset="0"/>
              </a:rPr>
              <a:t>'],axis=1)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df.loc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==0).mean() &lt; .7]</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['label'] = </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['label'].map({'anomaly':1,'normal':0})</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(END,"\t\t\</a:t>
            </a:r>
            <a:r>
              <a:rPr lang="en-US" dirty="0" err="1">
                <a:latin typeface="Times New Roman" pitchFamily="18" charset="0"/>
                <a:cs typeface="Times New Roman" pitchFamily="18" charset="0"/>
              </a:rPr>
              <a:t>tPreprocessed</a:t>
            </a:r>
            <a:r>
              <a:rPr lang="en-US" dirty="0">
                <a:latin typeface="Times New Roman" pitchFamily="18" charset="0"/>
                <a:cs typeface="Times New Roman" pitchFamily="18" charset="0"/>
              </a:rPr>
              <a:t> Data\n\n")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END,df</a:t>
            </a: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1305843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011" y="842869"/>
            <a:ext cx="8165990" cy="3416320"/>
          </a:xfrm>
          <a:prstGeom prst="rect">
            <a:avLst/>
          </a:prstGeom>
        </p:spPr>
        <p:txBody>
          <a:bodyPr wrap="square">
            <a:spAutoFit/>
          </a:bodyPr>
          <a:lstStyle/>
          <a:p>
            <a:r>
              <a:rPr lang="en-US" dirty="0" err="1">
                <a:latin typeface="Times New Roman" pitchFamily="18" charset="0"/>
                <a:cs typeface="Times New Roman" pitchFamily="18" charset="0"/>
              </a:rPr>
              <a:t>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train_test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df</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global </a:t>
            </a:r>
            <a:r>
              <a:rPr lang="en-US" dirty="0" err="1">
                <a:latin typeface="Times New Roman" pitchFamily="18" charset="0"/>
                <a:cs typeface="Times New Roman" pitchFamily="18" charset="0"/>
              </a:rPr>
              <a:t>x_train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x_test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y_train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y_test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text.delete</a:t>
            </a:r>
            <a:r>
              <a:rPr lang="en-US" dirty="0">
                <a:latin typeface="Times New Roman" pitchFamily="18" charset="0"/>
                <a:cs typeface="Times New Roman" pitchFamily="18" charset="0"/>
              </a:rPr>
              <a:t>('1.0',END)</a:t>
            </a:r>
          </a:p>
          <a:p>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df.iloc</a:t>
            </a:r>
            <a:r>
              <a:rPr lang="en-US" dirty="0">
                <a:latin typeface="Times New Roman" pitchFamily="18" charset="0"/>
                <a:cs typeface="Times New Roman" pitchFamily="18" charset="0"/>
              </a:rPr>
              <a:t>[:,:-1]</a:t>
            </a:r>
          </a:p>
          <a:p>
            <a:r>
              <a:rPr lang="en-US" dirty="0">
                <a:latin typeface="Times New Roman" pitchFamily="18" charset="0"/>
                <a:cs typeface="Times New Roman" pitchFamily="18" charset="0"/>
              </a:rPr>
              <a:t>    y=</a:t>
            </a:r>
            <a:r>
              <a:rPr lang="en-US" dirty="0" err="1">
                <a:latin typeface="Times New Roman" pitchFamily="18" charset="0"/>
                <a:cs typeface="Times New Roman" pitchFamily="18" charset="0"/>
              </a:rPr>
              <a:t>df.iloc</a:t>
            </a:r>
            <a:r>
              <a:rPr lang="en-US" dirty="0">
                <a:latin typeface="Times New Roman" pitchFamily="18" charset="0"/>
                <a:cs typeface="Times New Roman" pitchFamily="18" charset="0"/>
              </a:rPr>
              <a:t>[:,-1]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x_train,x_test,y_train,y_test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train_test_split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x,y,test_size</a:t>
            </a:r>
            <a:r>
              <a:rPr lang="en-US" dirty="0">
                <a:latin typeface="Times New Roman" pitchFamily="18" charset="0"/>
                <a:cs typeface="Times New Roman" pitchFamily="18" charset="0"/>
              </a:rPr>
              <a:t>=0.2,random_state=25)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END,"Train</a:t>
            </a:r>
            <a:r>
              <a:rPr lang="en-US" dirty="0">
                <a:latin typeface="Times New Roman" pitchFamily="18" charset="0"/>
                <a:cs typeface="Times New Roman" pitchFamily="18" charset="0"/>
              </a:rPr>
              <a:t> and Test model Generated\n\n")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END,"Total</a:t>
            </a:r>
            <a:r>
              <a:rPr lang="en-US" dirty="0">
                <a:latin typeface="Times New Roman" pitchFamily="18" charset="0"/>
                <a:cs typeface="Times New Roman" pitchFamily="18" charset="0"/>
              </a:rPr>
              <a:t> Dataset Size :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df</a:t>
            </a:r>
            <a:r>
              <a:rPr lang="en-US" dirty="0">
                <a:latin typeface="Times New Roman" pitchFamily="18" charset="0"/>
                <a:cs typeface="Times New Roman" pitchFamily="18" charset="0"/>
              </a:rPr>
              <a:t>))+"\n")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END,"Training</a:t>
            </a:r>
            <a:r>
              <a:rPr lang="en-US" dirty="0">
                <a:latin typeface="Times New Roman" pitchFamily="18" charset="0"/>
                <a:cs typeface="Times New Roman" pitchFamily="18" charset="0"/>
              </a:rPr>
              <a:t> Size :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x_train</a:t>
            </a:r>
            <a:r>
              <a:rPr lang="en-US" dirty="0">
                <a:latin typeface="Times New Roman" pitchFamily="18" charset="0"/>
                <a:cs typeface="Times New Roman" pitchFamily="18" charset="0"/>
              </a:rPr>
              <a:t>))+"\n")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text.insert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END,"Test</a:t>
            </a:r>
            <a:r>
              <a:rPr lang="en-US" dirty="0">
                <a:latin typeface="Times New Roman" pitchFamily="18" charset="0"/>
                <a:cs typeface="Times New Roman" pitchFamily="18" charset="0"/>
              </a:rPr>
              <a:t> Size :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len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x_test</a:t>
            </a:r>
            <a:r>
              <a:rPr lang="en-US" dirty="0">
                <a:latin typeface="Times New Roman" pitchFamily="18" charset="0"/>
                <a:cs typeface="Times New Roman" pitchFamily="18" charset="0"/>
              </a:rPr>
              <a:t>))+"\n")</a:t>
            </a:r>
          </a:p>
          <a:p>
            <a:r>
              <a:rPr lang="en-US" dirty="0">
                <a:latin typeface="Times New Roman" pitchFamily="18" charset="0"/>
                <a:cs typeface="Times New Roman" pitchFamily="18" charset="0"/>
              </a:rPr>
              <a:t>    return </a:t>
            </a:r>
            <a:r>
              <a:rPr lang="en-US" dirty="0" err="1">
                <a:latin typeface="Times New Roman" pitchFamily="18" charset="0"/>
                <a:cs typeface="Times New Roman" pitchFamily="18" charset="0"/>
              </a:rPr>
              <a:t>x_train,x_test,y_train,y_test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048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22092" y="262595"/>
            <a:ext cx="2735877" cy="461665"/>
          </a:xfrm>
          <a:prstGeom prst="rect">
            <a:avLst/>
          </a:prstGeom>
        </p:spPr>
        <p:txBody>
          <a:bodyPr wrap="none">
            <a:spAutoFit/>
          </a:bodyPr>
          <a:lstStyle/>
          <a:p>
            <a:r>
              <a:rPr lang="en-US" sz="2400" i="1" dirty="0">
                <a:solidFill>
                  <a:schemeClr val="accent1"/>
                </a:solidFill>
                <a:latin typeface="Times New Roman" pitchFamily="18" charset="0"/>
                <a:cs typeface="Times New Roman" pitchFamily="18" charset="0"/>
              </a:rPr>
              <a:t>OUTPUT SCREENS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11033"/>
            <a:ext cx="10058400" cy="5716988"/>
          </a:xfrm>
          <a:prstGeom prst="rect">
            <a:avLst/>
          </a:prstGeom>
        </p:spPr>
      </p:pic>
    </p:spTree>
    <p:extLst>
      <p:ext uri="{BB962C8B-B14F-4D97-AF65-F5344CB8AC3E}">
        <p14:creationId xmlns:p14="http://schemas.microsoft.com/office/powerpoint/2010/main" val="231102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010" y="644055"/>
            <a:ext cx="10058400" cy="5657850"/>
          </a:xfrm>
          <a:prstGeom prst="rect">
            <a:avLst/>
          </a:prstGeom>
        </p:spPr>
      </p:pic>
    </p:spTree>
    <p:extLst>
      <p:ext uri="{BB962C8B-B14F-4D97-AF65-F5344CB8AC3E}">
        <p14:creationId xmlns:p14="http://schemas.microsoft.com/office/powerpoint/2010/main" val="2734320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303" y="699714"/>
            <a:ext cx="10058400" cy="5657850"/>
          </a:xfrm>
          <a:prstGeom prst="rect">
            <a:avLst/>
          </a:prstGeom>
        </p:spPr>
      </p:pic>
    </p:spTree>
    <p:extLst>
      <p:ext uri="{BB962C8B-B14F-4D97-AF65-F5344CB8AC3E}">
        <p14:creationId xmlns:p14="http://schemas.microsoft.com/office/powerpoint/2010/main" val="3674876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96" y="429370"/>
            <a:ext cx="10058400" cy="5657850"/>
          </a:xfrm>
          <a:prstGeom prst="rect">
            <a:avLst/>
          </a:prstGeom>
        </p:spPr>
      </p:pic>
    </p:spTree>
    <p:extLst>
      <p:ext uri="{BB962C8B-B14F-4D97-AF65-F5344CB8AC3E}">
        <p14:creationId xmlns:p14="http://schemas.microsoft.com/office/powerpoint/2010/main" val="3008701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12" y="492981"/>
            <a:ext cx="10058400" cy="5657850"/>
          </a:xfrm>
          <a:prstGeom prst="rect">
            <a:avLst/>
          </a:prstGeom>
        </p:spPr>
      </p:pic>
    </p:spTree>
    <p:extLst>
      <p:ext uri="{BB962C8B-B14F-4D97-AF65-F5344CB8AC3E}">
        <p14:creationId xmlns:p14="http://schemas.microsoft.com/office/powerpoint/2010/main" val="202597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071550-1D2E-45E5-AC2A-7A5077EBC49C}"/>
              </a:ext>
            </a:extLst>
          </p:cNvPr>
          <p:cNvSpPr>
            <a:spLocks noGrp="1"/>
          </p:cNvSpPr>
          <p:nvPr>
            <p:ph type="title"/>
          </p:nvPr>
        </p:nvSpPr>
        <p:spPr>
          <a:xfrm>
            <a:off x="566467" y="437322"/>
            <a:ext cx="9934442" cy="702365"/>
          </a:xfrm>
        </p:spPr>
        <p:txBody>
          <a:bodyPr>
            <a:normAutofit/>
          </a:bodyPr>
          <a:lstStyle/>
          <a:p>
            <a:pPr algn="ctr"/>
            <a:r>
              <a:rPr lang="en-IN" sz="3200" i="1" dirty="0">
                <a:latin typeface="Times New Roman" panose="02020603050405020304" pitchFamily="18" charset="0"/>
                <a:cs typeface="Times New Roman" panose="02020603050405020304" pitchFamily="18" charset="0"/>
              </a:rPr>
              <a:t>ABSTRACT</a:t>
            </a:r>
          </a:p>
        </p:txBody>
      </p:sp>
      <p:sp>
        <p:nvSpPr>
          <p:cNvPr id="4" name="TextBox 3"/>
          <p:cNvSpPr txBox="1"/>
          <p:nvPr/>
        </p:nvSpPr>
        <p:spPr>
          <a:xfrm>
            <a:off x="978009" y="1455089"/>
            <a:ext cx="10209475" cy="3181384"/>
          </a:xfrm>
          <a:prstGeom prst="rect">
            <a:avLst/>
          </a:prstGeom>
          <a:noFill/>
        </p:spPr>
        <p:txBody>
          <a:bodyPr wrap="square" rtlCol="0">
            <a:spAutoFit/>
          </a:bodyPr>
          <a:lstStyle/>
          <a:p>
            <a:pPr>
              <a:lnSpc>
                <a:spcPct val="107000"/>
              </a:lnSpc>
              <a:spcAft>
                <a:spcPts val="800"/>
              </a:spcAft>
            </a:pPr>
            <a:r>
              <a:rPr lang="en-IN" dirty="0" smtClean="0">
                <a:solidFill>
                  <a:srgbClr val="000000"/>
                </a:solidFill>
                <a:latin typeface="Times New Roman" pitchFamily="18" charset="0"/>
                <a:ea typeface="Times New Roman" pitchFamily="18" charset="0"/>
                <a:cs typeface="Times New Roman" pitchFamily="18" charset="0"/>
              </a:rPr>
              <a:t>An Intrusion Detection System (IDS) is a software that monitors a single or a</a:t>
            </a:r>
            <a:r>
              <a:rPr lang="en-IN" dirty="0" smtClean="0">
                <a:latin typeface="Times New Roman" pitchFamily="18" charset="0"/>
                <a:ea typeface="Times New Roman" pitchFamily="18" charset="0"/>
                <a:cs typeface="Times New Roman" pitchFamily="18" charset="0"/>
              </a:rPr>
              <a:t> </a:t>
            </a:r>
            <a:r>
              <a:rPr lang="en-IN" dirty="0" smtClean="0">
                <a:solidFill>
                  <a:srgbClr val="000000"/>
                </a:solidFill>
                <a:latin typeface="Times New Roman" pitchFamily="18" charset="0"/>
                <a:ea typeface="Times New Roman" panose="02020603050405020304" pitchFamily="18" charset="0"/>
                <a:cs typeface="Times New Roman" pitchFamily="18" charset="0"/>
              </a:rPr>
              <a:t>network of computers for </a:t>
            </a:r>
          </a:p>
          <a:p>
            <a:pPr>
              <a:lnSpc>
                <a:spcPct val="107000"/>
              </a:lnSpc>
              <a:spcAft>
                <a:spcPts val="800"/>
              </a:spcAft>
            </a:pPr>
            <a:r>
              <a:rPr lang="en-IN" dirty="0" smtClean="0">
                <a:solidFill>
                  <a:srgbClr val="000000"/>
                </a:solidFill>
                <a:latin typeface="Times New Roman" pitchFamily="18" charset="0"/>
                <a:ea typeface="Times New Roman" panose="02020603050405020304" pitchFamily="18" charset="0"/>
                <a:cs typeface="Times New Roman" pitchFamily="18" charset="0"/>
              </a:rPr>
              <a:t>malicious activities (attacks) that are aimed at stealing or censoring information or corrupting network </a:t>
            </a:r>
          </a:p>
          <a:p>
            <a:pPr>
              <a:lnSpc>
                <a:spcPct val="107000"/>
              </a:lnSpc>
              <a:spcAft>
                <a:spcPts val="800"/>
              </a:spcAft>
            </a:pPr>
            <a:r>
              <a:rPr lang="en-IN" dirty="0" smtClean="0">
                <a:solidFill>
                  <a:srgbClr val="000000"/>
                </a:solidFill>
                <a:latin typeface="Times New Roman" pitchFamily="18" charset="0"/>
                <a:ea typeface="Times New Roman" panose="02020603050405020304" pitchFamily="18" charset="0"/>
                <a:cs typeface="Times New Roman" pitchFamily="18" charset="0"/>
              </a:rPr>
              <a:t>protocols. Most techniques used in today’s IDS are not able to deal with the dynamic and complex nature of</a:t>
            </a:r>
          </a:p>
          <a:p>
            <a:pPr>
              <a:lnSpc>
                <a:spcPct val="107000"/>
              </a:lnSpc>
              <a:spcAft>
                <a:spcPts val="800"/>
              </a:spcAft>
            </a:pPr>
            <a:r>
              <a:rPr lang="en-IN" dirty="0" smtClean="0">
                <a:solidFill>
                  <a:srgbClr val="000000"/>
                </a:solidFill>
                <a:latin typeface="Times New Roman" pitchFamily="18" charset="0"/>
                <a:ea typeface="Times New Roman" panose="02020603050405020304" pitchFamily="18" charset="0"/>
                <a:cs typeface="Times New Roman" pitchFamily="18" charset="0"/>
              </a:rPr>
              <a:t> </a:t>
            </a:r>
            <a:r>
              <a:rPr lang="en-IN" dirty="0">
                <a:solidFill>
                  <a:srgbClr val="000000"/>
                </a:solidFill>
                <a:latin typeface="Times New Roman" pitchFamily="18" charset="0"/>
                <a:ea typeface="Times New Roman" panose="02020603050405020304" pitchFamily="18" charset="0"/>
                <a:cs typeface="Times New Roman" pitchFamily="18" charset="0"/>
              </a:rPr>
              <a:t>cyber attacks on computer networks. Hence, eﬃcient adaptive methods like various techniques of machine</a:t>
            </a:r>
          </a:p>
          <a:p>
            <a:pPr>
              <a:lnSpc>
                <a:spcPct val="107000"/>
              </a:lnSpc>
              <a:spcAft>
                <a:spcPts val="800"/>
              </a:spcAft>
            </a:pPr>
            <a:r>
              <a:rPr lang="en-IN" dirty="0">
                <a:solidFill>
                  <a:srgbClr val="000000"/>
                </a:solidFill>
                <a:latin typeface="Times New Roman" pitchFamily="18" charset="0"/>
                <a:ea typeface="Times New Roman" panose="02020603050405020304" pitchFamily="18" charset="0"/>
                <a:cs typeface="Times New Roman" pitchFamily="18" charset="0"/>
              </a:rPr>
              <a:t> learning can result in higher detection rates, lower false alarm rates and reasonable computation and </a:t>
            </a:r>
          </a:p>
          <a:p>
            <a:pPr>
              <a:lnSpc>
                <a:spcPct val="107000"/>
              </a:lnSpc>
              <a:spcAft>
                <a:spcPts val="800"/>
              </a:spcAft>
            </a:pPr>
            <a:r>
              <a:rPr lang="en-IN" dirty="0">
                <a:solidFill>
                  <a:srgbClr val="000000"/>
                </a:solidFill>
                <a:latin typeface="Times New Roman" pitchFamily="18" charset="0"/>
                <a:ea typeface="Times New Roman" panose="02020603050405020304" pitchFamily="18" charset="0"/>
                <a:cs typeface="Times New Roman" pitchFamily="18" charset="0"/>
              </a:rPr>
              <a:t>communication costs. We divide the schemes into methods based on classical artiﬁcial intelligence (AI) and</a:t>
            </a:r>
          </a:p>
          <a:p>
            <a:pPr>
              <a:lnSpc>
                <a:spcPct val="107000"/>
              </a:lnSpc>
              <a:spcAft>
                <a:spcPts val="800"/>
              </a:spcAft>
            </a:pPr>
            <a:r>
              <a:rPr lang="en-IN" dirty="0">
                <a:solidFill>
                  <a:srgbClr val="000000"/>
                </a:solidFill>
                <a:latin typeface="Times New Roman" pitchFamily="18" charset="0"/>
                <a:ea typeface="Times New Roman" panose="02020603050405020304" pitchFamily="18" charset="0"/>
                <a:cs typeface="Times New Roman" pitchFamily="18" charset="0"/>
              </a:rPr>
              <a:t> methods based on computational intelligence (CI). We explain how various characteristics of CI techniques</a:t>
            </a:r>
          </a:p>
          <a:p>
            <a:pPr>
              <a:lnSpc>
                <a:spcPct val="107000"/>
              </a:lnSpc>
              <a:spcAft>
                <a:spcPts val="800"/>
              </a:spcAft>
            </a:pPr>
            <a:r>
              <a:rPr lang="en-IN" dirty="0">
                <a:solidFill>
                  <a:srgbClr val="000000"/>
                </a:solidFill>
                <a:latin typeface="Times New Roman" pitchFamily="18" charset="0"/>
                <a:ea typeface="Times New Roman" panose="02020603050405020304" pitchFamily="18" charset="0"/>
                <a:cs typeface="Times New Roman" pitchFamily="18" charset="0"/>
              </a:rPr>
              <a:t> can be used to build eﬃcient IDS.</a:t>
            </a:r>
            <a:endParaRPr lang="en-IN"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05365095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328" y="548639"/>
            <a:ext cx="10058400" cy="5657850"/>
          </a:xfrm>
          <a:prstGeom prst="rect">
            <a:avLst/>
          </a:prstGeom>
        </p:spPr>
      </p:pic>
    </p:spTree>
    <p:extLst>
      <p:ext uri="{BB962C8B-B14F-4D97-AF65-F5344CB8AC3E}">
        <p14:creationId xmlns:p14="http://schemas.microsoft.com/office/powerpoint/2010/main" val="2912432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492981"/>
            <a:ext cx="10058400" cy="5657850"/>
          </a:xfrm>
          <a:prstGeom prst="rect">
            <a:avLst/>
          </a:prstGeom>
        </p:spPr>
      </p:pic>
    </p:spTree>
    <p:extLst>
      <p:ext uri="{BB962C8B-B14F-4D97-AF65-F5344CB8AC3E}">
        <p14:creationId xmlns:p14="http://schemas.microsoft.com/office/powerpoint/2010/main" val="3798616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059" y="572495"/>
            <a:ext cx="10058400" cy="5657850"/>
          </a:xfrm>
          <a:prstGeom prst="rect">
            <a:avLst/>
          </a:prstGeom>
        </p:spPr>
      </p:pic>
    </p:spTree>
    <p:extLst>
      <p:ext uri="{BB962C8B-B14F-4D97-AF65-F5344CB8AC3E}">
        <p14:creationId xmlns:p14="http://schemas.microsoft.com/office/powerpoint/2010/main" val="23858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865" y="572495"/>
            <a:ext cx="10058400" cy="5657850"/>
          </a:xfrm>
          <a:prstGeom prst="rect">
            <a:avLst/>
          </a:prstGeom>
        </p:spPr>
      </p:pic>
    </p:spTree>
    <p:extLst>
      <p:ext uri="{BB962C8B-B14F-4D97-AF65-F5344CB8AC3E}">
        <p14:creationId xmlns:p14="http://schemas.microsoft.com/office/powerpoint/2010/main" val="2229907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718" y="469127"/>
            <a:ext cx="10058400" cy="5657850"/>
          </a:xfrm>
          <a:prstGeom prst="rect">
            <a:avLst/>
          </a:prstGeom>
        </p:spPr>
      </p:pic>
    </p:spTree>
    <p:extLst>
      <p:ext uri="{BB962C8B-B14F-4D97-AF65-F5344CB8AC3E}">
        <p14:creationId xmlns:p14="http://schemas.microsoft.com/office/powerpoint/2010/main" val="11404045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6682" y="895371"/>
            <a:ext cx="6096000" cy="461665"/>
          </a:xfrm>
          <a:prstGeom prst="rect">
            <a:avLst/>
          </a:prstGeom>
        </p:spPr>
        <p:txBody>
          <a:bodyPr>
            <a:spAutoFit/>
          </a:bodyPr>
          <a:lstStyle/>
          <a:p>
            <a:r>
              <a:rPr lang="en-IN" sz="2400" i="1" dirty="0">
                <a:solidFill>
                  <a:schemeClr val="accent1"/>
                </a:solidFill>
                <a:latin typeface="Times New Roman" panose="02020603050405020304" pitchFamily="18" charset="0"/>
                <a:cs typeface="Times New Roman" panose="02020603050405020304" pitchFamily="18" charset="0"/>
              </a:rPr>
              <a:t>                         CONCLUSION</a:t>
            </a:r>
          </a:p>
        </p:txBody>
      </p:sp>
      <p:sp>
        <p:nvSpPr>
          <p:cNvPr id="3" name="Rectangle 2"/>
          <p:cNvSpPr/>
          <p:nvPr/>
        </p:nvSpPr>
        <p:spPr>
          <a:xfrm>
            <a:off x="1447137" y="1750052"/>
            <a:ext cx="9629030" cy="2308324"/>
          </a:xfrm>
          <a:prstGeom prst="rect">
            <a:avLst/>
          </a:prstGeom>
        </p:spPr>
        <p:txBody>
          <a:bodyPr wrap="square">
            <a:spAutoFit/>
          </a:bodyPr>
          <a:lstStyle/>
          <a:p>
            <a:r>
              <a:rPr lang="en-US" dirty="0">
                <a:latin typeface="Times New Roman" pitchFamily="18" charset="0"/>
                <a:cs typeface="Times New Roman" pitchFamily="18" charset="0"/>
              </a:rPr>
              <a:t>It is desirable for anomaly-based network intrusion detection system to achieve high classification accuracy and reduce the process complexity of extracting the rules from training data. A canonical correlation analysis is used to optimize the features toward designing the scale to detect the intrusions. The selection of optimal features simplifies the process of FAIS. The experiments were conducted using a benchmark KDD’99 Dataset. Decision Tree algorithm in machine learning has given highest accuracy of 98.3936% where as Random Forest and KNN algorithms has 97.992% and 94.7791% accuracy respectively. So Train and Test model follows Decision Tree algorithm to provide accurate and low FAIS rate.</a:t>
            </a:r>
          </a:p>
        </p:txBody>
      </p:sp>
    </p:spTree>
    <p:extLst>
      <p:ext uri="{BB962C8B-B14F-4D97-AF65-F5344CB8AC3E}">
        <p14:creationId xmlns:p14="http://schemas.microsoft.com/office/powerpoint/2010/main" val="207860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4351" y="636306"/>
            <a:ext cx="3663182" cy="461665"/>
          </a:xfrm>
          <a:prstGeom prst="rect">
            <a:avLst/>
          </a:prstGeom>
        </p:spPr>
        <p:txBody>
          <a:bodyPr wrap="none">
            <a:spAutoFit/>
          </a:bodyPr>
          <a:lstStyle/>
          <a:p>
            <a:r>
              <a:rPr lang="en-IN" sz="2400" i="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Rectangle 2"/>
          <p:cNvSpPr/>
          <p:nvPr/>
        </p:nvSpPr>
        <p:spPr>
          <a:xfrm>
            <a:off x="1160891" y="1549973"/>
            <a:ext cx="9692639" cy="2585323"/>
          </a:xfrm>
          <a:prstGeom prst="rect">
            <a:avLst/>
          </a:prstGeom>
        </p:spPr>
        <p:txBody>
          <a:bodyPr wrap="square">
            <a:spAutoFit/>
          </a:bodyPr>
          <a:lstStyle/>
          <a:p>
            <a:pPr marL="285750" indent="-285750">
              <a:buFont typeface="Arial" pitchFamily="34" charset="0"/>
              <a:buChar char="•"/>
            </a:pPr>
            <a:r>
              <a:rPr lang="en-US" b="1" i="1" dirty="0">
                <a:latin typeface="Times New Roman" pitchFamily="18" charset="0"/>
                <a:cs typeface="Times New Roman" pitchFamily="18" charset="0"/>
              </a:rPr>
              <a:t>Intrusion Prevention, </a:t>
            </a:r>
            <a:r>
              <a:rPr lang="en-US" dirty="0">
                <a:latin typeface="Times New Roman" pitchFamily="18" charset="0"/>
                <a:cs typeface="Times New Roman" pitchFamily="18" charset="0"/>
              </a:rPr>
              <a:t>is another area that will grow dramatically in the future. Intrusion prevention is in its infancy. </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i="1" dirty="0">
                <a:latin typeface="Times New Roman" pitchFamily="18" charset="0"/>
                <a:cs typeface="Times New Roman" pitchFamily="18" charset="0"/>
              </a:rPr>
              <a:t>Source Determination, </a:t>
            </a:r>
            <a:r>
              <a:rPr lang="en-US" dirty="0">
                <a:latin typeface="Times New Roman" pitchFamily="18" charset="0"/>
                <a:cs typeface="Times New Roman" pitchFamily="18" charset="0"/>
              </a:rPr>
              <a:t>means determining the origin of network traffic. Given how easy it is to spoof IP addresses, any source IP address in conventional IP packets must be viewed with suspicion. Tools that fabricate packets, inserting any desired IP address into the IP headers, are freely available on the Internet.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i="1" dirty="0">
                <a:latin typeface="Times New Roman" pitchFamily="18" charset="0"/>
                <a:cs typeface="Times New Roman" pitchFamily="18" charset="0"/>
              </a:rPr>
              <a:t>Target Detection, </a:t>
            </a:r>
            <a:r>
              <a:rPr lang="en-US" dirty="0">
                <a:latin typeface="Times New Roman" pitchFamily="18" charset="0"/>
                <a:cs typeface="Times New Roman" pitchFamily="18" charset="0"/>
              </a:rPr>
              <a:t>We’re also likely to see more widespread use of target detection in the future. </a:t>
            </a:r>
          </a:p>
        </p:txBody>
      </p:sp>
    </p:spTree>
    <p:extLst>
      <p:ext uri="{BB962C8B-B14F-4D97-AF65-F5344CB8AC3E}">
        <p14:creationId xmlns:p14="http://schemas.microsoft.com/office/powerpoint/2010/main" val="33885786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8238" y="2425350"/>
            <a:ext cx="2625462" cy="707886"/>
          </a:xfrm>
          <a:prstGeom prst="rect">
            <a:avLst/>
          </a:prstGeom>
        </p:spPr>
        <p:txBody>
          <a:bodyPr wrap="none">
            <a:spAutoFit/>
          </a:bodyPr>
          <a:lstStyle/>
          <a:p>
            <a:r>
              <a:rPr lang="en-US" sz="4000" dirty="0">
                <a:solidFill>
                  <a:schemeClr val="accent1"/>
                </a:solidFill>
              </a:rPr>
              <a:t>THANK YOU</a:t>
            </a:r>
          </a:p>
        </p:txBody>
      </p:sp>
    </p:spTree>
    <p:extLst>
      <p:ext uri="{BB962C8B-B14F-4D97-AF65-F5344CB8AC3E}">
        <p14:creationId xmlns:p14="http://schemas.microsoft.com/office/powerpoint/2010/main" val="151765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C93DC-9590-4CC7-8C0E-4DF0FE683033}"/>
              </a:ext>
            </a:extLst>
          </p:cNvPr>
          <p:cNvSpPr>
            <a:spLocks noGrp="1"/>
          </p:cNvSpPr>
          <p:nvPr>
            <p:ph type="title"/>
          </p:nvPr>
        </p:nvSpPr>
        <p:spPr>
          <a:xfrm>
            <a:off x="206650" y="331304"/>
            <a:ext cx="10772775" cy="530087"/>
          </a:xfrm>
        </p:spPr>
        <p:txBody>
          <a:bodyPr>
            <a:normAutofit fontScale="90000"/>
          </a:bodyPr>
          <a:lstStyle/>
          <a:p>
            <a:r>
              <a:rPr lang="en-US" dirty="0"/>
              <a:t>				</a:t>
            </a:r>
            <a:r>
              <a:rPr lang="en-US" sz="3200" i="1" dirty="0">
                <a:latin typeface="Times New Roman" panose="02020603050405020304" pitchFamily="18" charset="0"/>
                <a:cs typeface="Times New Roman" panose="02020603050405020304" pitchFamily="18" charset="0"/>
              </a:rPr>
              <a:t>INTRODUCTION  TO  IDS</a:t>
            </a:r>
            <a:endParaRPr lang="en-IN" sz="32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F669FFD1-EE11-4172-B9B8-0BB61A38BCB8}"/>
              </a:ext>
            </a:extLst>
          </p:cNvPr>
          <p:cNvSpPr txBox="1"/>
          <p:nvPr/>
        </p:nvSpPr>
        <p:spPr>
          <a:xfrm>
            <a:off x="792480" y="1264206"/>
            <a:ext cx="10436086"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itchFamily="18" charset="0"/>
                <a:cs typeface="Times New Roman" pitchFamily="18" charset="0"/>
              </a:rPr>
              <a:t>A set of techniques used for detection of abnormal behaviors on network.</a:t>
            </a:r>
          </a:p>
          <a:p>
            <a:pPr marL="285750" indent="-285750">
              <a:buFont typeface="Wingdings" panose="05000000000000000000" pitchFamily="2" charset="2"/>
              <a:buChar char="Ø"/>
            </a:pPr>
            <a:endParaRPr lang="en-US" dirty="0">
              <a:latin typeface="Times New Roman" pitchFamily="18" charset="0"/>
              <a:cs typeface="Times New Roman" pitchFamily="18" charset="0"/>
            </a:endParaRPr>
          </a:p>
          <a:p>
            <a:pPr marL="285750" indent="-285750">
              <a:buFont typeface="Wingdings" panose="05000000000000000000" pitchFamily="2" charset="2"/>
              <a:buChar char="Ø"/>
            </a:pPr>
            <a:r>
              <a:rPr lang="en-US" dirty="0">
                <a:latin typeface="Times New Roman" pitchFamily="18" charset="0"/>
                <a:cs typeface="Times New Roman" pitchFamily="18" charset="0"/>
              </a:rPr>
              <a:t>Based on the assumption that the behavior of intruder is different from that of a normal user.</a:t>
            </a:r>
          </a:p>
          <a:p>
            <a:pPr marL="285750" indent="-285750">
              <a:buFont typeface="Wingdings" panose="05000000000000000000" pitchFamily="2" charset="2"/>
              <a:buChar char="Ø"/>
            </a:pPr>
            <a:endParaRPr lang="en-US" dirty="0">
              <a:latin typeface="Times New Roman" pitchFamily="18" charset="0"/>
              <a:cs typeface="Times New Roman" pitchFamily="18" charset="0"/>
            </a:endParaRPr>
          </a:p>
          <a:p>
            <a:pPr marL="285750" indent="-285750">
              <a:buFont typeface="Wingdings" panose="05000000000000000000" pitchFamily="2" charset="2"/>
              <a:buChar char="Ø"/>
            </a:pPr>
            <a:r>
              <a:rPr lang="en-US" dirty="0">
                <a:latin typeface="Times New Roman" pitchFamily="18" charset="0"/>
                <a:cs typeface="Times New Roman" pitchFamily="18" charset="0"/>
              </a:rPr>
              <a:t>IDS is capable of detecting malicious activities that cannot be detected by conventional firewalls.</a:t>
            </a:r>
          </a:p>
          <a:p>
            <a:pPr marL="285750" indent="-285750">
              <a:buFont typeface="Wingdings" panose="05000000000000000000" pitchFamily="2" charset="2"/>
              <a:buChar char="Ø"/>
            </a:pPr>
            <a:endParaRPr lang="en-US" dirty="0">
              <a:latin typeface="Times New Roman" pitchFamily="18" charset="0"/>
              <a:cs typeface="Times New Roman" pitchFamily="18" charset="0"/>
            </a:endParaRPr>
          </a:p>
          <a:p>
            <a:pPr marL="285750" indent="-285750">
              <a:buFont typeface="Wingdings" panose="05000000000000000000" pitchFamily="2" charset="2"/>
              <a:buChar char="Ø"/>
            </a:pPr>
            <a:r>
              <a:rPr lang="en-US" dirty="0">
                <a:latin typeface="Times New Roman" pitchFamily="18" charset="0"/>
                <a:cs typeface="Times New Roman" pitchFamily="18" charset="0"/>
              </a:rPr>
              <a:t>It is a passive alert system, i.e. it only detects attacks but not prevents it.</a:t>
            </a:r>
          </a:p>
          <a:p>
            <a:endParaRPr lang="en-US" dirty="0">
              <a:latin typeface="Times New Roman" pitchFamily="18" charset="0"/>
              <a:cs typeface="Times New Roman" pitchFamily="18" charset="0"/>
            </a:endParaRPr>
          </a:p>
          <a:p>
            <a:pPr marL="285750" indent="-285750">
              <a:buFont typeface="Wingdings" panose="05000000000000000000" pitchFamily="2" charset="2"/>
              <a:buChar char="Ø"/>
            </a:pPr>
            <a:r>
              <a:rPr lang="en-US" dirty="0">
                <a:latin typeface="Times New Roman" pitchFamily="18" charset="0"/>
                <a:cs typeface="Times New Roman" pitchFamily="18" charset="0"/>
              </a:rPr>
              <a:t>Dataset used in research work is KDD’99 Dataset.</a:t>
            </a:r>
          </a:p>
          <a:p>
            <a:endParaRPr lang="en-US"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80682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D3DF2D-EA60-4D23-851A-64BD0C6301BE}"/>
              </a:ext>
            </a:extLst>
          </p:cNvPr>
          <p:cNvSpPr>
            <a:spLocks noGrp="1"/>
          </p:cNvSpPr>
          <p:nvPr>
            <p:ph type="title"/>
          </p:nvPr>
        </p:nvSpPr>
        <p:spPr>
          <a:xfrm>
            <a:off x="762000" y="559678"/>
            <a:ext cx="9695895" cy="805296"/>
          </a:xfrm>
        </p:spPr>
        <p:txBody>
          <a:bodyPr>
            <a:normAutofit/>
          </a:bodyPr>
          <a:lstStyle/>
          <a:p>
            <a:pPr algn="ctr"/>
            <a:r>
              <a:rPr lang="en-IN" sz="3200" i="1" dirty="0">
                <a:latin typeface="Times New Roman" panose="02020603050405020304" pitchFamily="18" charset="0"/>
                <a:cs typeface="Times New Roman" panose="02020603050405020304" pitchFamily="18" charset="0"/>
              </a:rPr>
              <a:t>SYSTEM  ANALYSIS</a:t>
            </a:r>
          </a:p>
        </p:txBody>
      </p:sp>
      <p:sp>
        <p:nvSpPr>
          <p:cNvPr id="3" name="Content Placeholder 2">
            <a:extLst>
              <a:ext uri="{FF2B5EF4-FFF2-40B4-BE49-F238E27FC236}">
                <a16:creationId xmlns:a16="http://schemas.microsoft.com/office/drawing/2014/main" xmlns="" id="{07812395-9D29-49DB-8C32-2A13852A1A55}"/>
              </a:ext>
            </a:extLst>
          </p:cNvPr>
          <p:cNvSpPr>
            <a:spLocks noGrp="1"/>
          </p:cNvSpPr>
          <p:nvPr>
            <p:ph idx="1"/>
          </p:nvPr>
        </p:nvSpPr>
        <p:spPr>
          <a:xfrm>
            <a:off x="1289304" y="1696278"/>
            <a:ext cx="9226296" cy="2531165"/>
          </a:xfrm>
        </p:spPr>
        <p:txBody>
          <a:bodyPr>
            <a:normAutofit/>
          </a:bodyPr>
          <a:lstStyle/>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v"/>
            </a:pP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9891227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E2EB669-72A7-47AA-8F9B-919BE2525EFA}"/>
              </a:ext>
            </a:extLst>
          </p:cNvPr>
          <p:cNvSpPr txBox="1"/>
          <p:nvPr/>
        </p:nvSpPr>
        <p:spPr>
          <a:xfrm>
            <a:off x="645527" y="1028943"/>
            <a:ext cx="10212885" cy="4974823"/>
          </a:xfrm>
          <a:prstGeom prst="rect">
            <a:avLst/>
          </a:prstGeom>
          <a:noFill/>
        </p:spPr>
        <p:txBody>
          <a:bodyPr wrap="square">
            <a:spAutoFit/>
          </a:bodyPr>
          <a:lstStyle/>
          <a:p>
            <a:pPr marL="342900"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itchFamily="18" charset="0"/>
                <a:cs typeface="Times New Roman" pitchFamily="18" charset="0"/>
              </a:rPr>
              <a:t>Present the attack in the from of signature and patterns.</a:t>
            </a:r>
          </a:p>
          <a:p>
            <a:pPr marL="342900" indent="-342900">
              <a:lnSpc>
                <a:spcPct val="107000"/>
              </a:lnSpc>
              <a:spcAft>
                <a:spcPts val="800"/>
              </a:spcAft>
              <a:buFont typeface="Wingdings" pitchFamily="2" charset="2"/>
              <a:buChar char="Ø"/>
            </a:pPr>
            <a:r>
              <a:rPr lang="en-IN" dirty="0">
                <a:solidFill>
                  <a:srgbClr val="000000"/>
                </a:solidFill>
                <a:effectLst/>
                <a:latin typeface="Times New Roman" pitchFamily="18" charset="0"/>
                <a:ea typeface="Times New Roman" pitchFamily="18" charset="0"/>
                <a:cs typeface="Times New Roman" pitchFamily="18" charset="0"/>
              </a:rPr>
              <a:t>Patterns are then maintained as a database of attacks.</a:t>
            </a:r>
          </a:p>
          <a:p>
            <a:pPr marL="342900"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itchFamily="18" charset="0"/>
                <a:cs typeface="Times New Roman" pitchFamily="18" charset="0"/>
              </a:rPr>
              <a:t>These signature/patterns are compared with the data received on the network.</a:t>
            </a:r>
          </a:p>
          <a:p>
            <a:pPr marL="342900"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itchFamily="18" charset="0"/>
                <a:cs typeface="Times New Roman" pitchFamily="18" charset="0"/>
              </a:rPr>
              <a:t>A simple example is antivirus system.</a:t>
            </a:r>
          </a:p>
          <a:p>
            <a:pPr>
              <a:lnSpc>
                <a:spcPct val="107000"/>
              </a:lnSpc>
              <a:spcAft>
                <a:spcPts val="800"/>
              </a:spcAft>
            </a:pPr>
            <a:r>
              <a:rPr lang="en-IN" sz="2400" i="1" dirty="0">
                <a:solidFill>
                  <a:schemeClr val="accent1"/>
                </a:solidFill>
                <a:effectLst/>
                <a:latin typeface="Times New Roman" pitchFamily="18" charset="0"/>
                <a:ea typeface="Times New Roman" pitchFamily="18" charset="0"/>
                <a:cs typeface="Times New Roman" pitchFamily="18" charset="0"/>
              </a:rPr>
              <a:t>Advantages:</a:t>
            </a:r>
          </a:p>
          <a:p>
            <a:pPr marL="742950" lvl="1" indent="-285750">
              <a:lnSpc>
                <a:spcPct val="107000"/>
              </a:lnSpc>
              <a:spcAft>
                <a:spcPts val="800"/>
              </a:spcAft>
              <a:buFont typeface="Wingdings" panose="05000000000000000000" pitchFamily="2" charset="2"/>
              <a:buChar char="Ø"/>
            </a:pPr>
            <a:r>
              <a:rPr lang="en-IN" dirty="0">
                <a:solidFill>
                  <a:srgbClr val="000000"/>
                </a:solidFill>
                <a:latin typeface="Times New Roman" pitchFamily="18" charset="0"/>
                <a:ea typeface="Times New Roman" pitchFamily="18" charset="0"/>
                <a:cs typeface="Times New Roman" pitchFamily="18" charset="0"/>
              </a:rPr>
              <a:t>	It produces very low false positives (which is not actually an intruder activity).</a:t>
            </a:r>
          </a:p>
          <a:p>
            <a:pPr marL="742950" lvl="1" indent="-285750">
              <a:lnSpc>
                <a:spcPct val="107000"/>
              </a:lnSpc>
              <a:spcAft>
                <a:spcPts val="800"/>
              </a:spcAft>
              <a:buFont typeface="Wingdings" panose="05000000000000000000" pitchFamily="2" charset="2"/>
              <a:buChar char="Ø"/>
            </a:pPr>
            <a:r>
              <a:rPr lang="en-IN" dirty="0">
                <a:solidFill>
                  <a:srgbClr val="000000"/>
                </a:solidFill>
                <a:effectLst/>
                <a:latin typeface="Times New Roman" pitchFamily="18" charset="0"/>
                <a:ea typeface="Times New Roman" pitchFamily="18" charset="0"/>
                <a:cs typeface="Times New Roman" pitchFamily="18" charset="0"/>
              </a:rPr>
              <a:t>	Easy to develop.</a:t>
            </a:r>
          </a:p>
          <a:p>
            <a:pPr marL="742950" lvl="1" indent="-285750">
              <a:lnSpc>
                <a:spcPct val="107000"/>
              </a:lnSpc>
              <a:spcAft>
                <a:spcPts val="800"/>
              </a:spcAft>
              <a:buFont typeface="Wingdings" panose="05000000000000000000" pitchFamily="2" charset="2"/>
              <a:buChar char="Ø"/>
            </a:pPr>
            <a:r>
              <a:rPr lang="en-IN" dirty="0">
                <a:solidFill>
                  <a:srgbClr val="000000"/>
                </a:solidFill>
                <a:latin typeface="Times New Roman" pitchFamily="18" charset="0"/>
                <a:ea typeface="Times New Roman" pitchFamily="18" charset="0"/>
                <a:cs typeface="Times New Roman" pitchFamily="18" charset="0"/>
              </a:rPr>
              <a:t>	Requires less computational  resources.</a:t>
            </a:r>
          </a:p>
          <a:p>
            <a:pPr>
              <a:lnSpc>
                <a:spcPct val="107000"/>
              </a:lnSpc>
              <a:spcAft>
                <a:spcPts val="800"/>
              </a:spcAft>
            </a:pPr>
            <a:r>
              <a:rPr lang="en-IN" sz="2400" i="1" dirty="0">
                <a:solidFill>
                  <a:schemeClr val="accent1"/>
                </a:solidFill>
                <a:effectLst/>
                <a:latin typeface="Times New Roman" pitchFamily="18" charset="0"/>
                <a:ea typeface="Times New Roman" pitchFamily="18" charset="0"/>
                <a:cs typeface="Times New Roman" pitchFamily="18" charset="0"/>
              </a:rPr>
              <a:t>Disadvantages:</a:t>
            </a:r>
          </a:p>
          <a:p>
            <a:pPr marL="800100" lvl="1"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anose="02020603050405020304" pitchFamily="18" charset="0"/>
                <a:cs typeface="Times New Roman" pitchFamily="18" charset="0"/>
              </a:rPr>
              <a:t>Detect only those threats that are in the database.</a:t>
            </a:r>
          </a:p>
          <a:p>
            <a:pPr marL="800100" lvl="1"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anose="02020603050405020304" pitchFamily="18" charset="0"/>
                <a:cs typeface="Times New Roman" pitchFamily="18" charset="0"/>
              </a:rPr>
              <a:t>Can detect previously known attacks only.</a:t>
            </a:r>
          </a:p>
          <a:p>
            <a:pPr marL="800100" lvl="1" indent="-342900">
              <a:lnSpc>
                <a:spcPct val="107000"/>
              </a:lnSpc>
              <a:spcAft>
                <a:spcPts val="800"/>
              </a:spcAft>
              <a:buFont typeface="Wingdings" pitchFamily="2" charset="2"/>
              <a:buChar char="Ø"/>
            </a:pPr>
            <a:r>
              <a:rPr lang="en-IN" dirty="0">
                <a:solidFill>
                  <a:srgbClr val="000000"/>
                </a:solidFill>
                <a:latin typeface="Times New Roman" pitchFamily="18" charset="0"/>
                <a:ea typeface="Times New Roman" panose="02020603050405020304" pitchFamily="18" charset="0"/>
                <a:cs typeface="Times New Roman" pitchFamily="18" charset="0"/>
              </a:rPr>
              <a:t>U</a:t>
            </a:r>
            <a:r>
              <a:rPr lang="en-IN" dirty="0">
                <a:solidFill>
                  <a:srgbClr val="000000"/>
                </a:solidFill>
                <a:effectLst/>
                <a:latin typeface="Times New Roman" pitchFamily="18" charset="0"/>
                <a:ea typeface="Times New Roman" pitchFamily="18" charset="0"/>
                <a:cs typeface="Times New Roman" pitchFamily="18" charset="0"/>
              </a:rPr>
              <a:t>pdating</a:t>
            </a:r>
            <a:r>
              <a:rPr lang="en-IN" dirty="0">
                <a:solidFill>
                  <a:srgbClr val="000000"/>
                </a:solidFill>
                <a:latin typeface="Times New Roman" pitchFamily="18" charset="0"/>
                <a:ea typeface="Times New Roman" pitchFamily="18" charset="0"/>
                <a:cs typeface="Times New Roman" pitchFamily="18" charset="0"/>
              </a:rPr>
              <a:t> is to much times consuming.</a:t>
            </a:r>
            <a:r>
              <a:rPr lang="en-IN" dirty="0">
                <a:solidFill>
                  <a:srgbClr val="000000"/>
                </a:solidFill>
                <a:effectLst/>
                <a:latin typeface="Times New Roman" pitchFamily="18" charset="0"/>
                <a:ea typeface="Times New Roman" pitchFamily="18" charset="0"/>
                <a:cs typeface="Times New Roman" pitchFamily="18" charset="0"/>
              </a:rPr>
              <a:t> </a:t>
            </a:r>
            <a:endParaRPr lang="en-IN" dirty="0">
              <a:effectLst/>
              <a:latin typeface="Times New Roman" pitchFamily="18" charset="0"/>
              <a:ea typeface="Calibri" panose="020F0502020204030204" pitchFamily="34" charset="0"/>
              <a:cs typeface="Times New Roman" pitchFamily="18" charset="0"/>
            </a:endParaRPr>
          </a:p>
        </p:txBody>
      </p:sp>
      <p:sp>
        <p:nvSpPr>
          <p:cNvPr id="4" name="TextBox 3">
            <a:extLst>
              <a:ext uri="{FF2B5EF4-FFF2-40B4-BE49-F238E27FC236}">
                <a16:creationId xmlns:a16="http://schemas.microsoft.com/office/drawing/2014/main" xmlns="" id="{6220CBA2-3C4C-4875-A357-C353B0AE0F10}"/>
              </a:ext>
            </a:extLst>
          </p:cNvPr>
          <p:cNvSpPr txBox="1"/>
          <p:nvPr/>
        </p:nvSpPr>
        <p:spPr>
          <a:xfrm>
            <a:off x="3978675" y="224774"/>
            <a:ext cx="4234649" cy="584775"/>
          </a:xfrm>
          <a:prstGeom prst="rect">
            <a:avLst/>
          </a:prstGeom>
          <a:noFill/>
        </p:spPr>
        <p:txBody>
          <a:bodyPr wrap="square" rtlCol="0">
            <a:spAutoFit/>
          </a:bodyPr>
          <a:lstStyle/>
          <a:p>
            <a:r>
              <a:rPr lang="en-IN" sz="3200" i="1" dirty="0">
                <a:solidFill>
                  <a:schemeClr val="accent1"/>
                </a:solidFill>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1586948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DB372A-CF04-4F7C-B8E2-9E903830BD46}"/>
              </a:ext>
            </a:extLst>
          </p:cNvPr>
          <p:cNvSpPr>
            <a:spLocks noGrp="1"/>
          </p:cNvSpPr>
          <p:nvPr>
            <p:ph type="title"/>
          </p:nvPr>
        </p:nvSpPr>
        <p:spPr>
          <a:xfrm>
            <a:off x="1364942" y="298174"/>
            <a:ext cx="8451542" cy="689113"/>
          </a:xfrm>
        </p:spPr>
        <p:txBody>
          <a:bodyPr>
            <a:normAutofit/>
          </a:bodyPr>
          <a:lstStyle/>
          <a:p>
            <a:pPr algn="ctr"/>
            <a:r>
              <a:rPr lang="en-IN" sz="3200" i="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xmlns="" id="{3E3BF8CA-10AC-41B2-B281-40976A6C4E3B}"/>
              </a:ext>
            </a:extLst>
          </p:cNvPr>
          <p:cNvSpPr>
            <a:spLocks noGrp="1"/>
          </p:cNvSpPr>
          <p:nvPr>
            <p:ph idx="1"/>
          </p:nvPr>
        </p:nvSpPr>
        <p:spPr>
          <a:xfrm>
            <a:off x="1166191" y="1364974"/>
            <a:ext cx="10065027" cy="5075583"/>
          </a:xfrm>
        </p:spPr>
        <p:txBody>
          <a:bodyPr>
            <a:normAutofit/>
          </a:bodyPr>
          <a:lstStyle/>
          <a:p>
            <a:pPr lvl="1">
              <a:buFont typeface="Wingdings" panose="05000000000000000000" pitchFamily="2" charset="2"/>
              <a:buChar char="Ø"/>
            </a:pPr>
            <a:r>
              <a:rPr lang="en-US" sz="1800" dirty="0">
                <a:latin typeface="Times New Roman" pitchFamily="18" charset="0"/>
                <a:cs typeface="Times New Roman" pitchFamily="18" charset="0"/>
              </a:rPr>
              <a:t>Based on the statistical analysis.</a:t>
            </a:r>
          </a:p>
          <a:p>
            <a:pPr lvl="1">
              <a:buFont typeface="Wingdings" panose="05000000000000000000" pitchFamily="2" charset="2"/>
              <a:buChar char="Ø"/>
            </a:pPr>
            <a:endParaRPr lang="en-US" sz="1800" dirty="0">
              <a:latin typeface="Times New Roman" pitchFamily="18" charset="0"/>
              <a:cs typeface="Times New Roman" pitchFamily="18" charset="0"/>
            </a:endParaRPr>
          </a:p>
          <a:p>
            <a:pPr lvl="1">
              <a:buFont typeface="Wingdings" panose="05000000000000000000" pitchFamily="2" charset="2"/>
              <a:buChar char="Ø"/>
            </a:pPr>
            <a:r>
              <a:rPr lang="en-US" sz="1800" dirty="0">
                <a:latin typeface="Times New Roman" pitchFamily="18" charset="0"/>
                <a:cs typeface="Times New Roman" pitchFamily="18" charset="0"/>
              </a:rPr>
              <a:t>Detects attack based on irregularities in the pattern with respect the  normal pattern.</a:t>
            </a:r>
          </a:p>
          <a:p>
            <a:pPr lvl="1">
              <a:buFont typeface="Wingdings" panose="05000000000000000000" pitchFamily="2" charset="2"/>
              <a:buChar char="Ø"/>
            </a:pPr>
            <a:endParaRPr lang="en-US" sz="1800" dirty="0">
              <a:latin typeface="Times New Roman" pitchFamily="18" charset="0"/>
              <a:cs typeface="Times New Roman" pitchFamily="18" charset="0"/>
            </a:endParaRPr>
          </a:p>
          <a:p>
            <a:pPr lvl="1">
              <a:buFont typeface="Wingdings" panose="05000000000000000000" pitchFamily="2" charset="2"/>
              <a:buChar char="Ø"/>
            </a:pPr>
            <a:r>
              <a:rPr lang="en-US" sz="1800" dirty="0">
                <a:latin typeface="Times New Roman" pitchFamily="18" charset="0"/>
                <a:cs typeface="Times New Roman" pitchFamily="18" charset="0"/>
              </a:rPr>
              <a:t>Creates a model of the normal behavior of the system.</a:t>
            </a:r>
          </a:p>
          <a:p>
            <a:pPr lvl="1">
              <a:buFont typeface="Wingdings" panose="05000000000000000000" pitchFamily="2" charset="2"/>
              <a:buChar char="Ø"/>
            </a:pPr>
            <a:endParaRPr lang="en-US" sz="1800" dirty="0">
              <a:latin typeface="Times New Roman" pitchFamily="18" charset="0"/>
              <a:cs typeface="Times New Roman" pitchFamily="18" charset="0"/>
            </a:endParaRPr>
          </a:p>
          <a:p>
            <a:pPr lvl="1">
              <a:buFont typeface="Wingdings" panose="05000000000000000000" pitchFamily="2" charset="2"/>
              <a:buChar char="Ø"/>
            </a:pPr>
            <a:r>
              <a:rPr lang="en-US" sz="1800" dirty="0">
                <a:latin typeface="Times New Roman" pitchFamily="18" charset="0"/>
                <a:cs typeface="Times New Roman" pitchFamily="18" charset="0"/>
              </a:rPr>
              <a:t>Then look for the activities that are different from the created model.</a:t>
            </a:r>
          </a:p>
          <a:p>
            <a:pPr lvl="1">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a:p>
            <a:pPr marL="4572" lvl="1" indent="0">
              <a:buNone/>
            </a:pPr>
            <a:r>
              <a:rPr lang="en-US" i="1" dirty="0">
                <a:solidFill>
                  <a:schemeClr val="accent1"/>
                </a:solidFill>
                <a:latin typeface="Times New Roman" pitchFamily="18" charset="0"/>
                <a:cs typeface="Times New Roman" panose="02020603050405020304" pitchFamily="18" charset="0"/>
              </a:rPr>
              <a:t>Advantages:</a:t>
            </a:r>
          </a:p>
          <a:p>
            <a:pPr>
              <a:buFont typeface="Wingdings" panose="05000000000000000000" pitchFamily="2" charset="2"/>
              <a:buChar char="v"/>
            </a:pPr>
            <a:endParaRPr lang="en-US" sz="1800" dirty="0">
              <a:latin typeface="Calibri" panose="020F0502020204030204" pitchFamily="34" charset="0"/>
              <a:cs typeface="Calibri" panose="020F0502020204030204" pitchFamily="34" charset="0"/>
            </a:endParaRPr>
          </a:p>
          <a:p>
            <a:pPr lvl="2">
              <a:buFont typeface="Wingdings" panose="05000000000000000000" pitchFamily="2" charset="2"/>
              <a:buChar char="Ø"/>
            </a:pPr>
            <a:r>
              <a:rPr lang="en-US" sz="1800" i="0" dirty="0">
                <a:latin typeface="Times New Roman" pitchFamily="18" charset="0"/>
                <a:cs typeface="Times New Roman" pitchFamily="18" charset="0"/>
              </a:rPr>
              <a:t>Anomaly IDS is capable of detecting new unknown threats.  </a:t>
            </a:r>
          </a:p>
          <a:p>
            <a:pPr lvl="2">
              <a:buFont typeface="Wingdings" panose="05000000000000000000" pitchFamily="2" charset="2"/>
              <a:buChar char="Ø"/>
            </a:pPr>
            <a:endParaRPr lang="en-US" sz="1800" i="0" dirty="0">
              <a:latin typeface="Times New Roman" pitchFamily="18" charset="0"/>
              <a:cs typeface="Times New Roman" pitchFamily="18" charset="0"/>
            </a:endParaRPr>
          </a:p>
          <a:p>
            <a:pPr lvl="2">
              <a:buFont typeface="Wingdings" panose="05000000000000000000" pitchFamily="2" charset="2"/>
              <a:buChar char="Ø"/>
            </a:pPr>
            <a:r>
              <a:rPr lang="en-US" sz="1800" i="0" dirty="0">
                <a:latin typeface="Times New Roman" pitchFamily="18" charset="0"/>
                <a:cs typeface="Times New Roman" pitchFamily="18" charset="0"/>
              </a:rPr>
              <a:t>Computational Intelligence (CI) based algorithms are used to enhance the prediction of threats.</a:t>
            </a:r>
          </a:p>
          <a:p>
            <a:pPr lvl="2">
              <a:buFont typeface="Wingdings" panose="05000000000000000000" pitchFamily="2" charset="2"/>
              <a:buChar char="Ø"/>
            </a:pPr>
            <a:endParaRPr lang="en-US" sz="1800" i="0" dirty="0">
              <a:latin typeface="Times New Roman" pitchFamily="18" charset="0"/>
              <a:cs typeface="Times New Roman" pitchFamily="18" charset="0"/>
            </a:endParaRPr>
          </a:p>
          <a:p>
            <a:pPr lvl="2">
              <a:buFont typeface="Wingdings" panose="05000000000000000000" pitchFamily="2" charset="2"/>
              <a:buChar char="Ø"/>
            </a:pPr>
            <a:endParaRPr lang="en-US" sz="1800" i="0" dirty="0">
              <a:latin typeface="Calibri" panose="020F0502020204030204" pitchFamily="34" charset="0"/>
              <a:cs typeface="Calibri" panose="020F0502020204030204" pitchFamily="34" charset="0"/>
            </a:endParaRPr>
          </a:p>
          <a:p>
            <a:pPr lvl="2">
              <a:buFont typeface="Wingdings" panose="05000000000000000000" pitchFamily="2" charset="2"/>
              <a:buChar char="Ø"/>
            </a:pPr>
            <a:endParaRPr lang="en-US" sz="1800" i="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22356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3A2E4-54C8-49C6-8AC2-B5D48F376A86}"/>
              </a:ext>
            </a:extLst>
          </p:cNvPr>
          <p:cNvSpPr>
            <a:spLocks noGrp="1"/>
          </p:cNvSpPr>
          <p:nvPr>
            <p:ph type="title"/>
          </p:nvPr>
        </p:nvSpPr>
        <p:spPr>
          <a:xfrm>
            <a:off x="1628196" y="408553"/>
            <a:ext cx="8596668" cy="649357"/>
          </a:xfrm>
        </p:spPr>
        <p:txBody>
          <a:bodyPr>
            <a:normAutofit/>
          </a:bodyPr>
          <a:lstStyle/>
          <a:p>
            <a:pPr algn="ctr"/>
            <a:r>
              <a:rPr lang="en-IN" sz="3200" i="1" dirty="0">
                <a:latin typeface="Times New Roman" panose="02020603050405020304" pitchFamily="18" charset="0"/>
                <a:cs typeface="Times New Roman" panose="02020603050405020304" pitchFamily="18" charset="0"/>
              </a:rPr>
              <a:t>REQUIREMENT SPECIFICATIONS</a:t>
            </a:r>
          </a:p>
        </p:txBody>
      </p:sp>
      <p:sp>
        <p:nvSpPr>
          <p:cNvPr id="3" name="Content Placeholder 2">
            <a:extLst>
              <a:ext uri="{FF2B5EF4-FFF2-40B4-BE49-F238E27FC236}">
                <a16:creationId xmlns:a16="http://schemas.microsoft.com/office/drawing/2014/main" xmlns="" id="{66FFC493-1921-48AA-ABC6-0B1EB54DCF48}"/>
              </a:ext>
            </a:extLst>
          </p:cNvPr>
          <p:cNvSpPr>
            <a:spLocks noGrp="1"/>
          </p:cNvSpPr>
          <p:nvPr>
            <p:ph idx="1"/>
          </p:nvPr>
        </p:nvSpPr>
        <p:spPr>
          <a:xfrm>
            <a:off x="738365" y="1443788"/>
            <a:ext cx="10376330" cy="5116037"/>
          </a:xfrm>
        </p:spPr>
        <p:txBody>
          <a:bodyPr>
            <a:normAutofit fontScale="25000" lnSpcReduction="20000"/>
          </a:bodyPr>
          <a:lstStyle/>
          <a:p>
            <a:pPr marL="0" indent="0">
              <a:lnSpc>
                <a:spcPct val="107000"/>
              </a:lnSpc>
              <a:spcAft>
                <a:spcPts val="800"/>
              </a:spcAft>
              <a:buNone/>
            </a:pPr>
            <a:r>
              <a:rPr lang="en-US" sz="9600" i="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Tools &amp; Techniques:</a:t>
            </a:r>
            <a:endParaRPr lang="en-IN" sz="9600" i="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Tools</a:t>
            </a:r>
            <a:r>
              <a:rPr lang="en-US" sz="8000" dirty="0">
                <a:effectLst/>
                <a:latin typeface="Times New Roman" pitchFamily="18" charset="0"/>
                <a:ea typeface="Calibri" panose="020F0502020204030204" pitchFamily="34" charset="0"/>
                <a:cs typeface="Times New Roman" pitchFamily="18" charset="0"/>
              </a:rPr>
              <a:t>: </a:t>
            </a:r>
            <a:r>
              <a:rPr lang="en-US" sz="7200" dirty="0">
                <a:effectLst/>
                <a:latin typeface="Times New Roman" pitchFamily="18" charset="0"/>
                <a:ea typeface="Calibri" panose="020F0502020204030204" pitchFamily="34" charset="0"/>
                <a:cs typeface="Times New Roman" pitchFamily="18" charset="0"/>
              </a:rPr>
              <a:t>Python 3.8.6 (or above version) , </a:t>
            </a:r>
            <a:r>
              <a:rPr lang="en-US" sz="7200" dirty="0" err="1">
                <a:effectLst/>
                <a:latin typeface="Times New Roman" pitchFamily="18" charset="0"/>
                <a:ea typeface="Calibri" panose="020F0502020204030204" pitchFamily="34" charset="0"/>
                <a:cs typeface="Times New Roman" pitchFamily="18" charset="0"/>
              </a:rPr>
              <a:t>Jupyter</a:t>
            </a:r>
            <a:r>
              <a:rPr lang="en-US" sz="7200" dirty="0">
                <a:effectLst/>
                <a:latin typeface="Times New Roman" pitchFamily="18" charset="0"/>
                <a:ea typeface="Calibri" panose="020F0502020204030204" pitchFamily="34" charset="0"/>
                <a:cs typeface="Times New Roman" pitchFamily="18" charset="0"/>
              </a:rPr>
              <a:t> Notebook, </a:t>
            </a:r>
            <a:r>
              <a:rPr lang="en-US" sz="7200" dirty="0" err="1">
                <a:effectLst/>
                <a:latin typeface="Times New Roman" pitchFamily="18" charset="0"/>
                <a:ea typeface="Calibri" panose="020F0502020204030204" pitchFamily="34" charset="0"/>
                <a:cs typeface="Times New Roman" pitchFamily="18" charset="0"/>
              </a:rPr>
              <a:t>Numpy</a:t>
            </a:r>
            <a:r>
              <a:rPr lang="en-US" sz="7200" dirty="0">
                <a:effectLst/>
                <a:latin typeface="Times New Roman" pitchFamily="18" charset="0"/>
                <a:ea typeface="Calibri" panose="020F0502020204030204" pitchFamily="34" charset="0"/>
                <a:cs typeface="Times New Roman" pitchFamily="18" charset="0"/>
              </a:rPr>
              <a:t> , Pandas, Scikit-learn.</a:t>
            </a:r>
            <a:endParaRPr lang="en-IN" sz="7200" dirty="0">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Techniques</a:t>
            </a:r>
            <a:r>
              <a:rPr lang="en-US" sz="8000" dirty="0">
                <a:effectLst/>
                <a:latin typeface="Times New Roman" pitchFamily="18" charset="0"/>
                <a:ea typeface="Calibri" panose="020F0502020204030204" pitchFamily="34" charset="0"/>
                <a:cs typeface="Times New Roman" pitchFamily="18" charset="0"/>
              </a:rPr>
              <a:t>: </a:t>
            </a:r>
            <a:r>
              <a:rPr lang="en-US" sz="7200" dirty="0">
                <a:effectLst/>
                <a:latin typeface="Times New Roman" pitchFamily="18" charset="0"/>
                <a:ea typeface="Calibri" panose="020F0502020204030204" pitchFamily="34" charset="0"/>
                <a:cs typeface="Times New Roman" pitchFamily="18" charset="0"/>
              </a:rPr>
              <a:t>Random Forest Classifier, KNN, Decision Tree.</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9600" i="1" dirty="0">
                <a:solidFill>
                  <a:schemeClr val="accent1"/>
                </a:solidFill>
                <a:latin typeface="Times New Roman" pitchFamily="18" charset="0"/>
                <a:ea typeface="Calibri" panose="020F0502020204030204" pitchFamily="34" charset="0"/>
                <a:cs typeface="Times New Roman" panose="02020603050405020304" pitchFamily="18" charset="0"/>
              </a:rPr>
              <a:t>Software</a:t>
            </a:r>
            <a:r>
              <a:rPr lang="en-IN" sz="9600" i="1" dirty="0">
                <a:solidFill>
                  <a:schemeClr val="accent1"/>
                </a:solidFill>
                <a:effectLst/>
                <a:latin typeface="Times New Roman" pitchFamily="18" charset="0"/>
                <a:ea typeface="Calibri" panose="020F0502020204030204" pitchFamily="34" charset="0"/>
                <a:cs typeface="Times New Roman" panose="02020603050405020304" pitchFamily="18" charset="0"/>
              </a:rPr>
              <a:t> Requirements:</a:t>
            </a:r>
          </a:p>
          <a:p>
            <a:pPr lvl="0">
              <a:lnSpc>
                <a:spcPct val="150000"/>
              </a:lnSpc>
              <a:buFont typeface="Wingdings" panose="05000000000000000000" pitchFamily="2" charset="2"/>
              <a:buChar char="Ø"/>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OS                                :       Windows</a:t>
            </a:r>
          </a:p>
          <a:p>
            <a:pPr lvl="0">
              <a:lnSpc>
                <a:spcPct val="150000"/>
              </a:lnSpc>
              <a:buFont typeface="Wingdings" panose="05000000000000000000" pitchFamily="2" charset="2"/>
              <a:buChar char="Ø"/>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Python IDE                  :       Python </a:t>
            </a:r>
            <a:r>
              <a:rPr lang="en-IN" sz="7200" dirty="0">
                <a:latin typeface="Times New Roman" panose="02020603050405020304" pitchFamily="18" charset="0"/>
                <a:ea typeface="Times New Roman" panose="02020603050405020304" pitchFamily="18" charset="0"/>
                <a:cs typeface="Times New Roman" panose="02020603050405020304" pitchFamily="18" charset="0"/>
              </a:rPr>
              <a:t>3</a:t>
            </a: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.8 x and above</a:t>
            </a:r>
          </a:p>
          <a:p>
            <a:pPr marL="365760" indent="0">
              <a:lnSpc>
                <a:spcPct val="150000"/>
              </a:lnSpc>
              <a:buNone/>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       PyCharm IDE</a:t>
            </a:r>
          </a:p>
          <a:p>
            <a:pPr lvl="0">
              <a:lnSpc>
                <a:spcPct val="150000"/>
              </a:lnSpc>
              <a:spcAft>
                <a:spcPts val="1000"/>
              </a:spcAft>
              <a:buFont typeface="Wingdings" panose="05000000000000000000" pitchFamily="2" charset="2"/>
              <a:buChar char="Ø"/>
            </a:pPr>
            <a:r>
              <a:rPr lang="en-IN" sz="7200" dirty="0">
                <a:effectLst/>
                <a:latin typeface="Times New Roman" panose="02020603050405020304" pitchFamily="18" charset="0"/>
                <a:ea typeface="Times New Roman" panose="02020603050405020304" pitchFamily="18" charset="0"/>
                <a:cs typeface="Times New Roman" panose="02020603050405020304" pitchFamily="18" charset="0"/>
              </a:rPr>
              <a:t> setup tools and pip to be installed for 3.8.x and above </a:t>
            </a:r>
          </a:p>
          <a:p>
            <a:pPr>
              <a:lnSpc>
                <a:spcPct val="150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Aft>
                <a:spcPts val="800"/>
              </a:spcAft>
            </a:pPr>
            <a:r>
              <a:rPr lang="en-IN" sz="1800" b="1" u="none" strike="noStrike"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3201" dirty="0"/>
          </a:p>
        </p:txBody>
      </p:sp>
    </p:spTree>
    <p:extLst>
      <p:ext uri="{BB962C8B-B14F-4D97-AF65-F5344CB8AC3E}">
        <p14:creationId xmlns:p14="http://schemas.microsoft.com/office/powerpoint/2010/main" val="3278621855"/>
      </p:ext>
    </p:extLst>
  </p:cSld>
  <p:clrMapOvr>
    <a:masterClrMapping/>
  </p:clrMapOvr>
  <p:transition spd="slow">
    <p:fade/>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3609</TotalTime>
  <Words>1704</Words>
  <Application>Microsoft Office PowerPoint</Application>
  <PresentationFormat>Custom</PresentationFormat>
  <Paragraphs>324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Metropolitan</vt:lpstr>
      <vt:lpstr>     TEEGALA KRISHNA REDDY ENGINEERING COLLEGE</vt:lpstr>
      <vt:lpstr>TITLE    NETWORK INTRUSION DETECTION</vt:lpstr>
      <vt:lpstr>PowerPoint Presentation</vt:lpstr>
      <vt:lpstr>ABSTRACT</vt:lpstr>
      <vt:lpstr>    INTRODUCTION  TO  IDS</vt:lpstr>
      <vt:lpstr>SYSTEM  ANALYSIS</vt:lpstr>
      <vt:lpstr>PowerPoint Presentation</vt:lpstr>
      <vt:lpstr>PROPOSED SYSTEM</vt:lpstr>
      <vt:lpstr>REQUIREMENT SPECIFICATIONS</vt:lpstr>
      <vt:lpstr>REQUIREMENT SPECIFICATIONS</vt:lpstr>
      <vt:lpstr>FUNCTIONAL REQUIREMENTS </vt:lpstr>
      <vt:lpstr>PowerPoint Presentation</vt:lpstr>
      <vt:lpstr>    OUTPUT DESIGN</vt:lpstr>
      <vt:lpstr>PowerPoint Presentation</vt:lpstr>
      <vt:lpstr>SYSTEM ARCHITECTURE OF NETWORK INTRUSION DETECTION</vt:lpstr>
      <vt:lpstr>                                  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vt:lpstr>
      <vt:lpstr>    MODULES</vt:lpstr>
      <vt:lpstr>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TEEGALA KRISHNA REDDY ENGINEERING COLLEGE</dc:title>
  <dc:creator>khaleelullah khan</dc:creator>
  <cp:lastModifiedBy>admin</cp:lastModifiedBy>
  <cp:revision>783</cp:revision>
  <dcterms:created xsi:type="dcterms:W3CDTF">2017-07-10T05:25:26Z</dcterms:created>
  <dcterms:modified xsi:type="dcterms:W3CDTF">2021-08-28T06:00:21Z</dcterms:modified>
</cp:coreProperties>
</file>