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70" r:id="rId5"/>
    <p:sldId id="269" r:id="rId6"/>
    <p:sldId id="271" r:id="rId7"/>
    <p:sldId id="272" r:id="rId8"/>
    <p:sldId id="273" r:id="rId9"/>
    <p:sldId id="274" r:id="rId10"/>
    <p:sldId id="275" r:id="rId11"/>
    <p:sldId id="276" r:id="rId12"/>
    <p:sldId id="277" r:id="rId13"/>
    <p:sldId id="278" r:id="rId14"/>
    <p:sldId id="268"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Jk4B0XN58hWwWDfH6FgBGovi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1D598B-77F8-4950-946C-5378F038C440}">
  <a:tblStyle styleId="{DB1D598B-77F8-4950-946C-5378F038C44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7D2ECD4-012D-4E33-A257-05A44FDBFBA7}" styleName="Table_1">
    <a:wholeTbl>
      <a:tcTxStyle b="off" i="off">
        <a:font>
          <a:latin typeface="Arial"/>
          <a:ea typeface="Arial"/>
          <a:cs typeface="Arial"/>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E7E7EF"/>
          </a:solidFill>
        </a:fill>
      </a:tcStyle>
    </a:wholeTbl>
    <a:band1H>
      <a:tcTxStyle/>
      <a:tcStyle>
        <a:tcBdr/>
        <a:fill>
          <a:solidFill>
            <a:srgbClr val="CCCCDD"/>
          </a:solidFill>
        </a:fill>
      </a:tcStyle>
    </a:band1H>
    <a:band2H>
      <a:tcTxStyle/>
      <a:tcStyle>
        <a:tcBdr/>
      </a:tcStyle>
    </a:band2H>
    <a:band1V>
      <a:tcTxStyle/>
      <a:tcStyle>
        <a:tcBdr/>
        <a:fill>
          <a:solidFill>
            <a:srgbClr val="CCCCDD"/>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sm" len="sm"/>
              <a:tailEnd type="none" w="sm" len="sm"/>
            </a:ln>
          </a:top>
        </a:tcBdr>
        <a:fill>
          <a:solidFill>
            <a:srgbClr val="E7E7EF"/>
          </a:solidFill>
        </a:fill>
      </a:tcStyle>
    </a:lastRow>
    <a:seCell>
      <a:tcTxStyle/>
      <a:tcStyle>
        <a:tcBdr/>
      </a:tcStyle>
    </a:seCell>
    <a:swCell>
      <a:tcTxStyle/>
      <a:tcStyle>
        <a:tcBdr/>
      </a:tcStyle>
    </a:swCell>
    <a:firstRow>
      <a:tcTxStyle b="on" i="off"/>
      <a:tcStyle>
        <a:tcBdr/>
        <a:fill>
          <a:solidFill>
            <a:srgbClr val="E7E7EF"/>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bik Alam Rahat" userId="1dc1274169995514" providerId="LiveId" clId="{717A82A3-8098-42E3-ACE6-26F2FDE02A77}"/>
    <pc:docChg chg="custSel modSld">
      <pc:chgData name="Md. Sabik Alam Rahat" userId="1dc1274169995514" providerId="LiveId" clId="{717A82A3-8098-42E3-ACE6-26F2FDE02A77}" dt="2022-07-28T03:07:49.458" v="0" actId="33524"/>
      <pc:docMkLst>
        <pc:docMk/>
      </pc:docMkLst>
      <pc:sldChg chg="modSp mod">
        <pc:chgData name="Md. Sabik Alam Rahat" userId="1dc1274169995514" providerId="LiveId" clId="{717A82A3-8098-42E3-ACE6-26F2FDE02A77}" dt="2022-07-28T03:07:49.458" v="0" actId="33524"/>
        <pc:sldMkLst>
          <pc:docMk/>
          <pc:sldMk cId="0" sldId="260"/>
        </pc:sldMkLst>
        <pc:spChg chg="mod">
          <ac:chgData name="Md. Sabik Alam Rahat" userId="1dc1274169995514" providerId="LiveId" clId="{717A82A3-8098-42E3-ACE6-26F2FDE02A77}" dt="2022-07-28T03:07:49.458" v="0" actId="33524"/>
          <ac:spMkLst>
            <pc:docMk/>
            <pc:sldMk cId="0" sldId="260"/>
            <ac:spMk id="1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9" name="Google Shape;8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27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769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29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8275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85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61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39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51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566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263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4"/>
          <p:cNvSpPr>
            <a:spLocks noGrp="1"/>
          </p:cNvSpPr>
          <p:nvPr>
            <p:ph type="pic" idx="2"/>
          </p:nvPr>
        </p:nvSpPr>
        <p:spPr>
          <a:xfrm>
            <a:off x="3887788" y="987425"/>
            <a:ext cx="4629150" cy="4873625"/>
          </a:xfrm>
          <a:prstGeom prst="rect">
            <a:avLst/>
          </a:prstGeom>
          <a:noFill/>
          <a:ln>
            <a:noFill/>
          </a:ln>
        </p:spPr>
      </p:sp>
      <p:sp>
        <p:nvSpPr>
          <p:cNvPr id="71" name="Google Shape;71;p2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2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31"/>
        <p:cNvGrpSpPr/>
        <p:nvPr/>
      </p:nvGrpSpPr>
      <p:grpSpPr>
        <a:xfrm>
          <a:off x="0" y="0"/>
          <a:ext cx="0" cy="0"/>
          <a:chOff x="0" y="0"/>
          <a:chExt cx="0" cy="0"/>
        </a:xfrm>
      </p:grpSpPr>
      <p:sp>
        <p:nvSpPr>
          <p:cNvPr id="32" name="Google Shape;32;p18"/>
          <p:cNvSpPr/>
          <p:nvPr/>
        </p:nvSpPr>
        <p:spPr>
          <a:xfrm>
            <a:off x="-1588" y="1797050"/>
            <a:ext cx="9145588" cy="2816225"/>
          </a:xfrm>
          <a:custGeom>
            <a:avLst/>
            <a:gdLst/>
            <a:ahLst/>
            <a:cxnLst/>
            <a:rect l="l" t="t" r="r" b="b"/>
            <a:pathLst>
              <a:path w="6391432" h="1475387" extrusionOk="0">
                <a:moveTo>
                  <a:pt x="2736274" y="706919"/>
                </a:moveTo>
                <a:lnTo>
                  <a:pt x="-327" y="-206"/>
                </a:lnTo>
                <a:lnTo>
                  <a:pt x="-327" y="1475181"/>
                </a:lnTo>
                <a:lnTo>
                  <a:pt x="2685341" y="973148"/>
                </a:lnTo>
                <a:cubicBezTo>
                  <a:pt x="3019187" y="910880"/>
                  <a:pt x="3361691" y="910880"/>
                  <a:pt x="3695537" y="973148"/>
                </a:cubicBezTo>
                <a:lnTo>
                  <a:pt x="6391106" y="1475181"/>
                </a:lnTo>
                <a:lnTo>
                  <a:pt x="6391106" y="-206"/>
                </a:lnTo>
                <a:lnTo>
                  <a:pt x="3654600" y="706919"/>
                </a:lnTo>
                <a:cubicBezTo>
                  <a:pt x="3353444" y="784694"/>
                  <a:pt x="3037430" y="784694"/>
                  <a:pt x="2736274" y="706919"/>
                </a:cubicBezTo>
                <a:close/>
              </a:path>
            </a:pathLst>
          </a:custGeom>
          <a:solidFill>
            <a:srgbClr val="DDEAF6">
              <a:alpha val="48235"/>
            </a:srgbClr>
          </a:solidFill>
          <a:ln>
            <a:noFill/>
          </a:ln>
        </p:spPr>
        <p:txBody>
          <a:bodyPr spcFirstLastPara="1" wrap="square" lIns="68550" tIns="34275" rIns="68550" bIns="34275" anchor="ctr" anchorCtr="0">
            <a:noAutofit/>
          </a:bodyPr>
          <a:lstStyle/>
          <a:p>
            <a:pPr marL="0" marR="0" lvl="0" indent="0" algn="l" rtl="0">
              <a:spcBef>
                <a:spcPts val="0"/>
              </a:spcBef>
              <a:spcAft>
                <a:spcPts val="0"/>
              </a:spcAft>
              <a:buClr>
                <a:srgbClr val="000000"/>
              </a:buClr>
              <a:buSzPts val="1800"/>
              <a:buFont typeface="Arial"/>
              <a:buNone/>
            </a:pPr>
            <a:endParaRPr sz="1350" b="1">
              <a:solidFill>
                <a:schemeClr val="dk1"/>
              </a:solidFill>
              <a:latin typeface="Calibri"/>
              <a:ea typeface="Calibri"/>
              <a:cs typeface="Calibri"/>
              <a:sym typeface="Calibri"/>
            </a:endParaRPr>
          </a:p>
        </p:txBody>
      </p:sp>
      <p:sp>
        <p:nvSpPr>
          <p:cNvPr id="33" name="Google Shape;33;p18"/>
          <p:cNvSpPr/>
          <p:nvPr/>
        </p:nvSpPr>
        <p:spPr>
          <a:xfrm>
            <a:off x="-1588" y="3084513"/>
            <a:ext cx="9145588" cy="1528762"/>
          </a:xfrm>
          <a:custGeom>
            <a:avLst/>
            <a:gdLst/>
            <a:ahLst/>
            <a:cxnLst/>
            <a:rect l="l" t="t" r="r" b="b"/>
            <a:pathLst>
              <a:path w="6391432" h="800842" extrusionOk="0">
                <a:moveTo>
                  <a:pt x="3299779" y="87521"/>
                </a:moveTo>
                <a:cubicBezTo>
                  <a:pt x="3229071" y="91609"/>
                  <a:pt x="3158186" y="91609"/>
                  <a:pt x="3087477" y="87521"/>
                </a:cubicBezTo>
                <a:cubicBezTo>
                  <a:pt x="2952507" y="92552"/>
                  <a:pt x="2818095" y="107553"/>
                  <a:pt x="2685341" y="132400"/>
                </a:cubicBezTo>
                <a:lnTo>
                  <a:pt x="682372" y="121465"/>
                </a:lnTo>
                <a:cubicBezTo>
                  <a:pt x="307067" y="119732"/>
                  <a:pt x="1416" y="422186"/>
                  <a:pt x="-319" y="797015"/>
                </a:cubicBezTo>
                <a:cubicBezTo>
                  <a:pt x="-325" y="798222"/>
                  <a:pt x="-327" y="799429"/>
                  <a:pt x="-326" y="800636"/>
                </a:cubicBezTo>
                <a:lnTo>
                  <a:pt x="-326" y="800636"/>
                </a:lnTo>
                <a:lnTo>
                  <a:pt x="2685341" y="298603"/>
                </a:lnTo>
                <a:cubicBezTo>
                  <a:pt x="3019187" y="236334"/>
                  <a:pt x="3361691" y="236334"/>
                  <a:pt x="3695537" y="298603"/>
                </a:cubicBezTo>
                <a:lnTo>
                  <a:pt x="6391106" y="800446"/>
                </a:lnTo>
                <a:lnTo>
                  <a:pt x="6391106" y="800446"/>
                </a:lnTo>
                <a:cubicBezTo>
                  <a:pt x="6391613" y="358765"/>
                  <a:pt x="6033517" y="301"/>
                  <a:pt x="5591276" y="-206"/>
                </a:cubicBezTo>
                <a:cubicBezTo>
                  <a:pt x="5572261" y="-228"/>
                  <a:pt x="5553250" y="427"/>
                  <a:pt x="5534282" y="1757"/>
                </a:cubicBezTo>
                <a:lnTo>
                  <a:pt x="3695537" y="131924"/>
                </a:lnTo>
                <a:cubicBezTo>
                  <a:pt x="3564870" y="107564"/>
                  <a:pt x="3432602" y="92724"/>
                  <a:pt x="3299779" y="87521"/>
                </a:cubicBezTo>
                <a:close/>
              </a:path>
            </a:pathLst>
          </a:custGeom>
          <a:solidFill>
            <a:srgbClr val="BBD6EE">
              <a:alpha val="23137"/>
            </a:srgbClr>
          </a:solidFill>
          <a:ln>
            <a:noFill/>
          </a:ln>
        </p:spPr>
        <p:txBody>
          <a:bodyPr spcFirstLastPara="1" wrap="square" lIns="68550" tIns="34275" rIns="68550" bIns="34275" anchor="ctr" anchorCtr="0">
            <a:noAutofit/>
          </a:bodyPr>
          <a:lstStyle/>
          <a:p>
            <a:pPr marL="0" marR="0" lvl="0" indent="0" algn="l" rtl="0">
              <a:spcBef>
                <a:spcPts val="0"/>
              </a:spcBef>
              <a:spcAft>
                <a:spcPts val="0"/>
              </a:spcAft>
              <a:buClr>
                <a:srgbClr val="000000"/>
              </a:buClr>
              <a:buSzPts val="1800"/>
              <a:buFont typeface="Arial"/>
              <a:buNone/>
            </a:pPr>
            <a:endParaRPr sz="1350" b="1">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7" name="Google Shape;37;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323850" y="4005263"/>
            <a:ext cx="8496300" cy="5445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dirty="0">
                <a:solidFill>
                  <a:schemeClr val="lt1"/>
                </a:solidFill>
                <a:latin typeface="Times New Roman"/>
                <a:ea typeface="Times New Roman"/>
                <a:cs typeface="Times New Roman"/>
                <a:sym typeface="Times New Roman"/>
              </a:rPr>
              <a:t>Bangla Handwritten Digit Recognition</a:t>
            </a:r>
            <a:endParaRPr sz="3200" b="1" dirty="0">
              <a:solidFill>
                <a:schemeClr val="lt1"/>
              </a:solidFill>
              <a:latin typeface="Times New Roman"/>
              <a:ea typeface="Times New Roman"/>
              <a:cs typeface="Times New Roman"/>
              <a:sym typeface="Times New Roman"/>
            </a:endParaRPr>
          </a:p>
        </p:txBody>
      </p:sp>
      <p:sp>
        <p:nvSpPr>
          <p:cNvPr id="92" name="Google Shape;92;p1"/>
          <p:cNvSpPr/>
          <p:nvPr/>
        </p:nvSpPr>
        <p:spPr>
          <a:xfrm>
            <a:off x="323850" y="4581525"/>
            <a:ext cx="3960813" cy="5032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000"/>
              <a:buFont typeface="Times New Roman"/>
              <a:buNone/>
            </a:pPr>
            <a:r>
              <a:rPr lang="en-US" sz="2000" b="1" i="0" u="none" strike="noStrike" cap="none" dirty="0">
                <a:solidFill>
                  <a:schemeClr val="lt1"/>
                </a:solidFill>
                <a:latin typeface="Times New Roman"/>
                <a:ea typeface="Times New Roman"/>
                <a:cs typeface="Times New Roman"/>
                <a:sym typeface="Times New Roman"/>
              </a:rPr>
              <a:t>CSE475 – </a:t>
            </a:r>
            <a:r>
              <a:rPr lang="en-US" sz="2000" b="1" dirty="0">
                <a:solidFill>
                  <a:schemeClr val="lt1"/>
                </a:solidFill>
                <a:latin typeface="Times New Roman"/>
                <a:ea typeface="Times New Roman"/>
                <a:cs typeface="Times New Roman"/>
                <a:sym typeface="Times New Roman"/>
              </a:rPr>
              <a:t>Machine Learning</a:t>
            </a:r>
            <a:endParaRPr sz="2000" b="1" i="0" u="none" strike="noStrike" cap="none" dirty="0">
              <a:solidFill>
                <a:schemeClr val="lt1"/>
              </a:solidFill>
              <a:latin typeface="Times New Roman"/>
              <a:ea typeface="Times New Roman"/>
              <a:cs typeface="Times New Roman"/>
              <a:sym typeface="Times New Roman"/>
            </a:endParaRPr>
          </a:p>
        </p:txBody>
      </p:sp>
      <p:sp>
        <p:nvSpPr>
          <p:cNvPr id="93" name="Google Shape;93;p1"/>
          <p:cNvSpPr/>
          <p:nvPr/>
        </p:nvSpPr>
        <p:spPr>
          <a:xfrm>
            <a:off x="0" y="6597650"/>
            <a:ext cx="9144000" cy="260350"/>
          </a:xfrm>
          <a:prstGeom prst="rect">
            <a:avLst/>
          </a:prstGeom>
          <a:gradFill>
            <a:gsLst>
              <a:gs pos="0">
                <a:srgbClr val="2A4D77"/>
              </a:gs>
              <a:gs pos="35000">
                <a:srgbClr val="7499C6"/>
              </a:gs>
              <a:gs pos="71000">
                <a:srgbClr val="365784"/>
              </a:gs>
              <a:gs pos="100000">
                <a:srgbClr val="7499C6"/>
              </a:gs>
            </a:gsLst>
            <a:lin ang="0"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Times New Roman"/>
              <a:ea typeface="Times New Roman"/>
              <a:cs typeface="Times New Roman"/>
              <a:sym typeface="Times New Roman"/>
            </a:endParaRPr>
          </a:p>
        </p:txBody>
      </p:sp>
      <p:sp>
        <p:nvSpPr>
          <p:cNvPr id="94" name="Google Shape;94;p1"/>
          <p:cNvSpPr txBox="1"/>
          <p:nvPr/>
        </p:nvSpPr>
        <p:spPr>
          <a:xfrm>
            <a:off x="6588224" y="6577013"/>
            <a:ext cx="2133600" cy="4762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lt1"/>
                </a:solidFill>
                <a:latin typeface="Times New Roman"/>
                <a:ea typeface="Times New Roman"/>
                <a:cs typeface="Times New Roman"/>
                <a:sym typeface="Times New Roman"/>
              </a:rPr>
              <a:t>1</a:t>
            </a:fld>
            <a:endParaRPr sz="14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1" name="Google Shape;111;p3"/>
          <p:cNvSpPr txBox="1"/>
          <p:nvPr/>
        </p:nvSpPr>
        <p:spPr>
          <a:xfrm>
            <a:off x="1403350" y="691685"/>
            <a:ext cx="7283450" cy="5539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3600"/>
              <a:buFont typeface="Times New Roman"/>
              <a:buNone/>
            </a:pPr>
            <a:r>
              <a:rPr lang="en-US" sz="3000" b="1" dirty="0">
                <a:solidFill>
                  <a:srgbClr val="2A4D77"/>
                </a:solidFill>
                <a:latin typeface="Times New Roman"/>
                <a:ea typeface="Times New Roman"/>
                <a:cs typeface="Times New Roman"/>
                <a:sym typeface="Times New Roman"/>
              </a:rPr>
              <a:t>Loss</a:t>
            </a:r>
            <a:r>
              <a:rPr lang="en-US" sz="3000" b="1" i="0" u="none" strike="noStrike" cap="none" dirty="0">
                <a:solidFill>
                  <a:srgbClr val="2A4D77"/>
                </a:solidFill>
                <a:latin typeface="Times New Roman"/>
                <a:ea typeface="Times New Roman"/>
                <a:cs typeface="Times New Roman"/>
                <a:sym typeface="Times New Roman"/>
              </a:rPr>
              <a:t> Plot</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10</a:t>
            </a:fld>
            <a:endParaRPr sz="1400" b="0" i="0" u="none" strike="noStrike" cap="none">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1AD2D51-4857-2B94-C064-CAFA9AA81B51}"/>
              </a:ext>
            </a:extLst>
          </p:cNvPr>
          <p:cNvPicPr>
            <a:picLocks noChangeAspect="1"/>
          </p:cNvPicPr>
          <p:nvPr/>
        </p:nvPicPr>
        <p:blipFill>
          <a:blip r:embed="rId4"/>
          <a:stretch>
            <a:fillRect/>
          </a:stretch>
        </p:blipFill>
        <p:spPr>
          <a:xfrm>
            <a:off x="2441383" y="1281378"/>
            <a:ext cx="5207383" cy="4963847"/>
          </a:xfrm>
          <a:prstGeom prst="rect">
            <a:avLst/>
          </a:prstGeom>
        </p:spPr>
      </p:pic>
    </p:spTree>
    <p:extLst>
      <p:ext uri="{BB962C8B-B14F-4D97-AF65-F5344CB8AC3E}">
        <p14:creationId xmlns:p14="http://schemas.microsoft.com/office/powerpoint/2010/main" val="362299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1" name="Google Shape;111;p3"/>
          <p:cNvSpPr txBox="1"/>
          <p:nvPr/>
        </p:nvSpPr>
        <p:spPr>
          <a:xfrm>
            <a:off x="1403350" y="1025982"/>
            <a:ext cx="7283450" cy="5539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3600"/>
              <a:buFont typeface="Times New Roman"/>
              <a:buNone/>
            </a:pPr>
            <a:r>
              <a:rPr lang="en-US" sz="3000" b="1" dirty="0">
                <a:solidFill>
                  <a:srgbClr val="2A4D77"/>
                </a:solidFill>
                <a:latin typeface="Times New Roman"/>
                <a:ea typeface="Times New Roman"/>
                <a:cs typeface="Times New Roman"/>
                <a:sym typeface="Times New Roman"/>
              </a:rPr>
              <a:t>Confusion Matrix</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11</a:t>
            </a:fld>
            <a:endParaRPr sz="1400" b="0" i="0" u="none" strike="noStrike" cap="none">
              <a:solidFill>
                <a:schemeClr val="dk1"/>
              </a:solidFill>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050B9254-4109-C059-263E-C62CF05FB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335" y="1870861"/>
            <a:ext cx="7520357" cy="418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5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1" name="Google Shape;111;p3"/>
          <p:cNvSpPr txBox="1"/>
          <p:nvPr/>
        </p:nvSpPr>
        <p:spPr>
          <a:xfrm>
            <a:off x="1403350" y="1025982"/>
            <a:ext cx="7283450" cy="5539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3600"/>
              <a:buFont typeface="Times New Roman"/>
              <a:buNone/>
            </a:pPr>
            <a:r>
              <a:rPr lang="en-US" sz="3000" b="1" dirty="0">
                <a:solidFill>
                  <a:srgbClr val="2A4D77"/>
                </a:solidFill>
                <a:latin typeface="Times New Roman"/>
                <a:ea typeface="Times New Roman"/>
                <a:cs typeface="Times New Roman"/>
                <a:sym typeface="Times New Roman"/>
              </a:rPr>
              <a:t>Classification Report</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12</a:t>
            </a:fld>
            <a:endParaRPr sz="1400" b="0" i="0" u="none" strike="noStrike" cap="none">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1E359B6-2531-8A4E-3537-74F6AF295BE7}"/>
              </a:ext>
            </a:extLst>
          </p:cNvPr>
          <p:cNvPicPr>
            <a:picLocks noChangeAspect="1"/>
          </p:cNvPicPr>
          <p:nvPr/>
        </p:nvPicPr>
        <p:blipFill>
          <a:blip r:embed="rId4"/>
          <a:stretch>
            <a:fillRect/>
          </a:stretch>
        </p:blipFill>
        <p:spPr>
          <a:xfrm>
            <a:off x="1516969" y="1736882"/>
            <a:ext cx="7277986" cy="4095136"/>
          </a:xfrm>
          <a:prstGeom prst="rect">
            <a:avLst/>
          </a:prstGeom>
        </p:spPr>
      </p:pic>
    </p:spTree>
    <p:extLst>
      <p:ext uri="{BB962C8B-B14F-4D97-AF65-F5344CB8AC3E}">
        <p14:creationId xmlns:p14="http://schemas.microsoft.com/office/powerpoint/2010/main" val="122611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1" name="Google Shape;111;p3"/>
          <p:cNvSpPr txBox="1"/>
          <p:nvPr/>
        </p:nvSpPr>
        <p:spPr>
          <a:xfrm>
            <a:off x="1403350" y="1025982"/>
            <a:ext cx="7283450" cy="5539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3600"/>
              <a:buFont typeface="Times New Roman"/>
              <a:buNone/>
            </a:pPr>
            <a:r>
              <a:rPr lang="en-US" sz="3000" b="1" dirty="0">
                <a:solidFill>
                  <a:srgbClr val="2A4D77"/>
                </a:solidFill>
                <a:latin typeface="Times New Roman"/>
                <a:ea typeface="Times New Roman"/>
                <a:cs typeface="Times New Roman"/>
                <a:sym typeface="Times New Roman"/>
              </a:rPr>
              <a:t>Testing the Model</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13</a:t>
            </a:fld>
            <a:endParaRPr sz="1400" b="0" i="0" u="none" strike="noStrike" cap="none">
              <a:solidFill>
                <a:schemeClr val="dk1"/>
              </a:solidFill>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D22B800B-0D96-13E3-7766-D1FF42B4D9D8}"/>
              </a:ext>
            </a:extLst>
          </p:cNvPr>
          <p:cNvPicPr>
            <a:picLocks noChangeAspect="1"/>
          </p:cNvPicPr>
          <p:nvPr/>
        </p:nvPicPr>
        <p:blipFill rotWithShape="1">
          <a:blip r:embed="rId4"/>
          <a:srcRect l="2791" r="6162"/>
          <a:stretch/>
        </p:blipFill>
        <p:spPr>
          <a:xfrm>
            <a:off x="1769805" y="1862980"/>
            <a:ext cx="7030065" cy="3969038"/>
          </a:xfrm>
          <a:prstGeom prst="rect">
            <a:avLst/>
          </a:prstGeom>
        </p:spPr>
      </p:pic>
    </p:spTree>
    <p:extLst>
      <p:ext uri="{BB962C8B-B14F-4D97-AF65-F5344CB8AC3E}">
        <p14:creationId xmlns:p14="http://schemas.microsoft.com/office/powerpoint/2010/main" val="247516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3"/>
          <p:cNvSpPr/>
          <p:nvPr/>
        </p:nvSpPr>
        <p:spPr>
          <a:xfrm>
            <a:off x="2779713" y="1608138"/>
            <a:ext cx="3589337" cy="3589337"/>
          </a:xfrm>
          <a:prstGeom prst="ellipse">
            <a:avLst/>
          </a:prstGeom>
          <a:solidFill>
            <a:srgbClr val="1C437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226" name="Google Shape;226;p13"/>
          <p:cNvSpPr/>
          <p:nvPr/>
        </p:nvSpPr>
        <p:spPr>
          <a:xfrm>
            <a:off x="2935288" y="1765300"/>
            <a:ext cx="3273425" cy="3273425"/>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68550" tIns="34275" rIns="68550" bIns="34275"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227" name="Google Shape;227;p13"/>
          <p:cNvSpPr txBox="1"/>
          <p:nvPr/>
        </p:nvSpPr>
        <p:spPr>
          <a:xfrm>
            <a:off x="3046700" y="3090400"/>
            <a:ext cx="3098700" cy="623400"/>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THANK  YOU</a:t>
            </a:r>
            <a:endParaRPr sz="1050">
              <a:solidFill>
                <a:srgbClr val="000000"/>
              </a:solidFill>
              <a:latin typeface="Times New Roman"/>
              <a:ea typeface="Times New Roman"/>
              <a:cs typeface="Times New Roman"/>
              <a:sym typeface="Times New Roman"/>
            </a:endParaRPr>
          </a:p>
        </p:txBody>
      </p:sp>
      <p:sp>
        <p:nvSpPr>
          <p:cNvPr id="228" name="Google Shape;228;p13"/>
          <p:cNvSpPr/>
          <p:nvPr/>
        </p:nvSpPr>
        <p:spPr>
          <a:xfrm>
            <a:off x="0" y="6597650"/>
            <a:ext cx="9144000" cy="260350"/>
          </a:xfrm>
          <a:prstGeom prst="rect">
            <a:avLst/>
          </a:prstGeom>
          <a:gradFill>
            <a:gsLst>
              <a:gs pos="0">
                <a:srgbClr val="2A4D77"/>
              </a:gs>
              <a:gs pos="35000">
                <a:srgbClr val="7499C6"/>
              </a:gs>
              <a:gs pos="71000">
                <a:srgbClr val="365784"/>
              </a:gs>
              <a:gs pos="100000">
                <a:srgbClr val="7499C6"/>
              </a:gs>
            </a:gsLst>
            <a:lin ang="0"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6597650"/>
            <a:ext cx="9144000" cy="260350"/>
          </a:xfrm>
          <a:prstGeom prst="rect">
            <a:avLst/>
          </a:prstGeom>
          <a:gradFill>
            <a:gsLst>
              <a:gs pos="0">
                <a:srgbClr val="2A4D77"/>
              </a:gs>
              <a:gs pos="35000">
                <a:srgbClr val="7499C6"/>
              </a:gs>
              <a:gs pos="71000">
                <a:srgbClr val="365784"/>
              </a:gs>
              <a:gs pos="100000">
                <a:srgbClr val="7499C6"/>
              </a:gs>
            </a:gsLst>
            <a:lin ang="0"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0" name="Google Shape;100;p2"/>
          <p:cNvSpPr txBox="1"/>
          <p:nvPr/>
        </p:nvSpPr>
        <p:spPr>
          <a:xfrm>
            <a:off x="2606675" y="1589088"/>
            <a:ext cx="3694113" cy="12464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2400"/>
              <a:buFont typeface="Times New Roman"/>
              <a:buNone/>
            </a:pPr>
            <a:r>
              <a:rPr lang="en-US" sz="2400" b="1" u="sng" dirty="0">
                <a:solidFill>
                  <a:srgbClr val="2A4D77"/>
                </a:solidFill>
                <a:latin typeface="Times New Roman"/>
                <a:ea typeface="Times New Roman"/>
                <a:cs typeface="Times New Roman"/>
                <a:sym typeface="Times New Roman"/>
              </a:rPr>
              <a:t>Instructor</a:t>
            </a:r>
            <a:r>
              <a:rPr lang="en-US" sz="2400" b="1" i="0" u="sng" strike="noStrike" cap="none" dirty="0">
                <a:solidFill>
                  <a:srgbClr val="2A4D77"/>
                </a:solidFill>
                <a:latin typeface="Times New Roman"/>
                <a:ea typeface="Times New Roman"/>
                <a:cs typeface="Times New Roman"/>
                <a:sym typeface="Times New Roman"/>
              </a:rPr>
              <a:t>: </a:t>
            </a:r>
            <a:endParaRPr dirty="0"/>
          </a:p>
          <a:p>
            <a:pPr marL="0" marR="0" lvl="0" indent="0" algn="ctr" rtl="0">
              <a:spcBef>
                <a:spcPts val="0"/>
              </a:spcBef>
              <a:spcAft>
                <a:spcPts val="0"/>
              </a:spcAft>
              <a:buClr>
                <a:schemeClr val="dk1"/>
              </a:buClr>
              <a:buSzPts val="900"/>
              <a:buFont typeface="Arial"/>
              <a:buNone/>
            </a:pPr>
            <a:endParaRPr sz="900" b="1" i="0" u="sng" strike="noStrike" cap="none"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Md Mohsin Uddin</a:t>
            </a:r>
            <a:br>
              <a:rPr lang="en-US" sz="1800" b="0" i="0" u="none" strike="noStrike" cap="none" dirty="0">
                <a:solidFill>
                  <a:schemeClr val="dk1"/>
                </a:solidFill>
                <a:latin typeface="Times New Roman"/>
                <a:ea typeface="Times New Roman"/>
                <a:cs typeface="Times New Roman"/>
                <a:sym typeface="Times New Roman"/>
              </a:rPr>
            </a:br>
            <a:endParaRPr sz="1800" b="0" i="0" u="none" strike="noStrike" cap="none" dirty="0">
              <a:solidFill>
                <a:schemeClr val="dk1"/>
              </a:solidFill>
              <a:latin typeface="Times New Roman"/>
              <a:ea typeface="Times New Roman"/>
              <a:cs typeface="Times New Roman"/>
              <a:sym typeface="Times New Roman"/>
            </a:endParaRPr>
          </a:p>
        </p:txBody>
      </p:sp>
      <p:sp>
        <p:nvSpPr>
          <p:cNvPr id="101" name="Google Shape;101;p2"/>
          <p:cNvSpPr txBox="1"/>
          <p:nvPr/>
        </p:nvSpPr>
        <p:spPr>
          <a:xfrm>
            <a:off x="3337408" y="3228975"/>
            <a:ext cx="223264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A4D77"/>
              </a:buClr>
              <a:buSzPts val="2000"/>
              <a:buFont typeface="Times New Roman"/>
              <a:buNone/>
            </a:pPr>
            <a:r>
              <a:rPr lang="en-US" sz="2000" b="1" i="0" u="sng" strike="noStrike" cap="none">
                <a:solidFill>
                  <a:srgbClr val="2A4D77"/>
                </a:solidFill>
                <a:latin typeface="Times New Roman"/>
                <a:ea typeface="Times New Roman"/>
                <a:cs typeface="Times New Roman"/>
                <a:sym typeface="Times New Roman"/>
              </a:rPr>
              <a:t>Group Members:</a:t>
            </a:r>
            <a:endParaRPr sz="2000" b="1" i="0" u="none" strike="noStrike" cap="none">
              <a:solidFill>
                <a:srgbClr val="2A4D77"/>
              </a:solidFill>
              <a:latin typeface="Times New Roman"/>
              <a:ea typeface="Times New Roman"/>
              <a:cs typeface="Times New Roman"/>
              <a:sym typeface="Times New Roman"/>
            </a:endParaRPr>
          </a:p>
        </p:txBody>
      </p:sp>
      <p:grpSp>
        <p:nvGrpSpPr>
          <p:cNvPr id="102" name="Google Shape;102;p2"/>
          <p:cNvGrpSpPr/>
          <p:nvPr/>
        </p:nvGrpSpPr>
        <p:grpSpPr>
          <a:xfrm>
            <a:off x="1347788" y="3835400"/>
            <a:ext cx="6448425" cy="1754286"/>
            <a:chOff x="872951" y="4437112"/>
            <a:chExt cx="6449523" cy="1755074"/>
          </a:xfrm>
        </p:grpSpPr>
        <p:sp>
          <p:nvSpPr>
            <p:cNvPr id="103" name="Google Shape;103;p2"/>
            <p:cNvSpPr txBox="1"/>
            <p:nvPr/>
          </p:nvSpPr>
          <p:spPr>
            <a:xfrm>
              <a:off x="872951" y="4437112"/>
              <a:ext cx="2520280" cy="17550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Md. Sabik Alam Rahat      </a:t>
              </a:r>
              <a:endParaRPr dirty="0"/>
            </a:p>
            <a:p>
              <a:pPr marL="0" marR="0" lvl="0" indent="0" algn="l" rtl="0">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ID: 2019-1-60-256</a:t>
              </a:r>
              <a:endParaRPr dirty="0"/>
            </a:p>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Naeem </a:t>
              </a:r>
              <a:r>
                <a:rPr lang="en-US" sz="1800" b="0" i="0" u="none" strike="noStrike" cap="none" dirty="0" err="1">
                  <a:solidFill>
                    <a:schemeClr val="dk1"/>
                  </a:solidFill>
                  <a:latin typeface="Times New Roman"/>
                  <a:ea typeface="Times New Roman"/>
                  <a:cs typeface="Times New Roman"/>
                  <a:sym typeface="Times New Roman"/>
                </a:rPr>
                <a:t>Mizan</a:t>
              </a:r>
              <a:endParaRPr dirty="0"/>
            </a:p>
            <a:p>
              <a:pPr marL="0" marR="0" lvl="0" indent="0" algn="l" rtl="0">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ID: 2018-3-60-053</a:t>
              </a:r>
              <a:endParaRPr sz="1800" b="0" i="0" u="none" strike="noStrike" cap="none" dirty="0">
                <a:solidFill>
                  <a:schemeClr val="dk1"/>
                </a:solidFill>
                <a:latin typeface="Times New Roman"/>
                <a:ea typeface="Times New Roman"/>
                <a:cs typeface="Times New Roman"/>
                <a:sym typeface="Times New Roman"/>
              </a:endParaRPr>
            </a:p>
          </p:txBody>
        </p:sp>
        <p:sp>
          <p:nvSpPr>
            <p:cNvPr id="104" name="Google Shape;104;p2"/>
            <p:cNvSpPr txBox="1"/>
            <p:nvPr/>
          </p:nvSpPr>
          <p:spPr>
            <a:xfrm>
              <a:off x="4566140" y="4437112"/>
              <a:ext cx="2756334" cy="17550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Sourav </a:t>
              </a:r>
              <a:r>
                <a:rPr lang="en-US" sz="1800" b="0" i="0" u="none" strike="noStrike" cap="none" dirty="0" err="1">
                  <a:solidFill>
                    <a:schemeClr val="dk1"/>
                  </a:solidFill>
                  <a:latin typeface="Times New Roman"/>
                  <a:ea typeface="Times New Roman"/>
                  <a:cs typeface="Times New Roman"/>
                  <a:sym typeface="Times New Roman"/>
                </a:rPr>
                <a:t>Saha</a:t>
              </a:r>
              <a:endParaRPr dirty="0"/>
            </a:p>
            <a:p>
              <a:pPr marL="0" marR="0" lvl="0" indent="0" algn="l" rtl="0">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ID: 2018-3-60-052</a:t>
              </a:r>
            </a:p>
            <a:p>
              <a:pPr marL="0" marR="0" lvl="0" indent="0" algn="l" rtl="0">
                <a:spcBef>
                  <a:spcPts val="0"/>
                </a:spcBef>
                <a:spcAft>
                  <a:spcPts val="0"/>
                </a:spcAft>
                <a:buClr>
                  <a:schemeClr val="dk1"/>
                </a:buClr>
                <a:buSzPts val="1800"/>
                <a:buFont typeface="Times New Roman"/>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Md. Abid Hasan Rafe</a:t>
              </a:r>
              <a:endParaRPr dirty="0"/>
            </a:p>
            <a:p>
              <a:pPr marL="0" marR="0" lvl="0" indent="0" algn="l" rtl="0">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ID: 2018-3-60-108</a:t>
              </a:r>
              <a:endParaRPr dirty="0"/>
            </a:p>
          </p:txBody>
        </p:sp>
      </p:grpSp>
      <p:sp>
        <p:nvSpPr>
          <p:cNvPr id="105" name="Google Shape;105;p2"/>
          <p:cNvSpPr txBox="1"/>
          <p:nvPr/>
        </p:nvSpPr>
        <p:spPr>
          <a:xfrm>
            <a:off x="6588224" y="6577013"/>
            <a:ext cx="2133600" cy="4762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lt1"/>
                </a:solidFill>
                <a:latin typeface="Times New Roman"/>
                <a:ea typeface="Times New Roman"/>
                <a:cs typeface="Times New Roman"/>
                <a:sym typeface="Times New Roman"/>
              </a:rPr>
              <a:t>2</a:t>
            </a:fld>
            <a:endParaRPr sz="14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3"/>
          <p:cNvSpPr/>
          <p:nvPr/>
        </p:nvSpPr>
        <p:spPr>
          <a:xfrm>
            <a:off x="1403350" y="-27384"/>
            <a:ext cx="7740650" cy="6858000"/>
          </a:xfrm>
          <a:prstGeom prst="rect">
            <a:avLst/>
          </a:prstGeom>
          <a:gradFill>
            <a:gsLst>
              <a:gs pos="0">
                <a:srgbClr val="D8D8D8"/>
              </a:gs>
              <a:gs pos="5000">
                <a:schemeClr val="lt1"/>
              </a:gs>
              <a:gs pos="94000">
                <a:srgbClr val="ECECEC"/>
              </a:gs>
              <a:gs pos="100000">
                <a:srgbClr val="D8D8D8"/>
              </a:gs>
            </a:gsLst>
            <a:lin ang="0" scaled="0"/>
          </a:gradFill>
          <a:ln>
            <a:noFill/>
          </a:ln>
        </p:spPr>
        <p:txBody>
          <a:bodyPr spcFirstLastPara="1" wrap="square" lIns="91425" tIns="45700" rIns="91425" bIns="45700" anchor="ctr" anchorCtr="0">
            <a:noAutofit/>
          </a:bodyPr>
          <a:lstStyle/>
          <a:p>
            <a:pPr marL="285750" marR="0" lvl="0" indent="-133350" algn="ctr" rtl="0">
              <a:spcBef>
                <a:spcPts val="0"/>
              </a:spcBef>
              <a:spcAft>
                <a:spcPts val="0"/>
              </a:spcAft>
              <a:buClr>
                <a:srgbClr val="2A4D77"/>
              </a:buClr>
              <a:buSzPts val="2400"/>
              <a:buFont typeface="Noto Sans Symbols"/>
              <a:buNone/>
            </a:pPr>
            <a:endParaRPr sz="2400" b="0" i="0" u="none" strike="noStrike" cap="none">
              <a:solidFill>
                <a:schemeClr val="lt1"/>
              </a:solidFill>
              <a:latin typeface="Times New Roman"/>
              <a:ea typeface="Times New Roman"/>
              <a:cs typeface="Times New Roman"/>
              <a:sym typeface="Times New Roman"/>
            </a:endParaRPr>
          </a:p>
          <a:p>
            <a:pPr marL="285750" marR="0" lvl="0" indent="-171450" algn="ctr" rtl="0">
              <a:spcBef>
                <a:spcPts val="0"/>
              </a:spcBef>
              <a:spcAft>
                <a:spcPts val="0"/>
              </a:spcAft>
              <a:buClr>
                <a:schemeClr val="lt1"/>
              </a:buClr>
              <a:buSzPts val="18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
        <p:nvSpPr>
          <p:cNvPr id="111" name="Google Shape;111;p3"/>
          <p:cNvSpPr txBox="1"/>
          <p:nvPr/>
        </p:nvSpPr>
        <p:spPr>
          <a:xfrm>
            <a:off x="1572330" y="1386095"/>
            <a:ext cx="2851150" cy="646113"/>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Clr>
                <a:srgbClr val="2A4D77"/>
              </a:buClr>
              <a:buSzPts val="3600"/>
              <a:buFont typeface="Times New Roman"/>
              <a:buNone/>
            </a:pPr>
            <a:r>
              <a:rPr lang="en-US" sz="3600" b="1" dirty="0">
                <a:solidFill>
                  <a:srgbClr val="2A4D77"/>
                </a:solidFill>
                <a:latin typeface="Times New Roman"/>
                <a:ea typeface="Times New Roman"/>
                <a:cs typeface="Times New Roman"/>
                <a:sym typeface="Times New Roman"/>
              </a:rPr>
              <a:t>Introduction</a:t>
            </a:r>
            <a:endParaRPr sz="3600" b="0" i="0" u="none" strike="noStrike" cap="none" dirty="0">
              <a:solidFill>
                <a:srgbClr val="2A4D77"/>
              </a:solidFill>
              <a:latin typeface="Times New Roman"/>
              <a:ea typeface="Times New Roman"/>
              <a:cs typeface="Times New Roman"/>
              <a:sym typeface="Times New Roman"/>
            </a:endParaRPr>
          </a:p>
        </p:txBody>
      </p:sp>
      <p:sp>
        <p:nvSpPr>
          <p:cNvPr id="112" name="Google Shape;112;p3"/>
          <p:cNvSpPr txBox="1"/>
          <p:nvPr/>
        </p:nvSpPr>
        <p:spPr>
          <a:xfrm>
            <a:off x="1572330" y="2490520"/>
            <a:ext cx="6605091" cy="1631175"/>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rgbClr val="025198"/>
              </a:buClr>
              <a:buSzPts val="2000"/>
            </a:pPr>
            <a:r>
              <a:rPr lang="en-US" sz="2000" b="0" i="0" u="none" strike="noStrike" cap="none" dirty="0">
                <a:solidFill>
                  <a:srgbClr val="000000"/>
                </a:solidFill>
                <a:latin typeface="Times New Roman"/>
                <a:ea typeface="Times New Roman"/>
                <a:cs typeface="Times New Roman"/>
                <a:sym typeface="Times New Roman"/>
              </a:rPr>
              <a:t>Handwritten digit classification is a well-known and important problem in the field of optical character recognition (OCR). The primary challenge is correctly classifying digits which are highly varied in their visual characteristics primarily due to the writing styles of different individuals.</a:t>
            </a:r>
            <a:endParaRPr lang="en-US" dirty="0"/>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3</a:t>
            </a:fld>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3"/>
          <p:cNvSpPr/>
          <p:nvPr/>
        </p:nvSpPr>
        <p:spPr>
          <a:xfrm>
            <a:off x="1403350" y="0"/>
            <a:ext cx="7740650" cy="6858000"/>
          </a:xfrm>
          <a:prstGeom prst="rect">
            <a:avLst/>
          </a:prstGeom>
          <a:gradFill>
            <a:gsLst>
              <a:gs pos="0">
                <a:srgbClr val="D8D8D8"/>
              </a:gs>
              <a:gs pos="5000">
                <a:schemeClr val="lt1"/>
              </a:gs>
              <a:gs pos="94000">
                <a:srgbClr val="ECECEC"/>
              </a:gs>
              <a:gs pos="100000">
                <a:srgbClr val="D8D8D8"/>
              </a:gs>
            </a:gsLst>
            <a:lin ang="0" scaled="0"/>
          </a:gradFill>
          <a:ln>
            <a:noFill/>
          </a:ln>
        </p:spPr>
        <p:txBody>
          <a:bodyPr spcFirstLastPara="1" wrap="square" lIns="91425" tIns="45700" rIns="91425" bIns="45700" anchor="ctr" anchorCtr="0">
            <a:noAutofit/>
          </a:bodyPr>
          <a:lstStyle/>
          <a:p>
            <a:pPr marL="285750" marR="0" lvl="0" indent="-133350" algn="ctr" rtl="0">
              <a:spcBef>
                <a:spcPts val="0"/>
              </a:spcBef>
              <a:spcAft>
                <a:spcPts val="0"/>
              </a:spcAft>
              <a:buClr>
                <a:srgbClr val="2A4D77"/>
              </a:buClr>
              <a:buSzPts val="2400"/>
              <a:buFont typeface="Noto Sans Symbols"/>
              <a:buNone/>
            </a:pPr>
            <a:endParaRPr sz="2400" b="0" i="0" u="none" strike="noStrike" cap="none">
              <a:solidFill>
                <a:schemeClr val="lt1"/>
              </a:solidFill>
              <a:latin typeface="Times New Roman"/>
              <a:ea typeface="Times New Roman"/>
              <a:cs typeface="Times New Roman"/>
              <a:sym typeface="Times New Roman"/>
            </a:endParaRPr>
          </a:p>
          <a:p>
            <a:pPr marL="285750" marR="0" lvl="0" indent="-171450" algn="ctr" rtl="0">
              <a:spcBef>
                <a:spcPts val="0"/>
              </a:spcBef>
              <a:spcAft>
                <a:spcPts val="0"/>
              </a:spcAft>
              <a:buClr>
                <a:schemeClr val="lt1"/>
              </a:buClr>
              <a:buSzPts val="18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
        <p:nvSpPr>
          <p:cNvPr id="111" name="Google Shape;111;p3"/>
          <p:cNvSpPr txBox="1"/>
          <p:nvPr/>
        </p:nvSpPr>
        <p:spPr>
          <a:xfrm>
            <a:off x="1680482" y="1678544"/>
            <a:ext cx="4553361" cy="64629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Clr>
                <a:srgbClr val="2A4D77"/>
              </a:buClr>
              <a:buSzPts val="3600"/>
              <a:buFont typeface="Times New Roman"/>
              <a:buNone/>
            </a:pPr>
            <a:r>
              <a:rPr lang="en-US" sz="3600" b="1" dirty="0">
                <a:solidFill>
                  <a:srgbClr val="2A4D77"/>
                </a:solidFill>
                <a:latin typeface="Times New Roman"/>
                <a:ea typeface="Times New Roman"/>
                <a:cs typeface="Times New Roman"/>
                <a:sym typeface="Times New Roman"/>
              </a:rPr>
              <a:t>Dataset Collection</a:t>
            </a:r>
            <a:endParaRPr sz="3600" b="0" i="0" u="none" strike="noStrike" cap="none" dirty="0">
              <a:solidFill>
                <a:srgbClr val="2A4D77"/>
              </a:solidFill>
              <a:latin typeface="Times New Roman"/>
              <a:ea typeface="Times New Roman"/>
              <a:cs typeface="Times New Roman"/>
              <a:sym typeface="Times New Roman"/>
            </a:endParaRPr>
          </a:p>
        </p:txBody>
      </p:sp>
      <p:sp>
        <p:nvSpPr>
          <p:cNvPr id="112" name="Google Shape;112;p3"/>
          <p:cNvSpPr txBox="1"/>
          <p:nvPr/>
        </p:nvSpPr>
        <p:spPr>
          <a:xfrm>
            <a:off x="1680482" y="2719049"/>
            <a:ext cx="6605091" cy="4000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25198"/>
              </a:buClr>
              <a:buSzPts val="2000"/>
              <a:buFont typeface="Noto Sans Symbols"/>
              <a:buChar char="⮚"/>
            </a:pPr>
            <a:r>
              <a:rPr lang="en-US" sz="2000" b="0" i="0" u="none" strike="noStrike" cap="none" dirty="0" err="1">
                <a:solidFill>
                  <a:srgbClr val="000000"/>
                </a:solidFill>
                <a:latin typeface="Times New Roman"/>
                <a:ea typeface="Times New Roman"/>
                <a:cs typeface="Times New Roman"/>
                <a:sym typeface="Times New Roman"/>
              </a:rPr>
              <a:t>Ekush</a:t>
            </a:r>
            <a:endParaRPr dirty="0"/>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4</a:t>
            </a:fld>
            <a:endParaRPr sz="1400" b="0" i="0" u="none" strike="noStrike" cap="none">
              <a:solidFill>
                <a:schemeClr val="dk1"/>
              </a:solidFill>
              <a:latin typeface="Times New Roman"/>
              <a:ea typeface="Times New Roman"/>
              <a:cs typeface="Times New Roman"/>
              <a:sym typeface="Times New Roman"/>
            </a:endParaRPr>
          </a:p>
        </p:txBody>
      </p:sp>
      <p:sp>
        <p:nvSpPr>
          <p:cNvPr id="114" name="Google Shape;114;p3"/>
          <p:cNvSpPr txBox="1"/>
          <p:nvPr/>
        </p:nvSpPr>
        <p:spPr>
          <a:xfrm>
            <a:off x="1680482" y="3513333"/>
            <a:ext cx="6605091" cy="4000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25198"/>
              </a:buClr>
              <a:buSzPts val="20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Bengali.ai.</a:t>
            </a:r>
            <a:endParaRPr lang="en-US" dirty="0"/>
          </a:p>
        </p:txBody>
      </p:sp>
      <p:sp>
        <p:nvSpPr>
          <p:cNvPr id="115" name="Google Shape;115;p3"/>
          <p:cNvSpPr txBox="1"/>
          <p:nvPr/>
        </p:nvSpPr>
        <p:spPr>
          <a:xfrm>
            <a:off x="1680482" y="4318782"/>
            <a:ext cx="6605091" cy="4000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25198"/>
              </a:buClr>
              <a:buSzPts val="2000"/>
              <a:buFont typeface="Noto Sans Symbols"/>
              <a:buChar char="⮚"/>
            </a:pPr>
            <a:r>
              <a:rPr lang="en-US" sz="2000" b="0" i="0" u="none" strike="noStrike" cap="none" dirty="0" err="1">
                <a:solidFill>
                  <a:srgbClr val="000000"/>
                </a:solidFill>
                <a:latin typeface="Times New Roman"/>
                <a:ea typeface="Times New Roman"/>
                <a:cs typeface="Times New Roman"/>
                <a:sym typeface="Times New Roman"/>
              </a:rPr>
              <a:t>Keras</a:t>
            </a:r>
            <a:endParaRPr dirty="0"/>
          </a:p>
        </p:txBody>
      </p:sp>
    </p:spTree>
    <p:extLst>
      <p:ext uri="{BB962C8B-B14F-4D97-AF65-F5344CB8AC3E}">
        <p14:creationId xmlns:p14="http://schemas.microsoft.com/office/powerpoint/2010/main" val="176471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3"/>
          <p:cNvSpPr/>
          <p:nvPr/>
        </p:nvSpPr>
        <p:spPr>
          <a:xfrm>
            <a:off x="1403350" y="-27384"/>
            <a:ext cx="7740650" cy="6858000"/>
          </a:xfrm>
          <a:prstGeom prst="rect">
            <a:avLst/>
          </a:prstGeom>
          <a:gradFill>
            <a:gsLst>
              <a:gs pos="0">
                <a:srgbClr val="D8D8D8"/>
              </a:gs>
              <a:gs pos="5000">
                <a:schemeClr val="lt1"/>
              </a:gs>
              <a:gs pos="94000">
                <a:srgbClr val="ECECEC"/>
              </a:gs>
              <a:gs pos="100000">
                <a:srgbClr val="D8D8D8"/>
              </a:gs>
            </a:gsLst>
            <a:lin ang="0" scaled="0"/>
          </a:gradFill>
          <a:ln>
            <a:noFill/>
          </a:ln>
        </p:spPr>
        <p:txBody>
          <a:bodyPr spcFirstLastPara="1" wrap="square" lIns="91425" tIns="45700" rIns="91425" bIns="45700" anchor="ctr" anchorCtr="0">
            <a:noAutofit/>
          </a:bodyPr>
          <a:lstStyle/>
          <a:p>
            <a:pPr marL="285750" marR="0" lvl="0" indent="-133350" algn="ctr" rtl="0">
              <a:spcBef>
                <a:spcPts val="0"/>
              </a:spcBef>
              <a:spcAft>
                <a:spcPts val="0"/>
              </a:spcAft>
              <a:buClr>
                <a:srgbClr val="2A4D77"/>
              </a:buClr>
              <a:buSzPts val="2400"/>
              <a:buFont typeface="Noto Sans Symbols"/>
              <a:buNone/>
            </a:pPr>
            <a:endParaRPr sz="2400" b="0" i="0" u="none" strike="noStrike" cap="none">
              <a:solidFill>
                <a:schemeClr val="lt1"/>
              </a:solidFill>
              <a:latin typeface="Times New Roman"/>
              <a:ea typeface="Times New Roman"/>
              <a:cs typeface="Times New Roman"/>
              <a:sym typeface="Times New Roman"/>
            </a:endParaRPr>
          </a:p>
          <a:p>
            <a:pPr marL="285750" marR="0" lvl="0" indent="-171450" algn="ctr" rtl="0">
              <a:spcBef>
                <a:spcPts val="0"/>
              </a:spcBef>
              <a:spcAft>
                <a:spcPts val="0"/>
              </a:spcAft>
              <a:buClr>
                <a:schemeClr val="lt1"/>
              </a:buClr>
              <a:buSzPts val="18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
        <p:nvSpPr>
          <p:cNvPr id="111" name="Google Shape;111;p3"/>
          <p:cNvSpPr txBox="1"/>
          <p:nvPr/>
        </p:nvSpPr>
        <p:spPr>
          <a:xfrm>
            <a:off x="1403350" y="613027"/>
            <a:ext cx="6899442" cy="553957"/>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Clr>
                <a:srgbClr val="2A4D77"/>
              </a:buClr>
              <a:buSzPts val="3600"/>
              <a:buFont typeface="Times New Roman"/>
              <a:buNone/>
            </a:pPr>
            <a:r>
              <a:rPr lang="en-US" sz="3000" b="1" i="0" u="none" strike="noStrike" cap="none" dirty="0">
                <a:solidFill>
                  <a:srgbClr val="2A4D77"/>
                </a:solidFill>
                <a:latin typeface="Times New Roman"/>
                <a:ea typeface="Times New Roman"/>
                <a:cs typeface="Times New Roman"/>
                <a:sym typeface="Times New Roman"/>
              </a:rPr>
              <a:t>Visualizing Images in the Dataset</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5</a:t>
            </a:fld>
            <a:endParaRPr sz="1400" b="0" i="0" u="none" strike="noStrike" cap="none">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C8A9125-6209-7657-04E4-6CFA1D4A4F3F}"/>
              </a:ext>
            </a:extLst>
          </p:cNvPr>
          <p:cNvPicPr>
            <a:picLocks noChangeAspect="1"/>
          </p:cNvPicPr>
          <p:nvPr/>
        </p:nvPicPr>
        <p:blipFill>
          <a:blip r:embed="rId4"/>
          <a:stretch>
            <a:fillRect/>
          </a:stretch>
        </p:blipFill>
        <p:spPr>
          <a:xfrm>
            <a:off x="1634714" y="1486692"/>
            <a:ext cx="6668078" cy="44352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3417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3"/>
          <p:cNvSpPr/>
          <p:nvPr/>
        </p:nvSpPr>
        <p:spPr>
          <a:xfrm>
            <a:off x="1403350" y="-27384"/>
            <a:ext cx="7740650" cy="6858000"/>
          </a:xfrm>
          <a:prstGeom prst="rect">
            <a:avLst/>
          </a:prstGeom>
          <a:gradFill>
            <a:gsLst>
              <a:gs pos="0">
                <a:srgbClr val="D8D8D8"/>
              </a:gs>
              <a:gs pos="5000">
                <a:schemeClr val="lt1"/>
              </a:gs>
              <a:gs pos="94000">
                <a:srgbClr val="ECECEC"/>
              </a:gs>
              <a:gs pos="100000">
                <a:srgbClr val="D8D8D8"/>
              </a:gs>
            </a:gsLst>
            <a:lin ang="0" scaled="0"/>
          </a:gradFill>
          <a:ln>
            <a:noFill/>
          </a:ln>
        </p:spPr>
        <p:txBody>
          <a:bodyPr spcFirstLastPara="1" wrap="square" lIns="91425" tIns="45700" rIns="91425" bIns="45700" anchor="ctr" anchorCtr="0">
            <a:noAutofit/>
          </a:bodyPr>
          <a:lstStyle/>
          <a:p>
            <a:pPr marL="285750" marR="0" lvl="0" indent="-133350" algn="ctr" rtl="0">
              <a:spcBef>
                <a:spcPts val="0"/>
              </a:spcBef>
              <a:spcAft>
                <a:spcPts val="0"/>
              </a:spcAft>
              <a:buClr>
                <a:srgbClr val="2A4D77"/>
              </a:buClr>
              <a:buSzPts val="2400"/>
              <a:buFont typeface="Noto Sans Symbols"/>
              <a:buNone/>
            </a:pPr>
            <a:endParaRPr sz="2400" b="0" i="0" u="none" strike="noStrike" cap="none">
              <a:solidFill>
                <a:schemeClr val="lt1"/>
              </a:solidFill>
              <a:latin typeface="Times New Roman"/>
              <a:ea typeface="Times New Roman"/>
              <a:cs typeface="Times New Roman"/>
              <a:sym typeface="Times New Roman"/>
            </a:endParaRPr>
          </a:p>
          <a:p>
            <a:pPr marL="285750" marR="0" lvl="0" indent="-171450" algn="ctr" rtl="0">
              <a:spcBef>
                <a:spcPts val="0"/>
              </a:spcBef>
              <a:spcAft>
                <a:spcPts val="0"/>
              </a:spcAft>
              <a:buClr>
                <a:schemeClr val="lt1"/>
              </a:buClr>
              <a:buSzPts val="18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
        <p:nvSpPr>
          <p:cNvPr id="111" name="Google Shape;111;p3"/>
          <p:cNvSpPr txBox="1"/>
          <p:nvPr/>
        </p:nvSpPr>
        <p:spPr>
          <a:xfrm>
            <a:off x="1403350" y="691685"/>
            <a:ext cx="7283450" cy="5539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3600"/>
              <a:buFont typeface="Times New Roman"/>
              <a:buNone/>
            </a:pPr>
            <a:r>
              <a:rPr lang="en-US" sz="3000" b="1" i="0" u="none" strike="noStrike" cap="none" dirty="0">
                <a:solidFill>
                  <a:srgbClr val="2A4D77"/>
                </a:solidFill>
                <a:latin typeface="Times New Roman"/>
                <a:ea typeface="Times New Roman"/>
                <a:cs typeface="Times New Roman"/>
                <a:sym typeface="Times New Roman"/>
              </a:rPr>
              <a:t>Data Distribution of the Dataset</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6</a:t>
            </a:fld>
            <a:endParaRPr sz="1400" b="0" i="0" u="none" strike="noStrike" cap="none">
              <a:solidFill>
                <a:schemeClr val="dk1"/>
              </a:solidFill>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419E906A-36F8-5B09-00CA-4FB6B046C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522169"/>
            <a:ext cx="7364361" cy="375889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11;p3">
            <a:extLst>
              <a:ext uri="{FF2B5EF4-FFF2-40B4-BE49-F238E27FC236}">
                <a16:creationId xmlns:a16="http://schemas.microsoft.com/office/drawing/2014/main" id="{328DEB29-CB67-7D56-793E-BE920A95E320}"/>
              </a:ext>
            </a:extLst>
          </p:cNvPr>
          <p:cNvSpPr txBox="1"/>
          <p:nvPr/>
        </p:nvSpPr>
        <p:spPr>
          <a:xfrm>
            <a:off x="1787358" y="5660490"/>
            <a:ext cx="6899442" cy="584735"/>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buClr>
                <a:srgbClr val="2A4D77"/>
              </a:buClr>
              <a:buSzPts val="3600"/>
            </a:pPr>
            <a:r>
              <a:rPr lang="en-US" sz="1600" b="1" i="0" u="none" strike="noStrike" cap="none" dirty="0">
                <a:solidFill>
                  <a:schemeClr val="bg2"/>
                </a:solidFill>
                <a:latin typeface="Times New Roman"/>
                <a:ea typeface="Times New Roman"/>
                <a:cs typeface="Times New Roman"/>
                <a:sym typeface="Times New Roman"/>
              </a:rPr>
              <a:t>N.B: The dataset is not much imbalanced. So balancing is not required here much.</a:t>
            </a:r>
            <a:endParaRPr lang="en-US" sz="1600" b="0" i="0" u="none" strike="noStrike" cap="none" dirty="0">
              <a:solidFill>
                <a:schemeClr val="bg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9676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3"/>
          <p:cNvSpPr/>
          <p:nvPr/>
        </p:nvSpPr>
        <p:spPr>
          <a:xfrm>
            <a:off x="1403350" y="-27384"/>
            <a:ext cx="7740650" cy="6858000"/>
          </a:xfrm>
          <a:prstGeom prst="rect">
            <a:avLst/>
          </a:prstGeom>
          <a:gradFill>
            <a:gsLst>
              <a:gs pos="0">
                <a:srgbClr val="D8D8D8"/>
              </a:gs>
              <a:gs pos="5000">
                <a:schemeClr val="lt1"/>
              </a:gs>
              <a:gs pos="94000">
                <a:srgbClr val="ECECEC"/>
              </a:gs>
              <a:gs pos="100000">
                <a:srgbClr val="D8D8D8"/>
              </a:gs>
            </a:gsLst>
            <a:lin ang="0" scaled="0"/>
          </a:gradFill>
          <a:ln>
            <a:noFill/>
          </a:ln>
        </p:spPr>
        <p:txBody>
          <a:bodyPr spcFirstLastPara="1" wrap="square" lIns="91425" tIns="45700" rIns="91425" bIns="45700" anchor="ctr" anchorCtr="0">
            <a:noAutofit/>
          </a:bodyPr>
          <a:lstStyle/>
          <a:p>
            <a:pPr marL="285750" marR="0" lvl="0" indent="-133350" algn="ctr" rtl="0">
              <a:spcBef>
                <a:spcPts val="0"/>
              </a:spcBef>
              <a:spcAft>
                <a:spcPts val="0"/>
              </a:spcAft>
              <a:buClr>
                <a:srgbClr val="2A4D77"/>
              </a:buClr>
              <a:buSzPts val="2400"/>
              <a:buFont typeface="Noto Sans Symbols"/>
              <a:buNone/>
            </a:pPr>
            <a:endParaRPr sz="2400" b="0" i="0" u="none" strike="noStrike" cap="none">
              <a:solidFill>
                <a:schemeClr val="lt1"/>
              </a:solidFill>
              <a:latin typeface="Times New Roman"/>
              <a:ea typeface="Times New Roman"/>
              <a:cs typeface="Times New Roman"/>
              <a:sym typeface="Times New Roman"/>
            </a:endParaRPr>
          </a:p>
          <a:p>
            <a:pPr marL="285750" marR="0" lvl="0" indent="-171450" algn="ctr" rtl="0">
              <a:spcBef>
                <a:spcPts val="0"/>
              </a:spcBef>
              <a:spcAft>
                <a:spcPts val="0"/>
              </a:spcAft>
              <a:buClr>
                <a:schemeClr val="lt1"/>
              </a:buClr>
              <a:buSzPts val="18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
        <p:nvSpPr>
          <p:cNvPr id="111" name="Google Shape;111;p3"/>
          <p:cNvSpPr txBox="1"/>
          <p:nvPr/>
        </p:nvSpPr>
        <p:spPr>
          <a:xfrm>
            <a:off x="1403350" y="691685"/>
            <a:ext cx="7283450" cy="5539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3600"/>
              <a:buFont typeface="Times New Roman"/>
              <a:buNone/>
            </a:pPr>
            <a:r>
              <a:rPr lang="en-US" sz="3000" b="1" i="0" u="none" strike="noStrike" cap="none" dirty="0">
                <a:solidFill>
                  <a:srgbClr val="2A4D77"/>
                </a:solidFill>
                <a:latin typeface="Times New Roman"/>
                <a:ea typeface="Times New Roman"/>
                <a:cs typeface="Times New Roman"/>
                <a:sym typeface="Times New Roman"/>
              </a:rPr>
              <a:t>Preprocessing the Data</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7</a:t>
            </a:fld>
            <a:endParaRPr sz="1400" b="0" i="0" u="none" strike="noStrike" cap="none">
              <a:solidFill>
                <a:schemeClr val="dk1"/>
              </a:solidFill>
              <a:latin typeface="Times New Roman"/>
              <a:ea typeface="Times New Roman"/>
              <a:cs typeface="Times New Roman"/>
              <a:sym typeface="Times New Roman"/>
            </a:endParaRPr>
          </a:p>
        </p:txBody>
      </p:sp>
      <p:sp>
        <p:nvSpPr>
          <p:cNvPr id="6" name="Google Shape;112;p3">
            <a:extLst>
              <a:ext uri="{FF2B5EF4-FFF2-40B4-BE49-F238E27FC236}">
                <a16:creationId xmlns:a16="http://schemas.microsoft.com/office/drawing/2014/main" id="{4AFB291A-7E51-7417-9A2C-C89DD63AE46A}"/>
              </a:ext>
            </a:extLst>
          </p:cNvPr>
          <p:cNvSpPr txBox="1"/>
          <p:nvPr/>
        </p:nvSpPr>
        <p:spPr>
          <a:xfrm>
            <a:off x="1691148" y="1964711"/>
            <a:ext cx="6525599" cy="4000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25198"/>
              </a:buClr>
              <a:buSzPts val="20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We have taken around 600 images of each digits.</a:t>
            </a:r>
          </a:p>
        </p:txBody>
      </p:sp>
      <p:sp>
        <p:nvSpPr>
          <p:cNvPr id="8" name="Google Shape;112;p3">
            <a:extLst>
              <a:ext uri="{FF2B5EF4-FFF2-40B4-BE49-F238E27FC236}">
                <a16:creationId xmlns:a16="http://schemas.microsoft.com/office/drawing/2014/main" id="{684F2595-0DD4-1044-5C73-956A21F768C2}"/>
              </a:ext>
            </a:extLst>
          </p:cNvPr>
          <p:cNvSpPr txBox="1"/>
          <p:nvPr/>
        </p:nvSpPr>
        <p:spPr>
          <a:xfrm>
            <a:off x="1691148" y="2549446"/>
            <a:ext cx="6525599" cy="4000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25198"/>
              </a:buClr>
              <a:buSzPts val="2000"/>
              <a:buFont typeface="Noto Sans Symbols"/>
              <a:buChar char="⮚"/>
            </a:pPr>
            <a:r>
              <a:rPr lang="en-US" sz="2000" dirty="0">
                <a:latin typeface="Times New Roman"/>
                <a:ea typeface="Times New Roman"/>
                <a:cs typeface="Times New Roman"/>
                <a:sym typeface="Times New Roman"/>
              </a:rPr>
              <a:t>Divided the dataset in 80:20 ratio.</a:t>
            </a:r>
            <a:endParaRPr lang="en-US" sz="2000" b="0" i="0" u="none" strike="noStrike" cap="none" dirty="0">
              <a:solidFill>
                <a:srgbClr val="000000"/>
              </a:solidFill>
              <a:latin typeface="Times New Roman"/>
              <a:ea typeface="Times New Roman"/>
              <a:cs typeface="Times New Roman"/>
              <a:sym typeface="Times New Roman"/>
            </a:endParaRPr>
          </a:p>
        </p:txBody>
      </p:sp>
      <p:sp>
        <p:nvSpPr>
          <p:cNvPr id="10" name="Google Shape;112;p3">
            <a:extLst>
              <a:ext uri="{FF2B5EF4-FFF2-40B4-BE49-F238E27FC236}">
                <a16:creationId xmlns:a16="http://schemas.microsoft.com/office/drawing/2014/main" id="{1680F32A-D680-60F8-01B9-C832885417BE}"/>
              </a:ext>
            </a:extLst>
          </p:cNvPr>
          <p:cNvSpPr txBox="1"/>
          <p:nvPr/>
        </p:nvSpPr>
        <p:spPr>
          <a:xfrm>
            <a:off x="1691148" y="3201581"/>
            <a:ext cx="6525599" cy="4000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25198"/>
              </a:buClr>
              <a:buSzPts val="2000"/>
              <a:buFont typeface="Noto Sans Symbols"/>
              <a:buChar char="⮚"/>
            </a:pPr>
            <a:r>
              <a:rPr lang="en-US" sz="2000" dirty="0">
                <a:latin typeface="Times New Roman"/>
                <a:ea typeface="Times New Roman"/>
                <a:cs typeface="Times New Roman"/>
                <a:sym typeface="Times New Roman"/>
              </a:rPr>
              <a:t>80% dataset are used for train the model.</a:t>
            </a:r>
            <a:endParaRPr lang="en-US" sz="2000" b="0" i="0" u="none" strike="noStrike" cap="none" dirty="0">
              <a:solidFill>
                <a:srgbClr val="000000"/>
              </a:solidFill>
              <a:latin typeface="Times New Roman"/>
              <a:ea typeface="Times New Roman"/>
              <a:cs typeface="Times New Roman"/>
              <a:sym typeface="Times New Roman"/>
            </a:endParaRPr>
          </a:p>
        </p:txBody>
      </p:sp>
      <p:sp>
        <p:nvSpPr>
          <p:cNvPr id="12" name="Google Shape;112;p3">
            <a:extLst>
              <a:ext uri="{FF2B5EF4-FFF2-40B4-BE49-F238E27FC236}">
                <a16:creationId xmlns:a16="http://schemas.microsoft.com/office/drawing/2014/main" id="{2826590C-3486-435E-635B-334A57CCE82E}"/>
              </a:ext>
            </a:extLst>
          </p:cNvPr>
          <p:cNvSpPr txBox="1"/>
          <p:nvPr/>
        </p:nvSpPr>
        <p:spPr>
          <a:xfrm>
            <a:off x="1691148" y="3840225"/>
            <a:ext cx="6525599" cy="4000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25198"/>
              </a:buClr>
              <a:buSzPts val="2000"/>
              <a:buFont typeface="Noto Sans Symbols"/>
              <a:buChar char="⮚"/>
            </a:pPr>
            <a:r>
              <a:rPr lang="en-US" sz="2000" dirty="0">
                <a:latin typeface="Times New Roman"/>
                <a:ea typeface="Times New Roman"/>
                <a:cs typeface="Times New Roman"/>
                <a:sym typeface="Times New Roman"/>
              </a:rPr>
              <a:t>20% dataset are used for test the model.</a:t>
            </a:r>
            <a:endParaRPr lang="en-US" sz="2000" b="0" i="0" u="none" strike="noStrike" cap="none" dirty="0">
              <a:solidFill>
                <a:srgbClr val="000000"/>
              </a:solidFill>
              <a:latin typeface="Times New Roman"/>
              <a:ea typeface="Times New Roman"/>
              <a:cs typeface="Times New Roman"/>
              <a:sym typeface="Times New Roman"/>
            </a:endParaRPr>
          </a:p>
        </p:txBody>
      </p:sp>
      <p:sp>
        <p:nvSpPr>
          <p:cNvPr id="14" name="Google Shape;112;p3">
            <a:extLst>
              <a:ext uri="{FF2B5EF4-FFF2-40B4-BE49-F238E27FC236}">
                <a16:creationId xmlns:a16="http://schemas.microsoft.com/office/drawing/2014/main" id="{29D7AECD-FABA-1717-2CAA-5FBC259DF2A2}"/>
              </a:ext>
            </a:extLst>
          </p:cNvPr>
          <p:cNvSpPr txBox="1"/>
          <p:nvPr/>
        </p:nvSpPr>
        <p:spPr>
          <a:xfrm>
            <a:off x="1691147" y="4424960"/>
            <a:ext cx="6525599" cy="4000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25198"/>
              </a:buClr>
              <a:buSzPts val="2000"/>
              <a:buFont typeface="Noto Sans Symbols"/>
              <a:buChar char="⮚"/>
            </a:pPr>
            <a:r>
              <a:rPr lang="en-US" sz="2000" dirty="0">
                <a:latin typeface="Times New Roman"/>
                <a:ea typeface="Times New Roman"/>
                <a:cs typeface="Times New Roman"/>
                <a:sym typeface="Times New Roman"/>
              </a:rPr>
              <a:t>The value of </a:t>
            </a:r>
            <a:r>
              <a:rPr lang="en-US" sz="2000" dirty="0" err="1">
                <a:latin typeface="Times New Roman"/>
                <a:ea typeface="Times New Roman"/>
                <a:cs typeface="Times New Roman"/>
                <a:sym typeface="Times New Roman"/>
              </a:rPr>
              <a:t>random_state</a:t>
            </a:r>
            <a:r>
              <a:rPr lang="en-US" sz="2000" dirty="0">
                <a:latin typeface="Times New Roman"/>
                <a:ea typeface="Times New Roman"/>
                <a:cs typeface="Times New Roman"/>
                <a:sym typeface="Times New Roman"/>
              </a:rPr>
              <a:t> is 42</a:t>
            </a:r>
            <a:endParaRPr lang="en-US" sz="20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663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3"/>
          <p:cNvSpPr/>
          <p:nvPr/>
        </p:nvSpPr>
        <p:spPr>
          <a:xfrm>
            <a:off x="1403350" y="-27384"/>
            <a:ext cx="7740650" cy="6858000"/>
          </a:xfrm>
          <a:prstGeom prst="rect">
            <a:avLst/>
          </a:prstGeom>
          <a:gradFill>
            <a:gsLst>
              <a:gs pos="0">
                <a:srgbClr val="D8D8D8"/>
              </a:gs>
              <a:gs pos="5000">
                <a:schemeClr val="lt1"/>
              </a:gs>
              <a:gs pos="94000">
                <a:srgbClr val="ECECEC"/>
              </a:gs>
              <a:gs pos="100000">
                <a:srgbClr val="D8D8D8"/>
              </a:gs>
            </a:gsLst>
            <a:lin ang="0" scaled="0"/>
          </a:gradFill>
          <a:ln>
            <a:noFill/>
          </a:ln>
        </p:spPr>
        <p:txBody>
          <a:bodyPr spcFirstLastPara="1" wrap="square" lIns="91425" tIns="45700" rIns="91425" bIns="45700" anchor="ctr" anchorCtr="0">
            <a:noAutofit/>
          </a:bodyPr>
          <a:lstStyle/>
          <a:p>
            <a:pPr marL="285750" marR="0" lvl="0" indent="-133350" algn="ctr" rtl="0">
              <a:spcBef>
                <a:spcPts val="0"/>
              </a:spcBef>
              <a:spcAft>
                <a:spcPts val="0"/>
              </a:spcAft>
              <a:buClr>
                <a:srgbClr val="2A4D77"/>
              </a:buClr>
              <a:buSzPts val="2400"/>
              <a:buFont typeface="Noto Sans Symbols"/>
              <a:buNone/>
            </a:pPr>
            <a:endParaRPr sz="2400" b="0" i="0" u="none" strike="noStrike" cap="none">
              <a:solidFill>
                <a:schemeClr val="lt1"/>
              </a:solidFill>
              <a:latin typeface="Times New Roman"/>
              <a:ea typeface="Times New Roman"/>
              <a:cs typeface="Times New Roman"/>
              <a:sym typeface="Times New Roman"/>
            </a:endParaRPr>
          </a:p>
          <a:p>
            <a:pPr marL="285750" marR="0" lvl="0" indent="-171450" algn="ctr" rtl="0">
              <a:spcBef>
                <a:spcPts val="0"/>
              </a:spcBef>
              <a:spcAft>
                <a:spcPts val="0"/>
              </a:spcAft>
              <a:buClr>
                <a:schemeClr val="lt1"/>
              </a:buClr>
              <a:buSzPts val="18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
        <p:nvSpPr>
          <p:cNvPr id="111" name="Google Shape;111;p3"/>
          <p:cNvSpPr txBox="1"/>
          <p:nvPr/>
        </p:nvSpPr>
        <p:spPr>
          <a:xfrm>
            <a:off x="1403350" y="691685"/>
            <a:ext cx="7283450" cy="5539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3600"/>
              <a:buFont typeface="Times New Roman"/>
              <a:buNone/>
            </a:pPr>
            <a:r>
              <a:rPr lang="en-US" sz="3000" b="1" i="0" u="none" strike="noStrike" cap="none" dirty="0">
                <a:solidFill>
                  <a:srgbClr val="2A4D77"/>
                </a:solidFill>
                <a:latin typeface="Times New Roman"/>
                <a:ea typeface="Times New Roman"/>
                <a:cs typeface="Times New Roman"/>
                <a:sym typeface="Times New Roman"/>
              </a:rPr>
              <a:t>Defining the Model</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8</a:t>
            </a:fld>
            <a:endParaRPr sz="1400" b="0" i="0" u="none" strike="noStrike" cap="none">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4840E44-DD78-AB59-8366-869450DDF450}"/>
              </a:ext>
            </a:extLst>
          </p:cNvPr>
          <p:cNvPicPr>
            <a:picLocks noChangeAspect="1"/>
          </p:cNvPicPr>
          <p:nvPr/>
        </p:nvPicPr>
        <p:blipFill>
          <a:blip r:embed="rId4"/>
          <a:stretch>
            <a:fillRect/>
          </a:stretch>
        </p:blipFill>
        <p:spPr>
          <a:xfrm>
            <a:off x="2756581" y="1383053"/>
            <a:ext cx="4576987" cy="4982958"/>
          </a:xfrm>
          <a:prstGeom prst="rect">
            <a:avLst/>
          </a:prstGeom>
        </p:spPr>
      </p:pic>
    </p:spTree>
    <p:extLst>
      <p:ext uri="{BB962C8B-B14F-4D97-AF65-F5344CB8AC3E}">
        <p14:creationId xmlns:p14="http://schemas.microsoft.com/office/powerpoint/2010/main" val="159492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1" name="Google Shape;111;p3"/>
          <p:cNvSpPr txBox="1"/>
          <p:nvPr/>
        </p:nvSpPr>
        <p:spPr>
          <a:xfrm>
            <a:off x="1403350" y="691685"/>
            <a:ext cx="7283450" cy="5539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A4D77"/>
              </a:buClr>
              <a:buSzPts val="3600"/>
              <a:buFont typeface="Times New Roman"/>
              <a:buNone/>
            </a:pPr>
            <a:r>
              <a:rPr lang="en-US" sz="3000" b="1" i="0" u="none" strike="noStrike" cap="none" dirty="0">
                <a:solidFill>
                  <a:srgbClr val="2A4D77"/>
                </a:solidFill>
                <a:latin typeface="Times New Roman"/>
                <a:ea typeface="Times New Roman"/>
                <a:cs typeface="Times New Roman"/>
                <a:sym typeface="Times New Roman"/>
              </a:rPr>
              <a:t>Accuracy Plot</a:t>
            </a:r>
            <a:endParaRPr lang="en-US" sz="3000" b="0" i="0" u="none" strike="noStrike" cap="none" dirty="0">
              <a:solidFill>
                <a:srgbClr val="2A4D77"/>
              </a:solidFill>
              <a:latin typeface="Times New Roman"/>
              <a:ea typeface="Times New Roman"/>
              <a:cs typeface="Times New Roman"/>
              <a:sym typeface="Times New Roman"/>
            </a:endParaRPr>
          </a:p>
        </p:txBody>
      </p:sp>
      <p:sp>
        <p:nvSpPr>
          <p:cNvPr id="113" name="Google Shape;113;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9</a:t>
            </a:fld>
            <a:endParaRPr sz="1400" b="0" i="0" u="none" strike="noStrike" cap="none">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5782206-EC29-997A-7A74-2A3285C76DBA}"/>
              </a:ext>
            </a:extLst>
          </p:cNvPr>
          <p:cNvPicPr>
            <a:picLocks noChangeAspect="1"/>
          </p:cNvPicPr>
          <p:nvPr/>
        </p:nvPicPr>
        <p:blipFill>
          <a:blip r:embed="rId4"/>
          <a:stretch>
            <a:fillRect/>
          </a:stretch>
        </p:blipFill>
        <p:spPr>
          <a:xfrm>
            <a:off x="2612459" y="1402958"/>
            <a:ext cx="5037914" cy="484226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80191711"/>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202</Words>
  <Application>Microsoft Office PowerPoint</Application>
  <PresentationFormat>On-screen Show (4:3)</PresentationFormat>
  <Paragraphs>53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Noto Sans Symbols</vt:lpstr>
      <vt:lpstr>Times New Roman</vt:lpstr>
      <vt:lpstr>Diseño predeterminado</vt:lpstr>
      <vt:lpstr>Bangla Handwritten Digit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Teaching Assistant for C-Programming</dc:title>
  <dc:creator>Mariajose</dc:creator>
  <cp:lastModifiedBy>Md. Sabik Alam Rahat</cp:lastModifiedBy>
  <cp:revision>10</cp:revision>
  <dcterms:created xsi:type="dcterms:W3CDTF">2010-05-23T14:28:12Z</dcterms:created>
  <dcterms:modified xsi:type="dcterms:W3CDTF">2022-09-06T02:59:24Z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0x010100FBED261B03D5B14CBDFD03EBC8E1EF04</vt:lpwstr>
  </property>
</Properties>
</file>