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57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56" userDrawn="1">
          <p15:clr>
            <a:srgbClr val="A4A3A4"/>
          </p15:clr>
        </p15:guide>
        <p15:guide id="4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BA8"/>
    <a:srgbClr val="0F7994"/>
    <a:srgbClr val="99C24D"/>
    <a:srgbClr val="DB8201"/>
    <a:srgbClr val="F18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4" y="84"/>
      </p:cViewPr>
      <p:guideLst>
        <p:guide orient="horz" pos="2160"/>
        <p:guide pos="3840"/>
        <p:guide pos="5256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ED65-EA8F-4438-893E-13770B02D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938C4-52CD-48A5-8CDE-C4F06EAC8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D3D2B-30F3-4CCD-82A3-C15299D8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E5CFE-2E36-4E8E-9FAF-9B0E58F2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5AC5-75ED-4BDE-A901-C43C5447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02A-F267-491D-B96F-B738A839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CD016-7C9F-41BD-B326-ED682DF91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84CB-625B-423C-A0BB-CA8B8C87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6882-3789-439A-83F8-1690CE0E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2E97-4F22-4F2E-9B77-CD2EF4EE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934D1-434D-4A86-A82B-95C502CD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CB2FC-082F-4B53-AFEE-FA05CA1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E6C7-3354-4258-9CD7-4F62BBA2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B2537-1292-40C1-80E8-2EC93D55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FC735-BB7E-483C-9093-760C4265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4E2A-797A-4F84-9E41-7D13927C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8CF1-1C33-432C-B33B-244C3C6B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C041-9ECF-4A9F-A9B4-ECFBA421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5C7F-19D1-42D4-AE6F-157101E6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19C8-6451-494B-AD75-9A1EA14A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CFD6-CA99-4979-8E15-6A4C2734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343B-0F56-4FF3-B71F-0DB31193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8576-7045-4A0E-A2DC-8AAC2A56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97A9-F2C4-4A1A-A58F-61B691DD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CFD4-4B18-4B46-B55C-EEAA3428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CCB-3165-46EE-A4A8-5C1F2973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40AE-9119-411F-B3C2-F11A633A3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E936A-7EB8-4066-9A34-78A5FDE5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EFB1-38E9-42CE-93C7-1DA5B084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4EE46-517B-4782-B4C3-B58AB060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66E8A-8D32-4694-8CEB-E16D306A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E871-CE7F-4EE0-A294-7AE3E8D0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FA22-D3B4-4144-828E-B372EB5E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C3E0D-CB0D-4268-99C3-421D0E8D9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0834-1DFF-4216-BEC0-57F08166F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D41EC-2E14-44E1-A3E3-626332414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9A47F-987B-4F56-809F-E2E0006E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C8019-C99A-41A0-A887-016858B7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427E9-224A-44E2-8A7B-3E465357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E2A8-98E2-418E-9864-A5DB5B07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C2DAC-883B-478E-BE5B-D1E6869E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68F02-693F-4098-8138-F7C532D6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31E90-5D20-4A34-9445-01B6CC3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6C17-1D79-4AE5-B797-64CB26C1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BF184-37CF-4C54-9CB0-B53B9B29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D9F09-273E-4D37-A995-332F3112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2EA0-81C1-4179-8611-FB15C052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5421-BA74-4E6B-A966-0BAEF90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0835-7355-4631-AAA1-0BF98F612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D696-D951-4E8B-92C4-8F078A31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285CE-5669-4C84-899B-A18D4857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055A-E463-4766-B903-E13319B1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799-5310-4612-9A05-2F659003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79350-0875-49F6-A5AB-8462A34F9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702F-DA21-4B2D-8CF9-04DDC332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52F1D-0BF9-465C-B89F-1589AF47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829D-B1BC-41AA-A156-120EE6D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4F4C-854F-45D5-A549-C45F92EE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86024-30E9-4680-BC72-E4288B4F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45B1-ABEB-4565-A9B4-3DE8E7200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C935-21E4-4606-B7D3-9B4D34F5F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EBEE-276C-42CA-B75A-AC97AD6BA83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99BC4-281E-478A-BD5F-F2875211B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11B2-BA1E-475D-A8B9-B0E2D86F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88F8-5FE8-4B9D-8CD1-7683E8CE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B2C-6219-4A45-8D94-081ADD7C2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DD3AD-60ED-4306-94E6-E62B2FC39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C2D6-88DD-4319-A917-5D3476E5F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8" b="86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CC3875-BE53-4B69-A7C5-9C1925DD7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8BA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10861C-C2E9-4E12-81B6-B47BCE08F2AA}"/>
              </a:ext>
            </a:extLst>
          </p:cNvPr>
          <p:cNvGrpSpPr/>
          <p:nvPr/>
        </p:nvGrpSpPr>
        <p:grpSpPr>
          <a:xfrm>
            <a:off x="3048646" y="2537173"/>
            <a:ext cx="6094708" cy="2076807"/>
            <a:chOff x="3048646" y="2586633"/>
            <a:chExt cx="6094708" cy="20768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C6918-EA5E-4B05-A873-5A0BB0D42308}"/>
                </a:ext>
              </a:extLst>
            </p:cNvPr>
            <p:cNvSpPr txBox="1"/>
            <p:nvPr/>
          </p:nvSpPr>
          <p:spPr>
            <a:xfrm>
              <a:off x="3048646" y="2586633"/>
              <a:ext cx="6094708" cy="923330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Impact" panose="020B0806030902050204" pitchFamily="34" charset="0"/>
                </a:rPr>
                <a:t>TRAVEL ASSURED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F72D72-4A4A-409D-97E2-9FDF9852236C}"/>
                </a:ext>
              </a:extLst>
            </p:cNvPr>
            <p:cNvSpPr/>
            <p:nvPr/>
          </p:nvSpPr>
          <p:spPr>
            <a:xfrm>
              <a:off x="3848100" y="3657600"/>
              <a:ext cx="4495800" cy="1005840"/>
            </a:xfrm>
            <a:prstGeom prst="roundRect">
              <a:avLst/>
            </a:prstGeom>
            <a:solidFill>
              <a:srgbClr val="DB82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Insights For Effective Marketing Strategy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0D4B63-F0A0-4216-82D2-DD3E329AFAAB}"/>
              </a:ext>
            </a:extLst>
          </p:cNvPr>
          <p:cNvSpPr/>
          <p:nvPr/>
        </p:nvSpPr>
        <p:spPr>
          <a:xfrm>
            <a:off x="458724" y="457200"/>
            <a:ext cx="11274552" cy="5943600"/>
          </a:xfrm>
          <a:prstGeom prst="roundRect">
            <a:avLst>
              <a:gd name="adj" fmla="val 4863"/>
            </a:avLst>
          </a:prstGeom>
          <a:noFill/>
          <a:ln>
            <a:solidFill>
              <a:srgbClr val="99C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6CF8EAD8-C37E-42B5-A04E-499A6958E560}"/>
              </a:ext>
            </a:extLst>
          </p:cNvPr>
          <p:cNvSpPr/>
          <p:nvPr/>
        </p:nvSpPr>
        <p:spPr>
          <a:xfrm flipV="1">
            <a:off x="5593080" y="457200"/>
            <a:ext cx="1005840" cy="7772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C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D575AD-AC98-47BD-BE78-741A3738A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17" y="533137"/>
            <a:ext cx="625366" cy="6253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1659424E-50E8-4855-B440-DC420BFD7A90}"/>
              </a:ext>
            </a:extLst>
          </p:cNvPr>
          <p:cNvSpPr/>
          <p:nvPr/>
        </p:nvSpPr>
        <p:spPr>
          <a:xfrm>
            <a:off x="5044440" y="5916713"/>
            <a:ext cx="2103120" cy="5029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C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750A-B2E1-416F-86AD-5DD5D0F6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66" y="252248"/>
            <a:ext cx="11550868" cy="2897463"/>
          </a:xfrm>
          <a:ln>
            <a:solidFill>
              <a:srgbClr val="048BA8"/>
            </a:solidFill>
          </a:ln>
        </p:spPr>
        <p:txBody>
          <a:bodyPr>
            <a:normAutofit fontScale="9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Arial Black" panose="020B0A04020102020204" pitchFamily="34" charset="0"/>
              </a:rPr>
              <a:t>Objectives:</a:t>
            </a:r>
            <a:br>
              <a:rPr lang="en-US" sz="2400" dirty="0"/>
            </a:br>
            <a:r>
              <a:rPr kumimoji="0" lang="en-NG" altLang="en-NG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report aims </a:t>
            </a:r>
            <a:r>
              <a:rPr kumimoji="0" lang="en-US" altLang="en-NG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 actionable insights to help Marketing strategy</a:t>
            </a:r>
            <a:r>
              <a:rPr kumimoji="0" lang="en-NG" altLang="en-NG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by answering these questions:</a:t>
            </a:r>
            <a:br>
              <a:rPr lang="en-US" altLang="en-NG" sz="2400" dirty="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NG" sz="2400" b="1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NG" sz="2400" dirty="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en-NG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 customers more likely to travel often and travel abroad than Non-customers? (Primary)</a:t>
            </a:r>
            <a:br>
              <a:rPr kumimoji="0" lang="en-US" altLang="en-NG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NG" sz="2400" b="1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kumimoji="0" lang="en-US" altLang="en-NG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the average age </a:t>
            </a:r>
            <a:r>
              <a:rPr lang="en-US" altLang="en-NG" sz="2400" dirty="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customers</a:t>
            </a:r>
            <a:r>
              <a:rPr kumimoji="0" lang="en-NG" altLang="en-NG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kumimoji="0" lang="en-US" altLang="en-NG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NG" sz="2400" b="1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0" lang="en-US" altLang="en-NG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NG" sz="2400" dirty="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 of employment type are customers?</a:t>
            </a:r>
            <a:br>
              <a:rPr lang="en-US" altLang="en-NG" sz="2400" dirty="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NG" sz="2400" b="1" dirty="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en-NG" sz="2400" dirty="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average income of customers?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E940-CB95-47C7-A2A0-6F4E59A36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6" y="3429000"/>
            <a:ext cx="11550868" cy="3176752"/>
          </a:xfrm>
          <a:solidFill>
            <a:srgbClr val="0F7994">
              <a:alpha val="8000"/>
            </a:srgbClr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Arial Black" panose="020B0A04020102020204" pitchFamily="34" charset="0"/>
              </a:rPr>
              <a:t>Answering the primary business question: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Total number of people in 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			=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1,987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number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Non-customers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							=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1,277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Non-customers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are Frequent Flyers &amp; Travelled Abroad				= 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Number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			=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710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are Frequent Flyers &amp; Travelled Abroad 					=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148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710B08-1E46-B808-A962-6B10F680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3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B8F0-34E3-4255-A778-6DF4A15E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93" y="144407"/>
            <a:ext cx="11240814" cy="1227193"/>
          </a:xfrm>
          <a:ln>
            <a:solidFill>
              <a:srgbClr val="048BA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Age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14AB-366B-4BE4-9DB3-C2707D99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3" y="1707382"/>
            <a:ext cx="11240814" cy="4567293"/>
          </a:xfrm>
          <a:solidFill>
            <a:srgbClr val="048BA8">
              <a:alpha val="8000"/>
            </a:srgb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Summarizing Age distribution of data:</a:t>
            </a:r>
          </a:p>
          <a:p>
            <a:pPr marL="0" indent="0">
              <a:buNone/>
            </a:pPr>
            <a:r>
              <a:rPr lang="en-US" sz="2400" b="1" dirty="0"/>
              <a:t>Average</a:t>
            </a:r>
            <a:r>
              <a:rPr lang="en-US" sz="2400" dirty="0"/>
              <a:t> age in data					          = </a:t>
            </a:r>
            <a:r>
              <a:rPr lang="en-US" sz="2400" b="1" dirty="0"/>
              <a:t>30 years</a:t>
            </a:r>
          </a:p>
          <a:p>
            <a:pPr marL="0" indent="0">
              <a:buNone/>
            </a:pPr>
            <a:r>
              <a:rPr lang="en-US" sz="2400" b="1" dirty="0"/>
              <a:t>Frequently</a:t>
            </a:r>
            <a:r>
              <a:rPr lang="en-US" sz="2400" dirty="0"/>
              <a:t> </a:t>
            </a:r>
            <a:r>
              <a:rPr lang="en-US" sz="2400" dirty="0" err="1"/>
              <a:t>occuring</a:t>
            </a:r>
            <a:r>
              <a:rPr lang="en-US" sz="2400" dirty="0"/>
              <a:t> age					          = </a:t>
            </a:r>
            <a:r>
              <a:rPr lang="en-US" sz="2400" b="1" dirty="0"/>
              <a:t>28 years</a:t>
            </a:r>
            <a:r>
              <a:rPr lang="en-US" sz="2400" dirty="0"/>
              <a:t> (506 people aged  28 years)</a:t>
            </a:r>
          </a:p>
          <a:p>
            <a:pPr marL="0" indent="0">
              <a:buNone/>
            </a:pPr>
            <a:r>
              <a:rPr lang="en-US" sz="2400" dirty="0"/>
              <a:t>Age Distribution </a:t>
            </a:r>
            <a:r>
              <a:rPr lang="en-US" sz="2400" b="1" dirty="0"/>
              <a:t>Range</a:t>
            </a:r>
            <a:r>
              <a:rPr lang="en-US" sz="2400" dirty="0"/>
              <a:t>					          = </a:t>
            </a:r>
            <a:r>
              <a:rPr lang="en-US" sz="2400" b="1" dirty="0"/>
              <a:t>25 years – 35 years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Summarizing Age distribution of </a:t>
            </a:r>
            <a:r>
              <a:rPr lang="en-US" sz="2400" b="1"/>
              <a:t>Customers (710 </a:t>
            </a:r>
            <a:r>
              <a:rPr lang="en-US" sz="2400" b="1" dirty="0"/>
              <a:t>people):</a:t>
            </a:r>
          </a:p>
          <a:p>
            <a:pPr marL="0" indent="0">
              <a:buNone/>
            </a:pPr>
            <a:r>
              <a:rPr lang="en-US" sz="2400" dirty="0"/>
              <a:t>Customers</a:t>
            </a:r>
            <a:r>
              <a:rPr lang="en-US" sz="2400" b="1" dirty="0"/>
              <a:t> Average</a:t>
            </a:r>
            <a:r>
              <a:rPr lang="en-US" sz="2400" dirty="0"/>
              <a:t> age					          = </a:t>
            </a:r>
            <a:r>
              <a:rPr lang="en-US" sz="2400" b="1" dirty="0"/>
              <a:t>30 years</a:t>
            </a:r>
          </a:p>
          <a:p>
            <a:pPr marL="0" indent="0">
              <a:buNone/>
            </a:pPr>
            <a:r>
              <a:rPr lang="en-US" sz="2400" b="1" dirty="0"/>
              <a:t>Frequently</a:t>
            </a:r>
            <a:r>
              <a:rPr lang="en-US" sz="2400" dirty="0"/>
              <a:t> </a:t>
            </a:r>
            <a:r>
              <a:rPr lang="en-US" sz="2400" dirty="0" err="1"/>
              <a:t>occuring</a:t>
            </a:r>
            <a:r>
              <a:rPr lang="en-US" sz="2400" dirty="0"/>
              <a:t> age amongst customers		    	          = </a:t>
            </a:r>
            <a:r>
              <a:rPr lang="en-US" sz="2400" b="1" dirty="0"/>
              <a:t>34years</a:t>
            </a:r>
            <a:r>
              <a:rPr lang="en-US" sz="2400" dirty="0"/>
              <a:t> (133 people aged  34 years)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Insights: </a:t>
            </a:r>
            <a:r>
              <a:rPr lang="en-US" sz="2400" dirty="0"/>
              <a:t>Out of </a:t>
            </a:r>
            <a:r>
              <a:rPr lang="en-US" sz="2400" b="1" dirty="0"/>
              <a:t>148</a:t>
            </a:r>
            <a:r>
              <a:rPr lang="en-US" sz="2400" dirty="0"/>
              <a:t> people aged 33 years in the data, </a:t>
            </a:r>
            <a:r>
              <a:rPr lang="en-US" sz="2400" b="1" dirty="0"/>
              <a:t>78</a:t>
            </a:r>
            <a:r>
              <a:rPr lang="en-US" sz="2400" dirty="0"/>
              <a:t> are customers that is an Age to customer ratio 52%.</a:t>
            </a:r>
          </a:p>
          <a:p>
            <a:pPr marL="0" indent="0">
              <a:buNone/>
            </a:pPr>
            <a:r>
              <a:rPr lang="en-US" sz="2400" dirty="0"/>
              <a:t>                   Out of </a:t>
            </a:r>
            <a:r>
              <a:rPr lang="en-US" sz="2400" b="1" dirty="0"/>
              <a:t>266</a:t>
            </a:r>
            <a:r>
              <a:rPr lang="en-US" sz="2400" dirty="0"/>
              <a:t> people aged 34 years in the data, 133 are customers that is Age to customer ratio  50%.</a:t>
            </a:r>
          </a:p>
          <a:p>
            <a:pPr marL="0" indent="0">
              <a:buNone/>
            </a:pPr>
            <a:r>
              <a:rPr lang="en-US" sz="2400" dirty="0"/>
              <a:t>                   Meanwhile people aged 28years are the highest age count but lowest Age to customer ratio at 20.75%</a:t>
            </a:r>
          </a:p>
        </p:txBody>
      </p:sp>
    </p:spTree>
    <p:extLst>
      <p:ext uri="{BB962C8B-B14F-4D97-AF65-F5344CB8AC3E}">
        <p14:creationId xmlns:p14="http://schemas.microsoft.com/office/powerpoint/2010/main" val="37615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3688D-65EA-4F39-8380-07ECF8B4A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28" y="126124"/>
            <a:ext cx="8634248" cy="276443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565A8-1502-52EE-3EB1-1E27FD03C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4" y="2890560"/>
            <a:ext cx="9333187" cy="39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5506-85C9-4DF3-9356-32849802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565"/>
            <a:ext cx="10515600" cy="974944"/>
          </a:xfrm>
          <a:solidFill>
            <a:srgbClr val="048BA8">
              <a:alpha val="8000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Insights on Employment Type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7249DE-C0D4-46B5-8A45-BFE1437DF36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48BA8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Total Number of people;</a:t>
            </a:r>
          </a:p>
          <a:p>
            <a:pPr marL="0" indent="0">
              <a:buNone/>
            </a:pPr>
            <a:r>
              <a:rPr lang="en-US" dirty="0"/>
              <a:t>In the data								1,987</a:t>
            </a:r>
          </a:p>
          <a:p>
            <a:pPr marL="0" indent="0">
              <a:buNone/>
            </a:pPr>
            <a:r>
              <a:rPr lang="en-US" dirty="0"/>
              <a:t>In the Private Sector/Self Employed (71.31%)		1,417</a:t>
            </a:r>
          </a:p>
          <a:p>
            <a:pPr marL="0" indent="0">
              <a:buNone/>
            </a:pPr>
            <a:r>
              <a:rPr lang="en-US" dirty="0"/>
              <a:t>In the Government Sector (28.69%)				   570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are </a:t>
            </a:r>
            <a:r>
              <a:rPr lang="en-US" b="1" dirty="0"/>
              <a:t>Customers</a:t>
            </a:r>
            <a:r>
              <a:rPr lang="en-US" dirty="0"/>
              <a:t>						   710</a:t>
            </a:r>
          </a:p>
          <a:p>
            <a:pPr marL="0" indent="0">
              <a:buNone/>
            </a:pPr>
            <a:r>
              <a:rPr lang="en-US" dirty="0"/>
              <a:t>In the</a:t>
            </a:r>
            <a:r>
              <a:rPr lang="en-US" b="1" dirty="0"/>
              <a:t> Private Sector/Self Employed (80.28%)</a:t>
            </a:r>
            <a:r>
              <a:rPr lang="en-US" dirty="0"/>
              <a:t>		   </a:t>
            </a:r>
            <a:r>
              <a:rPr lang="en-US" b="1" dirty="0"/>
              <a:t>570 </a:t>
            </a:r>
          </a:p>
          <a:p>
            <a:pPr marL="0" indent="0">
              <a:buNone/>
            </a:pPr>
            <a:r>
              <a:rPr lang="en-US" dirty="0"/>
              <a:t>In the Government Sector (19.72%)				   140</a:t>
            </a:r>
          </a:p>
        </p:txBody>
      </p:sp>
    </p:spTree>
    <p:extLst>
      <p:ext uri="{BB962C8B-B14F-4D97-AF65-F5344CB8AC3E}">
        <p14:creationId xmlns:p14="http://schemas.microsoft.com/office/powerpoint/2010/main" val="212289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F482C0-22FC-58EC-C4A1-76A22AB7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917"/>
            <a:ext cx="3263462" cy="523469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2661E7-CFE2-70E0-3498-387784108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89" y="220717"/>
            <a:ext cx="10058511" cy="59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2E0B-548A-4811-B676-E75F0BDB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1"/>
            <a:ext cx="10743514" cy="1548798"/>
          </a:xfrm>
          <a:solidFill>
            <a:srgbClr val="048BA8">
              <a:alpha val="8000"/>
            </a:srgb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 Black" panose="020B0A04020102020204" pitchFamily="34" charset="0"/>
              </a:rPr>
              <a:t>		Annual Income Insights Customers</a:t>
            </a:r>
            <a:br>
              <a:rPr lang="en-US" sz="2400" dirty="0"/>
            </a:br>
            <a:r>
              <a:rPr lang="en-US" sz="2400" b="1" dirty="0"/>
              <a:t>Average</a:t>
            </a:r>
            <a:r>
              <a:rPr lang="en-US" sz="2400" dirty="0"/>
              <a:t> annual Income				=	 </a:t>
            </a:r>
            <a:r>
              <a:rPr lang="en-US" sz="2400" b="1" dirty="0">
                <a:latin typeface="Arial Rounded MT Bold" panose="020F0704030504030204" pitchFamily="34" charset="0"/>
              </a:rPr>
              <a:t>1,133,239</a:t>
            </a:r>
            <a:br>
              <a:rPr lang="en-US" sz="2400" dirty="0"/>
            </a:br>
            <a:r>
              <a:rPr lang="en-US" sz="2400" dirty="0"/>
              <a:t>Annual income range					=	 </a:t>
            </a:r>
            <a:r>
              <a:rPr lang="en-US" sz="2000" b="1" dirty="0">
                <a:latin typeface="Arial Rounded MT Bold" panose="020F0704030504030204" pitchFamily="34" charset="0"/>
              </a:rPr>
              <a:t>300,000 – 1,800,000</a:t>
            </a:r>
            <a:br>
              <a:rPr lang="en-US" sz="2000" b="1" dirty="0">
                <a:latin typeface="Arial Rounded MT Bold" panose="020F0704030504030204" pitchFamily="34" charset="0"/>
              </a:rPr>
            </a:br>
            <a:r>
              <a:rPr lang="en-US" sz="2000" b="1" dirty="0">
                <a:latin typeface="Arial Rounded MT Bold" panose="020F0704030504030204" pitchFamily="34" charset="0"/>
              </a:rPr>
              <a:t>64.64%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customers have annual income of greater than 1,000,000</a:t>
            </a:r>
            <a:br>
              <a:rPr lang="en-US" sz="2400" dirty="0"/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18AE5-3FB3-985D-82FA-6D8F3A30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372286"/>
            <a:ext cx="10971428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973E-5BBE-4A29-8601-C58B3422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848247-D4A8-6F3F-5AA5-0BF3B539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583" y="1935984"/>
            <a:ext cx="10118834" cy="39445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Majority of our customers are within the age bracket of (</a:t>
            </a:r>
            <a:r>
              <a:rPr lang="en-US" b="1" dirty="0"/>
              <a:t>28years</a:t>
            </a:r>
            <a:r>
              <a:rPr lang="en-US" dirty="0"/>
              <a:t> – </a:t>
            </a:r>
            <a:r>
              <a:rPr lang="en-US" b="1" dirty="0"/>
              <a:t>34years)</a:t>
            </a:r>
            <a:r>
              <a:rPr lang="en-US" dirty="0"/>
              <a:t>. People in this age bracket should be the target for adverts.</a:t>
            </a:r>
          </a:p>
          <a:p>
            <a:endParaRPr lang="en-US" dirty="0"/>
          </a:p>
          <a:p>
            <a:r>
              <a:rPr lang="en-US" dirty="0"/>
              <a:t>Advertisement should target people that have an annual income of greater than </a:t>
            </a:r>
            <a:r>
              <a:rPr lang="en-US" b="1" dirty="0"/>
              <a:t>1,000,000.</a:t>
            </a:r>
            <a:endParaRPr lang="en-US" dirty="0"/>
          </a:p>
          <a:p>
            <a:endParaRPr lang="en-US" dirty="0"/>
          </a:p>
          <a:p>
            <a:r>
              <a:rPr lang="en-US" dirty="0"/>
              <a:t>Advertisements should target people in the Private Sector/Self Employed sector.</a:t>
            </a:r>
          </a:p>
          <a:p>
            <a:endParaRPr lang="en-US" dirty="0"/>
          </a:p>
          <a:p>
            <a:r>
              <a:rPr lang="en-US" dirty="0"/>
              <a:t>78% People with 3-6 family members tend to buy our insurance. Advertisements should target people in that demographics.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282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525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Calibri Light</vt:lpstr>
      <vt:lpstr>Impact</vt:lpstr>
      <vt:lpstr>Office Theme</vt:lpstr>
      <vt:lpstr>PowerPoint Presentation</vt:lpstr>
      <vt:lpstr>Objectives: This report aims provide actionable insights to help Marketing strategy, by answering these questions: 1. Are customers more likely to travel often and travel abroad than Non-customers? (Primary) 2. What is the average age of customers? 3. What majority of employment type are customers? 4. What is the average income of customers?</vt:lpstr>
      <vt:lpstr>Age Insights</vt:lpstr>
      <vt:lpstr>PowerPoint Presentation</vt:lpstr>
      <vt:lpstr>Insights on Employment Type</vt:lpstr>
      <vt:lpstr>PowerPoint Presentation</vt:lpstr>
      <vt:lpstr>  Annual Income Insights Customers Average annual Income    =  1,133,239 Annual income range     =  300,000 – 1,800,000 64.64% of customers have annual income of greater than 1,000,000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EBOOKA</dc:creator>
  <cp:lastModifiedBy>EboOka</cp:lastModifiedBy>
  <cp:revision>22</cp:revision>
  <dcterms:created xsi:type="dcterms:W3CDTF">2022-07-09T23:46:01Z</dcterms:created>
  <dcterms:modified xsi:type="dcterms:W3CDTF">2022-07-10T14:17:13Z</dcterms:modified>
</cp:coreProperties>
</file>