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jpeg" ContentType="image/jpeg"/>
  <Override PartName="/ppt/media/image21.png" ContentType="image/png"/>
  <Override PartName="/ppt/media/image20.jpeg" ContentType="image/jpeg"/>
  <Override PartName="/ppt/media/image19.jpeg" ContentType="image/jpeg"/>
  <Override PartName="/ppt/media/image25.png" ContentType="image/png"/>
  <Override PartName="/ppt/media/image42.jpeg" ContentType="image/jpeg"/>
  <Override PartName="/ppt/media/image18.jpeg" ContentType="image/jpeg"/>
  <Override PartName="/ppt/media/image26.png" ContentType="image/pn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1.png" ContentType="image/png"/>
  <Override PartName="/ppt/media/image24.jpeg" ContentType="image/jpeg"/>
  <Override PartName="/ppt/media/image9.jpeg" ContentType="image/jpeg"/>
  <Override PartName="/ppt/media/image11.jpeg" ContentType="image/jpeg"/>
  <Override PartName="/ppt/media/image30.jpeg" ContentType="image/jpeg"/>
  <Override PartName="/ppt/media/image31.jpeg" ContentType="image/jpeg"/>
  <Override PartName="/ppt/media/image4.jpeg" ContentType="image/jpeg"/>
  <Override PartName="/ppt/media/image32.jpeg" ContentType="image/jpeg"/>
  <Override PartName="/ppt/media/image5.jpeg" ContentType="image/jpeg"/>
  <Override PartName="/ppt/media/image33.jpeg" ContentType="image/jpeg"/>
  <Override PartName="/ppt/media/image6.jpeg" ContentType="image/jpeg"/>
  <Override PartName="/ppt/media/image27.jpeg" ContentType="image/jpeg"/>
  <Override PartName="/ppt/media/image34.jpeg" ContentType="image/jpeg"/>
  <Override PartName="/ppt/media/image28.jpeg" ContentType="image/jpeg"/>
  <Override PartName="/ppt/media/image13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35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43.jpeg" ContentType="image/jpeg"/>
  <Override PartName="/ppt/media/image12.jpeg" ContentType="image/jpeg"/>
  <Override PartName="/ppt/media/image3.jpeg" ContentType="image/jpeg"/>
  <Override PartName="/ppt/media/image37.jpeg" ContentType="image/jpeg"/>
  <Override PartName="/ppt/media/image36.jpeg" ContentType="image/jpeg"/>
  <Override PartName="/ppt/media/image2.jpeg" ContentType="image/jpeg"/>
  <Override PartName="/ppt/media/image23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64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110.xml.rels" ContentType="application/vnd.openxmlformats-package.relationships+xml"/>
  <Override PartName="/ppt/slides/_rels/slide80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111.xml.rels" ContentType="application/vnd.openxmlformats-package.relationships+xml"/>
  <Override PartName="/ppt/slides/_rels/slide81.xml.rels" ContentType="application/vnd.openxmlformats-package.relationships+xml"/>
  <Override PartName="/ppt/slides/_rels/slide97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104.xml.rels" ContentType="application/vnd.openxmlformats-package.relationships+xml"/>
  <Override PartName="/ppt/slides/_rels/slide74.xml.rels" ContentType="application/vnd.openxmlformats-package.relationships+xml"/>
  <Override PartName="/ppt/slides/_rels/slide112.xml.rels" ContentType="application/vnd.openxmlformats-package.relationships+xml"/>
  <Override PartName="/ppt/slides/_rels/slide82.xml.rels" ContentType="application/vnd.openxmlformats-package.relationships+xml"/>
  <Override PartName="/ppt/slides/_rels/slide90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105.xml.rels" ContentType="application/vnd.openxmlformats-package.relationships+xml"/>
  <Override PartName="/ppt/slides/_rels/slide75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06.xml.rels" ContentType="application/vnd.openxmlformats-package.relationships+xml"/>
  <Override PartName="/ppt/slides/_rels/slide76.xml.rels" ContentType="application/vnd.openxmlformats-package.relationships+xml"/>
  <Override PartName="/ppt/slides/_rels/slide92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09.xml.rels" ContentType="application/vnd.openxmlformats-package.relationships+xml"/>
  <Override PartName="/ppt/slides/_rels/slide101.xml.rels" ContentType="application/vnd.openxmlformats-package.relationships+xml"/>
  <Override PartName="/ppt/slides/_rels/slide78.xml.rels" ContentType="application/vnd.openxmlformats-package.relationships+xml"/>
  <Override PartName="/ppt/slides/_rels/slide94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02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52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36.xml.rels" ContentType="application/vnd.openxmlformats-package.relationships+xml"/>
  <Override PartName="/ppt/slides/_rels/slide108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93.xml.rels" ContentType="application/vnd.openxmlformats-package.relationships+xml"/>
  <Override PartName="/ppt/slides/_rels/slide107.xml.rels" ContentType="application/vnd.openxmlformats-package.relationships+xml"/>
  <Override PartName="/ppt/slides/_rels/slide65.xml.rels" ContentType="application/vnd.openxmlformats-package.relationships+xml"/>
  <Override PartName="/ppt/slides/_rels/slide103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85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0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07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106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9.xml" ContentType="application/vnd.openxmlformats-officedocument.presentationml.slide+xml"/>
  <Override PartName="/ppt/slides/slide105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104.xml" ContentType="application/vnd.openxmlformats-officedocument.presentationml.slide+xml"/>
  <Override PartName="/ppt/slides/slide96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78.xml" ContentType="application/vnd.openxmlformats-officedocument.presentationml.slide+xml"/>
  <Override PartName="/ppt/slides/slide103.xml" ContentType="application/vnd.openxmlformats-officedocument.presentationml.slide+xml"/>
  <Override PartName="/ppt/slides/slide95.xml" ContentType="application/vnd.openxmlformats-officedocument.presentationml.slide+xml"/>
  <Override PartName="/ppt/slides/slide86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11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11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EB9DFE2-89D5-4AE0-8BDD-03DDD9FC1B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BDC502-6CEB-41BA-B177-8C93B34935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C69BA6-2922-48A2-BD65-EC36E110DC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02D640-D607-47ED-8A41-F4125127AE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97BFCC-17B9-47DE-A970-FA76B65EC3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7BBCD-C950-4D46-8BDE-20AF67B438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451780-6A2E-4845-9003-A14F93F66E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56FFB0-E0B0-4C3D-AE60-9B4FE23686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858AB8-809A-4F77-8251-900A61B09D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3BEEAB-9F3B-4A7D-8C9C-877403FAC8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48881E-B382-4A1F-9D63-380C2BDA7F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9B5C20-CCA5-4BDF-9019-DBB8390EC4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A3191-737C-4A1A-8FFE-5A9D02ECEF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7C9F9-7D98-4262-BE1A-F1AA09EB3F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B0B1F1-A990-4A48-85DC-4D23857AC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4E4EA5-2317-4A51-8C09-AAB15D0240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9DC533-AA75-4135-8DF7-7A7114CAFA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589F1D-2835-4458-A6FF-72D729AF6A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EDDC6E-1E85-4B07-AAA1-F91CABBACE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8F522B-0EFA-464B-B3AA-B1EED6EE6B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3CBD3A-C7DE-4712-8B7E-846307DD9F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CFA0A1-C8DF-475E-9573-F6D8F3FC41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CF294E-F28C-4A1D-B46D-84D694C1C8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8DE9C6-23F6-4F46-BE65-6063EC9FC8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076E58-2A50-4028-BFFE-C41DE66286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6FBE20-71AD-4A5E-9F48-4B082FD4F5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69C5AA-7BA3-43D9-9BAB-9705E5DAC0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61EA6E-C097-460C-ACE4-B807BE26A7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3BEEA7-8C57-4D6C-A006-610968CF96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7CF446-2DC3-4AED-88BF-77C10EFE1D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A937A9-77AC-4F3F-8C03-A8B96BA6C8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435B41-A418-45C5-8325-4CF6BAB5CF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9BE2A8-1D51-4C35-B5A9-BEB5BE1052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439FAD-0C21-4996-B395-A1846B77F3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5CEF59-041C-4549-AD75-AB1B8BE01E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BDC620-9CE6-41D5-A816-15855E5B19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90862B-8CE4-4EB7-888E-757E6CE9D0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B224A08-FCFA-403E-851B-E86548572F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989469-E028-4B43-A39C-2E4BFE2B8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545568-7BCF-4DC3-A0BD-6A0CD5B75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990C8E-F9CC-426E-85E2-CA9E7E1534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EF7C50-1888-4D87-927C-30E0DEC20D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AFFE76-358D-47F2-BBDB-1C98AD67D1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10C468-935E-4DEC-80D2-7F3C08C17C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5F34B3-A4B6-4706-BF22-862DF25ED3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282ADD-B4F2-4087-A6B4-B5193E6562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920" cy="45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A9F26-7373-4E91-A27B-FCC7D58A57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E0595-8B95-4377-9A0C-1171F0220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E8162C-ADA7-4FC7-9568-735FCD552D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5E4B3A-BB5A-491E-B6F6-DC1CF4489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8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Click to </a:t>
            </a: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edit </a:t>
            </a: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Master </a:t>
            </a: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320" y="6068520"/>
            <a:ext cx="2057040" cy="6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200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8001000" y="228600"/>
            <a:ext cx="83772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3765B21-CF9C-4B50-B114-B77A3D74B0B9}" type="slidenum">
              <a:rPr b="1" lang="en-US" sz="1400" spc="-1" strike="noStrike">
                <a:solidFill>
                  <a:srgbClr val="4f271c"/>
                </a:solidFill>
                <a:latin typeface="Tw Cen MT"/>
              </a:rPr>
              <a:t>55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Rectangle 7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Rectangle 8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4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4f271c"/>
                </a:solidFill>
                <a:latin typeface="Tw Cen MT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5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6"/>
          </p:nvPr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5301498-E197-46E6-BD94-88263109D554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SzPct val="70000"/>
              <a:buFont typeface="Wingdings 2" charset="2"/>
              <a:buChar char=""/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600">
              <a:lnSpc>
                <a:spcPct val="100000"/>
              </a:lnSpc>
              <a:spcBef>
                <a:spcPts val="499"/>
              </a:spcBef>
              <a:buClr>
                <a:srgbClr val="feb80a"/>
              </a:buClr>
              <a:buSzPct val="75000"/>
              <a:buFont typeface="Wingdings" charset="2"/>
              <a:buChar char="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60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60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SzPct val="6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tangle 7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Rectangle 8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7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4f271c"/>
                </a:solidFill>
                <a:latin typeface="Tw Cen MT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8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9"/>
          </p:nvPr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8DEA58C-6B25-464E-B807-BFC47C2C2E14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Rectangle 7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Rectangle 8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dt" idx="10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4f271c"/>
                </a:solidFill>
                <a:latin typeface="Tw Cen MT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11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2"/>
          </p:nvPr>
        </p:nvSpPr>
        <p:spPr>
          <a:xfrm>
            <a:off x="0" y="6248520"/>
            <a:ext cx="53316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273297B-7782-43BD-AD8E-DBB8BEB1471A}" type="slidenum">
              <a:rPr b="1" lang="en-US" sz="1400" spc="-1" strike="noStrike">
                <a:solidFill>
                  <a:srgbClr val="4f271c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sushilnepal@ku.edu.np" TargetMode="External"/><Relationship Id="rId2" Type="http://schemas.openxmlformats.org/officeDocument/2006/relationships/hyperlink" Target="mailto:sushilnepal@ku.edu.np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9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9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29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9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29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6781320" cy="259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COMP409: Compiler Design</a:t>
            </a:r>
            <a:br>
              <a:rPr sz="4400"/>
            </a:br>
            <a:br>
              <a:rPr sz="4400"/>
            </a:br>
            <a:br>
              <a:rPr sz="4400"/>
            </a:b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1. Lexical Analysis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362320" y="6053760"/>
            <a:ext cx="6705360" cy="6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w Cen MT"/>
              </a:rPr>
              <a:t>Department of Computer Science and Engineering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7" name="TextBox 6"/>
          <p:cNvSpPr/>
          <p:nvPr/>
        </p:nvSpPr>
        <p:spPr>
          <a:xfrm>
            <a:off x="914400" y="6019920"/>
            <a:ext cx="13712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Kathmandu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Subtitle 2"/>
          <p:cNvSpPr/>
          <p:nvPr/>
        </p:nvSpPr>
        <p:spPr>
          <a:xfrm>
            <a:off x="1828800" y="3505320"/>
            <a:ext cx="670536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Instructor: Sushil Nepal, Assistant Professor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Block: 9-308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Email: </a:t>
            </a:r>
            <a:r>
              <a:rPr b="0" lang="en-US" sz="2600" spc="-1" strike="noStrike">
                <a:solidFill>
                  <a:srgbClr val="8dc765"/>
                </a:solidFill>
                <a:latin typeface="Tw Cen MT"/>
                <a:hlinkClick r:id="rId1"/>
              </a:rPr>
              <a:t>sushil</a:t>
            </a:r>
            <a:r>
              <a:rPr b="0" lang="en-US" sz="2600" spc="-1" strike="noStrike" u="sng">
                <a:solidFill>
                  <a:srgbClr val="8dc765"/>
                </a:solidFill>
                <a:uFillTx/>
                <a:latin typeface="Tw Cen MT"/>
                <a:hlinkClick r:id="rId2"/>
              </a:rPr>
              <a:t>nepal@ku.edu.np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</a:rPr>
              <a:t>Contact: 9851-151617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9" name="Picture 4"/>
          <p:cNvSpPr/>
          <p:nvPr/>
        </p:nvSpPr>
        <p:spPr>
          <a:xfrm>
            <a:off x="228600" y="6104160"/>
            <a:ext cx="611640" cy="617760"/>
          </a:xfrm>
          <a:prstGeom prst="ellipse">
            <a:avLst/>
          </a:prstGeom>
          <a:blipFill rotWithShape="0">
            <a:blip r:embed="rId3"/>
            <a:srcRect/>
            <a:stretch/>
          </a:blipFill>
          <a:ln cap="rnd" w="63500">
            <a:solidFill>
              <a:srgbClr val="ffc000"/>
            </a:solidFill>
            <a:round/>
          </a:ln>
          <a:effectLst>
            <a:outerShdw blurRad="380880" dir="5400000" dist="29196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2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object 3"/>
          <p:cNvSpPr/>
          <p:nvPr/>
        </p:nvSpPr>
        <p:spPr>
          <a:xfrm>
            <a:off x="1066680" y="1724400"/>
            <a:ext cx="7068240" cy="44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03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Patterns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Patterns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rules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describing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lexemes 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belonging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" strike="noStrike">
                <a:solidFill>
                  <a:srgbClr val="181a0e"/>
                </a:solidFill>
                <a:latin typeface="Arial"/>
              </a:rPr>
              <a:t>example: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“letter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followed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letters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i="1" lang="en-US" sz="24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digits” 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“non-empty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sequence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digits”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3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3" strike="noStrike">
                <a:solidFill>
                  <a:srgbClr val="181a0e"/>
                </a:solidFill>
                <a:latin typeface="Arial"/>
              </a:rPr>
              <a:t>usually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used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specify 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patterns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60" strike="noStrike">
                <a:solidFill>
                  <a:srgbClr val="181a0e"/>
                </a:solidFill>
                <a:latin typeface="Arial"/>
              </a:rPr>
              <a:t>Eg: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intnum</a:t>
            </a:r>
            <a:r>
              <a:rPr b="1" i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deﬁned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as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[0-9][0-9]*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F4F372-BF81-4F90-82AD-0F533516CA2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85800" y="1260720"/>
            <a:ext cx="79106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381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000" spc="-1" strike="noStrike" baseline="-31000">
                <a:solidFill>
                  <a:srgbClr val="000000"/>
                </a:solidFill>
                <a:latin typeface="Times New Roman"/>
              </a:rPr>
              <a:t>0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will have two sets of states. One set will contain q1, q2, q4 which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are </a:t>
            </a:r>
            <a:r>
              <a:rPr b="0" lang="en-US" sz="2000" spc="-1" strike="noStrike">
                <a:solidFill>
                  <a:srgbClr val="181a0e"/>
                </a:solidFill>
                <a:latin typeface="Times New Roman"/>
              </a:rPr>
              <a:t>ﬁnal states of DFA and another set will contain remaining states.  So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Times New Roman"/>
              </a:rPr>
              <a:t>0 </a:t>
            </a:r>
            <a:r>
              <a:rPr b="0" lang="en-US" sz="2000" spc="-1" strike="noStrike">
                <a:solidFill>
                  <a:srgbClr val="181a0e"/>
                </a:solidFill>
                <a:latin typeface="Times New Roman"/>
              </a:rPr>
              <a:t>= { { q1, q2, q4 }, { q0, q3, q5 } }.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3" name="object 5"/>
          <p:cNvSpPr/>
          <p:nvPr/>
        </p:nvSpPr>
        <p:spPr>
          <a:xfrm>
            <a:off x="685800" y="2382480"/>
            <a:ext cx="7654320" cy="45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236" strike="noStrike">
                <a:solidFill>
                  <a:srgbClr val="181a0e"/>
                </a:solidFill>
                <a:latin typeface="Times New Roman"/>
              </a:rPr>
              <a:t>2.</a:t>
            </a:r>
            <a:r>
              <a:rPr b="1" lang="en-US" sz="2000" spc="-33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41" strike="noStrike">
                <a:solidFill>
                  <a:srgbClr val="181a0e"/>
                </a:solidFill>
                <a:latin typeface="Times New Roman"/>
              </a:rPr>
              <a:t>To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Times New Roman"/>
              </a:rPr>
              <a:t>calculate</a:t>
            </a:r>
            <a:r>
              <a:rPr b="0" lang="en-US" sz="2000" spc="-16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92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0" lang="en-US" sz="2000" spc="-137" strike="noStrike" baseline="-31000">
                <a:solidFill>
                  <a:srgbClr val="181a0e"/>
                </a:solidFill>
                <a:latin typeface="Times New Roman"/>
              </a:rPr>
              <a:t>1</a:t>
            </a:r>
            <a:r>
              <a:rPr b="0" lang="en-US" sz="2000" spc="-92" strike="noStrike">
                <a:solidFill>
                  <a:srgbClr val="181a0e"/>
                </a:solidFill>
                <a:latin typeface="Times New Roman"/>
              </a:rPr>
              <a:t>,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Times New Roman"/>
              </a:rPr>
              <a:t>we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Times New Roman"/>
              </a:rPr>
              <a:t>will</a:t>
            </a:r>
            <a:r>
              <a:rPr b="0" lang="en-US" sz="2000" spc="-16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Times New Roman"/>
              </a:rPr>
              <a:t>check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117" strike="noStrike">
                <a:solidFill>
                  <a:srgbClr val="181a0e"/>
                </a:solidFill>
                <a:latin typeface="Times New Roman"/>
              </a:rPr>
              <a:t>whether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Times New Roman"/>
              </a:rPr>
              <a:t>sets</a:t>
            </a:r>
            <a:r>
              <a:rPr b="0" lang="en-US" sz="2000" spc="-16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Times New Roman"/>
              </a:rPr>
              <a:t>of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Times New Roman"/>
              </a:rPr>
              <a:t>partition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137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0" lang="en-US" sz="2000" spc="208" strike="noStrike" baseline="-31000">
                <a:solidFill>
                  <a:srgbClr val="181a0e"/>
                </a:solidFill>
                <a:latin typeface="Times New Roman"/>
              </a:rPr>
              <a:t>0</a:t>
            </a:r>
            <a:r>
              <a:rPr b="0" lang="en-US" sz="2000" spc="126" strike="noStrike" baseline="-31000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Times New Roman"/>
              </a:rPr>
              <a:t>can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Times New Roman"/>
              </a:rPr>
              <a:t>be </a:t>
            </a:r>
            <a:r>
              <a:rPr b="0" lang="en-US" sz="2000" spc="109" strike="noStrike">
                <a:solidFill>
                  <a:srgbClr val="000000"/>
                </a:solidFill>
                <a:latin typeface="Times New Roman"/>
              </a:rPr>
              <a:t>partitioned </a:t>
            </a:r>
            <a:r>
              <a:rPr b="0" lang="en-US" sz="2000" spc="117" strike="noStrike">
                <a:solidFill>
                  <a:srgbClr val="000000"/>
                </a:solidFill>
                <a:latin typeface="Times New Roman"/>
              </a:rPr>
              <a:t>or</a:t>
            </a:r>
            <a:r>
              <a:rPr b="0" lang="en-US" sz="2000" spc="-45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58" strike="noStrike">
                <a:solidFill>
                  <a:srgbClr val="000000"/>
                </a:solidFill>
                <a:latin typeface="Times New Roman"/>
              </a:rPr>
              <a:t>not: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For set { q1, q2, q4 } :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159"/>
              </a:spcBef>
              <a:buNone/>
            </a:pP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q1, 0 )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q2, 0 ) = q2 and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q1, 1 )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q2, 1 ) = q5, So q1 and q2  are not distinguishable.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6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Similarly,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q1, 0 )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q4, 0 ) = q2 and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q1, 1 )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q4, 1 ) = q5, So q1  and q4 are not distinguishable.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1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Since, q1 and q2 are not distinguishable and q1 and q4 are also not  distinguishable, So q2 and q4 are not distinguishable. So, { q1, q2, q4 }  set will not be partitioned in P</a:t>
            </a:r>
            <a:r>
              <a:rPr b="0" lang="en-US" sz="2000" spc="-1" strike="noStrike" baseline="-31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84840" indent="-346680">
              <a:lnSpc>
                <a:spcPts val="3025"/>
              </a:lnSpc>
              <a:spcBef>
                <a:spcPts val="950"/>
              </a:spcBef>
              <a:buClr>
                <a:srgbClr val="000000"/>
              </a:buClr>
              <a:buFont typeface="StarSymbol"/>
              <a:buAutoNum type="romanLcParenR" startAt="2"/>
              <a:tabLst>
                <a:tab algn="l" pos="3848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For set { q0, q3, q5 } :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3025"/>
              </a:lnSpc>
              <a:buNone/>
              <a:tabLst>
                <a:tab algn="l" pos="384840"/>
              </a:tabLst>
            </a:pP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q0, 0 ) = q3 and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q3, 0 ) = q0   </a:t>
            </a:r>
            <a:r>
              <a:rPr b="0" lang="en-US" sz="2000" spc="-1" strike="noStrike">
                <a:solidFill>
                  <a:srgbClr val="181a0e"/>
                </a:solidFill>
                <a:latin typeface="Times New Roman"/>
              </a:rPr>
              <a:t>δ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Times New Roman"/>
              </a:rPr>
              <a:t>(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Times New Roman"/>
              </a:rPr>
              <a:t>q0,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182" strike="noStrike">
                <a:solidFill>
                  <a:srgbClr val="181a0e"/>
                </a:solidFill>
                <a:latin typeface="Times New Roman"/>
              </a:rPr>
              <a:t>1)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75" strike="noStrike">
                <a:solidFill>
                  <a:srgbClr val="181a0e"/>
                </a:solidFill>
                <a:latin typeface="Times New Roman"/>
              </a:rPr>
              <a:t>=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66" strike="noStrike">
                <a:solidFill>
                  <a:srgbClr val="181a0e"/>
                </a:solidFill>
                <a:latin typeface="Times New Roman"/>
              </a:rPr>
              <a:t>q1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Times New Roman"/>
              </a:rPr>
              <a:t>and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66" strike="noStrike">
                <a:solidFill>
                  <a:srgbClr val="181a0e"/>
                </a:solidFill>
                <a:latin typeface="Times New Roman"/>
              </a:rPr>
              <a:t>δ(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Times New Roman"/>
              </a:rPr>
              <a:t>q3,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242" strike="noStrike">
                <a:solidFill>
                  <a:srgbClr val="181a0e"/>
                </a:solidFill>
                <a:latin typeface="Times New Roman"/>
              </a:rPr>
              <a:t>1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Times New Roman"/>
              </a:rPr>
              <a:t>)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-75" strike="noStrike">
                <a:solidFill>
                  <a:srgbClr val="181a0e"/>
                </a:solidFill>
                <a:latin typeface="Times New Roman"/>
              </a:rPr>
              <a:t>=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000" spc="174" strike="noStrike">
                <a:solidFill>
                  <a:srgbClr val="181a0e"/>
                </a:solidFill>
                <a:latin typeface="Times New Roman"/>
              </a:rPr>
              <a:t>q4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354A1-531F-4AEA-8EE6-144BD52DA5F6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"/>
          <p:cNvSpPr/>
          <p:nvPr/>
        </p:nvSpPr>
        <p:spPr>
          <a:xfrm>
            <a:off x="762120" y="609480"/>
            <a:ext cx="7939080" cy="57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Moves of q0 and q3 on input symbol 0 are q3 and q0 respectively  which are in same set in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. Similarly, Moves of q0 and q3 on input symbol 1 are q1 and q4 which are in same set in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. So, q0 and q3 are not distinguishable.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354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δ ( q0, 0 ) = q3 and δ ( q5, 0 ) = q5 and δ ( q0, 1 ) = q1 and δ ( q5, 1 ) = q5  Moves of q0 and q5 on input symbol 1 are q1 and q5 respectively which are in different sets in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. So, q0 and q5 are distinguishable. So, set { q0, q3, q5 } will be partitioned into { q0, q3 }  and { q5 }. So,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869"/>
              </a:lnSpc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</a:rPr>
              <a:t>1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= { { q1, q2, q4 }, { q0, q3}, { q5 } 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To calculate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, we will check whether sets of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</a:rPr>
              <a:t>1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can be partitioned or not: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3025"/>
              </a:lnSpc>
              <a:spcBef>
                <a:spcPts val="1015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iii)For set { q1, q2, q4 } 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931"/>
              </a:lnSpc>
              <a:spcBef>
                <a:spcPts val="159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δ ( q1, 0 ) = δ ( q2, 0 ) = q2 and δ ( q1, 1 ) = δ ( q2, 1 ) = q5, So q1 and q2  are not distinguishable.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9A2D648-9CBB-4C8B-AE86-8E9DCA2B7AC1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bject 2"/>
          <p:cNvSpPr/>
          <p:nvPr/>
        </p:nvSpPr>
        <p:spPr>
          <a:xfrm>
            <a:off x="890280" y="195480"/>
            <a:ext cx="7928280" cy="58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 anchor="t">
            <a:spAutoFit/>
          </a:bodyPr>
          <a:p>
            <a:pPr marL="50760">
              <a:lnSpc>
                <a:spcPts val="2619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Similarly, δ ( q1, 0 ) = δ ( q4, 0 ) = q2 and δ ( q1, 1 ) = δ ( q4, 1 ) = q5, So q1  and q4 are not distinguishable.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spcBef>
                <a:spcPts val="1205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Since, q1 and q2 are not distinguishable and q1 and q4 are also not  distinguishable, So q2 and q4 are not distinguishable. So, { q1, q2, q4 }  set will not be partitioned in 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869"/>
              </a:lnSpc>
              <a:spcBef>
                <a:spcPts val="694"/>
              </a:spcBef>
              <a:buNone/>
            </a:pPr>
            <a:r>
              <a:rPr b="1" lang="en-US" sz="1800" spc="-1" strike="noStrike">
                <a:solidFill>
                  <a:srgbClr val="181a0e"/>
                </a:solidFill>
                <a:latin typeface="Verdana"/>
              </a:rPr>
              <a:t>iv)For set { q0, q3 } :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δ ( q0, 0 ) = q3 and δ ( q3, 0 ) = q0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δ ( q0, 1 ) = q1 and δ ( q3, 1 ) = q4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Moves of q0 and q3 on input symbol 0 are q3 and q0 respectively  which are in same set in partition 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. Similarly, Moves of q0 and q3 on input symbol 1 are q1 and q4 which are in same set in partition 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. So, q0 and q3 are not distinguishable.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ts val="2869"/>
              </a:lnSpc>
              <a:spcBef>
                <a:spcPts val="700"/>
              </a:spcBef>
              <a:buNone/>
            </a:pPr>
            <a:r>
              <a:rPr b="1" lang="en-US" sz="1800" spc="-1" strike="noStrike">
                <a:solidFill>
                  <a:srgbClr val="181a0e"/>
                </a:solidFill>
                <a:latin typeface="Verdana"/>
              </a:rPr>
              <a:t>v) For set { q5 }: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ts val="2619"/>
              </a:lnSpc>
              <a:spcBef>
                <a:spcPts val="255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Since we have only one state in this set, it can’t be further  partitioned. So,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ts val="2619"/>
              </a:lnSpc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</a:rPr>
              <a:t>2 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= { { q1, q2, q4 }, { q0, q3 }, { q5 } }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spcBef>
                <a:spcPts val="255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E02F2D-7909-42A7-BAC0-51B8AFC5F6C7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object 2"/>
          <p:cNvSpPr/>
          <p:nvPr/>
        </p:nvSpPr>
        <p:spPr>
          <a:xfrm>
            <a:off x="1054800" y="289440"/>
            <a:ext cx="7735680" cy="19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50760">
              <a:lnSpc>
                <a:spcPts val="2931"/>
              </a:lnSpc>
              <a:spcBef>
                <a:spcPts val="354"/>
              </a:spcBef>
              <a:buNone/>
            </a:pPr>
            <a:r>
              <a:rPr b="0" lang="en-US" sz="2600" spc="12" strike="noStrike">
                <a:solidFill>
                  <a:srgbClr val="181a0e"/>
                </a:solidFill>
                <a:latin typeface="Arial"/>
              </a:rPr>
              <a:t>Here,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-35" strike="noStrike">
                <a:solidFill>
                  <a:srgbClr val="181a0e"/>
                </a:solidFill>
                <a:latin typeface="Arial"/>
              </a:rPr>
              <a:t>P</a:t>
            </a:r>
            <a:r>
              <a:rPr b="0" lang="en-US" sz="2550" spc="-52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600" spc="-35" strike="noStrike">
                <a:solidFill>
                  <a:srgbClr val="181a0e"/>
                </a:solidFill>
                <a:latin typeface="Arial"/>
              </a:rPr>
              <a:t>=P</a:t>
            </a:r>
            <a:r>
              <a:rPr b="0" lang="en-US" sz="2550" spc="-52" strike="noStrike" baseline="-32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600" spc="-35" strike="noStrike">
                <a:solidFill>
                  <a:srgbClr val="181a0e"/>
                </a:solidFill>
                <a:latin typeface="Arial"/>
              </a:rPr>
              <a:t>.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-72" strike="noStrike">
                <a:solidFill>
                  <a:srgbClr val="181a0e"/>
                </a:solidFill>
                <a:latin typeface="Arial"/>
              </a:rPr>
              <a:t>So,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03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32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3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94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83" strike="noStrike">
                <a:solidFill>
                  <a:srgbClr val="181a0e"/>
                </a:solidFill>
                <a:latin typeface="Arial"/>
              </a:rPr>
              <a:t>partition.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03" strike="noStrike">
                <a:solidFill>
                  <a:srgbClr val="181a0e"/>
                </a:solidFill>
                <a:latin typeface="Arial"/>
              </a:rPr>
              <a:t>Partition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63" strike="noStrike">
                <a:solidFill>
                  <a:srgbClr val="181a0e"/>
                </a:solidFill>
                <a:latin typeface="Arial"/>
              </a:rPr>
              <a:t>P</a:t>
            </a:r>
            <a:r>
              <a:rPr b="0" lang="en-US" sz="2550" spc="94" strike="noStrike" baseline="-32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550" spc="126" strike="noStrike" baseline="-32000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63" strike="noStrike">
                <a:solidFill>
                  <a:srgbClr val="181a0e"/>
                </a:solidFill>
                <a:latin typeface="Arial"/>
              </a:rPr>
              <a:t>means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43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-100" strike="noStrike">
                <a:solidFill>
                  <a:srgbClr val="181a0e"/>
                </a:solidFill>
                <a:latin typeface="Arial"/>
              </a:rPr>
              <a:t>q1,  </a:t>
            </a:r>
            <a:r>
              <a:rPr b="0" lang="en-US" sz="2600" spc="109" strike="noStrike">
                <a:solidFill>
                  <a:srgbClr val="181a0e"/>
                </a:solidFill>
                <a:latin typeface="Arial"/>
              </a:rPr>
              <a:t>q2 </a:t>
            </a:r>
            <a:r>
              <a:rPr b="0" lang="en-US" sz="2600" spc="49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600" spc="174" strike="noStrike">
                <a:solidFill>
                  <a:srgbClr val="181a0e"/>
                </a:solidFill>
                <a:latin typeface="Arial"/>
              </a:rPr>
              <a:t>q4 </a:t>
            </a:r>
            <a:r>
              <a:rPr b="0" lang="en-US" sz="2600" spc="89" strike="noStrike">
                <a:solidFill>
                  <a:srgbClr val="181a0e"/>
                </a:solidFill>
                <a:latin typeface="Arial"/>
              </a:rPr>
              <a:t>states </a:t>
            </a:r>
            <a:r>
              <a:rPr b="0" lang="en-US" sz="2600" spc="43" strike="noStrike">
                <a:solidFill>
                  <a:srgbClr val="181a0e"/>
                </a:solidFill>
                <a:latin typeface="Arial"/>
              </a:rPr>
              <a:t>are </a:t>
            </a:r>
            <a:r>
              <a:rPr b="0" lang="en-US" sz="2600" spc="97" strike="noStrike">
                <a:solidFill>
                  <a:srgbClr val="181a0e"/>
                </a:solidFill>
                <a:latin typeface="Arial"/>
              </a:rPr>
              <a:t>merged </a:t>
            </a:r>
            <a:r>
              <a:rPr b="0" lang="en-US" sz="2600" spc="109" strike="noStrike">
                <a:solidFill>
                  <a:srgbClr val="181a0e"/>
                </a:solidFill>
                <a:latin typeface="Arial"/>
              </a:rPr>
              <a:t>into </a:t>
            </a:r>
            <a:r>
              <a:rPr b="0" lang="en-US" sz="2600" spc="12" strike="noStrike">
                <a:solidFill>
                  <a:srgbClr val="181a0e"/>
                </a:solidFill>
                <a:latin typeface="Arial"/>
              </a:rPr>
              <a:t>one. </a:t>
            </a:r>
            <a:r>
              <a:rPr b="0" lang="en-US" sz="2600" spc="9" strike="noStrike">
                <a:solidFill>
                  <a:srgbClr val="181a0e"/>
                </a:solidFill>
                <a:latin typeface="Arial"/>
              </a:rPr>
              <a:t>Similarly, </a:t>
            </a:r>
            <a:r>
              <a:rPr b="0" lang="en-US" sz="2600" spc="222" strike="noStrike">
                <a:solidFill>
                  <a:srgbClr val="181a0e"/>
                </a:solidFill>
                <a:latin typeface="Arial"/>
              </a:rPr>
              <a:t>q0 </a:t>
            </a:r>
            <a:r>
              <a:rPr b="0" lang="en-US" sz="2600" spc="49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600" spc="162" strike="noStrike">
                <a:solidFill>
                  <a:srgbClr val="181a0e"/>
                </a:solidFill>
                <a:latin typeface="Arial"/>
              </a:rPr>
              <a:t>q3 </a:t>
            </a:r>
            <a:r>
              <a:rPr b="0" lang="en-US" sz="2600" spc="43" strike="noStrike">
                <a:solidFill>
                  <a:srgbClr val="181a0e"/>
                </a:solidFill>
                <a:latin typeface="Arial"/>
              </a:rPr>
              <a:t>are  </a:t>
            </a:r>
            <a:r>
              <a:rPr b="0" lang="en-US" sz="2600" spc="103" strike="noStrike">
                <a:solidFill>
                  <a:srgbClr val="181a0e"/>
                </a:solidFill>
                <a:latin typeface="Arial"/>
              </a:rPr>
              <a:t>merged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09" strike="noStrike">
                <a:solidFill>
                  <a:srgbClr val="181a0e"/>
                </a:solidFill>
                <a:latin typeface="Arial"/>
              </a:rPr>
              <a:t>into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2" strike="noStrike">
                <a:solidFill>
                  <a:srgbClr val="181a0e"/>
                </a:solidFill>
                <a:latin typeface="Arial"/>
              </a:rPr>
              <a:t>one.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69" strike="noStrike">
                <a:solidFill>
                  <a:srgbClr val="181a0e"/>
                </a:solidFill>
                <a:latin typeface="Arial"/>
              </a:rPr>
              <a:t>Minimized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83" strike="noStrike">
                <a:solidFill>
                  <a:srgbClr val="181a0e"/>
                </a:solidFill>
                <a:latin typeface="Arial"/>
              </a:rPr>
              <a:t>corresponding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80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3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69" strike="noStrike">
                <a:solidFill>
                  <a:srgbClr val="181a0e"/>
                </a:solidFill>
                <a:latin typeface="Arial"/>
              </a:rPr>
              <a:t>given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109" strike="noStrike">
                <a:solidFill>
                  <a:srgbClr val="181a0e"/>
                </a:solidFill>
                <a:latin typeface="Arial"/>
              </a:rPr>
              <a:t>input  </a:t>
            </a:r>
            <a:r>
              <a:rPr b="0" lang="en-US" sz="2600" spc="-21" strike="noStrike">
                <a:solidFill>
                  <a:srgbClr val="181a0e"/>
                </a:solidFill>
                <a:latin typeface="Arial"/>
              </a:rPr>
              <a:t>DFA </a:t>
            </a:r>
            <a:r>
              <a:rPr b="0" lang="en-US" sz="2600" spc="32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600" spc="83" strike="noStrike">
                <a:solidFill>
                  <a:srgbClr val="181a0e"/>
                </a:solidFill>
                <a:latin typeface="Arial"/>
              </a:rPr>
              <a:t>shown</a:t>
            </a:r>
            <a:r>
              <a:rPr b="0" lang="en-US" sz="2600" spc="-53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600" spc="43" strike="noStrike">
                <a:solidFill>
                  <a:srgbClr val="181a0e"/>
                </a:solidFill>
                <a:latin typeface="Arial"/>
              </a:rPr>
              <a:t>below: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7" name="object 3"/>
          <p:cNvSpPr/>
          <p:nvPr/>
        </p:nvSpPr>
        <p:spPr>
          <a:xfrm>
            <a:off x="1710360" y="2400120"/>
            <a:ext cx="6503760" cy="3643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D381E7-1403-47ED-AFFB-356B1634F17E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object 2"/>
          <p:cNvSpPr/>
          <p:nvPr/>
        </p:nvSpPr>
        <p:spPr>
          <a:xfrm>
            <a:off x="1083600" y="172800"/>
            <a:ext cx="623124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8" strike="noStrike">
                <a:solidFill>
                  <a:srgbClr val="181a0e"/>
                </a:solidFill>
                <a:latin typeface="Arial"/>
              </a:rPr>
              <a:t>Practice</a:t>
            </a:r>
            <a:r>
              <a:rPr b="0" lang="en-US" sz="4400" spc="-36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4400" spc="123" strike="noStrike">
                <a:solidFill>
                  <a:srgbClr val="181a0e"/>
                </a:solidFill>
                <a:latin typeface="Arial"/>
              </a:rPr>
              <a:t>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9" name="object 3"/>
          <p:cNvSpPr/>
          <p:nvPr/>
        </p:nvSpPr>
        <p:spPr>
          <a:xfrm>
            <a:off x="1083600" y="1096920"/>
            <a:ext cx="623124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92" strike="noStrike">
                <a:solidFill>
                  <a:srgbClr val="181a0e"/>
                </a:solidFill>
                <a:latin typeface="Arial"/>
              </a:rPr>
              <a:t>Q)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Minimize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following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66" strike="noStrike">
                <a:solidFill>
                  <a:srgbClr val="181a0e"/>
                </a:solidFill>
                <a:latin typeface="Arial"/>
              </a:rPr>
              <a:t>DFA: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550" name="object 4"/>
          <p:cNvSpPr/>
          <p:nvPr/>
        </p:nvSpPr>
        <p:spPr>
          <a:xfrm>
            <a:off x="2448720" y="1714320"/>
            <a:ext cx="4359960" cy="4965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083600" y="549000"/>
            <a:ext cx="5803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18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Ans: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2" name="object 3"/>
          <p:cNvSpPr/>
          <p:nvPr/>
        </p:nvSpPr>
        <p:spPr>
          <a:xfrm>
            <a:off x="1990800" y="1571760"/>
            <a:ext cx="5162040" cy="4979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EC1148-5C91-4FE2-857C-CEB95A07F633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7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Summary: Specification and Recognization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4" name="object 3"/>
          <p:cNvSpPr/>
          <p:nvPr/>
        </p:nvSpPr>
        <p:spPr>
          <a:xfrm>
            <a:off x="609480" y="1905120"/>
            <a:ext cx="44161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Consider 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following</a:t>
            </a:r>
            <a:r>
              <a:rPr b="0" lang="en-US" sz="24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grammar: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5" name="object 4"/>
          <p:cNvSpPr/>
          <p:nvPr/>
        </p:nvSpPr>
        <p:spPr>
          <a:xfrm>
            <a:off x="2133720" y="2590920"/>
            <a:ext cx="5181120" cy="3047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B5B52D-338E-4432-8C34-4ACF2F14D5B3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7" name="object 3"/>
          <p:cNvSpPr/>
          <p:nvPr/>
        </p:nvSpPr>
        <p:spPr>
          <a:xfrm>
            <a:off x="838080" y="1676520"/>
            <a:ext cx="49215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6920" indent="-274320">
              <a:lnSpc>
                <a:spcPct val="100000"/>
              </a:lnSpc>
              <a:spcBef>
                <a:spcPts val="99"/>
              </a:spcBef>
              <a:buClr>
                <a:srgbClr val="fd8537"/>
              </a:buClr>
              <a:buSzPct val="69000"/>
              <a:buFont typeface="Wingdings" charset="2"/>
              <a:buChar char=""/>
              <a:tabLst>
                <a:tab algn="l" pos="286920"/>
              </a:tabLst>
            </a:pPr>
            <a:r>
              <a:rPr b="0" lang="en-US" sz="2400" spc="-41" strike="noStrike">
                <a:solidFill>
                  <a:srgbClr val="000000"/>
                </a:solidFill>
                <a:latin typeface="Arial"/>
              </a:rPr>
              <a:t>Tokens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above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grammar</a:t>
            </a:r>
            <a:r>
              <a:rPr b="0" lang="en-US" sz="2400" spc="-11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8" name="object 5"/>
          <p:cNvSpPr/>
          <p:nvPr/>
        </p:nvSpPr>
        <p:spPr>
          <a:xfrm>
            <a:off x="1752480" y="2209680"/>
            <a:ext cx="5038200" cy="3085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object 4"/>
          <p:cNvSpPr/>
          <p:nvPr/>
        </p:nvSpPr>
        <p:spPr>
          <a:xfrm>
            <a:off x="990720" y="5486400"/>
            <a:ext cx="58359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6920" indent="-274320">
              <a:lnSpc>
                <a:spcPct val="100000"/>
              </a:lnSpc>
              <a:spcBef>
                <a:spcPts val="99"/>
              </a:spcBef>
              <a:buClr>
                <a:srgbClr val="fd8537"/>
              </a:buClr>
              <a:buSzPct val="69000"/>
              <a:buFont typeface="Wingdings" charset="2"/>
              <a:buChar char=""/>
              <a:tabLst>
                <a:tab algn="l" pos="286920"/>
              </a:tabLst>
            </a:pPr>
            <a:r>
              <a:rPr b="0" lang="en-US" sz="2400" spc="4" strike="noStrike">
                <a:solidFill>
                  <a:srgbClr val="000000"/>
                </a:solidFill>
                <a:latin typeface="Arial"/>
              </a:rPr>
              <a:t>Whitespace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identified as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shown</a:t>
            </a:r>
            <a:r>
              <a:rPr b="0" lang="en-US" sz="2400" spc="-15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below: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0" name="object 2"/>
          <p:cNvSpPr/>
          <p:nvPr/>
        </p:nvSpPr>
        <p:spPr>
          <a:xfrm>
            <a:off x="2133720" y="6095880"/>
            <a:ext cx="4009680" cy="294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22BE00-7A31-4135-B352-C8866CB6DE6E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object 2"/>
          <p:cNvSpPr/>
          <p:nvPr/>
        </p:nvSpPr>
        <p:spPr>
          <a:xfrm>
            <a:off x="536400" y="346680"/>
            <a:ext cx="837864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ctr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3600" spc="12" strike="noStrike">
                <a:solidFill>
                  <a:srgbClr val="4f271c"/>
                </a:solidFill>
                <a:latin typeface="Tw Cen MT"/>
              </a:rPr>
              <a:t>REGULAR</a:t>
            </a:r>
            <a:r>
              <a:rPr b="0" lang="en-US" sz="2000" spc="12" strike="noStrike">
                <a:solidFill>
                  <a:srgbClr val="4f271c"/>
                </a:solidFill>
                <a:latin typeface="Tw Cen MT"/>
              </a:rPr>
              <a:t>-</a:t>
            </a:r>
            <a:r>
              <a:rPr b="0" lang="en-US" sz="3600" spc="12" strike="noStrike">
                <a:solidFill>
                  <a:srgbClr val="4f271c"/>
                </a:solidFill>
                <a:latin typeface="Tw Cen MT"/>
              </a:rPr>
              <a:t>EXPRESSION </a:t>
            </a:r>
            <a:r>
              <a:rPr b="0" lang="en-US" sz="3600" spc="-26" strike="noStrike">
                <a:solidFill>
                  <a:srgbClr val="4f271c"/>
                </a:solidFill>
                <a:latin typeface="Tw Cen MT"/>
              </a:rPr>
              <a:t>PATTERNS </a:t>
            </a:r>
            <a:r>
              <a:rPr b="0" lang="en-US" sz="3600" spc="18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3600" spc="1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3600" spc="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562" name="object 3"/>
          <p:cNvGraphicFramePr/>
          <p:nvPr/>
        </p:nvGraphicFramePr>
        <p:xfrm>
          <a:off x="1066680" y="1676520"/>
          <a:ext cx="7421040" cy="4801320"/>
        </p:xfrm>
        <a:graphic>
          <a:graphicData uri="http://schemas.openxmlformats.org/drawingml/2006/table">
            <a:tbl>
              <a:tblPr/>
              <a:tblGrid>
                <a:gridCol w="2897280"/>
                <a:gridCol w="1396800"/>
                <a:gridCol w="3126960"/>
              </a:tblGrid>
              <a:tr h="372960">
                <a:tc>
                  <a:txBody>
                    <a:bodyPr lIns="0" rIns="0" tIns="0" bIns="0" anchor="t">
                      <a:noAutofit/>
                    </a:bodyPr>
                    <a:p>
                      <a:pPr marL="31680">
                        <a:lnSpc>
                          <a:spcPts val="2656"/>
                        </a:lnSpc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Regular</a:t>
                      </a:r>
                      <a:r>
                        <a:rPr b="0" lang="en-US" sz="24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Expression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207000">
                        <a:lnSpc>
                          <a:spcPts val="2656"/>
                        </a:lnSpc>
                        <a:buNone/>
                      </a:pPr>
                      <a:r>
                        <a:rPr b="0" lang="en-US" sz="24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Token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448920">
                        <a:lnSpc>
                          <a:spcPts val="2656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Attribute-value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000">
                <a:tc>
                  <a:txBody>
                    <a:bodyPr lIns="0" rIns="0" tIns="2880" bIns="0"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43" strike="noStrike">
                          <a:solidFill>
                            <a:srgbClr val="000000"/>
                          </a:solidFill>
                          <a:latin typeface="Arial"/>
                        </a:rPr>
                        <a:t>ws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marL="39924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marL="97272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lIns="0" rIns="0" tIns="3600" bIns="0"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39636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95436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lIns="0" rIns="0" tIns="3600" bIns="0"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101232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000">
                <a:tc>
                  <a:txBody>
                    <a:bodyPr lIns="0" rIns="0" tIns="2880" bIns="0"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marL="42732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pointer to table</a:t>
                      </a:r>
                      <a:r>
                        <a:rPr b="0" lang="en-US" sz="2400" spc="-1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lIns="0" rIns="0" tIns="3600" bIns="0"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num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3808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num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pointer to table</a:t>
                      </a:r>
                      <a:r>
                        <a:rPr b="0" lang="en-US" sz="2400" spc="-13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lIns="0" rIns="0" tIns="2880" bIns="0"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marL="94860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60" strike="noStrike">
                          <a:solidFill>
                            <a:srgbClr val="000000"/>
                          </a:solidFill>
                          <a:latin typeface="Arial"/>
                        </a:rPr>
                        <a:t>LT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lIns="0" rIns="0" tIns="3600" bIns="0"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&lt;=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96084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lIns="0" rIns="0" tIns="3600" bIns="0"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948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EQ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000">
                <a:tc>
                  <a:txBody>
                    <a:bodyPr lIns="0" rIns="0" tIns="2880" bIns="0"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&lt;&gt;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marL="96084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lIns="0" rIns="0" tIns="3600" bIns="0"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3600" bIns="0" anchor="t">
                      <a:noAutofit/>
                    </a:bodyPr>
                    <a:p>
                      <a:pPr marL="948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120">
                <a:tc>
                  <a:txBody>
                    <a:bodyPr lIns="0" rIns="0" tIns="2880" bIns="0" anchor="t">
                      <a:noAutofit/>
                    </a:bodyPr>
                    <a:p>
                      <a:pPr marL="616680">
                        <a:lnSpc>
                          <a:spcPts val="2809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&gt;=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algn="r">
                        <a:lnSpc>
                          <a:spcPts val="2809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 marL="960840">
                        <a:lnSpc>
                          <a:spcPts val="2809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4FEDCE-4409-44D0-9294-6E84F188E021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609480" y="119880"/>
            <a:ext cx="8152920" cy="1208160"/>
          </a:xfrm>
          <a:prstGeom prst="rect">
            <a:avLst/>
          </a:prstGeom>
          <a:noFill/>
          <a:ln w="0">
            <a:noFill/>
          </a:ln>
        </p:spPr>
        <p:txBody>
          <a:bodyPr lIns="0" rIns="0" tIns="56520" bIns="0" anchor="ctr">
            <a:noAutofit/>
          </a:bodyPr>
          <a:p>
            <a:pPr marL="12600">
              <a:lnSpc>
                <a:spcPct val="90000"/>
              </a:lnSpc>
              <a:spcBef>
                <a:spcPts val="445"/>
              </a:spcBef>
              <a:buNone/>
            </a:pPr>
            <a:r>
              <a:rPr b="0" lang="en-US" sz="2800" spc="4" strike="noStrike">
                <a:solidFill>
                  <a:srgbClr val="4f271c"/>
                </a:solidFill>
                <a:latin typeface="Arial"/>
              </a:rPr>
              <a:t>In the construction </a:t>
            </a:r>
            <a:r>
              <a:rPr b="0" lang="en-US" sz="2800" spc="-1" strike="noStrike">
                <a:solidFill>
                  <a:srgbClr val="4f271c"/>
                </a:solidFill>
                <a:latin typeface="Arial"/>
              </a:rPr>
              <a:t>of </a:t>
            </a:r>
            <a:r>
              <a:rPr b="0" lang="en-US" sz="2800" spc="-7" strike="noStrike">
                <a:solidFill>
                  <a:srgbClr val="4f271c"/>
                </a:solidFill>
                <a:latin typeface="Arial"/>
              </a:rPr>
              <a:t>lexical </a:t>
            </a:r>
            <a:r>
              <a:rPr b="0" lang="en-US" sz="2800" spc="-1" strike="noStrike">
                <a:solidFill>
                  <a:srgbClr val="4f271c"/>
                </a:solidFill>
                <a:latin typeface="Arial"/>
              </a:rPr>
              <a:t>analyzer </a:t>
            </a:r>
            <a:r>
              <a:rPr b="0" lang="en-US" sz="2800" spc="-12" strike="noStrike">
                <a:solidFill>
                  <a:srgbClr val="4f271c"/>
                </a:solidFill>
                <a:latin typeface="Arial"/>
              </a:rPr>
              <a:t>we</a:t>
            </a:r>
            <a:r>
              <a:rPr b="0" lang="en-US" sz="2800" spc="-160" strike="noStrike">
                <a:solidFill>
                  <a:srgbClr val="4f271c"/>
                </a:solidFill>
                <a:latin typeface="Arial"/>
              </a:rPr>
              <a:t> </a:t>
            </a:r>
            <a:r>
              <a:rPr b="0" lang="en-US" sz="2800" spc="4" strike="noStrike">
                <a:solidFill>
                  <a:srgbClr val="4f271c"/>
                </a:solidFill>
                <a:latin typeface="Arial"/>
              </a:rPr>
              <a:t>first  </a:t>
            </a:r>
            <a:r>
              <a:rPr b="0" lang="en-US" sz="2800" spc="-7" strike="noStrike">
                <a:solidFill>
                  <a:srgbClr val="4f271c"/>
                </a:solidFill>
                <a:latin typeface="Arial"/>
              </a:rPr>
              <a:t>convert </a:t>
            </a:r>
            <a:r>
              <a:rPr b="0" lang="en-US" sz="2800" spc="4" strike="noStrike">
                <a:solidFill>
                  <a:srgbClr val="4f271c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4f271c"/>
                </a:solidFill>
                <a:latin typeface="Arial"/>
              </a:rPr>
              <a:t>patterns into flowcharts called  “transition</a:t>
            </a:r>
            <a:r>
              <a:rPr b="0" lang="en-US" sz="2800" spc="-66" strike="noStrike">
                <a:solidFill>
                  <a:srgbClr val="4f271c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4f271c"/>
                </a:solidFill>
                <a:latin typeface="Arial"/>
              </a:rPr>
              <a:t>diagrams”.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4" name="object 2"/>
          <p:cNvSpPr/>
          <p:nvPr/>
        </p:nvSpPr>
        <p:spPr>
          <a:xfrm>
            <a:off x="1143000" y="1600200"/>
            <a:ext cx="6476760" cy="4952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DE8DE6-642B-4E60-98EF-62ABBB398AC5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8060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4" strike="noStrike">
                <a:solidFill>
                  <a:srgbClr val="4f271c"/>
                </a:solidFill>
                <a:latin typeface="Tw Cen MT"/>
              </a:rPr>
              <a:t>Attributes </a:t>
            </a:r>
            <a:r>
              <a:rPr b="0" lang="en-US" sz="4400" spc="248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83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1050120" y="1529280"/>
            <a:ext cx="8093520" cy="50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When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represents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more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than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</a:rPr>
              <a:t>lexeme,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must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provide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additional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information 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about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particular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lexeme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additional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information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attribute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60" strike="noStrike">
                <a:solidFill>
                  <a:srgbClr val="181a0e"/>
                </a:solidFill>
                <a:latin typeface="Arial"/>
              </a:rPr>
              <a:t>Eg: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If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id</a:t>
            </a:r>
            <a:r>
              <a:rPr b="1" i="1" lang="en-US" sz="2400" spc="-24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matched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var1</a:t>
            </a:r>
            <a:r>
              <a:rPr b="1" i="1" lang="en-US" sz="2400" spc="-347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var2</a:t>
            </a:r>
            <a:r>
              <a:rPr b="1" i="1" lang="en-US" sz="2400" spc="-24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both,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then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must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able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represent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var1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 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var2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as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different</a:t>
            </a:r>
            <a:r>
              <a:rPr b="0" lang="en-US" sz="2400" spc="-54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identiﬁers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obtaining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actual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value,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associated 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attribute,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generally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pointer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table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BE0415-63FF-4609-935D-F310BDB139B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Implementation of Transition diagram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6" name="object 3"/>
          <p:cNvSpPr/>
          <p:nvPr/>
        </p:nvSpPr>
        <p:spPr>
          <a:xfrm>
            <a:off x="1066680" y="1600200"/>
            <a:ext cx="6238440" cy="5028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2CB4FD-FE90-438F-AF52-8CAFF7B1AEC6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8" name="object 3"/>
          <p:cNvSpPr/>
          <p:nvPr/>
        </p:nvSpPr>
        <p:spPr>
          <a:xfrm>
            <a:off x="838080" y="2438280"/>
            <a:ext cx="6771960" cy="10094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object 2"/>
          <p:cNvSpPr/>
          <p:nvPr/>
        </p:nvSpPr>
        <p:spPr>
          <a:xfrm>
            <a:off x="2362320" y="4191120"/>
            <a:ext cx="3733560" cy="1418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B096F0-7AD3-4CBC-AD8B-8C82F1E21C95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1" name="object 3"/>
          <p:cNvSpPr/>
          <p:nvPr/>
        </p:nvSpPr>
        <p:spPr>
          <a:xfrm>
            <a:off x="990720" y="1752480"/>
            <a:ext cx="6895800" cy="2219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object 4"/>
          <p:cNvSpPr/>
          <p:nvPr/>
        </p:nvSpPr>
        <p:spPr>
          <a:xfrm>
            <a:off x="2743200" y="4648320"/>
            <a:ext cx="3342960" cy="1342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066C2D-A8B4-47A0-83AB-4B4D0DAF0A5E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8060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4" strike="noStrike">
                <a:solidFill>
                  <a:srgbClr val="4f271c"/>
                </a:solidFill>
                <a:latin typeface="Tw Cen MT"/>
              </a:rPr>
              <a:t>Attributes </a:t>
            </a:r>
            <a:r>
              <a:rPr b="0" lang="en-US" sz="4400" spc="248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83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1" name="object 4"/>
          <p:cNvSpPr/>
          <p:nvPr/>
        </p:nvSpPr>
        <p:spPr>
          <a:xfrm>
            <a:off x="762120" y="1523880"/>
            <a:ext cx="8152920" cy="53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attributes: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35" strike="noStrike">
                <a:solidFill>
                  <a:srgbClr val="181a0e"/>
                </a:solidFill>
                <a:latin typeface="Arial"/>
              </a:rPr>
              <a:t>&lt;id,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attr&gt;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where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74" strike="noStrike">
                <a:solidFill>
                  <a:srgbClr val="181a0e"/>
                </a:solidFill>
                <a:latin typeface="Arial"/>
              </a:rPr>
              <a:t>attr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pointer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table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&lt;assignop,_&gt;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no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7" strike="noStrike">
                <a:solidFill>
                  <a:srgbClr val="181a0e"/>
                </a:solidFill>
                <a:latin typeface="Arial"/>
              </a:rPr>
              <a:t>attribute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needed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3" strike="noStrike">
                <a:solidFill>
                  <a:srgbClr val="181a0e"/>
                </a:solidFill>
                <a:latin typeface="Arial"/>
              </a:rPr>
              <a:t>(if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only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assignment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operator)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9" strike="noStrike">
                <a:solidFill>
                  <a:srgbClr val="181a0e"/>
                </a:solidFill>
                <a:latin typeface="Arial"/>
              </a:rPr>
              <a:t>&lt;num,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val&gt;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where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val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actual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value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number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60" strike="noStrike">
                <a:solidFill>
                  <a:srgbClr val="181a0e"/>
                </a:solidFill>
                <a:latin typeface="Arial"/>
              </a:rPr>
              <a:t>Eg: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dest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source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79" strike="noStrike">
                <a:solidFill>
                  <a:srgbClr val="181a0e"/>
                </a:solidFill>
                <a:latin typeface="Arial"/>
              </a:rPr>
              <a:t>5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Tokens: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35" strike="noStrike">
                <a:solidFill>
                  <a:srgbClr val="181a0e"/>
                </a:solidFill>
                <a:latin typeface="Arial"/>
              </a:rPr>
              <a:t>&lt;id,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4" strike="noStrike">
                <a:solidFill>
                  <a:srgbClr val="181a0e"/>
                </a:solidFill>
                <a:latin typeface="Arial"/>
              </a:rPr>
              <a:t>pt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dest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&gt;,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" strike="noStrike">
                <a:solidFill>
                  <a:srgbClr val="181a0e"/>
                </a:solidFill>
                <a:latin typeface="Arial"/>
              </a:rPr>
              <a:t>&lt;assignop&gt;,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&lt;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id, pt for source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&gt;, </a:t>
            </a:r>
            <a:r>
              <a:rPr b="0" i="1" lang="en-US" sz="2400" spc="9" strike="noStrike">
                <a:solidFill>
                  <a:srgbClr val="181a0e"/>
                </a:solidFill>
                <a:latin typeface="Arial"/>
              </a:rPr>
              <a:t>&lt;num,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5&gt;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29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type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attribute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uniquely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identiﬁes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</a:rPr>
              <a:t>l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e</a:t>
            </a:r>
            <a:r>
              <a:rPr b="0" lang="en-US" sz="2400" spc="12" strike="noStrike">
                <a:solidFill>
                  <a:srgbClr val="181a0e"/>
                </a:solidFill>
                <a:latin typeface="Arial"/>
              </a:rPr>
              <a:t>x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eme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89"/>
              </a:spcBef>
              <a:buNone/>
              <a:tabLst>
                <a:tab algn="l" pos="440640"/>
                <a:tab algn="l" pos="44208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A1177E-31C0-437E-A788-7F7DEF49FEC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8060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4" strike="noStrike">
                <a:solidFill>
                  <a:srgbClr val="4f271c"/>
                </a:solidFill>
                <a:latin typeface="Tw Cen MT"/>
              </a:rPr>
              <a:t>Attributes </a:t>
            </a:r>
            <a:r>
              <a:rPr b="0" lang="en-US" sz="4400" spc="248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83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object 3"/>
          <p:cNvSpPr/>
          <p:nvPr/>
        </p:nvSpPr>
        <p:spPr>
          <a:xfrm>
            <a:off x="914400" y="1676520"/>
            <a:ext cx="8076960" cy="48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2" strike="noStrike">
                <a:solidFill>
                  <a:srgbClr val="181a0e"/>
                </a:solidFill>
                <a:latin typeface="Arial"/>
              </a:rPr>
              <a:t>Example: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take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statement,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1091"/>
              </a:spcBef>
              <a:buNone/>
              <a:tabLst>
                <a:tab algn="l" pos="0"/>
              </a:tabLst>
            </a:pPr>
            <a:r>
              <a:rPr b="1" lang="en-US" sz="2400" spc="-211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area = 3.1416 * r * r</a:t>
            </a:r>
            <a:endParaRPr b="0" lang="en-US" sz="2400" spc="-1" strike="noStrike">
              <a:latin typeface="Arial"/>
            </a:endParaRPr>
          </a:p>
          <a:p>
            <a:pPr marL="5724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AutoNum type="arabicPeriod"/>
              <a:tabLst>
                <a:tab algn="l" pos="38484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getnexttoken( )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returns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(id, attr)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where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attr</a:t>
            </a:r>
            <a:r>
              <a:rPr b="1" lang="en-US" sz="2400" spc="-372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pointer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area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table</a:t>
            </a:r>
            <a:endParaRPr b="0" lang="en-US" sz="2400" spc="-1" strike="noStrike">
              <a:latin typeface="Arial"/>
            </a:endParaRPr>
          </a:p>
          <a:p>
            <a:pPr marL="5724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Arial"/>
              <a:buAutoNum type="arabicPeriod"/>
              <a:tabLst>
                <a:tab algn="l" pos="43380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getnexttoken( )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returns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(assignop) </a:t>
            </a:r>
            <a:r>
              <a:rPr b="0" lang="en-US" sz="2400" spc="-1" strike="noStrike">
                <a:solidFill>
                  <a:srgbClr val="181a0e"/>
                </a:solidFill>
                <a:latin typeface="Verdana"/>
              </a:rPr>
              <a:t>where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no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attribute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needed,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only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assignment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operator</a:t>
            </a:r>
            <a:endParaRPr b="0" lang="en-US" sz="2400" spc="-1" strike="noStrike">
              <a:latin typeface="Arial"/>
            </a:endParaRPr>
          </a:p>
          <a:p>
            <a:pPr marL="448920" indent="-392400">
              <a:lnSpc>
                <a:spcPts val="3376"/>
              </a:lnSpc>
              <a:spcBef>
                <a:spcPts val="918"/>
              </a:spcBef>
              <a:buClr>
                <a:srgbClr val="181a0e"/>
              </a:buClr>
              <a:buFont typeface="Arial"/>
              <a:buAutoNum type="arabicPeriod"/>
              <a:tabLst>
                <a:tab algn="l" pos="44964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getnexttoken( )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returns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(ﬂoatnum, 3.1416)</a:t>
            </a:r>
            <a:r>
              <a:rPr b="1" lang="en-US" sz="2400" spc="-63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where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3.1416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actual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value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8" strike="noStrike">
                <a:solidFill>
                  <a:srgbClr val="181a0e"/>
                </a:solidFill>
                <a:latin typeface="Arial"/>
              </a:rPr>
              <a:t>ﬂoatnum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etc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5F1789-E9E3-48BA-A297-5A0B552CAD1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3168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33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7" strike="noStrike">
                <a:solidFill>
                  <a:srgbClr val="4f271c"/>
                </a:solidFill>
                <a:latin typeface="Tw Cen MT"/>
              </a:rPr>
              <a:t>Errors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990720" y="1752480"/>
            <a:ext cx="7924320" cy="375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Though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</a:rPr>
              <a:t>analysis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normally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not 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common,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possibility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errors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occurs,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must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halt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process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21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74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print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message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continue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phase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found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no 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matching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found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given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pattern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DA4D4-ECBE-45A9-99EC-6861A177644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088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33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7" strike="noStrike">
                <a:solidFill>
                  <a:srgbClr val="4f271c"/>
                </a:solidFill>
                <a:latin typeface="Tw Cen MT"/>
              </a:rPr>
              <a:t>Errors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7" name="object 3"/>
          <p:cNvSpPr/>
          <p:nvPr/>
        </p:nvSpPr>
        <p:spPr>
          <a:xfrm>
            <a:off x="1066680" y="1752480"/>
            <a:ext cx="784836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recovery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techniques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Deletion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extraneous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Inserting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missing</a:t>
            </a:r>
            <a:r>
              <a:rPr b="0" i="1" lang="en-US" sz="24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43" strike="noStrike">
                <a:solidFill>
                  <a:srgbClr val="181a0e"/>
                </a:solidFill>
                <a:latin typeface="Arial"/>
              </a:rPr>
              <a:t>Replacing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incorrect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correct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Transposition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adjacent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characters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recovery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normally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expensive 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process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Recovery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eg: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ﬁnding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number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transformations 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would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make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correct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tokens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B48A3C-011F-4983-9405-11354794DD7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-292680"/>
            <a:ext cx="8152920" cy="188496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137" strike="noStrike">
                <a:solidFill>
                  <a:srgbClr val="4f271c"/>
                </a:solidFill>
                <a:latin typeface="Tw Cen MT"/>
              </a:rPr>
              <a:t>Approaches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78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74" strike="noStrike">
                <a:solidFill>
                  <a:srgbClr val="4f271c"/>
                </a:solidFill>
                <a:latin typeface="Tw Cen MT"/>
              </a:rPr>
              <a:t>Implementing 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9" name="object 3"/>
          <p:cNvSpPr/>
          <p:nvPr/>
        </p:nvSpPr>
        <p:spPr>
          <a:xfrm>
            <a:off x="990720" y="1600200"/>
            <a:ext cx="8152920" cy="49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604440" indent="-52776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604440"/>
                <a:tab algn="l" pos="605160"/>
              </a:tabLst>
            </a:pPr>
            <a:r>
              <a:rPr b="0" lang="en-US" sz="2400" spc="18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generator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like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Flex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produces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from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given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speciﬁcation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as 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expression.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generator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provides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routine 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reading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buffering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input.</a:t>
            </a:r>
            <a:endParaRPr b="0" lang="en-US" sz="2400" spc="-1" strike="noStrike">
              <a:latin typeface="Arial"/>
            </a:endParaRPr>
          </a:p>
          <a:p>
            <a:pPr marL="604440" indent="-57708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604440"/>
                <a:tab algn="l" pos="605160"/>
              </a:tabLst>
            </a:pP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Write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in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general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programming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like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26" strike="noStrike">
                <a:solidFill>
                  <a:srgbClr val="181a0e"/>
                </a:solidFill>
                <a:latin typeface="Arial"/>
              </a:rPr>
              <a:t>C.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need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I/O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facility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reading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buffering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input.</a:t>
            </a:r>
            <a:endParaRPr b="0" lang="en-US" sz="2400" spc="-1" strike="noStrike">
              <a:latin typeface="Arial"/>
            </a:endParaRPr>
          </a:p>
          <a:p>
            <a:pPr marL="604440" indent="-59256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604440"/>
                <a:tab algn="l" pos="605160"/>
              </a:tabLst>
            </a:pPr>
            <a:r>
              <a:rPr b="0" lang="en-US" sz="2400" spc="18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assembly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8" strike="noStrike">
                <a:solidFill>
                  <a:srgbClr val="181a0e"/>
                </a:solidFill>
                <a:latin typeface="Arial"/>
              </a:rPr>
              <a:t>write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</a:rPr>
              <a:t>analyzer.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Explicitly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manage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reading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input.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79AF9-B217-4777-98BE-9BC343DCE2C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5800" y="-292680"/>
            <a:ext cx="8152920" cy="188496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137" strike="noStrike">
                <a:solidFill>
                  <a:srgbClr val="4f271c"/>
                </a:solidFill>
                <a:latin typeface="Tw Cen MT"/>
              </a:rPr>
              <a:t>Approaches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78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74" strike="noStrike">
                <a:solidFill>
                  <a:srgbClr val="4f271c"/>
                </a:solidFill>
                <a:latin typeface="Tw Cen MT"/>
              </a:rPr>
              <a:t>Implementing 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1" name="object 3"/>
          <p:cNvSpPr/>
          <p:nvPr/>
        </p:nvSpPr>
        <p:spPr>
          <a:xfrm>
            <a:off x="838080" y="1676520"/>
            <a:ext cx="8076960" cy="22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These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strategies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increasing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order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difﬁculty 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efﬁciency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Since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deal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analysis,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better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take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time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during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implementation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get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efﬁcient</a:t>
            </a:r>
            <a:r>
              <a:rPr b="0" lang="en-US" sz="2400" spc="-53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1C4033-692D-4D91-A61D-75BB55F7A2E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4598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82" strike="noStrike">
                <a:solidFill>
                  <a:srgbClr val="4f271c"/>
                </a:solidFill>
                <a:latin typeface="Tw Cen MT"/>
              </a:rPr>
              <a:t>Input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4" strike="noStrike">
                <a:solidFill>
                  <a:srgbClr val="4f271c"/>
                </a:solidFill>
                <a:latin typeface="Tw Cen MT"/>
              </a:rPr>
              <a:t>Buffering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914400" y="1600200"/>
            <a:ext cx="8229240" cy="49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 algn="just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Technique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used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speed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up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reading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source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program</a:t>
            </a:r>
            <a:endParaRPr b="0" lang="en-US" sz="29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many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situations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where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need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look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at 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least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(if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not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more)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additional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3" strike="noStrike">
                <a:solidFill>
                  <a:srgbClr val="181a0e"/>
                </a:solidFill>
                <a:latin typeface="Arial"/>
              </a:rPr>
              <a:t>ahead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recognize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lexemes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input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For eg,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int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keyword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</a:rPr>
              <a:t>C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but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intnum</a:t>
            </a:r>
            <a:r>
              <a:rPr b="1" lang="en-US" sz="2900" spc="-29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an 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identiﬁer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so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scanner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reads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i, n, t</a:t>
            </a:r>
            <a:r>
              <a:rPr b="0" lang="en-US" sz="2900" spc="-137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</a:rPr>
              <a:t>has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look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other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see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whether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just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int</a:t>
            </a:r>
            <a:r>
              <a:rPr b="1" lang="en-US" sz="2900" spc="-231" strike="noStrike">
                <a:solidFill>
                  <a:srgbClr val="181a0e"/>
                </a:solidFill>
                <a:latin typeface="Verdana"/>
              </a:rPr>
              <a:t> 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other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word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411F85-78E9-473C-BDDE-A9D202DA7096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088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82" strike="noStrike">
                <a:solidFill>
                  <a:srgbClr val="4f271c"/>
                </a:solidFill>
                <a:latin typeface="Tw Cen MT"/>
              </a:rPr>
              <a:t>Input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4" strike="noStrike">
                <a:solidFill>
                  <a:srgbClr val="4f271c"/>
                </a:solidFill>
                <a:latin typeface="Tw Cen MT"/>
              </a:rPr>
              <a:t>Buffering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5" name="object 3"/>
          <p:cNvSpPr/>
          <p:nvPr/>
        </p:nvSpPr>
        <p:spPr>
          <a:xfrm>
            <a:off x="1066680" y="1676520"/>
            <a:ext cx="8076960" cy="45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case,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read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next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time,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scanner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needs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move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back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rescan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 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again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characters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not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used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lexeme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time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consuming</a:t>
            </a:r>
            <a:endParaRPr b="0" lang="en-US" sz="24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20" strike="noStrike">
                <a:solidFill>
                  <a:srgbClr val="181a0e"/>
                </a:solidFill>
                <a:latin typeface="Arial"/>
              </a:rPr>
              <a:t>C,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single-character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operators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like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-, =,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&lt;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could 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also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beginning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two-character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operator 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like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-&gt;, ==,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400" spc="-41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&lt;=</a:t>
            </a:r>
            <a:endParaRPr b="0" lang="en-US" sz="24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reduce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overhead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efﬁciently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move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back 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forth,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buffering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technique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used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86425B-2ED8-469F-B399-F1BEA42022C0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2408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34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Analysis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1" name="object 3"/>
          <p:cNvSpPr/>
          <p:nvPr/>
        </p:nvSpPr>
        <p:spPr>
          <a:xfrm>
            <a:off x="762120" y="1752480"/>
            <a:ext cx="800064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74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initial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part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reading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analyzing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program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text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text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read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divided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into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tokens,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each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which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corresponds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symbol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programming 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language,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e.g.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variable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</a:rPr>
              <a:t>name,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keyword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number,  </a:t>
            </a: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etc.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" strike="noStrike">
                <a:solidFill>
                  <a:srgbClr val="181a0e"/>
                </a:solidFill>
                <a:latin typeface="Arial"/>
              </a:rPr>
              <a:t>(also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" strike="noStrike">
                <a:solidFill>
                  <a:srgbClr val="181a0e"/>
                </a:solidFill>
                <a:latin typeface="Arial"/>
              </a:rPr>
              <a:t>lexer)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will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input 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take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individual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letters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divide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this 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string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into</a:t>
            </a:r>
            <a:r>
              <a:rPr b="0" lang="en-US" sz="2900" spc="-50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tokens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2D0655-70C6-4ABE-B6DE-861EA534421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831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22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1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52" strike="noStrike">
                <a:solidFill>
                  <a:srgbClr val="4f271c"/>
                </a:solidFill>
                <a:latin typeface="Tw Cen MT"/>
              </a:rPr>
              <a:t>Pairs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3" strike="noStrike">
                <a:solidFill>
                  <a:srgbClr val="4f271c"/>
                </a:solidFill>
                <a:latin typeface="Tw Cen MT"/>
              </a:rPr>
              <a:t>(2N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Buffering)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990720" y="1752480"/>
            <a:ext cx="7864920" cy="17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Specialized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buffering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techniques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have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been 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developed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reduce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amount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overhead 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required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process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single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character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28" name="object 4"/>
          <p:cNvSpPr/>
          <p:nvPr/>
        </p:nvSpPr>
        <p:spPr>
          <a:xfrm>
            <a:off x="990720" y="3809880"/>
            <a:ext cx="7200360" cy="1832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BF20E7-9847-4B83-B800-F2AF9454611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935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22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52" strike="noStrike">
                <a:solidFill>
                  <a:srgbClr val="4f271c"/>
                </a:solidFill>
                <a:latin typeface="Tw Cen MT"/>
              </a:rPr>
              <a:t>Pairs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0" name="object 3"/>
          <p:cNvSpPr/>
          <p:nvPr/>
        </p:nvSpPr>
        <p:spPr>
          <a:xfrm>
            <a:off x="1066680" y="1676520"/>
            <a:ext cx="7848360" cy="49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12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buffer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same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" strike="noStrike">
                <a:solidFill>
                  <a:srgbClr val="181a0e"/>
                </a:solidFill>
                <a:latin typeface="Arial"/>
              </a:rPr>
              <a:t>size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46" strike="noStrike">
                <a:solidFill>
                  <a:srgbClr val="181a0e"/>
                </a:solidFill>
                <a:latin typeface="Arial"/>
              </a:rPr>
              <a:t>N,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43" strike="noStrike">
                <a:solidFill>
                  <a:srgbClr val="181a0e"/>
                </a:solidFill>
                <a:latin typeface="Arial"/>
              </a:rPr>
              <a:t>usually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800" spc="9" strike="noStrike">
                <a:solidFill>
                  <a:srgbClr val="181a0e"/>
                </a:solidFill>
                <a:latin typeface="Arial"/>
              </a:rPr>
              <a:t>size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disk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3" strike="noStrike">
                <a:solidFill>
                  <a:srgbClr val="181a0e"/>
                </a:solidFill>
                <a:latin typeface="Arial"/>
              </a:rPr>
              <a:t>block,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80" strike="noStrike">
                <a:solidFill>
                  <a:srgbClr val="181a0e"/>
                </a:solidFill>
                <a:latin typeface="Arial"/>
              </a:rPr>
              <a:t>e.g.,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07" strike="noStrike">
                <a:solidFill>
                  <a:srgbClr val="181a0e"/>
                </a:solidFill>
                <a:latin typeface="Arial"/>
              </a:rPr>
              <a:t>4096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bytes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49" strike="noStrike">
                <a:solidFill>
                  <a:srgbClr val="181a0e"/>
                </a:solidFill>
                <a:latin typeface="Arial"/>
              </a:rPr>
              <a:t>Using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system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3" strike="noStrike">
                <a:solidFill>
                  <a:srgbClr val="181a0e"/>
                </a:solidFill>
                <a:latin typeface="Arial"/>
              </a:rPr>
              <a:t>read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command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3" strike="noStrike">
                <a:solidFill>
                  <a:srgbClr val="181a0e"/>
                </a:solidFill>
                <a:latin typeface="Arial"/>
              </a:rPr>
              <a:t>read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N  </a:t>
            </a: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characters </a:t>
            </a:r>
            <a:r>
              <a:rPr b="0" lang="en-US" sz="2800" spc="117" strike="noStrike">
                <a:solidFill>
                  <a:srgbClr val="181a0e"/>
                </a:solidFill>
                <a:latin typeface="Arial"/>
              </a:rPr>
              <a:t>into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buffer,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rather than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using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 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system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43" strike="noStrike">
                <a:solidFill>
                  <a:srgbClr val="181a0e"/>
                </a:solidFill>
                <a:latin typeface="Arial"/>
              </a:rPr>
              <a:t>call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per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character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23" strike="noStrike">
                <a:solidFill>
                  <a:srgbClr val="181a0e"/>
                </a:solidFill>
                <a:latin typeface="Arial"/>
              </a:rPr>
              <a:t>fewer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than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remain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3" strike="noStrike">
                <a:solidFill>
                  <a:srgbClr val="181a0e"/>
                </a:solidFill>
                <a:latin typeface="Arial"/>
              </a:rPr>
              <a:t>ﬁle, 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special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character,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represented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8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</a:rPr>
              <a:t>eof</a:t>
            </a:r>
            <a:r>
              <a:rPr b="1" lang="en-US" sz="2800" spc="-372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marks 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end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source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48" strike="noStrike">
                <a:solidFill>
                  <a:srgbClr val="181a0e"/>
                </a:solidFill>
                <a:latin typeface="Arial"/>
              </a:rPr>
              <a:t>ﬁle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34880E-A150-4F8E-87C1-2B03A8912FFC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3264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22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52" strike="noStrike">
                <a:solidFill>
                  <a:srgbClr val="4f271c"/>
                </a:solidFill>
                <a:latin typeface="Tw Cen MT"/>
              </a:rPr>
              <a:t>Pairs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2" name="object 3"/>
          <p:cNvSpPr/>
          <p:nvPr/>
        </p:nvSpPr>
        <p:spPr>
          <a:xfrm>
            <a:off x="914400" y="1143000"/>
            <a:ext cx="7248240" cy="55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Two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pointers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maintained: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Pointer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lexemeBegin</a:t>
            </a:r>
            <a:r>
              <a:rPr b="0" i="1" lang="en-US" sz="2400" spc="-262" strike="noStrike">
                <a:solidFill>
                  <a:srgbClr val="181a0e"/>
                </a:solidFill>
                <a:latin typeface="Arial"/>
              </a:rPr>
              <a:t>,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marks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beginning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current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lexeme,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whose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extent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43" strike="noStrike">
                <a:solidFill>
                  <a:srgbClr val="181a0e"/>
                </a:solidFill>
                <a:latin typeface="Arial"/>
              </a:rPr>
              <a:t>attempting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determine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Pointer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forward</a:t>
            </a:r>
            <a:r>
              <a:rPr b="1" i="1" lang="en-US" sz="2400" spc="-38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400" spc="43" strike="noStrike">
                <a:solidFill>
                  <a:srgbClr val="181a0e"/>
                </a:solidFill>
                <a:latin typeface="Arial"/>
              </a:rPr>
              <a:t>scans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3" strike="noStrike">
                <a:solidFill>
                  <a:srgbClr val="181a0e"/>
                </a:solidFill>
                <a:latin typeface="Arial"/>
              </a:rPr>
              <a:t>ahead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until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pattern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match 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found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Once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next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lexeme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determined,</a:t>
            </a:r>
            <a:r>
              <a:rPr b="0" lang="en-US" sz="24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forward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right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end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After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lexeme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recorded,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lexemeBegin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immediately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after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lexeme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just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found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3E71BD-9BCC-454E-8AE9-8E2DC9009262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945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22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52" strike="noStrike">
                <a:solidFill>
                  <a:srgbClr val="4f271c"/>
                </a:solidFill>
                <a:latin typeface="Tw Cen MT"/>
              </a:rPr>
              <a:t>Pairs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609480" y="1676520"/>
            <a:ext cx="8229240" cy="39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52" strike="noStrike">
                <a:solidFill>
                  <a:srgbClr val="181a0e"/>
                </a:solidFill>
                <a:latin typeface="Arial"/>
              </a:rPr>
              <a:t>In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800" spc="49" strike="noStrike">
                <a:solidFill>
                  <a:srgbClr val="181a0e"/>
                </a:solidFill>
                <a:latin typeface="Arial"/>
              </a:rPr>
              <a:t>above </a:t>
            </a: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ﬁgure, </a:t>
            </a:r>
            <a:r>
              <a:rPr b="1" i="1" lang="en-US" sz="2800" spc="-1" strike="noStrike">
                <a:solidFill>
                  <a:srgbClr val="181a0e"/>
                </a:solidFill>
                <a:latin typeface="Verdana"/>
              </a:rPr>
              <a:t>forward</a:t>
            </a:r>
            <a:r>
              <a:rPr b="1" i="1" lang="en-US" sz="2800" spc="-27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</a:rPr>
              <a:t>has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passed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end </a:t>
            </a:r>
            <a:r>
              <a:rPr b="0" lang="en-US" sz="2800" spc="188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next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</a:rPr>
              <a:t>lexeme,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43" strike="noStrike">
                <a:solidFill>
                  <a:srgbClr val="181a0e"/>
                </a:solidFill>
                <a:latin typeface="Arial"/>
              </a:rPr>
              <a:t>must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7" strike="noStrike">
                <a:solidFill>
                  <a:srgbClr val="181a0e"/>
                </a:solidFill>
                <a:latin typeface="Arial"/>
              </a:rPr>
              <a:t>retracted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position  </a:t>
            </a:r>
            <a:r>
              <a:rPr b="0" lang="en-US" sz="28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8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800" spc="-5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68" strike="noStrike">
                <a:solidFill>
                  <a:srgbClr val="181a0e"/>
                </a:solidFill>
                <a:latin typeface="Arial"/>
              </a:rPr>
              <a:t>left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Advancing </a:t>
            </a:r>
            <a:r>
              <a:rPr b="1" i="1" lang="en-US" sz="2800" spc="-1" strike="noStrike">
                <a:solidFill>
                  <a:srgbClr val="181a0e"/>
                </a:solidFill>
                <a:latin typeface="Verdana"/>
              </a:rPr>
              <a:t>forward</a:t>
            </a:r>
            <a:r>
              <a:rPr b="1" i="1" lang="en-US" sz="2800" spc="-27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requires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that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800" spc="188" strike="noStrike">
                <a:solidFill>
                  <a:srgbClr val="181a0e"/>
                </a:solidFill>
                <a:latin typeface="Arial"/>
              </a:rPr>
              <a:t>ﬁrst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test 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</a:rPr>
              <a:t>whether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800" spc="32" strike="noStrike">
                <a:solidFill>
                  <a:srgbClr val="181a0e"/>
                </a:solidFill>
                <a:latin typeface="Arial"/>
              </a:rPr>
              <a:t>have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reached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end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buffers,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800" spc="168" strike="noStrike">
                <a:solidFill>
                  <a:srgbClr val="181a0e"/>
                </a:solidFill>
                <a:latin typeface="Arial"/>
              </a:rPr>
              <a:t>if </a:t>
            </a:r>
            <a:r>
              <a:rPr b="0" lang="en-US" sz="2800" spc="-41" strike="noStrike">
                <a:solidFill>
                  <a:srgbClr val="181a0e"/>
                </a:solidFill>
                <a:latin typeface="Arial"/>
              </a:rPr>
              <a:t>so,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800" spc="143" strike="noStrike">
                <a:solidFill>
                  <a:srgbClr val="181a0e"/>
                </a:solidFill>
                <a:latin typeface="Arial"/>
              </a:rPr>
              <a:t>must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reload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</a:rPr>
              <a:t>other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buffer 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input,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move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23" strike="noStrike">
                <a:solidFill>
                  <a:srgbClr val="181a0e"/>
                </a:solidFill>
                <a:latin typeface="Arial"/>
              </a:rPr>
              <a:t>forward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beginning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newly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loaded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buffer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object 4"/>
          <p:cNvSpPr/>
          <p:nvPr/>
        </p:nvSpPr>
        <p:spPr>
          <a:xfrm>
            <a:off x="4876920" y="228600"/>
            <a:ext cx="3123720" cy="837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BEAF5B-0C8F-4CBC-9887-6F4E61CF9A9D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7" name="TextBox 4"/>
          <p:cNvSpPr/>
          <p:nvPr/>
        </p:nvSpPr>
        <p:spPr>
          <a:xfrm>
            <a:off x="1219320" y="2133720"/>
            <a:ext cx="609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</a:rPr>
              <a:t>Code to advance forward pointer: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if forward at end of first half then begin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reload second half;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forward := forward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else if forward at end of second half then begin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reload first half;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move forward to beginning of first half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else forward := forward + 1;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ED60CE-5BF2-443A-B8C2-C8E50BA6A529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2802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38" strike="noStrike">
                <a:solidFill>
                  <a:srgbClr val="4f271c"/>
                </a:solidFill>
                <a:latin typeface="Tw Cen MT"/>
              </a:rPr>
              <a:t>Se</a:t>
            </a:r>
            <a:r>
              <a:rPr b="0" lang="en-US" sz="4400" spc="-21" strike="noStrike">
                <a:solidFill>
                  <a:srgbClr val="4f271c"/>
                </a:solidFill>
                <a:latin typeface="Tw Cen MT"/>
              </a:rPr>
              <a:t>n</a:t>
            </a:r>
            <a:r>
              <a:rPr b="0" lang="en-US" sz="4400" spc="148" strike="noStrike">
                <a:solidFill>
                  <a:srgbClr val="4f271c"/>
                </a:solidFill>
                <a:latin typeface="Tw Cen MT"/>
              </a:rPr>
              <a:t>tinels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609480" y="1752480"/>
            <a:ext cx="8076960" cy="35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2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2N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28" strike="noStrike">
                <a:solidFill>
                  <a:srgbClr val="181a0e"/>
                </a:solidFill>
                <a:latin typeface="Arial"/>
              </a:rPr>
              <a:t>buffering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2" strike="noStrike">
                <a:solidFill>
                  <a:srgbClr val="181a0e"/>
                </a:solidFill>
                <a:latin typeface="Arial"/>
              </a:rPr>
              <a:t>scheme,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43" strike="noStrike">
                <a:solidFill>
                  <a:srgbClr val="181a0e"/>
                </a:solidFill>
                <a:latin typeface="Arial"/>
              </a:rPr>
              <a:t>must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3" strike="noStrike">
                <a:solidFill>
                  <a:srgbClr val="181a0e"/>
                </a:solidFill>
                <a:latin typeface="Arial"/>
              </a:rPr>
              <a:t>check, 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each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time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advance </a:t>
            </a: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forward,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that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800" spc="32" strike="noStrike">
                <a:solidFill>
                  <a:srgbClr val="181a0e"/>
                </a:solidFill>
                <a:latin typeface="Arial"/>
              </a:rPr>
              <a:t>have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not 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moved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19" strike="noStrike">
                <a:solidFill>
                  <a:srgbClr val="181a0e"/>
                </a:solidFill>
                <a:latin typeface="Arial"/>
              </a:rPr>
              <a:t>off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buffers;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181a0e"/>
                </a:solidFill>
                <a:latin typeface="Arial"/>
              </a:rPr>
              <a:t>do,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43" strike="noStrike">
                <a:solidFill>
                  <a:srgbClr val="181a0e"/>
                </a:solidFill>
                <a:latin typeface="Arial"/>
              </a:rPr>
              <a:t>must  </a:t>
            </a:r>
            <a:r>
              <a:rPr b="0" lang="en-US" sz="2800" spc="43" strike="noStrike">
                <a:solidFill>
                  <a:srgbClr val="181a0e"/>
                </a:solidFill>
                <a:latin typeface="Arial"/>
              </a:rPr>
              <a:t>also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reload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37" strike="noStrike">
                <a:solidFill>
                  <a:srgbClr val="181a0e"/>
                </a:solidFill>
                <a:latin typeface="Arial"/>
              </a:rPr>
              <a:t>other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buffer</a:t>
            </a:r>
            <a:endParaRPr b="0" lang="en-US" sz="2800" spc="-1" strike="noStrike">
              <a:latin typeface="Arial"/>
            </a:endParaRPr>
          </a:p>
          <a:p>
            <a:pPr marL="441360" indent="-42084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SzPct val="97000"/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12" strike="noStrike">
                <a:solidFill>
                  <a:srgbClr val="181a0e"/>
                </a:solidFill>
                <a:latin typeface="Arial"/>
              </a:rPr>
              <a:t>Thus,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2" strike="noStrike">
                <a:solidFill>
                  <a:srgbClr val="181a0e"/>
                </a:solidFill>
                <a:latin typeface="Arial"/>
              </a:rPr>
              <a:t>read,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make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99" strike="noStrike">
                <a:solidFill>
                  <a:srgbClr val="181a0e"/>
                </a:solidFill>
                <a:latin typeface="Arial"/>
              </a:rPr>
              <a:t>two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tests: 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end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buffer,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determine 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</a:rPr>
              <a:t>what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read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759AFB-977B-46DD-A0F1-C83023E55AD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0308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38" strike="noStrike">
                <a:solidFill>
                  <a:srgbClr val="4f271c"/>
                </a:solidFill>
                <a:latin typeface="Tw Cen MT"/>
              </a:rPr>
              <a:t>Se</a:t>
            </a:r>
            <a:r>
              <a:rPr b="0" lang="en-US" sz="4400" spc="-21" strike="noStrike">
                <a:solidFill>
                  <a:srgbClr val="4f271c"/>
                </a:solidFill>
                <a:latin typeface="Tw Cen MT"/>
              </a:rPr>
              <a:t>n</a:t>
            </a:r>
            <a:r>
              <a:rPr b="0" lang="en-US" sz="4400" spc="148" strike="noStrike">
                <a:solidFill>
                  <a:srgbClr val="4f271c"/>
                </a:solidFill>
                <a:latin typeface="Tw Cen MT"/>
              </a:rPr>
              <a:t>tinels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685800" y="1676520"/>
            <a:ext cx="7365960" cy="50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combine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buffer-end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test with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test for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current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extend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buffer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hold</a:t>
            </a:r>
            <a:r>
              <a:rPr b="0" lang="en-US" sz="2400" spc="-22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sentinel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end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sentinel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special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cannot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part 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source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program,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natural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choice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202" strike="noStrike">
                <a:solidFill>
                  <a:srgbClr val="181a0e"/>
                </a:solidFill>
                <a:latin typeface="Verdana"/>
              </a:rPr>
              <a:t>eof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202" strike="noStrike">
                <a:solidFill>
                  <a:srgbClr val="181a0e"/>
                </a:solidFill>
                <a:latin typeface="Verdana"/>
              </a:rPr>
              <a:t>eof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retains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marker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end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entire 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Any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202" strike="noStrike">
                <a:solidFill>
                  <a:srgbClr val="181a0e"/>
                </a:solidFill>
                <a:latin typeface="Verdana"/>
              </a:rPr>
              <a:t>eof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appears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other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than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end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buffer 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means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B535C0-A90A-4C2F-9625-6EAEE51BC86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3357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38" strike="noStrike">
                <a:solidFill>
                  <a:srgbClr val="4f271c"/>
                </a:solidFill>
                <a:latin typeface="Tw Cen MT"/>
              </a:rPr>
              <a:t>Se</a:t>
            </a:r>
            <a:r>
              <a:rPr b="0" lang="en-US" sz="4400" spc="-21" strike="noStrike">
                <a:solidFill>
                  <a:srgbClr val="4f271c"/>
                </a:solidFill>
                <a:latin typeface="Tw Cen MT"/>
              </a:rPr>
              <a:t>n</a:t>
            </a:r>
            <a:r>
              <a:rPr b="0" lang="en-US" sz="4400" spc="148" strike="noStrike">
                <a:solidFill>
                  <a:srgbClr val="4f271c"/>
                </a:solidFill>
                <a:latin typeface="Tw Cen MT"/>
              </a:rPr>
              <a:t>tinels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3" name="object 3"/>
          <p:cNvSpPr/>
          <p:nvPr/>
        </p:nvSpPr>
        <p:spPr>
          <a:xfrm>
            <a:off x="762120" y="3048120"/>
            <a:ext cx="7846200" cy="1769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EDF3E3-8A2B-4B6F-9EF0-DACA96787419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5" name="Text Placeholder 2"/>
          <p:cNvSpPr/>
          <p:nvPr/>
        </p:nvSpPr>
        <p:spPr>
          <a:xfrm>
            <a:off x="762120" y="1600200"/>
            <a:ext cx="7871760" cy="40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forward : = forward + 1;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if forward ↑ = eof then begin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if forward at end of first half then begin 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reload second half;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forward := forward + 1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end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else if forward at end of second half then begin 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reload first half;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move forward to beginning of first half end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else /* eof within a buffer signifying end of input */ 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terminate lexical analysis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</a:rPr>
              <a:t>end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C1E867-E27E-487A-AC9B-87BF7903E516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917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7" name="object 3"/>
          <p:cNvSpPr/>
          <p:nvPr/>
        </p:nvSpPr>
        <p:spPr>
          <a:xfrm>
            <a:off x="990720" y="1689840"/>
            <a:ext cx="7848360" cy="41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common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way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specifying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patterns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tokens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Deﬁnitions: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245" strike="noStrike">
                <a:solidFill>
                  <a:srgbClr val="181a0e"/>
                </a:solidFill>
                <a:latin typeface="Verdana"/>
              </a:rPr>
              <a:t>Alphabet: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ts val="3376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symbols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generate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language.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52" strike="noStrike">
                <a:solidFill>
                  <a:srgbClr val="181a0e"/>
                </a:solidFill>
                <a:latin typeface="Arial"/>
              </a:rPr>
              <a:t>e.g.</a:t>
            </a:r>
            <a:endParaRPr b="0" lang="en-US" sz="2400" spc="-1" strike="noStrike">
              <a:latin typeface="Arial"/>
            </a:endParaRPr>
          </a:p>
          <a:p>
            <a:pPr marL="971640">
              <a:lnSpc>
                <a:spcPts val="3271"/>
              </a:lnSpc>
              <a:spcBef>
                <a:spcPts val="181"/>
              </a:spcBef>
              <a:buNone/>
              <a:tabLst>
                <a:tab algn="l" pos="971640"/>
                <a:tab algn="l" pos="972360"/>
              </a:tabLst>
            </a:pP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{0-9}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used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produce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non-negative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integer</a:t>
            </a:r>
            <a:r>
              <a:rPr b="0" i="1" lang="en-US" sz="2400" spc="-4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numbers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2" strike="noStrike">
                <a:solidFill>
                  <a:srgbClr val="181a0e"/>
                </a:solidFill>
                <a:latin typeface="Arial"/>
              </a:rPr>
              <a:t>{0-1}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used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produce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binary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9ED22-1E64-4748-8197-ADCF9705B34A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Role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1114560" y="2171520"/>
            <a:ext cx="7410960" cy="39524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5496C9-678F-41C8-B6AC-54F08DE7C1B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831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9" name="object 3"/>
          <p:cNvSpPr/>
          <p:nvPr/>
        </p:nvSpPr>
        <p:spPr>
          <a:xfrm>
            <a:off x="685800" y="1711800"/>
            <a:ext cx="8229240" cy="36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Arial"/>
              <a:buChar char="■"/>
              <a:tabLst>
                <a:tab algn="l" pos="466200"/>
                <a:tab algn="l" pos="4672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String:</a:t>
            </a:r>
            <a:endParaRPr b="0" lang="en-US" sz="2400" spc="-1" strike="noStrike">
              <a:latin typeface="Arial"/>
            </a:endParaRPr>
          </a:p>
          <a:p>
            <a:pPr lvl="1" marL="9968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Finite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sequence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alphabet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  <a:tab algn="l" pos="5281200"/>
              </a:tabLst>
            </a:pP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Given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5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alphabet </a:t>
            </a:r>
            <a:r>
              <a:rPr b="0" i="1" lang="en-US" sz="2400" spc="-12" strike="noStrike">
                <a:solidFill>
                  <a:srgbClr val="181a0e"/>
                </a:solidFill>
                <a:latin typeface="Arial"/>
              </a:rPr>
              <a:t>A,</a:t>
            </a:r>
            <a:r>
              <a:rPr b="0" i="1" lang="en-US" sz="2400" spc="-1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194" strike="noStrike" baseline="32000">
                <a:solidFill>
                  <a:srgbClr val="181a0e"/>
                </a:solidFill>
                <a:latin typeface="Arial"/>
              </a:rPr>
              <a:t>2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3" strike="noStrike">
                <a:solidFill>
                  <a:srgbClr val="181a0e"/>
                </a:solidFill>
                <a:latin typeface="Arial"/>
              </a:rPr>
              <a:t>A.A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length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35" strike="noStrike">
                <a:solidFill>
                  <a:srgbClr val="181a0e"/>
                </a:solidFill>
                <a:latin typeface="Arial"/>
              </a:rPr>
              <a:t>2,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similarly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171" strike="noStrike" baseline="32000">
                <a:solidFill>
                  <a:srgbClr val="181a0e"/>
                </a:solidFill>
                <a:latin typeface="Arial"/>
              </a:rPr>
              <a:t>n</a:t>
            </a:r>
            <a:r>
              <a:rPr b="0" i="1" lang="en-US" sz="2400" spc="134" strike="noStrike" baseline="32000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length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n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length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w</a:t>
            </a:r>
            <a:r>
              <a:rPr b="1" i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denoted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w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92" strike="noStrike">
                <a:solidFill>
                  <a:srgbClr val="181a0e"/>
                </a:solidFill>
                <a:latin typeface="Arial"/>
              </a:rPr>
              <a:t>i.e. 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number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" strike="noStrike">
                <a:solidFill>
                  <a:srgbClr val="181a0e"/>
                </a:solidFill>
                <a:latin typeface="Arial"/>
              </a:rPr>
              <a:t>(symbols)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w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3" strike="noStrike">
                <a:solidFill>
                  <a:srgbClr val="181a0e"/>
                </a:solidFill>
                <a:latin typeface="Arial"/>
              </a:rPr>
              <a:t>also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" strike="noStrike">
                <a:solidFill>
                  <a:srgbClr val="181a0e"/>
                </a:solidFill>
                <a:latin typeface="Arial"/>
              </a:rPr>
              <a:t>have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14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321" strike="noStrike" baseline="32000">
                <a:solidFill>
                  <a:srgbClr val="181a0e"/>
                </a:solidFill>
                <a:latin typeface="Arial"/>
              </a:rPr>
              <a:t>0</a:t>
            </a:r>
            <a:r>
              <a:rPr b="0" i="1" lang="en-US" sz="2400" spc="126" strike="noStrike" baseline="32000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92" strike="noStrike">
                <a:solidFill>
                  <a:srgbClr val="181a0e"/>
                </a:solidFill>
                <a:latin typeface="Arial"/>
              </a:rPr>
              <a:t>={ε},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where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48" strike="noStrike">
                <a:solidFill>
                  <a:srgbClr val="181a0e"/>
                </a:solidFill>
                <a:latin typeface="Arial"/>
              </a:rPr>
              <a:t>empty 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string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D8DCD4-533F-410D-AE55-66FC12B64C00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7647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1" name="object 3"/>
          <p:cNvSpPr/>
          <p:nvPr/>
        </p:nvSpPr>
        <p:spPr>
          <a:xfrm>
            <a:off x="609480" y="1752480"/>
            <a:ext cx="8076960" cy="26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Arial"/>
              <a:buChar char="■"/>
              <a:tabLst>
                <a:tab algn="l" pos="466200"/>
                <a:tab algn="l" pos="467280"/>
              </a:tabLst>
            </a:pPr>
            <a:r>
              <a:rPr b="1" lang="en-US" sz="2400" spc="-222" strike="noStrike">
                <a:solidFill>
                  <a:srgbClr val="181a0e"/>
                </a:solidFill>
                <a:latin typeface="Verdana"/>
              </a:rPr>
              <a:t>Kleene</a:t>
            </a:r>
            <a:r>
              <a:rPr b="1" lang="en-US" sz="2400" spc="-457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400" spc="-245" strike="noStrike">
                <a:solidFill>
                  <a:srgbClr val="181a0e"/>
                </a:solidFill>
                <a:latin typeface="Verdana"/>
              </a:rPr>
              <a:t>Closure: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Kleene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closure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denoted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69" strike="noStrike">
                <a:solidFill>
                  <a:srgbClr val="181a0e"/>
                </a:solidFill>
                <a:latin typeface="Arial"/>
              </a:rPr>
              <a:t>A*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all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strings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any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length (0 </a:t>
            </a: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also)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possible 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68" strike="noStrike">
                <a:solidFill>
                  <a:srgbClr val="181a0e"/>
                </a:solidFill>
                <a:latin typeface="Arial"/>
              </a:rPr>
              <a:t>A</a:t>
            </a:r>
            <a:endParaRPr b="0" lang="en-US" sz="2400" spc="-1" strike="noStrike">
              <a:latin typeface="Arial"/>
            </a:endParaRPr>
          </a:p>
          <a:p>
            <a:pPr lvl="1" marL="996840" indent="-412920">
              <a:lnSpc>
                <a:spcPct val="100000"/>
              </a:lnSpc>
              <a:spcBef>
                <a:spcPts val="371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Mathematically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A*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14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321" strike="noStrike" baseline="32000">
                <a:solidFill>
                  <a:srgbClr val="181a0e"/>
                </a:solidFill>
                <a:latin typeface="Arial"/>
              </a:rPr>
              <a:t>0</a:t>
            </a:r>
            <a:r>
              <a:rPr b="0" i="1" lang="en-US" sz="2400" spc="117" strike="noStrike" baseline="32000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38" strike="noStrike">
                <a:solidFill>
                  <a:srgbClr val="181a0e"/>
                </a:solidFill>
                <a:latin typeface="DejaVu Sans"/>
              </a:rPr>
              <a:t>∪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4" strike="noStrike" baseline="32000">
                <a:solidFill>
                  <a:srgbClr val="181a0e"/>
                </a:solidFill>
                <a:latin typeface="Arial"/>
              </a:rPr>
              <a:t>1</a:t>
            </a:r>
            <a:r>
              <a:rPr b="0" i="1" lang="en-US" sz="2400" spc="126" strike="noStrike" baseline="32000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38" strike="noStrike">
                <a:solidFill>
                  <a:srgbClr val="181a0e"/>
                </a:solidFill>
                <a:latin typeface="DejaVu Sans"/>
              </a:rPr>
              <a:t>∪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199" strike="noStrike" baseline="32000">
                <a:solidFill>
                  <a:srgbClr val="181a0e"/>
                </a:solidFill>
                <a:latin typeface="Arial"/>
              </a:rPr>
              <a:t>2</a:t>
            </a:r>
            <a:r>
              <a:rPr b="0" i="1" lang="en-US" sz="2400" spc="-180" strike="noStrike" baseline="32000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38" strike="noStrike">
                <a:solidFill>
                  <a:srgbClr val="181a0e"/>
                </a:solidFill>
                <a:latin typeface="DejaVu Sans"/>
              </a:rPr>
              <a:t>∪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-732" strike="noStrike">
                <a:solidFill>
                  <a:srgbClr val="181a0e"/>
                </a:solidFill>
                <a:latin typeface="Arial"/>
              </a:rPr>
              <a:t>…        …</a:t>
            </a:r>
            <a:endParaRPr b="0" lang="en-US" sz="2400" spc="-1" strike="noStrike">
              <a:latin typeface="Arial"/>
            </a:endParaRPr>
          </a:p>
          <a:p>
            <a:pPr lvl="1" marL="996840" indent="-412920">
              <a:lnSpc>
                <a:spcPct val="100000"/>
              </a:lnSpc>
              <a:spcBef>
                <a:spcPts val="431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any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string,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08" strike="noStrike">
                <a:solidFill>
                  <a:srgbClr val="181a0e"/>
                </a:solidFill>
                <a:latin typeface="Arial"/>
              </a:rPr>
              <a:t>w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over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2" strike="noStrike">
                <a:solidFill>
                  <a:srgbClr val="181a0e"/>
                </a:solidFill>
                <a:latin typeface="Arial"/>
              </a:rPr>
              <a:t>A,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08" strike="noStrike">
                <a:solidFill>
                  <a:srgbClr val="181a0e"/>
                </a:solidFill>
                <a:latin typeface="Arial"/>
              </a:rPr>
              <a:t>w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7" strike="noStrike">
                <a:solidFill>
                  <a:srgbClr val="181a0e"/>
                </a:solidFill>
                <a:latin typeface="DejaVu Sans"/>
              </a:rPr>
              <a:t>∈</a:t>
            </a:r>
            <a:r>
              <a:rPr b="0" i="1" lang="en-US" sz="2400" spc="-321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A*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B9A9B2-BAB8-4DE0-98AE-78182EE123E5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3075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3" name="object 3"/>
          <p:cNvSpPr/>
          <p:nvPr/>
        </p:nvSpPr>
        <p:spPr>
          <a:xfrm>
            <a:off x="0" y="1905120"/>
            <a:ext cx="9143640" cy="3809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C5B87E-3980-47C4-8414-68CC7B8B92DB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2312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5" name="object 3"/>
          <p:cNvSpPr/>
          <p:nvPr/>
        </p:nvSpPr>
        <p:spPr>
          <a:xfrm>
            <a:off x="1050120" y="1620000"/>
            <a:ext cx="750672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language</a:t>
            </a:r>
            <a:r>
              <a:rPr b="1" lang="en-US" sz="2000" spc="-39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L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over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such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L</a:t>
            </a:r>
            <a:r>
              <a:rPr b="0" lang="en-US" sz="20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</a:rPr>
              <a:t>⊆</a:t>
            </a:r>
            <a:r>
              <a:rPr b="0" lang="en-US" sz="2000" spc="-831" strike="noStrike">
                <a:solidFill>
                  <a:srgbClr val="181a0e"/>
                </a:solidFill>
                <a:latin typeface="AoyagiKouzanFontT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A*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string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called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preﬁx</a:t>
            </a:r>
            <a:r>
              <a:rPr b="1" lang="en-US" sz="2000" spc="-242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000" spc="-97" strike="noStrike">
                <a:solidFill>
                  <a:srgbClr val="181a0e"/>
                </a:solidFill>
                <a:latin typeface="Arial"/>
              </a:rPr>
              <a:t>w,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if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string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obtained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removing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zero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more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trailing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characters 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w.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proper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preﬁx,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≠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w.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string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called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sufﬁx</a:t>
            </a:r>
            <a:r>
              <a:rPr b="1" lang="en-US" sz="2000" spc="-202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000" spc="-97" strike="noStrike">
                <a:solidFill>
                  <a:srgbClr val="181a0e"/>
                </a:solidFill>
                <a:latin typeface="Arial"/>
              </a:rPr>
              <a:t>w,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if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string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obtained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deleting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zero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more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leading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characters 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w.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" strike="noStrike">
                <a:solidFill>
                  <a:srgbClr val="181a0e"/>
                </a:solidFill>
                <a:latin typeface="Arial"/>
              </a:rPr>
              <a:t>say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proper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sufﬁx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≠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w.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substring</a:t>
            </a:r>
            <a:r>
              <a:rPr b="1" lang="en-US" sz="2000" spc="-372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08" strike="noStrike">
                <a:solidFill>
                  <a:srgbClr val="181a0e"/>
                </a:solidFill>
                <a:latin typeface="Arial"/>
              </a:rPr>
              <a:t>w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obtain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by 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deleting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3" strike="noStrike">
                <a:solidFill>
                  <a:srgbClr val="181a0e"/>
                </a:solidFill>
                <a:latin typeface="Arial"/>
              </a:rPr>
              <a:t>zero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more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leading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trailing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from</a:t>
            </a:r>
            <a:endParaRPr b="0" lang="en-US" sz="2000" spc="-1" strike="noStrike">
              <a:latin typeface="Arial"/>
            </a:endParaRPr>
          </a:p>
          <a:p>
            <a:pPr marL="441360">
              <a:lnSpc>
                <a:spcPts val="3200"/>
              </a:lnSpc>
              <a:buNone/>
              <a:tabLst>
                <a:tab algn="l" pos="440640"/>
                <a:tab algn="l" pos="442080"/>
              </a:tabLst>
            </a:pP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w.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" strike="noStrike">
                <a:solidFill>
                  <a:srgbClr val="181a0e"/>
                </a:solidFill>
                <a:latin typeface="Arial"/>
              </a:rPr>
              <a:t>say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proper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substring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≠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0FF4AE-48FA-4D99-A890-9889FC796A45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6884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7" name="object 3"/>
          <p:cNvSpPr/>
          <p:nvPr/>
        </p:nvSpPr>
        <p:spPr>
          <a:xfrm>
            <a:off x="609480" y="1676520"/>
            <a:ext cx="7950600" cy="37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 anchor="t">
            <a:spAutoFit/>
          </a:bodyPr>
          <a:p>
            <a:pPr marL="453960" indent="-429120">
              <a:lnSpc>
                <a:spcPct val="100000"/>
              </a:lnSpc>
              <a:spcBef>
                <a:spcPts val="950"/>
              </a:spcBef>
              <a:buClr>
                <a:srgbClr val="181a0e"/>
              </a:buClr>
              <a:buFont typeface="Arial"/>
              <a:buChar char="■"/>
              <a:tabLst>
                <a:tab algn="l" pos="453240"/>
                <a:tab algn="l" pos="454680"/>
              </a:tabLst>
            </a:pPr>
            <a:r>
              <a:rPr b="1" lang="en-US" sz="20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Regular Operators:</a:t>
            </a:r>
            <a:endParaRPr b="0" lang="en-US" sz="2000" spc="-1" strike="noStrike">
              <a:latin typeface="Arial"/>
            </a:endParaRPr>
          </a:p>
          <a:p>
            <a:pPr marL="453960" indent="-429120">
              <a:lnSpc>
                <a:spcPts val="3129"/>
              </a:lnSpc>
              <a:spcBef>
                <a:spcPts val="1250"/>
              </a:spcBef>
              <a:buClr>
                <a:srgbClr val="181a0e"/>
              </a:buClr>
              <a:buFont typeface="Arial"/>
              <a:buChar char="■"/>
              <a:tabLst>
                <a:tab algn="l" pos="453240"/>
                <a:tab algn="l" pos="4546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following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operators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operators 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8" strike="noStrike">
                <a:solidFill>
                  <a:srgbClr val="181a0e"/>
                </a:solidFill>
                <a:latin typeface="Arial"/>
              </a:rPr>
              <a:t>formed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language.</a:t>
            </a:r>
            <a:endParaRPr b="0" lang="en-US" sz="2000" spc="-1" strike="noStrike">
              <a:latin typeface="Arial"/>
            </a:endParaRPr>
          </a:p>
          <a:p>
            <a:pPr lvl="1" marL="984240" indent="-412920">
              <a:lnSpc>
                <a:spcPts val="3336"/>
              </a:lnSpc>
              <a:spcBef>
                <a:spcPts val="255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000" spc="-202" strike="noStrike">
                <a:solidFill>
                  <a:srgbClr val="181a0e"/>
                </a:solidFill>
                <a:latin typeface="Arial"/>
              </a:rPr>
              <a:t>.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83" strike="noStrike">
                <a:solidFill>
                  <a:srgbClr val="181a0e"/>
                </a:solidFill>
                <a:latin typeface="Arial"/>
              </a:rPr>
              <a:t>Concatenation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operator,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20" strike="noStrike">
                <a:solidFill>
                  <a:srgbClr val="181a0e"/>
                </a:solidFill>
                <a:latin typeface="Arial"/>
              </a:rPr>
              <a:t>R.S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" strike="noStrike">
                <a:solidFill>
                  <a:srgbClr val="181a0e"/>
                </a:solidFill>
                <a:latin typeface="Arial"/>
              </a:rPr>
              <a:t>{rs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43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i="1" lang="en-US" sz="20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27" strike="noStrike">
                <a:solidFill>
                  <a:srgbClr val="181a0e"/>
                </a:solidFill>
                <a:latin typeface="DejaVu Sans"/>
              </a:rPr>
              <a:t>∈</a:t>
            </a:r>
            <a:r>
              <a:rPr b="0" i="1" lang="en-US" sz="2000" spc="-321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327" strike="noStrike">
                <a:solidFill>
                  <a:srgbClr val="181a0e"/>
                </a:solidFill>
                <a:latin typeface="DejaVu Sans"/>
              </a:rPr>
              <a:t>∈</a:t>
            </a:r>
            <a:r>
              <a:rPr b="0" i="1" lang="en-US" sz="2000" spc="-435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S </a:t>
            </a:r>
            <a:r>
              <a:rPr b="0" i="1" lang="en-US" sz="2000" spc="-86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984240"/>
                <a:tab algn="l" pos="984960"/>
              </a:tabLst>
            </a:pP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6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000" spc="-32" strike="noStrike">
                <a:solidFill>
                  <a:srgbClr val="181a0e"/>
                </a:solidFill>
                <a:latin typeface="Arial"/>
              </a:rPr>
              <a:t>*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Kleene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star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operator,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A*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0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DejaVu Sans"/>
              </a:rPr>
              <a:t>⋃</a:t>
            </a:r>
            <a:r>
              <a:rPr b="0" i="1" lang="en-US" sz="2000" spc="-1" strike="noStrike" baseline="-32000">
                <a:solidFill>
                  <a:srgbClr val="181a0e"/>
                </a:solidFill>
                <a:latin typeface="Arial"/>
              </a:rPr>
              <a:t>i≥0 </a:t>
            </a:r>
            <a:r>
              <a:rPr b="0" i="1" lang="en-US" sz="2000" spc="97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000" spc="148" strike="noStrike" baseline="32000">
                <a:solidFill>
                  <a:srgbClr val="181a0e"/>
                </a:solidFill>
                <a:latin typeface="Arial"/>
              </a:rPr>
              <a:t>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984240"/>
                <a:tab algn="l" pos="984960"/>
              </a:tabLst>
            </a:pPr>
            <a:endParaRPr b="0" lang="en-US" sz="2400" spc="-1" strike="noStrike">
              <a:latin typeface="Arial"/>
            </a:endParaRPr>
          </a:p>
          <a:p>
            <a:pPr marL="572040">
              <a:lnSpc>
                <a:spcPts val="3336"/>
              </a:lnSpc>
              <a:buNone/>
              <a:tabLst>
                <a:tab algn="l" pos="984240"/>
              </a:tabLst>
            </a:pPr>
            <a:r>
              <a:rPr b="0" i="1" lang="en-US" sz="2000" spc="4" strike="noStrike">
                <a:solidFill>
                  <a:srgbClr val="181a0e"/>
                </a:solidFill>
                <a:latin typeface="Arial"/>
              </a:rPr>
              <a:t>–</a:t>
            </a:r>
            <a:r>
              <a:rPr b="0" i="1" lang="en-US" sz="2000" spc="4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2" strike="noStrike">
                <a:solidFill>
                  <a:srgbClr val="181a0e"/>
                </a:solidFill>
                <a:latin typeface="Arial"/>
              </a:rPr>
              <a:t>/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38" strike="noStrike">
                <a:solidFill>
                  <a:srgbClr val="181a0e"/>
                </a:solidFill>
                <a:latin typeface="DejaVu Sans"/>
              </a:rPr>
              <a:t>∪</a:t>
            </a:r>
            <a:r>
              <a:rPr b="0" i="1" lang="en-US" sz="2000" spc="-327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000" spc="182" strike="noStrike">
                <a:solidFill>
                  <a:srgbClr val="181a0e"/>
                </a:solidFill>
                <a:latin typeface="Arial"/>
              </a:rPr>
              <a:t>/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Choice/union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operator,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i="1" lang="en-US" sz="20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38" strike="noStrike">
                <a:solidFill>
                  <a:srgbClr val="181a0e"/>
                </a:solidFill>
                <a:latin typeface="DejaVu Sans"/>
              </a:rPr>
              <a:t>∪</a:t>
            </a:r>
            <a:r>
              <a:rPr b="0" i="1" lang="en-US" sz="2000" spc="-327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{t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13" strike="noStrike">
                <a:solidFill>
                  <a:srgbClr val="181a0e"/>
                </a:solidFill>
                <a:latin typeface="Arial"/>
              </a:rPr>
              <a:t>t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27" strike="noStrike">
                <a:solidFill>
                  <a:srgbClr val="181a0e"/>
                </a:solidFill>
                <a:latin typeface="DejaVu Sans"/>
              </a:rPr>
              <a:t>∈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13" strike="noStrike">
                <a:solidFill>
                  <a:srgbClr val="181a0e"/>
                </a:solidFill>
                <a:latin typeface="Arial"/>
              </a:rPr>
              <a:t>t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27" strike="noStrike">
                <a:solidFill>
                  <a:srgbClr val="181a0e"/>
                </a:solidFill>
                <a:latin typeface="DejaVu Sans"/>
              </a:rPr>
              <a:t>∈</a:t>
            </a:r>
            <a:r>
              <a:rPr b="0" i="1" lang="en-US" sz="2000" spc="-321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6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6CFBBE-E3DD-400F-9907-A30E93077739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0696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9" name="object 3"/>
          <p:cNvSpPr/>
          <p:nvPr/>
        </p:nvSpPr>
        <p:spPr>
          <a:xfrm>
            <a:off x="1050120" y="2053080"/>
            <a:ext cx="6984360" cy="35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Regular Expression (RE):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describe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tokens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programming</a:t>
            </a:r>
            <a:r>
              <a:rPr b="0" lang="en-US" sz="2400" spc="-36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4" strike="noStrike">
                <a:solidFill>
                  <a:srgbClr val="181a0e"/>
                </a:solidFill>
                <a:latin typeface="Arial"/>
              </a:rPr>
              <a:t>language.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2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Basic Symbol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</a:rPr>
              <a:t>{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39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7" strike="noStrike">
                <a:solidFill>
                  <a:srgbClr val="181a0e"/>
                </a:solidFill>
                <a:latin typeface="DejaVu Sans"/>
              </a:rPr>
              <a:t>∈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66" strike="noStrike">
                <a:solidFill>
                  <a:srgbClr val="181a0e"/>
                </a:solidFill>
                <a:latin typeface="Arial"/>
              </a:rPr>
              <a:t>{a}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85610B-BB55-4110-B9AB-B9F2F82B3365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4598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1" name="object 3"/>
          <p:cNvSpPr/>
          <p:nvPr/>
        </p:nvSpPr>
        <p:spPr>
          <a:xfrm>
            <a:off x="685800" y="1981080"/>
            <a:ext cx="8457840" cy="25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expressions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languages  </a:t>
            </a:r>
            <a:r>
              <a:rPr b="0" lang="en-US" sz="2400" spc="-55" strike="noStrike">
                <a:solidFill>
                  <a:srgbClr val="181a0e"/>
                </a:solidFill>
                <a:latin typeface="Arial"/>
              </a:rPr>
              <a:t>L1(r)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L2(s)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respectively,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then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371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43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55" strike="noStrike">
                <a:solidFill>
                  <a:srgbClr val="181a0e"/>
                </a:solidFill>
                <a:latin typeface="Arial"/>
              </a:rPr>
              <a:t>L1(r)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38" strike="noStrike">
                <a:solidFill>
                  <a:srgbClr val="181a0e"/>
                </a:solidFill>
                <a:latin typeface="DejaVu Sans"/>
              </a:rPr>
              <a:t>∪</a:t>
            </a:r>
            <a:r>
              <a:rPr b="0" i="1" lang="en-US" sz="2400" spc="-316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L2(s)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79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55" strike="noStrike">
                <a:solidFill>
                  <a:srgbClr val="181a0e"/>
                </a:solidFill>
                <a:latin typeface="Arial"/>
              </a:rPr>
              <a:t>L1(r)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.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L2(s)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r*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72" strike="noStrike">
                <a:solidFill>
                  <a:srgbClr val="181a0e"/>
                </a:solidFill>
                <a:latin typeface="Arial"/>
              </a:rPr>
              <a:t>(L1(r)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</a:rPr>
              <a:t>)*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46" strike="noStrike">
                <a:solidFill>
                  <a:srgbClr val="181a0e"/>
                </a:solidFill>
                <a:latin typeface="Arial"/>
              </a:rPr>
              <a:t>(r)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55" strike="noStrike">
                <a:solidFill>
                  <a:srgbClr val="181a0e"/>
                </a:solidFill>
                <a:latin typeface="Arial"/>
              </a:rPr>
              <a:t>L1(r)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F0F37C-E035-4771-9C0C-E2501EFA2CE9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4598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3" name="object 3"/>
          <p:cNvSpPr/>
          <p:nvPr/>
        </p:nvSpPr>
        <p:spPr>
          <a:xfrm>
            <a:off x="914400" y="1676520"/>
            <a:ext cx="8076960" cy="39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98680" indent="-429120">
              <a:lnSpc>
                <a:spcPct val="100000"/>
              </a:lnSpc>
              <a:spcBef>
                <a:spcPts val="99"/>
              </a:spcBef>
              <a:buClr>
                <a:srgbClr val="181a0e"/>
              </a:buClr>
              <a:buFont typeface="Arial"/>
              <a:buChar char="■"/>
              <a:tabLst>
                <a:tab algn="l" pos="598680"/>
                <a:tab algn="l" pos="599400"/>
              </a:tabLst>
            </a:pPr>
            <a:r>
              <a:rPr b="1" i="1" lang="en-US" sz="2900" spc="-182" strike="noStrike">
                <a:solidFill>
                  <a:srgbClr val="181a0e"/>
                </a:solidFill>
                <a:latin typeface="Verdana"/>
              </a:rPr>
              <a:t>Practice</a:t>
            </a:r>
            <a:r>
              <a:rPr b="1" i="1" lang="en-US" sz="2900" spc="-40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i="1" lang="en-US" sz="2900" spc="-236" strike="noStrike">
                <a:solidFill>
                  <a:srgbClr val="181a0e"/>
                </a:solidFill>
                <a:latin typeface="Verdana"/>
              </a:rPr>
              <a:t>Questions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598680"/>
                <a:tab algn="l" pos="599400"/>
              </a:tabLst>
            </a:pPr>
            <a:endParaRPr b="0" lang="en-US" sz="3600" spc="-1" strike="noStrike">
              <a:latin typeface="Arial"/>
            </a:endParaRPr>
          </a:p>
          <a:p>
            <a:pPr marL="672480" indent="-641520">
              <a:lnSpc>
                <a:spcPct val="100000"/>
              </a:lnSpc>
              <a:spcBef>
                <a:spcPts val="6"/>
              </a:spcBef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</a:rPr>
              <a:t>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in which every pair  of adjacent zero’s appear before any pair of adjacent ones.</a:t>
            </a:r>
            <a:endParaRPr b="0" lang="en-US" sz="2400" spc="-1" strike="noStrike">
              <a:latin typeface="Arial"/>
            </a:endParaRPr>
          </a:p>
          <a:p>
            <a:pPr marL="672480" indent="-659880">
              <a:lnSpc>
                <a:spcPct val="100000"/>
              </a:lnSpc>
              <a:spcBef>
                <a:spcPts val="519"/>
              </a:spcBef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</a:rPr>
              <a:t>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gives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binary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having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most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two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14" strike="noStrike">
                <a:solidFill>
                  <a:srgbClr val="181a0e"/>
                </a:solidFill>
                <a:latin typeface="Arial"/>
              </a:rPr>
              <a:t>1s</a:t>
            </a:r>
            <a:endParaRPr b="0" lang="en-US" sz="2400" spc="-1" strike="noStrike">
              <a:latin typeface="Arial"/>
            </a:endParaRPr>
          </a:p>
          <a:p>
            <a:pPr marL="671760" indent="-638640">
              <a:lnSpc>
                <a:spcPct val="114000"/>
              </a:lnSpc>
              <a:spcBef>
                <a:spcPts val="1199"/>
              </a:spcBef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</a:rPr>
              <a:t>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denotes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ends 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78" strike="noStrike">
                <a:solidFill>
                  <a:srgbClr val="181a0e"/>
                </a:solidFill>
                <a:latin typeface="Arial"/>
              </a:rPr>
              <a:t>00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(binary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number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multiple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4)</a:t>
            </a:r>
            <a:endParaRPr b="0" lang="en-US" sz="2400" spc="-1" strike="noStrike">
              <a:latin typeface="Arial"/>
            </a:endParaRPr>
          </a:p>
          <a:p>
            <a:pPr marL="671760" indent="-659880">
              <a:lnSpc>
                <a:spcPct val="114000"/>
              </a:lnSpc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</a:rPr>
              <a:t>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denotes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describes 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alternating </a:t>
            </a:r>
            <a:r>
              <a:rPr b="0" lang="en-US" sz="2400" spc="-114" strike="noStrike">
                <a:solidFill>
                  <a:srgbClr val="181a0e"/>
                </a:solidFill>
                <a:latin typeface="Arial"/>
              </a:rPr>
              <a:t>1s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56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02" strike="noStrike">
                <a:solidFill>
                  <a:srgbClr val="181a0e"/>
                </a:solidFill>
                <a:latin typeface="Arial"/>
              </a:rPr>
              <a:t>0s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449BAA-49DF-4A53-9CBD-51E5D35B7115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8410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5" name="object 3"/>
          <p:cNvSpPr/>
          <p:nvPr/>
        </p:nvSpPr>
        <p:spPr>
          <a:xfrm>
            <a:off x="838080" y="1752480"/>
            <a:ext cx="784836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98680" indent="-429120">
              <a:lnSpc>
                <a:spcPct val="100000"/>
              </a:lnSpc>
              <a:spcBef>
                <a:spcPts val="99"/>
              </a:spcBef>
              <a:buClr>
                <a:srgbClr val="181a0e"/>
              </a:buClr>
              <a:buFont typeface="Arial"/>
              <a:buChar char="■"/>
              <a:tabLst>
                <a:tab algn="l" pos="598680"/>
                <a:tab algn="l" pos="599400"/>
              </a:tabLst>
            </a:pPr>
            <a:r>
              <a:rPr b="1" i="1" lang="en-US" sz="2900" spc="-262" strike="noStrike">
                <a:solidFill>
                  <a:srgbClr val="181a0e"/>
                </a:solidFill>
                <a:latin typeface="Verdana"/>
              </a:rPr>
              <a:t>Answers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598680"/>
                <a:tab algn="l" pos="599400"/>
              </a:tabLst>
            </a:pPr>
            <a:endParaRPr b="0" lang="en-US" sz="4600" spc="-1" strike="noStrike">
              <a:latin typeface="Arial"/>
            </a:endParaRPr>
          </a:p>
          <a:p>
            <a:pPr marL="30960">
              <a:lnSpc>
                <a:spcPct val="100000"/>
              </a:lnSpc>
              <a:buNone/>
              <a:tabLst>
                <a:tab algn="l" pos="671760"/>
              </a:tabLst>
            </a:pPr>
            <a:r>
              <a:rPr b="0" lang="en-US" sz="2900" spc="-100" strike="noStrike">
                <a:solidFill>
                  <a:srgbClr val="181a0e"/>
                </a:solidFill>
                <a:latin typeface="Arial"/>
              </a:rPr>
              <a:t>(a)</a:t>
            </a:r>
            <a:r>
              <a:rPr b="0" lang="en-US" sz="2900" spc="-100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900" spc="12" strike="noStrike">
                <a:solidFill>
                  <a:srgbClr val="181a0e"/>
                </a:solidFill>
                <a:latin typeface="Arial"/>
              </a:rPr>
              <a:t>(01)*(0011)(01)*</a:t>
            </a:r>
            <a:endParaRPr b="0" lang="en-US" sz="2900" spc="-1" strike="noStrike">
              <a:latin typeface="Arial"/>
            </a:endParaRPr>
          </a:p>
          <a:p>
            <a:pPr marL="33480" indent="-216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(b)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0*10*10*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0*10*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74" strike="noStrike">
                <a:solidFill>
                  <a:srgbClr val="181a0e"/>
                </a:solidFill>
                <a:latin typeface="Arial"/>
              </a:rPr>
              <a:t>0*  </a:t>
            </a:r>
            <a:endParaRPr b="0" lang="en-US" sz="2900" spc="-1" strike="noStrike">
              <a:latin typeface="Arial"/>
            </a:endParaRPr>
          </a:p>
          <a:p>
            <a:pPr marL="33480" indent="-216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900" spc="-55" strike="noStrike">
                <a:solidFill>
                  <a:srgbClr val="181a0e"/>
                </a:solidFill>
                <a:latin typeface="Arial"/>
              </a:rPr>
              <a:t>(c)</a:t>
            </a:r>
            <a:r>
              <a:rPr b="0" lang="en-US" sz="2900" spc="-55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(1+0)*00</a:t>
            </a:r>
            <a:endParaRPr b="0" lang="en-US" sz="2900" spc="-1" strike="noStrike">
              <a:latin typeface="Arial"/>
            </a:endParaRPr>
          </a:p>
          <a:p>
            <a:pPr marL="12600" indent="-21600">
              <a:lnSpc>
                <a:spcPct val="100000"/>
              </a:lnSpc>
              <a:spcBef>
                <a:spcPts val="1738"/>
              </a:spcBef>
              <a:buNone/>
              <a:tabLst>
                <a:tab algn="l" pos="671760"/>
              </a:tabLst>
            </a:pP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(d)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</a:rPr>
              <a:t>(01)*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lang="en-US" sz="2900" spc="-35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</a:rPr>
              <a:t>(10)*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42FC0-1E7A-4346-8133-8CD7D415F0D4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917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7" name="object 3"/>
          <p:cNvSpPr/>
          <p:nvPr/>
        </p:nvSpPr>
        <p:spPr>
          <a:xfrm>
            <a:off x="990720" y="1600200"/>
            <a:ext cx="8000640" cy="38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Properties of RE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  <a:tab algn="l" pos="2640240"/>
              </a:tabLst>
            </a:pP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r+s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s+r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400" spc="-140" strike="noStrike">
                <a:solidFill>
                  <a:srgbClr val="181a0e"/>
                </a:solidFill>
                <a:latin typeface="Arial"/>
              </a:rPr>
              <a:t>(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+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35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commutative)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  <a:tab algn="l" pos="5718960"/>
              </a:tabLst>
            </a:pP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r+(s+t)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(r+s)+t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45" strike="noStrike">
                <a:solidFill>
                  <a:srgbClr val="181a0e"/>
                </a:solidFill>
                <a:latin typeface="Arial"/>
              </a:rPr>
              <a:t>;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" strike="noStrike">
                <a:solidFill>
                  <a:srgbClr val="181a0e"/>
                </a:solidFill>
                <a:latin typeface="Arial"/>
              </a:rPr>
              <a:t>r(st)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32" strike="noStrike">
                <a:solidFill>
                  <a:srgbClr val="181a0e"/>
                </a:solidFill>
                <a:latin typeface="Arial"/>
              </a:rPr>
              <a:t>(rs)t </a:t>
            </a:r>
            <a:r>
              <a:rPr b="0" i="1" lang="en-US" sz="2400" spc="-111" strike="noStrike">
                <a:solidFill>
                  <a:srgbClr val="181a0e"/>
                </a:solidFill>
                <a:latin typeface="Arial"/>
              </a:rPr>
              <a:t>(+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.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400" spc="-55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associative)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  <a:tab algn="l" pos="6266160"/>
              </a:tabLst>
            </a:pP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r(s+t)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i="1" lang="en-US" sz="2400" spc="-21" strike="noStrike">
                <a:solidFill>
                  <a:srgbClr val="181a0e"/>
                </a:solidFill>
                <a:latin typeface="Arial"/>
              </a:rPr>
              <a:t>(rs)+(rt);</a:t>
            </a:r>
            <a:r>
              <a:rPr b="0" i="1" lang="en-US" sz="2400" spc="-41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(r+s)t</a:t>
            </a:r>
            <a:r>
              <a:rPr b="0" i="1" lang="en-US" sz="2400" spc="-1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=(rt)+(st) </a:t>
            </a:r>
            <a:r>
              <a:rPr b="0" i="1" lang="en-US" sz="2400" spc="-171" strike="noStrike">
                <a:solidFill>
                  <a:srgbClr val="181a0e"/>
                </a:solidFill>
                <a:latin typeface="Arial"/>
              </a:rPr>
              <a:t>(.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distributes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over</a:t>
            </a:r>
            <a:r>
              <a:rPr b="0" i="1" lang="en-US" sz="2400" spc="-54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11" strike="noStrike">
                <a:solidFill>
                  <a:srgbClr val="181a0e"/>
                </a:solidFill>
                <a:latin typeface="Arial"/>
              </a:rPr>
              <a:t>+)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  <a:tab algn="l" pos="2176200"/>
              </a:tabLst>
            </a:pP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εr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rε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400" spc="-75" strike="noStrike">
                <a:solidFill>
                  <a:srgbClr val="181a0e"/>
                </a:solidFill>
                <a:latin typeface="Arial"/>
              </a:rPr>
              <a:t>(ε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i="1" lang="en-US" sz="2400" spc="128" strike="noStrike">
                <a:solidFill>
                  <a:srgbClr val="181a0e"/>
                </a:solidFill>
                <a:latin typeface="Arial"/>
              </a:rPr>
              <a:t>identity</a:t>
            </a:r>
            <a:r>
              <a:rPr b="0" i="1" lang="en-US" sz="2400" spc="-54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element)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  <a:tab algn="l" pos="2710080"/>
              </a:tabLst>
            </a:pP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r*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46" strike="noStrike">
                <a:solidFill>
                  <a:srgbClr val="181a0e"/>
                </a:solidFill>
                <a:latin typeface="Arial"/>
              </a:rPr>
              <a:t>(r+ε)*</a:t>
            </a:r>
            <a:r>
              <a:rPr b="0" i="1" lang="en-US" sz="2400" spc="-46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400" spc="63" strike="noStrike">
                <a:solidFill>
                  <a:srgbClr val="181a0e"/>
                </a:solidFill>
                <a:latin typeface="Arial"/>
              </a:rPr>
              <a:t>(relation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between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32" strike="noStrike">
                <a:solidFill>
                  <a:srgbClr val="181a0e"/>
                </a:solidFill>
                <a:latin typeface="Arial"/>
              </a:rPr>
              <a:t>*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75" strike="noStrike">
                <a:solidFill>
                  <a:srgbClr val="181a0e"/>
                </a:solidFill>
                <a:latin typeface="Arial"/>
              </a:rPr>
              <a:t>ε)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  <a:tab algn="l" pos="2272680"/>
              </a:tabLst>
            </a:pPr>
            <a:r>
              <a:rPr b="0" i="1" lang="en-US" sz="2400" spc="29" strike="noStrike">
                <a:solidFill>
                  <a:srgbClr val="181a0e"/>
                </a:solidFill>
                <a:latin typeface="Arial"/>
              </a:rPr>
              <a:t>r**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r*</a:t>
            </a: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</a:rPr>
              <a:t>(*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30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idempotent)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6E5F9C-C397-4D3B-BCDD-086CAB161F71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Role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5" name="object 3"/>
          <p:cNvSpPr/>
          <p:nvPr/>
        </p:nvSpPr>
        <p:spPr>
          <a:xfrm>
            <a:off x="1050120" y="1953360"/>
            <a:ext cx="714060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doesn’t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return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list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tokens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 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once,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returns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parser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</a:rPr>
              <a:t>asks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 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parser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requests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next 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whenever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requires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using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getnexttoken( )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8" strike="noStrike">
                <a:solidFill>
                  <a:srgbClr val="181a0e"/>
                </a:solidFill>
                <a:latin typeface="Arial"/>
              </a:rPr>
              <a:t>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receipt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command,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lexer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scans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 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processes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until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matched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F52CFA-E65A-44C8-8B7C-530B0F6FF77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1456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9" name="object 3"/>
          <p:cNvSpPr/>
          <p:nvPr/>
        </p:nvSpPr>
        <p:spPr>
          <a:xfrm>
            <a:off x="1066680" y="1752480"/>
            <a:ext cx="7772040" cy="38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Regular Deﬁnitions: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8" strike="noStrike">
                <a:solidFill>
                  <a:srgbClr val="181a0e"/>
                </a:solidFill>
                <a:latin typeface="Arial"/>
              </a:rPr>
              <a:t>write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languages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 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difﬁcult,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because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their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expressions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 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quite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complex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those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cases,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may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regular deﬁnitions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give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names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expressions,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we 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 use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these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names </a:t>
            </a:r>
            <a:r>
              <a:rPr b="0" lang="en-US" sz="2400" spc="4" strike="noStrike">
                <a:solidFill>
                  <a:srgbClr val="181a0e"/>
                </a:solidFill>
                <a:latin typeface="Arial"/>
              </a:rPr>
              <a:t>as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symbols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deﬁne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other 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expressions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A1E9AB-B7CF-4A7F-8129-2FC7C1520D4A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374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1" name="object 3"/>
          <p:cNvSpPr/>
          <p:nvPr/>
        </p:nvSpPr>
        <p:spPr>
          <a:xfrm>
            <a:off x="989280" y="2724120"/>
            <a:ext cx="7732080" cy="2918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80630D-A839-4FE7-AF95-DDC0B2DDC8FB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5268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3" name="object 3"/>
          <p:cNvSpPr/>
          <p:nvPr/>
        </p:nvSpPr>
        <p:spPr>
          <a:xfrm>
            <a:off x="1050120" y="1773000"/>
            <a:ext cx="794124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Identiﬁers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Pascal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deﬁned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letters 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digits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beginning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letter</a:t>
            </a:r>
            <a:endParaRPr b="0" lang="en-US" sz="2000" spc="-1" strike="noStrike">
              <a:latin typeface="Arial"/>
            </a:endParaRPr>
          </a:p>
          <a:p>
            <a:pPr marL="971640">
              <a:lnSpc>
                <a:spcPts val="4470"/>
              </a:lnSpc>
              <a:spcBef>
                <a:spcPts val="244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letter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B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...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Z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b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...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55" strike="noStrike">
                <a:solidFill>
                  <a:srgbClr val="181a0e"/>
                </a:solidFill>
                <a:latin typeface="Arial"/>
              </a:rPr>
              <a:t>z  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digit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78" strike="noStrike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5" strike="noStrike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...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9</a:t>
            </a:r>
            <a:endParaRPr b="0" lang="en-US" sz="2000" spc="-1" strike="noStrike">
              <a:latin typeface="Arial"/>
            </a:endParaRPr>
          </a:p>
          <a:p>
            <a:pPr marL="971640">
              <a:lnSpc>
                <a:spcPct val="100000"/>
              </a:lnSpc>
              <a:spcBef>
                <a:spcPts val="680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id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letter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(letter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digit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32" strike="noStrike">
                <a:solidFill>
                  <a:srgbClr val="181a0e"/>
                </a:solidFill>
                <a:latin typeface="Arial"/>
              </a:rPr>
              <a:t>*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try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8" strike="noStrike">
                <a:solidFill>
                  <a:srgbClr val="181a0e"/>
                </a:solidFill>
                <a:latin typeface="Arial"/>
              </a:rPr>
              <a:t>write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representing 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identiﬁers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without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using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deﬁnitions, </a:t>
            </a:r>
            <a:r>
              <a:rPr b="0" lang="en-US" sz="2000" spc="157" strike="noStrike">
                <a:solidFill>
                  <a:srgbClr val="181a0e"/>
                </a:solidFill>
                <a:latin typeface="Arial"/>
              </a:rPr>
              <a:t>that 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will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complex:</a:t>
            </a:r>
            <a:endParaRPr b="0" lang="en-US" sz="2000" spc="-1" strike="noStrike">
              <a:latin typeface="Arial"/>
            </a:endParaRPr>
          </a:p>
          <a:p>
            <a:pPr marL="971640">
              <a:lnSpc>
                <a:spcPct val="100000"/>
              </a:lnSpc>
              <a:spcBef>
                <a:spcPts val="921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(A|...|Z|a|...|z)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(A|...|Z|a|...|z)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(0|...|9)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32" strike="noStrike">
                <a:solidFill>
                  <a:srgbClr val="181a0e"/>
                </a:solidFill>
                <a:latin typeface="Arial"/>
              </a:rPr>
              <a:t>*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E0627D-3EF0-4E44-AD7C-97B52B37F057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6124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8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5" name="object 3"/>
          <p:cNvSpPr/>
          <p:nvPr/>
        </p:nvSpPr>
        <p:spPr>
          <a:xfrm>
            <a:off x="990720" y="1600200"/>
            <a:ext cx="7062480" cy="45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 algn="just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recognizer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program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takes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 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335" strike="noStrike">
                <a:solidFill>
                  <a:srgbClr val="181a0e"/>
                </a:solidFill>
                <a:latin typeface="Verdana"/>
              </a:rPr>
              <a:t>w</a:t>
            </a:r>
            <a:r>
              <a:rPr b="0" lang="en-US" sz="2900" spc="-335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answers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“YES”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471" strike="noStrike">
                <a:solidFill>
                  <a:srgbClr val="181a0e"/>
                </a:solidFill>
                <a:latin typeface="Verdana"/>
              </a:rPr>
              <a:t>w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sentence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that 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language,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otherwise</a:t>
            </a:r>
            <a:r>
              <a:rPr b="0" lang="en-US" sz="2900" spc="-409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“NO”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tokens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that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speciﬁed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using </a:t>
            </a:r>
            <a:r>
              <a:rPr b="0" lang="en-US" sz="2900" spc="-97" strike="noStrike">
                <a:solidFill>
                  <a:srgbClr val="181a0e"/>
                </a:solidFill>
                <a:latin typeface="Arial"/>
              </a:rPr>
              <a:t>RE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 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recognized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using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diagram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ﬁnite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automata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6" strike="noStrike">
                <a:solidFill>
                  <a:srgbClr val="181a0e"/>
                </a:solidFill>
                <a:latin typeface="Arial"/>
              </a:rPr>
              <a:t>(FA)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Starting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48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follow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transition 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deﬁned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287D69-0DA7-4ED6-8A48-DCCEE85A2794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917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8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7" name="object 3"/>
          <p:cNvSpPr/>
          <p:nvPr/>
        </p:nvSpPr>
        <p:spPr>
          <a:xfrm>
            <a:off x="1066680" y="1523880"/>
            <a:ext cx="7103520" cy="47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leads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state,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matched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hence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lexeme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returned, 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otherwise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other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transition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diagrams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 </a:t>
            </a:r>
            <a:r>
              <a:rPr b="0" lang="en-US" sz="2900" spc="137" strike="noStrike">
                <a:solidFill>
                  <a:srgbClr val="181a0e"/>
                </a:solidFill>
                <a:latin typeface="Arial"/>
              </a:rPr>
              <a:t>tried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out 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until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process </a:t>
            </a:r>
            <a:r>
              <a:rPr b="0" lang="en-US" sz="2900" spc="18" strike="noStrike">
                <a:solidFill>
                  <a:srgbClr val="181a0e"/>
                </a:solidFill>
                <a:latin typeface="Arial"/>
              </a:rPr>
              <a:t>all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transition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diagrams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or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failure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detected</a:t>
            </a:r>
            <a:endParaRPr b="0" lang="en-US" sz="29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1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43" strike="noStrike">
                <a:solidFill>
                  <a:srgbClr val="181a0e"/>
                </a:solidFill>
                <a:latin typeface="Arial"/>
              </a:rPr>
              <a:t>Recognizer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tokens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takes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32" strike="noStrike">
                <a:solidFill>
                  <a:srgbClr val="181a0e"/>
                </a:solidFill>
                <a:latin typeface="Verdana"/>
              </a:rPr>
              <a:t>L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85" strike="noStrike">
                <a:solidFill>
                  <a:srgbClr val="181a0e"/>
                </a:solidFill>
                <a:latin typeface="Verdana"/>
              </a:rPr>
              <a:t>s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tries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verify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whether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85" strike="noStrike">
                <a:solidFill>
                  <a:srgbClr val="181a0e"/>
                </a:solidFill>
                <a:latin typeface="Verdana"/>
              </a:rPr>
              <a:t>s</a:t>
            </a:r>
            <a:r>
              <a:rPr b="1" lang="en-US" sz="2900" spc="-40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900" spc="299" strike="noStrike">
                <a:solidFill>
                  <a:srgbClr val="181a0e"/>
                </a:solidFill>
                <a:latin typeface="DejaVu Sans"/>
              </a:rPr>
              <a:t>∈</a:t>
            </a:r>
            <a:r>
              <a:rPr b="1" lang="en-US" sz="2900" spc="-415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1" lang="en-US" sz="2900" spc="-32" strike="noStrike">
                <a:solidFill>
                  <a:srgbClr val="181a0e"/>
                </a:solidFill>
                <a:latin typeface="Verdana"/>
              </a:rPr>
              <a:t>L</a:t>
            </a:r>
            <a:r>
              <a:rPr b="1" lang="en-US" sz="2900" spc="-39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128" strike="noStrike">
                <a:solidFill>
                  <a:srgbClr val="181a0e"/>
                </a:solidFill>
                <a:latin typeface="Arial"/>
              </a:rPr>
              <a:t>or 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not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9DBD23-49AB-4538-82AB-EC5DE18A4EAB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221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8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9" name="object 3"/>
          <p:cNvSpPr/>
          <p:nvPr/>
        </p:nvSpPr>
        <p:spPr>
          <a:xfrm>
            <a:off x="685800" y="1752480"/>
            <a:ext cx="8229240" cy="28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concentrate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on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class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recognizer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Finite 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Automata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6" strike="noStrike">
                <a:solidFill>
                  <a:srgbClr val="181a0e"/>
                </a:solidFill>
                <a:latin typeface="Arial"/>
              </a:rPr>
              <a:t>(FA)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two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types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Finite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Automaton: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103" strike="noStrike">
                <a:solidFill>
                  <a:srgbClr val="181a0e"/>
                </a:solidFill>
                <a:latin typeface="Arial"/>
              </a:rPr>
              <a:t>Deterministic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77" strike="noStrike">
                <a:solidFill>
                  <a:srgbClr val="181a0e"/>
                </a:solidFill>
                <a:latin typeface="Arial"/>
              </a:rPr>
              <a:t>Finite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37" strike="noStrike">
                <a:solidFill>
                  <a:srgbClr val="181a0e"/>
                </a:solidFill>
                <a:latin typeface="Arial"/>
              </a:rPr>
              <a:t>Automaton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72" strike="noStrike">
                <a:solidFill>
                  <a:srgbClr val="181a0e"/>
                </a:solidFill>
                <a:latin typeface="Arial"/>
              </a:rPr>
              <a:t>(DFA)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97" strike="noStrike">
                <a:solidFill>
                  <a:srgbClr val="181a0e"/>
                </a:solidFill>
                <a:latin typeface="Arial"/>
              </a:rPr>
              <a:t>Non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03" strike="noStrike">
                <a:solidFill>
                  <a:srgbClr val="181a0e"/>
                </a:solidFill>
                <a:latin typeface="Arial"/>
              </a:rPr>
              <a:t>Deterministic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77" strike="noStrike">
                <a:solidFill>
                  <a:srgbClr val="181a0e"/>
                </a:solidFill>
                <a:latin typeface="Arial"/>
              </a:rPr>
              <a:t>Finite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37" strike="noStrike">
                <a:solidFill>
                  <a:srgbClr val="181a0e"/>
                </a:solidFill>
                <a:latin typeface="Arial"/>
              </a:rPr>
              <a:t>Automaton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52" strike="noStrike">
                <a:solidFill>
                  <a:srgbClr val="181a0e"/>
                </a:solidFill>
                <a:latin typeface="Arial"/>
              </a:rPr>
              <a:t>(NFA)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CADDB1-16A7-49D8-8ED7-9703B86D5E95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2312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8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1" name="object 3"/>
          <p:cNvSpPr/>
          <p:nvPr/>
        </p:nvSpPr>
        <p:spPr>
          <a:xfrm>
            <a:off x="685800" y="1828800"/>
            <a:ext cx="8158680" cy="3450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F570DC-51F4-4159-B0C3-4DF2A5275911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1552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8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3" name="object 3"/>
          <p:cNvSpPr/>
          <p:nvPr/>
        </p:nvSpPr>
        <p:spPr>
          <a:xfrm>
            <a:off x="609480" y="1655280"/>
            <a:ext cx="8076960" cy="49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Why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convert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41" strike="noStrike">
                <a:solidFill>
                  <a:srgbClr val="181a0e"/>
                </a:solidFill>
                <a:latin typeface="Arial"/>
              </a:rPr>
              <a:t>DFA?</a:t>
            </a:r>
            <a:endParaRPr b="0" lang="en-US" sz="24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None/>
              <a:tabLst>
                <a:tab algn="l" pos="0"/>
              </a:tabLst>
            </a:pPr>
            <a:r>
              <a:rPr b="0" lang="en-US" sz="1800" spc="4" strike="noStrike">
                <a:solidFill>
                  <a:srgbClr val="181a0e"/>
                </a:solidFill>
                <a:latin typeface="Arial"/>
              </a:rPr>
              <a:t>–</a:t>
            </a:r>
            <a:r>
              <a:rPr b="0" lang="en-US" sz="1800" spc="4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Computer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programs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generally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need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</a:rPr>
              <a:t>know </a:t>
            </a:r>
            <a:r>
              <a:rPr b="0" lang="en-US" sz="2000" spc="18" strike="noStrike">
                <a:solidFill>
                  <a:srgbClr val="181a0e"/>
                </a:solidFill>
                <a:latin typeface="Arial"/>
              </a:rPr>
              <a:t>all 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possible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transitions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states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for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given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state  </a:t>
            </a:r>
            <a:r>
              <a:rPr b="0" lang="en-US" sz="2000" spc="43" strike="noStrike">
                <a:solidFill>
                  <a:srgbClr val="181a0e"/>
                </a:solidFill>
                <a:latin typeface="Arial"/>
              </a:rPr>
              <a:t>machine.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tarSymbol"/>
              <a:buChar char="-"/>
              <a:tabLst>
                <a:tab algn="l" pos="971640"/>
              </a:tabLst>
            </a:pPr>
            <a:r>
              <a:rPr b="0" lang="en-US" sz="20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non-deterministic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7" strike="noStrike">
                <a:solidFill>
                  <a:srgbClr val="181a0e"/>
                </a:solidFill>
                <a:latin typeface="Arial"/>
              </a:rPr>
              <a:t>ﬁnite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automaton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can  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have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goes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any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number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states 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given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state.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tarSymbol"/>
              <a:buChar char="-"/>
              <a:tabLst>
                <a:tab algn="l" pos="971640"/>
              </a:tabLst>
            </a:pP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problem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 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</a:rPr>
              <a:t>computer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program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because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needs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precisely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one 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given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given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state.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tarSymbol"/>
              <a:buChar char="-"/>
              <a:tabLst>
                <a:tab algn="l" pos="97164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The  process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converting 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</a:rPr>
              <a:t>NFA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DFA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eliminates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this 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ambiguity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allows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program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made</a:t>
            </a:r>
            <a:r>
              <a:rPr b="0" lang="en-US" sz="1600" spc="38" strike="noStrike">
                <a:solidFill>
                  <a:srgbClr val="181a0e"/>
                </a:solidFill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62B5EB-7AAA-433F-8D49-8D988877951E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3"/>
          <p:cNvSpPr/>
          <p:nvPr/>
        </p:nvSpPr>
        <p:spPr>
          <a:xfrm>
            <a:off x="1040400" y="1508040"/>
            <a:ext cx="779832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539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900" spc="-32" strike="noStrike">
                <a:solidFill>
                  <a:srgbClr val="181a0e"/>
                </a:solidFill>
                <a:latin typeface="Arial"/>
              </a:rPr>
              <a:t>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deterministic,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exactly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transition 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(state,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input)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pair</a:t>
            </a:r>
            <a:endParaRPr b="0" lang="en-US" sz="29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900" spc="174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43" strike="noStrike">
                <a:solidFill>
                  <a:srgbClr val="181a0e"/>
                </a:solidFill>
                <a:latin typeface="Arial"/>
              </a:rPr>
              <a:t>fast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recognizer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but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takes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large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space</a:t>
            </a:r>
            <a:endParaRPr b="0" lang="en-US" sz="29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8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ﬁve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7" strike="noStrike">
                <a:solidFill>
                  <a:srgbClr val="181a0e"/>
                </a:solidFill>
                <a:latin typeface="Arial"/>
              </a:rPr>
              <a:t>tuple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37" strike="noStrike">
                <a:solidFill>
                  <a:srgbClr val="181a0e"/>
                </a:solidFill>
                <a:latin typeface="Arial"/>
              </a:rPr>
              <a:t>(S,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372" strike="noStrike">
                <a:solidFill>
                  <a:srgbClr val="181a0e"/>
                </a:solidFill>
                <a:latin typeface="Arial"/>
              </a:rPr>
              <a:t>∑,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q</a:t>
            </a:r>
            <a:r>
              <a:rPr b="0" lang="en-US" sz="2800" spc="86" strike="noStrike" baseline="-32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00" strike="noStrike">
                <a:solidFill>
                  <a:srgbClr val="181a0e"/>
                </a:solidFill>
                <a:latin typeface="Arial"/>
              </a:rPr>
              <a:t>δ,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86" strike="noStrike">
                <a:solidFill>
                  <a:srgbClr val="181a0e"/>
                </a:solidFill>
                <a:latin typeface="Arial"/>
              </a:rPr>
              <a:t>F)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2" strike="noStrike">
                <a:solidFill>
                  <a:srgbClr val="181a0e"/>
                </a:solidFill>
                <a:latin typeface="Arial"/>
              </a:rPr>
              <a:t>where,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57" strike="noStrike">
                <a:solidFill>
                  <a:srgbClr val="181a0e"/>
                </a:solidFill>
                <a:latin typeface="Arial"/>
              </a:rPr>
              <a:t>ﬁnite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03" strike="noStrike">
                <a:solidFill>
                  <a:srgbClr val="181a0e"/>
                </a:solidFill>
                <a:latin typeface="Arial"/>
              </a:rPr>
              <a:t>states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i="1" lang="en-US" sz="28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57" strike="noStrike">
                <a:solidFill>
                  <a:srgbClr val="181a0e"/>
                </a:solidFill>
                <a:latin typeface="Arial"/>
              </a:rPr>
              <a:t>ﬁnite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72" strike="noStrike">
                <a:solidFill>
                  <a:srgbClr val="181a0e"/>
                </a:solidFill>
                <a:latin typeface="Arial"/>
              </a:rPr>
              <a:t>alphabets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194" strike="noStrike">
                <a:solidFill>
                  <a:srgbClr val="181a0e"/>
                </a:solidFill>
                <a:latin typeface="Arial"/>
              </a:rPr>
              <a:t>q</a:t>
            </a:r>
            <a:r>
              <a:rPr b="0" i="1" lang="en-US" sz="2800" spc="290" strike="noStrike" baseline="-32000">
                <a:solidFill>
                  <a:srgbClr val="181a0e"/>
                </a:solidFill>
                <a:latin typeface="Arial"/>
              </a:rPr>
              <a:t>0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0" i="1" lang="en-US" sz="2800" spc="123" strike="noStrike">
                <a:solidFill>
                  <a:srgbClr val="181a0e"/>
                </a:solidFill>
                <a:latin typeface="Arial"/>
              </a:rPr>
              <a:t>starting</a:t>
            </a:r>
            <a:r>
              <a:rPr b="0" i="1" lang="en-US" sz="28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11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δ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34" strike="noStrike">
                <a:solidFill>
                  <a:srgbClr val="181a0e"/>
                </a:solidFill>
                <a:latin typeface="Arial"/>
              </a:rPr>
              <a:t>function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92" strike="noStrike">
                <a:solidFill>
                  <a:srgbClr val="181a0e"/>
                </a:solidFill>
                <a:latin typeface="Arial"/>
              </a:rPr>
              <a:t>i.e.</a:t>
            </a:r>
            <a:r>
              <a:rPr b="0" i="1" lang="en-US" sz="2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δ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202" strike="noStrike">
                <a:solidFill>
                  <a:srgbClr val="181a0e"/>
                </a:solidFill>
                <a:latin typeface="Arial"/>
              </a:rPr>
              <a:t>: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31" strike="noStrike">
                <a:solidFill>
                  <a:srgbClr val="181a0e"/>
                </a:solidFill>
                <a:latin typeface="Arial"/>
              </a:rPr>
              <a:t>×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i="1" lang="en-US" sz="2800" spc="-4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80" strike="noStrike">
                <a:solidFill>
                  <a:srgbClr val="181a0e"/>
                </a:solidFill>
                <a:latin typeface="Arial"/>
              </a:rPr>
              <a:t>S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45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32" strike="noStrike">
                <a:solidFill>
                  <a:srgbClr val="181a0e"/>
                </a:solidFill>
                <a:latin typeface="Arial"/>
              </a:rPr>
              <a:t>F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09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-32" strike="noStrike">
                <a:solidFill>
                  <a:srgbClr val="181a0e"/>
                </a:solidFill>
                <a:latin typeface="Arial"/>
              </a:rPr>
              <a:t>F</a:t>
            </a:r>
            <a:r>
              <a:rPr b="0" i="1" lang="en-US" sz="2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800" spc="423" strike="noStrike">
                <a:solidFill>
                  <a:srgbClr val="181a0e"/>
                </a:solidFill>
                <a:latin typeface="DejaVu Sans"/>
              </a:rPr>
              <a:t>⊆</a:t>
            </a:r>
            <a:r>
              <a:rPr b="0" i="1" lang="en-US" sz="2800" spc="-321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800" spc="-80" strike="noStrike">
                <a:solidFill>
                  <a:srgbClr val="181a0e"/>
                </a:solidFill>
                <a:latin typeface="Arial"/>
              </a:rPr>
              <a:t>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80880" y="18000"/>
            <a:ext cx="87627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7" strike="noStrike">
                <a:solidFill>
                  <a:srgbClr val="4f271c"/>
                </a:solidFill>
                <a:latin typeface="Tw Cen MT"/>
              </a:rPr>
              <a:t>Deterministic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02" strike="noStrike">
                <a:solidFill>
                  <a:srgbClr val="4f271c"/>
                </a:solidFill>
                <a:latin typeface="Tw Cen MT"/>
              </a:rPr>
              <a:t>Automata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106" strike="noStrike">
                <a:solidFill>
                  <a:srgbClr val="4f271c"/>
                </a:solidFill>
                <a:latin typeface="Tw Cen MT"/>
              </a:rPr>
              <a:t>(DFA)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F9B219-B12F-42A0-B672-11DB4C09171A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7" strike="noStrike">
                <a:solidFill>
                  <a:srgbClr val="4f271c"/>
                </a:solidFill>
                <a:latin typeface="Tw Cen MT"/>
              </a:rPr>
              <a:t>Deterministic </a:t>
            </a: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7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02" strike="noStrike">
                <a:solidFill>
                  <a:srgbClr val="4f271c"/>
                </a:solidFill>
                <a:latin typeface="Tw Cen MT"/>
              </a:rPr>
              <a:t>Automata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7" name="object 3"/>
          <p:cNvSpPr/>
          <p:nvPr/>
        </p:nvSpPr>
        <p:spPr>
          <a:xfrm>
            <a:off x="1011960" y="2275560"/>
            <a:ext cx="7188480" cy="31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9212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91400"/>
                <a:tab algn="l" pos="492840"/>
              </a:tabLst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following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algorithm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simulating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 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recognizing given</a:t>
            </a:r>
            <a:r>
              <a:rPr b="0" lang="en-US" sz="2900" spc="-46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string</a:t>
            </a:r>
            <a:endParaRPr b="0" lang="en-US" sz="2900" spc="-1" strike="noStrike">
              <a:latin typeface="Arial"/>
            </a:endParaRPr>
          </a:p>
          <a:p>
            <a:pPr marL="49212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91400"/>
                <a:tab algn="l" pos="49284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given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335" strike="noStrike">
                <a:solidFill>
                  <a:srgbClr val="181a0e"/>
                </a:solidFill>
                <a:latin typeface="Verdana"/>
              </a:rPr>
              <a:t>w</a:t>
            </a:r>
            <a:r>
              <a:rPr b="0" lang="en-US" sz="2900" spc="-335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216" strike="noStrike">
                <a:solidFill>
                  <a:srgbClr val="181a0e"/>
                </a:solidFill>
                <a:latin typeface="Verdana"/>
              </a:rPr>
              <a:t>D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43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51" strike="noStrike">
                <a:solidFill>
                  <a:srgbClr val="181a0e"/>
                </a:solidFill>
                <a:latin typeface="Verdana"/>
              </a:rPr>
              <a:t>q</a:t>
            </a:r>
            <a:r>
              <a:rPr b="1" lang="en-US" sz="2850" spc="-225" strike="noStrike" baseline="-32000">
                <a:solidFill>
                  <a:srgbClr val="181a0e"/>
                </a:solidFill>
                <a:latin typeface="Verdana"/>
              </a:rPr>
              <a:t>0</a:t>
            </a:r>
            <a:r>
              <a:rPr b="0" lang="en-US" sz="2900" spc="-151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with  </a:t>
            </a:r>
            <a:r>
              <a:rPr b="0" lang="en-US" sz="29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31" strike="noStrike">
                <a:solidFill>
                  <a:srgbClr val="181a0e"/>
                </a:solidFill>
                <a:latin typeface="Verdana"/>
              </a:rPr>
              <a:t>F</a:t>
            </a:r>
            <a:r>
              <a:rPr b="0" lang="en-US" sz="2900" spc="-131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output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7" strike="noStrike">
                <a:solidFill>
                  <a:srgbClr val="181a0e"/>
                </a:solidFill>
                <a:latin typeface="Arial"/>
              </a:rPr>
              <a:t>“</a:t>
            </a:r>
            <a:r>
              <a:rPr b="1" lang="en-US" sz="2900" spc="-7" strike="noStrike">
                <a:solidFill>
                  <a:srgbClr val="181a0e"/>
                </a:solidFill>
                <a:latin typeface="Verdana"/>
              </a:rPr>
              <a:t>YES</a:t>
            </a:r>
            <a:r>
              <a:rPr b="0" lang="en-US" sz="2900" spc="-7" strike="noStrike">
                <a:solidFill>
                  <a:srgbClr val="181a0e"/>
                </a:solidFill>
                <a:latin typeface="Arial"/>
              </a:rPr>
              <a:t>”,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231" strike="noStrike">
                <a:solidFill>
                  <a:srgbClr val="181a0e"/>
                </a:solidFill>
                <a:latin typeface="Verdana"/>
              </a:rPr>
              <a:t>D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accepts  </a:t>
            </a:r>
            <a:r>
              <a:rPr b="1" lang="en-US" sz="2900" spc="-335" strike="noStrike">
                <a:solidFill>
                  <a:srgbClr val="181a0e"/>
                </a:solidFill>
                <a:latin typeface="Verdana"/>
              </a:rPr>
              <a:t>w</a:t>
            </a:r>
            <a:r>
              <a:rPr b="0" lang="en-US" sz="2900" spc="-335" strike="noStrike">
                <a:solidFill>
                  <a:srgbClr val="181a0e"/>
                </a:solidFill>
                <a:latin typeface="Arial"/>
              </a:rPr>
              <a:t>,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otherwise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32" strike="noStrike">
                <a:solidFill>
                  <a:srgbClr val="181a0e"/>
                </a:solidFill>
                <a:latin typeface="Arial"/>
              </a:rPr>
              <a:t>“</a:t>
            </a:r>
            <a:r>
              <a:rPr b="1" lang="en-US" sz="2900" spc="-32" strike="noStrike">
                <a:solidFill>
                  <a:srgbClr val="181a0e"/>
                </a:solidFill>
                <a:latin typeface="Verdana"/>
              </a:rPr>
              <a:t>NO</a:t>
            </a:r>
            <a:r>
              <a:rPr b="0" lang="en-US" sz="2900" spc="-32" strike="noStrike">
                <a:solidFill>
                  <a:srgbClr val="181a0e"/>
                </a:solidFill>
                <a:latin typeface="Arial"/>
              </a:rPr>
              <a:t>”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CA5893-73CD-4EDB-938F-B7FC3A04CD87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Role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1050120" y="1600200"/>
            <a:ext cx="8093520" cy="51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function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read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input 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stream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representing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source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program,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character 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time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translate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into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valid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tokens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may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also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8" strike="noStrike">
                <a:solidFill>
                  <a:srgbClr val="181a0e"/>
                </a:solidFill>
                <a:latin typeface="Arial"/>
              </a:rPr>
              <a:t>perform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other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operations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like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removing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redundant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white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spaces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00" strike="noStrike">
                <a:solidFill>
                  <a:srgbClr val="181a0e"/>
                </a:solidFill>
                <a:latin typeface="Arial"/>
              </a:rPr>
              <a:t>(i.e.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blanks,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tabs 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newlines)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removing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separators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(like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</a:rPr>
              <a:t>semicolon)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removal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46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comments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providing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line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number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parser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error</a:t>
            </a:r>
            <a:r>
              <a:rPr b="0" i="1" lang="en-US" sz="24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reporting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EB5460-14D4-4B6D-ADA6-C37C9B6B0EC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" y="1166760"/>
            <a:ext cx="3726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2556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800" spc="-52" strike="noStrike">
                <a:solidFill>
                  <a:srgbClr val="4f271c"/>
                </a:solidFill>
                <a:latin typeface="Tw Cen MT"/>
              </a:rPr>
              <a:t>DFASim(D, </a:t>
            </a:r>
            <a:r>
              <a:rPr b="0" lang="en-US" sz="2800" spc="72" strike="noStrike">
                <a:solidFill>
                  <a:srgbClr val="4f271c"/>
                </a:solidFill>
                <a:latin typeface="Tw Cen MT"/>
              </a:rPr>
              <a:t>q</a:t>
            </a:r>
            <a:r>
              <a:rPr b="0" lang="en-US" sz="2779" spc="111" strike="noStrike" baseline="-31000">
                <a:solidFill>
                  <a:srgbClr val="4f271c"/>
                </a:solidFill>
                <a:latin typeface="Tw Cen MT"/>
              </a:rPr>
              <a:t>0</a:t>
            </a:r>
            <a:r>
              <a:rPr b="0" lang="en-US" sz="2800" spc="72" strike="noStrike">
                <a:solidFill>
                  <a:srgbClr val="4f271c"/>
                </a:solidFill>
                <a:latin typeface="Tw Cen MT"/>
              </a:rPr>
              <a:t>)</a:t>
            </a:r>
            <a:r>
              <a:rPr b="0" lang="en-US" sz="2800" spc="-36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800" spc="-86" strike="noStrike">
                <a:solidFill>
                  <a:srgbClr val="4f271c"/>
                </a:solidFill>
                <a:latin typeface="Tw Cen MT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9" name="object 4"/>
          <p:cNvSpPr/>
          <p:nvPr/>
        </p:nvSpPr>
        <p:spPr>
          <a:xfrm>
            <a:off x="4572000" y="3048120"/>
            <a:ext cx="41144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174" strike="noStrike">
                <a:solidFill>
                  <a:srgbClr val="181a0e"/>
                </a:solidFill>
                <a:latin typeface="Arial"/>
              </a:rPr>
              <a:t>//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δ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function.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object 5"/>
          <p:cNvSpPr/>
          <p:nvPr/>
        </p:nvSpPr>
        <p:spPr>
          <a:xfrm>
            <a:off x="4648320" y="4495680"/>
            <a:ext cx="35049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174" strike="noStrike">
                <a:solidFill>
                  <a:srgbClr val="181a0e"/>
                </a:solidFill>
                <a:latin typeface="Arial"/>
              </a:rPr>
              <a:t>//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7" strike="noStrike">
                <a:solidFill>
                  <a:srgbClr val="181a0e"/>
                </a:solidFill>
                <a:latin typeface="Arial"/>
              </a:rPr>
              <a:t>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accepts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02" strike="noStrike">
                <a:solidFill>
                  <a:srgbClr val="181a0e"/>
                </a:solidFill>
                <a:latin typeface="Arial"/>
              </a:rPr>
              <a:t>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object 6"/>
          <p:cNvSpPr/>
          <p:nvPr/>
        </p:nvSpPr>
        <p:spPr>
          <a:xfrm>
            <a:off x="1371600" y="1809720"/>
            <a:ext cx="6774120" cy="45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 anchor="t">
            <a:spAutoFit/>
          </a:bodyPr>
          <a:p>
            <a:pPr marL="482040">
              <a:lnSpc>
                <a:spcPct val="100000"/>
              </a:lnSpc>
              <a:spcBef>
                <a:spcPts val="1094"/>
              </a:spcBef>
              <a:buNone/>
            </a:pP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q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q</a:t>
            </a:r>
            <a:r>
              <a:rPr b="0" lang="en-US" sz="2000" spc="276" strike="noStrike" baseline="-31000">
                <a:solidFill>
                  <a:srgbClr val="181a0e"/>
                </a:solidFill>
                <a:latin typeface="Arial"/>
              </a:rPr>
              <a:t>0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29000"/>
              </a:lnSpc>
              <a:buNone/>
            </a:pP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c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getchar( </a:t>
            </a:r>
            <a:r>
              <a:rPr b="0" lang="en-US" sz="2000" spc="-137" strike="noStrike">
                <a:solidFill>
                  <a:srgbClr val="181a0e"/>
                </a:solidFill>
                <a:latin typeface="Arial"/>
              </a:rPr>
              <a:t>)  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29000"/>
              </a:lnSpc>
              <a:buNone/>
            </a:pP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while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181a0e"/>
                </a:solidFill>
                <a:latin typeface="Arial"/>
              </a:rPr>
              <a:t>(c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92" strike="noStrike">
                <a:solidFill>
                  <a:srgbClr val="181a0e"/>
                </a:solidFill>
                <a:latin typeface="Arial"/>
              </a:rPr>
              <a:t>!=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eof)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6" strike="noStrike">
                <a:solidFill>
                  <a:srgbClr val="181a0e"/>
                </a:solidFill>
                <a:latin typeface="Arial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29000"/>
              </a:lnSpc>
              <a:spcBef>
                <a:spcPts val="6"/>
              </a:spcBef>
              <a:buNone/>
            </a:pP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q</a:t>
            </a:r>
            <a:r>
              <a:rPr b="0" lang="en-US" sz="2000" spc="-5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move(q, </a:t>
            </a:r>
            <a:r>
              <a:rPr b="0" lang="en-US" sz="2000" spc="-12" strike="noStrike">
                <a:solidFill>
                  <a:srgbClr val="181a0e"/>
                </a:solidFill>
                <a:latin typeface="Arial"/>
              </a:rPr>
              <a:t>c)  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29000"/>
              </a:lnSpc>
              <a:spcBef>
                <a:spcPts val="6"/>
              </a:spcBef>
              <a:buNone/>
            </a:pP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c</a:t>
            </a:r>
            <a:r>
              <a:rPr b="0" lang="en-US" sz="2000" spc="-5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getchar( </a:t>
            </a:r>
            <a:r>
              <a:rPr b="0" lang="en-US" sz="2000" spc="-137" strike="noStrike">
                <a:solidFill>
                  <a:srgbClr val="181a0e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995"/>
              </a:spcBef>
              <a:buNone/>
            </a:pPr>
            <a:r>
              <a:rPr b="0" lang="en-US" sz="2000" spc="-86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939240" indent="-457200">
              <a:lnSpc>
                <a:spcPct val="129000"/>
              </a:lnSpc>
              <a:buNone/>
              <a:tabLst>
                <a:tab algn="l" pos="0"/>
              </a:tabLst>
            </a:pP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if </a:t>
            </a:r>
            <a:r>
              <a:rPr b="0" lang="en-US" sz="2000" spc="-12" strike="noStrike">
                <a:solidFill>
                  <a:srgbClr val="181a0e"/>
                </a:solidFill>
                <a:latin typeface="Arial"/>
              </a:rPr>
              <a:t>(q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in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F)  </a:t>
            </a:r>
            <a:endParaRPr b="0" lang="en-US" sz="2000" spc="-1" strike="noStrike">
              <a:latin typeface="Arial"/>
            </a:endParaRPr>
          </a:p>
          <a:p>
            <a:pPr marL="939240" indent="-457200">
              <a:lnSpc>
                <a:spcPct val="129000"/>
              </a:lnSpc>
              <a:buNone/>
              <a:tabLst>
                <a:tab algn="l" pos="0"/>
              </a:tabLst>
            </a:pP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return</a:t>
            </a:r>
            <a:r>
              <a:rPr b="0" lang="en-US" sz="2000" spc="-26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“yes”</a:t>
            </a:r>
            <a:endParaRPr b="0" lang="en-US" sz="2000" spc="-1" strike="noStrike">
              <a:latin typeface="Arial"/>
            </a:endParaRPr>
          </a:p>
          <a:p>
            <a:pPr marL="482040" indent="-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 marL="939240" indent="-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return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37" strike="noStrike">
                <a:solidFill>
                  <a:srgbClr val="181a0e"/>
                </a:solidFill>
                <a:latin typeface="Arial"/>
              </a:rPr>
              <a:t>“no”</a:t>
            </a:r>
            <a:endParaRPr b="0" lang="en-US" sz="2000" spc="-1" strike="noStrike">
              <a:latin typeface="Arial"/>
            </a:endParaRPr>
          </a:p>
          <a:p>
            <a:pPr marL="25560" indent="-457200">
              <a:lnSpc>
                <a:spcPct val="100000"/>
              </a:lnSpc>
              <a:spcBef>
                <a:spcPts val="995"/>
              </a:spcBef>
              <a:buNone/>
              <a:tabLst>
                <a:tab algn="l" pos="0"/>
              </a:tabLst>
            </a:pPr>
            <a:r>
              <a:rPr b="0" lang="en-US" sz="2000" spc="-86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1BFBE9-4A14-45AF-8EF6-7A1E3313C033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7" strike="noStrike">
                <a:solidFill>
                  <a:srgbClr val="4f271c"/>
                </a:solidFill>
                <a:latin typeface="Tw Cen MT"/>
              </a:rPr>
              <a:t>Deterministic </a:t>
            </a: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7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02" strike="noStrike">
                <a:solidFill>
                  <a:srgbClr val="4f271c"/>
                </a:solidFill>
                <a:latin typeface="Tw Cen MT"/>
              </a:rPr>
              <a:t>Automata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3" name="object 3"/>
          <p:cNvSpPr/>
          <p:nvPr/>
        </p:nvSpPr>
        <p:spPr>
          <a:xfrm>
            <a:off x="762120" y="1676520"/>
            <a:ext cx="6557760" cy="8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7" strike="noStrike">
                <a:solidFill>
                  <a:srgbClr val="181a0e"/>
                </a:solidFill>
                <a:latin typeface="Arial"/>
              </a:rPr>
              <a:t>ﬁgure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shows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3" strike="noStrike">
                <a:solidFill>
                  <a:srgbClr val="181a0e"/>
                </a:solidFill>
                <a:latin typeface="Arial"/>
              </a:rPr>
              <a:t>expression:  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</a:rPr>
              <a:t>a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</a:rPr>
              <a:t>b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)*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</a:rPr>
              <a:t>abb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94" name="object 4"/>
          <p:cNvSpPr/>
          <p:nvPr/>
        </p:nvSpPr>
        <p:spPr>
          <a:xfrm>
            <a:off x="914400" y="2971800"/>
            <a:ext cx="7502760" cy="2644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5D9B6A-6B88-493D-AED7-5D39ED14BE9E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688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8" strike="noStrike">
                <a:solidFill>
                  <a:srgbClr val="4f271c"/>
                </a:solidFill>
                <a:latin typeface="Tw Cen MT"/>
              </a:rPr>
              <a:t>Practice</a:t>
            </a:r>
            <a:r>
              <a:rPr b="0" lang="en-US" sz="4400" spc="-34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11" strike="noStrike">
                <a:solidFill>
                  <a:srgbClr val="4f271c"/>
                </a:solidFill>
                <a:latin typeface="Tw Cen MT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6" name="object 3"/>
          <p:cNvSpPr/>
          <p:nvPr/>
        </p:nvSpPr>
        <p:spPr>
          <a:xfrm>
            <a:off x="1083600" y="2275560"/>
            <a:ext cx="7548840" cy="32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3271"/>
              </a:lnSpc>
              <a:spcBef>
                <a:spcPts val="380"/>
              </a:spcBef>
              <a:buNone/>
            </a:pPr>
            <a:r>
              <a:rPr b="0" lang="en-US" sz="2000" spc="-92" strike="noStrike">
                <a:solidFill>
                  <a:srgbClr val="181a0e"/>
                </a:solidFill>
                <a:latin typeface="Arial"/>
              </a:rPr>
              <a:t>Q)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Write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draw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corresponding  </a:t>
            </a:r>
            <a:r>
              <a:rPr b="0" lang="en-US" sz="20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following: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</a:pPr>
            <a:endParaRPr b="0" lang="en-US" sz="3600" spc="-1" strike="noStrike">
              <a:latin typeface="Arial"/>
            </a:endParaRPr>
          </a:p>
          <a:p>
            <a:pPr marL="12600" indent="-216000">
              <a:lnSpc>
                <a:spcPts val="3271"/>
              </a:lnSpc>
              <a:buClr>
                <a:srgbClr val="181a0e"/>
              </a:buClr>
              <a:buFont typeface="StarSymbol"/>
              <a:buAutoNum type="arabicParenR"/>
              <a:tabLst>
                <a:tab algn="l" pos="473760"/>
              </a:tabLst>
            </a:pP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containing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exactly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two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02" strike="noStrike">
                <a:solidFill>
                  <a:srgbClr val="181a0e"/>
                </a:solidFill>
                <a:latin typeface="Arial"/>
              </a:rPr>
              <a:t>0s 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over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alphabets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000" spc="-4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{0,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1}.</a:t>
            </a:r>
            <a:endParaRPr b="0" lang="en-US" sz="2000" spc="-1" strike="noStrike">
              <a:latin typeface="Arial"/>
            </a:endParaRPr>
          </a:p>
          <a:p>
            <a:pPr marL="12600" indent="-216000">
              <a:lnSpc>
                <a:spcPts val="3271"/>
              </a:lnSpc>
              <a:spcBef>
                <a:spcPts val="1001"/>
              </a:spcBef>
              <a:buClr>
                <a:srgbClr val="181a0e"/>
              </a:buClr>
              <a:buFont typeface="StarSymbol"/>
              <a:buAutoNum type="arabicParenR"/>
              <a:tabLst>
                <a:tab algn="l" pos="523080"/>
              </a:tabLst>
            </a:pP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Language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starting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ending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with 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different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characters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over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alphabets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0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{0,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1}.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324AA4-6897-4C2D-9B8F-44B8E5F33A04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2"/>
          <p:cNvSpPr/>
          <p:nvPr/>
        </p:nvSpPr>
        <p:spPr>
          <a:xfrm>
            <a:off x="457200" y="685800"/>
            <a:ext cx="139392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Ans</a:t>
            </a:r>
            <a:r>
              <a:rPr b="0" lang="en-US" sz="2900" spc="-27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-23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1: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33720" y="336240"/>
            <a:ext cx="36788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15" strike="noStrike">
                <a:solidFill>
                  <a:srgbClr val="4f271c"/>
                </a:solidFill>
                <a:latin typeface="Tw Cen MT"/>
              </a:rPr>
              <a:t>1*01*01*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9" name="object 4"/>
          <p:cNvSpPr/>
          <p:nvPr/>
        </p:nvSpPr>
        <p:spPr>
          <a:xfrm>
            <a:off x="1926360" y="1942200"/>
            <a:ext cx="5405040" cy="4504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F9CEB7-C7B6-4229-B34D-7C6425D15073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bject 2"/>
          <p:cNvSpPr/>
          <p:nvPr/>
        </p:nvSpPr>
        <p:spPr>
          <a:xfrm>
            <a:off x="457200" y="838080"/>
            <a:ext cx="14313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Ans</a:t>
            </a:r>
            <a:r>
              <a:rPr b="0" lang="en-US" sz="2900" spc="-27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-4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2: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057400" y="412560"/>
            <a:ext cx="52027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46" strike="noStrike">
                <a:solidFill>
                  <a:srgbClr val="4f271c"/>
                </a:solidFill>
                <a:latin typeface="Tw Cen MT"/>
              </a:rPr>
              <a:t>(0(0+1)*1)+(1(1+0)*0)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2" name="object 4"/>
          <p:cNvSpPr/>
          <p:nvPr/>
        </p:nvSpPr>
        <p:spPr>
          <a:xfrm>
            <a:off x="2055240" y="1791360"/>
            <a:ext cx="5033160" cy="4823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01CE54-0729-4CEE-B5EB-7150B718AC9F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12720" y="234360"/>
            <a:ext cx="815292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162" strike="noStrike">
                <a:solidFill>
                  <a:srgbClr val="4f271c"/>
                </a:solidFill>
                <a:latin typeface="Tw Cen MT"/>
              </a:rPr>
              <a:t>Non-Deterministic </a:t>
            </a: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81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02" strike="noStrike">
                <a:solidFill>
                  <a:srgbClr val="4f271c"/>
                </a:solidFill>
                <a:latin typeface="Tw Cen MT"/>
              </a:rPr>
              <a:t>Automata  </a:t>
            </a:r>
            <a:r>
              <a:rPr b="0" lang="en-US" sz="4400" spc="-72" strike="noStrike">
                <a:solidFill>
                  <a:srgbClr val="4f271c"/>
                </a:solidFill>
                <a:latin typeface="Tw Cen MT"/>
              </a:rPr>
              <a:t>(NFA)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4" name="object 4"/>
          <p:cNvSpPr/>
          <p:nvPr/>
        </p:nvSpPr>
        <p:spPr>
          <a:xfrm>
            <a:off x="1040400" y="2161080"/>
            <a:ext cx="7130880" cy="41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539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400" spc="-32" strike="noStrike">
                <a:solidFill>
                  <a:srgbClr val="181a0e"/>
                </a:solidFill>
                <a:latin typeface="Arial"/>
              </a:rPr>
              <a:t>FA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non-deterministic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more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than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 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(or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none)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(state,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input)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pair</a:t>
            </a:r>
            <a:endParaRPr b="0" lang="en-US" sz="24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400" spc="174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slow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recognizer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but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takes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less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space</a:t>
            </a:r>
            <a:endParaRPr b="0" lang="en-US" sz="24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ﬁve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tuple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37" strike="noStrike">
                <a:solidFill>
                  <a:srgbClr val="181a0e"/>
                </a:solidFill>
                <a:latin typeface="Arial"/>
              </a:rPr>
              <a:t>(S,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372" strike="noStrike">
                <a:solidFill>
                  <a:srgbClr val="181a0e"/>
                </a:solidFill>
                <a:latin typeface="Arial"/>
              </a:rPr>
              <a:t>∑,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q</a:t>
            </a:r>
            <a:r>
              <a:rPr b="0" lang="en-US" sz="2400" spc="86" strike="noStrike" baseline="-32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00" strike="noStrike">
                <a:solidFill>
                  <a:srgbClr val="181a0e"/>
                </a:solidFill>
                <a:latin typeface="Arial"/>
              </a:rPr>
              <a:t>δ,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86" strike="noStrike">
                <a:solidFill>
                  <a:srgbClr val="181a0e"/>
                </a:solidFill>
                <a:latin typeface="Arial"/>
              </a:rPr>
              <a:t>F)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where,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7" strike="noStrike">
                <a:solidFill>
                  <a:srgbClr val="181a0e"/>
                </a:solidFill>
                <a:latin typeface="Arial"/>
              </a:rPr>
              <a:t>ﬁnite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i="1" lang="en-US" sz="24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7" strike="noStrike">
                <a:solidFill>
                  <a:srgbClr val="181a0e"/>
                </a:solidFill>
                <a:latin typeface="Arial"/>
              </a:rPr>
              <a:t>ﬁnite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72" strike="noStrike">
                <a:solidFill>
                  <a:srgbClr val="181a0e"/>
                </a:solidFill>
                <a:latin typeface="Arial"/>
              </a:rPr>
              <a:t>alphabets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194" strike="noStrike">
                <a:solidFill>
                  <a:srgbClr val="181a0e"/>
                </a:solidFill>
                <a:latin typeface="Arial"/>
              </a:rPr>
              <a:t>q</a:t>
            </a:r>
            <a:r>
              <a:rPr b="0" i="1" lang="en-US" sz="2400" spc="290" strike="noStrike" baseline="-32000">
                <a:solidFill>
                  <a:srgbClr val="181a0e"/>
                </a:solidFill>
                <a:latin typeface="Arial"/>
              </a:rPr>
              <a:t>0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starting</a:t>
            </a:r>
            <a:r>
              <a:rPr b="0" i="1" lang="en-US" sz="24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δ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function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92" strike="noStrike">
                <a:solidFill>
                  <a:srgbClr val="181a0e"/>
                </a:solidFill>
                <a:latin typeface="Arial"/>
              </a:rPr>
              <a:t>i.e.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δ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: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31" strike="noStrike">
                <a:solidFill>
                  <a:srgbClr val="181a0e"/>
                </a:solidFill>
                <a:latin typeface="Arial"/>
              </a:rPr>
              <a:t>×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i="1" lang="en-US" sz="24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2</a:t>
            </a:r>
            <a:r>
              <a:rPr b="0" i="1" lang="en-US" sz="2400" spc="35" strike="noStrike" baseline="32000">
                <a:solidFill>
                  <a:srgbClr val="181a0e"/>
                </a:solidFill>
                <a:latin typeface="Arial"/>
              </a:rPr>
              <a:t>|S|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object 5"/>
          <p:cNvSpPr/>
          <p:nvPr/>
        </p:nvSpPr>
        <p:spPr>
          <a:xfrm>
            <a:off x="1600200" y="6172200"/>
            <a:ext cx="608292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424080"/>
              </a:tabLst>
            </a:pP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–</a:t>
            </a:r>
            <a:r>
              <a:rPr b="0" i="1" lang="en-US" sz="2400" spc="4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400" spc="-32" strike="noStrike">
                <a:solidFill>
                  <a:srgbClr val="181a0e"/>
                </a:solidFill>
                <a:latin typeface="Arial"/>
              </a:rPr>
              <a:t>F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32" strike="noStrike">
                <a:solidFill>
                  <a:srgbClr val="181a0e"/>
                </a:solidFill>
                <a:latin typeface="Arial"/>
              </a:rPr>
              <a:t>F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23" strike="noStrike">
                <a:solidFill>
                  <a:srgbClr val="181a0e"/>
                </a:solidFill>
                <a:latin typeface="DejaVu Sans"/>
              </a:rPr>
              <a:t>⊆</a:t>
            </a:r>
            <a:r>
              <a:rPr b="0" i="1" lang="en-US" sz="2400" spc="-330" strike="noStrike">
                <a:solidFill>
                  <a:srgbClr val="181a0e"/>
                </a:solidFill>
                <a:latin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3B7F81-A340-4937-A7E5-DD7A373B2C60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98080"/>
            <a:ext cx="85341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62" strike="noStrike">
                <a:solidFill>
                  <a:srgbClr val="4f271c"/>
                </a:solidFill>
                <a:latin typeface="Tw Cen MT"/>
              </a:rPr>
              <a:t>Non-Deterministic </a:t>
            </a:r>
            <a:r>
              <a:rPr b="0" lang="en-US" sz="4400" spc="123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81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02" strike="noStrike">
                <a:solidFill>
                  <a:srgbClr val="4f271c"/>
                </a:solidFill>
                <a:latin typeface="Tw Cen MT"/>
              </a:rPr>
              <a:t>Automata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7" name="object 3"/>
          <p:cNvSpPr/>
          <p:nvPr/>
        </p:nvSpPr>
        <p:spPr>
          <a:xfrm>
            <a:off x="1050120" y="2275560"/>
            <a:ext cx="6567120" cy="8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7" strike="noStrike">
                <a:solidFill>
                  <a:srgbClr val="181a0e"/>
                </a:solidFill>
                <a:latin typeface="Arial"/>
              </a:rPr>
              <a:t>ﬁgure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shows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3" strike="noStrike">
                <a:solidFill>
                  <a:srgbClr val="181a0e"/>
                </a:solidFill>
                <a:latin typeface="Arial"/>
              </a:rPr>
              <a:t>expression:  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</a:rPr>
              <a:t>a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</a:rPr>
              <a:t>b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)*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</a:rPr>
              <a:t>abb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08" name="object 4"/>
          <p:cNvSpPr/>
          <p:nvPr/>
        </p:nvSpPr>
        <p:spPr>
          <a:xfrm>
            <a:off x="1054440" y="3480840"/>
            <a:ext cx="7564680" cy="2502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3A5160-C727-4235-BC8C-16432167CFFD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3075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8" strike="noStrike">
                <a:solidFill>
                  <a:srgbClr val="4f271c"/>
                </a:solidFill>
                <a:latin typeface="Tw Cen MT"/>
              </a:rPr>
              <a:t>Practice</a:t>
            </a:r>
            <a:r>
              <a:rPr b="0" lang="en-US" sz="4400" spc="-34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11" strike="noStrike">
                <a:solidFill>
                  <a:srgbClr val="4f271c"/>
                </a:solidFill>
                <a:latin typeface="Tw Cen MT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0" name="object 3"/>
          <p:cNvSpPr/>
          <p:nvPr/>
        </p:nvSpPr>
        <p:spPr>
          <a:xfrm>
            <a:off x="1083600" y="2275560"/>
            <a:ext cx="70772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 indent="-21600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AutoNum type="arabicParenR"/>
              <a:tabLst>
                <a:tab algn="l" pos="473760"/>
              </a:tabLst>
            </a:pP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Design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900" spc="-4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{0,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77" strike="noStrike">
                <a:solidFill>
                  <a:srgbClr val="181a0e"/>
                </a:solidFill>
                <a:latin typeface="Arial"/>
              </a:rPr>
              <a:t>1}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accepts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strings 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which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third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right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end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always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0.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473760"/>
              </a:tabLst>
            </a:pPr>
            <a:endParaRPr b="0" lang="en-US" sz="4550" spc="-1" strike="noStrike">
              <a:latin typeface="Arial"/>
            </a:endParaRPr>
          </a:p>
          <a:p>
            <a:pPr marL="12600" indent="-216000">
              <a:lnSpc>
                <a:spcPts val="3271"/>
              </a:lnSpc>
              <a:buClr>
                <a:srgbClr val="181a0e"/>
              </a:buClr>
              <a:buFont typeface="Arial"/>
              <a:buAutoNum type="arabicParenR"/>
              <a:tabLst>
                <a:tab algn="l" pos="523080"/>
              </a:tabLst>
            </a:pP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Design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9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{0,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77" strike="noStrike">
                <a:solidFill>
                  <a:srgbClr val="181a0e"/>
                </a:solidFill>
                <a:latin typeface="Arial"/>
              </a:rPr>
              <a:t>1}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which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accepts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" strike="noStrike">
                <a:solidFill>
                  <a:srgbClr val="181a0e"/>
                </a:solidFill>
                <a:latin typeface="Arial"/>
              </a:rPr>
              <a:t>all 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containing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substring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26" strike="noStrike">
                <a:solidFill>
                  <a:srgbClr val="181a0e"/>
                </a:solidFill>
                <a:latin typeface="Arial"/>
              </a:rPr>
              <a:t>1110.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5CCC9D-266C-4F67-96A9-63DEB9AA078A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083600" y="424800"/>
            <a:ext cx="17355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4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Ans</a:t>
            </a:r>
            <a:r>
              <a:rPr b="0" lang="en-US" sz="2900" spc="-270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 </a:t>
            </a:r>
            <a:r>
              <a:rPr b="0" lang="en-US" sz="2900" spc="-236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1: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2" name="object 3"/>
          <p:cNvSpPr/>
          <p:nvPr/>
        </p:nvSpPr>
        <p:spPr>
          <a:xfrm>
            <a:off x="1083600" y="4029120"/>
            <a:ext cx="17355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Ans</a:t>
            </a:r>
            <a:r>
              <a:rPr b="0" lang="en-US" sz="2900" spc="-27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-4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2: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13" name="object 4"/>
          <p:cNvSpPr/>
          <p:nvPr/>
        </p:nvSpPr>
        <p:spPr>
          <a:xfrm>
            <a:off x="743400" y="1636920"/>
            <a:ext cx="8300880" cy="1622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object 5"/>
          <p:cNvSpPr/>
          <p:nvPr/>
        </p:nvSpPr>
        <p:spPr>
          <a:xfrm>
            <a:off x="686520" y="4901760"/>
            <a:ext cx="8358120" cy="1523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445320-AFC5-4211-836C-6F3C11656889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2649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7" strike="noStrike">
                <a:solidFill>
                  <a:srgbClr val="4f271c"/>
                </a:solidFill>
                <a:latin typeface="Tw Cen MT"/>
              </a:rPr>
              <a:t>ε</a:t>
            </a:r>
            <a:r>
              <a:rPr b="0" lang="en-US" sz="4400" spc="180" strike="noStrike">
                <a:solidFill>
                  <a:srgbClr val="4f271c"/>
                </a:solidFill>
                <a:latin typeface="Tw Cen MT"/>
              </a:rPr>
              <a:t>-N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F</a:t>
            </a:r>
            <a:r>
              <a:rPr b="0" lang="en-US" sz="4400" spc="259" strike="noStrike">
                <a:solidFill>
                  <a:srgbClr val="4f271c"/>
                </a:solidFill>
                <a:latin typeface="Tw Cen MT"/>
              </a:rPr>
              <a:t>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6" name="object 3"/>
          <p:cNvSpPr/>
          <p:nvPr/>
        </p:nvSpPr>
        <p:spPr>
          <a:xfrm>
            <a:off x="1031040" y="2149560"/>
            <a:ext cx="7034400" cy="33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ε-transitions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allowed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2" strike="noStrike">
                <a:solidFill>
                  <a:srgbClr val="181a0e"/>
                </a:solidFill>
                <a:latin typeface="Arial"/>
              </a:rPr>
              <a:t>ε-NFAs</a:t>
            </a:r>
            <a:endParaRPr b="0" lang="en-US" sz="2900" spc="-1" strike="noStrike">
              <a:latin typeface="Arial"/>
            </a:endParaRPr>
          </a:p>
          <a:p>
            <a:pPr marL="4665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</a:rPr>
              <a:t>other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words,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move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another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without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consuming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</a:rPr>
              <a:t>any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symbol</a:t>
            </a:r>
            <a:endParaRPr b="0" lang="en-US" sz="2900" spc="-1" strike="noStrike">
              <a:latin typeface="Arial"/>
            </a:endParaRPr>
          </a:p>
          <a:p>
            <a:pPr marL="4665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case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2" strike="noStrike">
                <a:solidFill>
                  <a:srgbClr val="181a0e"/>
                </a:solidFill>
                <a:latin typeface="Arial"/>
              </a:rPr>
              <a:t>ε-NFA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only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difference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9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900" spc="-4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2" strike="noStrike">
                <a:solidFill>
                  <a:srgbClr val="181a0e"/>
                </a:solidFill>
                <a:latin typeface="AoyagiKouzanFontT"/>
              </a:rPr>
              <a:t>∪</a:t>
            </a:r>
            <a:r>
              <a:rPr b="0" lang="en-US" sz="2900" spc="-840" strike="noStrike">
                <a:solidFill>
                  <a:srgbClr val="181a0e"/>
                </a:solidFill>
                <a:latin typeface="AoyagiKouzanFontT"/>
              </a:rPr>
              <a:t> </a:t>
            </a:r>
            <a:r>
              <a:rPr b="0" lang="en-US" sz="2900" spc="-60" strike="noStrike">
                <a:solidFill>
                  <a:srgbClr val="181a0e"/>
                </a:solidFill>
                <a:latin typeface="Arial"/>
              </a:rPr>
              <a:t>{ε}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 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hence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06" strike="noStrike">
                <a:solidFill>
                  <a:srgbClr val="181a0e"/>
                </a:solidFill>
                <a:latin typeface="Arial"/>
              </a:rPr>
              <a:t>δ: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31" strike="noStrike">
                <a:solidFill>
                  <a:srgbClr val="181a0e"/>
                </a:solidFill>
                <a:latin typeface="Arial"/>
              </a:rPr>
              <a:t>×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</a:rPr>
              <a:t>∑</a:t>
            </a:r>
            <a:r>
              <a:rPr b="0" lang="en-US" sz="2900" spc="-4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2" strike="noStrike">
                <a:solidFill>
                  <a:srgbClr val="181a0e"/>
                </a:solidFill>
                <a:latin typeface="AoyagiKouzanFontT"/>
              </a:rPr>
              <a:t>∪</a:t>
            </a:r>
            <a:r>
              <a:rPr b="0" lang="en-US" sz="2900" spc="-837" strike="noStrike">
                <a:solidFill>
                  <a:srgbClr val="181a0e"/>
                </a:solidFill>
                <a:latin typeface="AoyagiKouzanFontT"/>
              </a:rPr>
              <a:t> </a:t>
            </a:r>
            <a:r>
              <a:rPr b="0" lang="en-US" sz="2900" spc="-60" strike="noStrike">
                <a:solidFill>
                  <a:srgbClr val="181a0e"/>
                </a:solidFill>
                <a:latin typeface="Arial"/>
              </a:rPr>
              <a:t>{ε}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850" spc="35" strike="noStrike" baseline="32000">
                <a:solidFill>
                  <a:srgbClr val="181a0e"/>
                </a:solidFill>
                <a:latin typeface="Arial"/>
              </a:rPr>
              <a:t>|S|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5E269-DFA5-418D-9204-A54AEB4745F7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-292680"/>
            <a:ext cx="8152920" cy="188496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29" strike="noStrike">
                <a:solidFill>
                  <a:srgbClr val="4f271c"/>
                </a:solidFill>
                <a:latin typeface="Tw Cen MT"/>
              </a:rPr>
              <a:t>Reasons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48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09" strike="noStrike">
                <a:solidFill>
                  <a:srgbClr val="4f271c"/>
                </a:solidFill>
                <a:latin typeface="Tw Cen MT"/>
              </a:rPr>
              <a:t>Separation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4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Lexical  Analysis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65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3" strike="noStrike">
                <a:solidFill>
                  <a:srgbClr val="4f271c"/>
                </a:solidFill>
                <a:latin typeface="Tw Cen MT"/>
              </a:rPr>
              <a:t>Parsing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9" name="object 3"/>
          <p:cNvSpPr/>
          <p:nvPr/>
        </p:nvSpPr>
        <p:spPr>
          <a:xfrm>
            <a:off x="1050120" y="1846440"/>
            <a:ext cx="8093520" cy="49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Simplicity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design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most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important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consideration.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 separation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syntactic  </a:t>
            </a:r>
            <a:r>
              <a:rPr b="0" lang="en-US" sz="2400" spc="24" strike="noStrike">
                <a:solidFill>
                  <a:srgbClr val="181a0e"/>
                </a:solidFill>
                <a:latin typeface="Arial"/>
              </a:rPr>
              <a:t>analysis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often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allows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us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simplify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least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these 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tasks.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Compiler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efﬁciency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improved. </a:t>
            </a: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separate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 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allows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us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3" strike="noStrike">
                <a:solidFill>
                  <a:srgbClr val="181a0e"/>
                </a:solidFill>
                <a:latin typeface="Arial"/>
              </a:rPr>
              <a:t>apply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specialized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techniques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 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serve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only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task,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job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parsing.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Compiler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portability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enhanced.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Input-device-speciﬁc 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peculiarities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restricted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</a:rPr>
              <a:t>analyzer.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7480C5-BA2A-46AB-9C30-A131DAE48DD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24976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7" strike="noStrike">
                <a:solidFill>
                  <a:srgbClr val="4f271c"/>
                </a:solidFill>
                <a:latin typeface="Tw Cen MT"/>
              </a:rPr>
              <a:t>ε</a:t>
            </a:r>
            <a:r>
              <a:rPr b="0" lang="en-US" sz="4400" spc="180" strike="noStrike">
                <a:solidFill>
                  <a:srgbClr val="4f271c"/>
                </a:solidFill>
                <a:latin typeface="Tw Cen MT"/>
              </a:rPr>
              <a:t>-N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F</a:t>
            </a:r>
            <a:r>
              <a:rPr b="0" lang="en-US" sz="4400" spc="259" strike="noStrike">
                <a:solidFill>
                  <a:srgbClr val="4f271c"/>
                </a:solidFill>
                <a:latin typeface="Tw Cen MT"/>
              </a:rPr>
              <a:t>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8" name="object 3"/>
          <p:cNvSpPr/>
          <p:nvPr/>
        </p:nvSpPr>
        <p:spPr>
          <a:xfrm>
            <a:off x="1050120" y="1979280"/>
            <a:ext cx="691380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7" strike="noStrike">
                <a:solidFill>
                  <a:srgbClr val="181a0e"/>
                </a:solidFill>
                <a:latin typeface="Arial"/>
              </a:rPr>
              <a:t>ﬁgure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shows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machine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9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moves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that  </a:t>
            </a:r>
            <a:r>
              <a:rPr b="0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3" strike="noStrike">
                <a:solidFill>
                  <a:srgbClr val="181a0e"/>
                </a:solidFill>
                <a:latin typeface="Arial"/>
              </a:rPr>
              <a:t>equivalent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3" strike="noStrike">
                <a:solidFill>
                  <a:srgbClr val="181a0e"/>
                </a:solidFill>
                <a:latin typeface="Arial"/>
              </a:rPr>
              <a:t>expression: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aa* +bb*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19" name="object 4"/>
          <p:cNvSpPr/>
          <p:nvPr/>
        </p:nvSpPr>
        <p:spPr>
          <a:xfrm>
            <a:off x="2514600" y="3733920"/>
            <a:ext cx="3405960" cy="2416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4ABF44-A3CD-4394-A0FB-7D59752A2AD4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533520" y="1295280"/>
            <a:ext cx="2396520" cy="9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0" bIns="0" anchor="t">
            <a:spAutoFit/>
          </a:bodyPr>
          <a:p>
            <a:pPr marL="38160">
              <a:lnSpc>
                <a:spcPct val="100000"/>
              </a:lnSpc>
              <a:spcBef>
                <a:spcPts val="1106"/>
              </a:spcBef>
              <a:buNone/>
            </a:pPr>
            <a:r>
              <a:rPr b="0" i="1" lang="en-US" sz="2000" spc="43" strike="noStrike">
                <a:solidFill>
                  <a:srgbClr val="181a0e"/>
                </a:solidFill>
                <a:latin typeface="Arial"/>
              </a:rPr>
              <a:t>//SIMULATING</a:t>
            </a:r>
            <a:r>
              <a:rPr b="0" i="1" lang="en-US" sz="2000" spc="-23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" strike="noStrike">
                <a:solidFill>
                  <a:srgbClr val="181a0e"/>
                </a:solidFill>
                <a:latin typeface="Arial"/>
              </a:rPr>
              <a:t>NFA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1006"/>
              </a:spcBef>
              <a:buNone/>
            </a:pP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S =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</a:rPr>
              <a:t>-closure(</a:t>
            </a:r>
            <a:r>
              <a:rPr b="0" i="1" lang="en-US" sz="2000" spc="-5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{S</a:t>
            </a:r>
            <a:r>
              <a:rPr b="0" i="1" lang="en-US" sz="2000" spc="-1" strike="noStrike" baseline="-30000">
                <a:solidFill>
                  <a:srgbClr val="181a0e"/>
                </a:solidFill>
                <a:latin typeface="Arial"/>
              </a:rPr>
              <a:t>0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}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3352680" y="1752480"/>
            <a:ext cx="433260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0" bIns="0" anchor="t">
            <a:spAutoFit/>
          </a:bodyPr>
          <a:p>
            <a:pPr marL="38160">
              <a:lnSpc>
                <a:spcPct val="100000"/>
              </a:lnSpc>
              <a:spcBef>
                <a:spcPts val="1106"/>
              </a:spcBef>
              <a:buNone/>
            </a:pPr>
            <a:r>
              <a:rPr b="0" i="1" lang="en-US" sz="2000" spc="168" strike="noStrike">
                <a:solidFill>
                  <a:srgbClr val="181a0e"/>
                </a:solidFill>
                <a:latin typeface="Arial"/>
              </a:rPr>
              <a:t>//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6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48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89" strike="noStrike">
                <a:solidFill>
                  <a:srgbClr val="181a0e"/>
                </a:solidFill>
                <a:latin typeface="Arial"/>
              </a:rPr>
              <a:t>be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accessed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68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2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111" strike="noStrike" baseline="-30000">
                <a:solidFill>
                  <a:srgbClr val="181a0e"/>
                </a:solidFill>
                <a:latin typeface="Arial"/>
              </a:rPr>
              <a:t>0</a:t>
            </a:r>
            <a:r>
              <a:rPr b="0" i="1" lang="en-US" sz="2000" spc="103" strike="noStrike" baseline="-30000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3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-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7" strike="noStrike">
                <a:solidFill>
                  <a:srgbClr val="181a0e"/>
                </a:solidFill>
                <a:latin typeface="Arial"/>
              </a:rPr>
              <a:t>transitions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object 4"/>
          <p:cNvSpPr/>
          <p:nvPr/>
        </p:nvSpPr>
        <p:spPr>
          <a:xfrm>
            <a:off x="533520" y="2438280"/>
            <a:ext cx="4343040" cy="18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31000"/>
              </a:lnSpc>
              <a:spcBef>
                <a:spcPts val="99"/>
              </a:spcBef>
              <a:buNone/>
            </a:pPr>
            <a:r>
              <a:rPr b="0" i="1" lang="en-US" sz="2000" spc="109" strike="noStrike">
                <a:solidFill>
                  <a:srgbClr val="181a0e"/>
                </a:solidFill>
                <a:latin typeface="Arial"/>
              </a:rPr>
              <a:t>c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i="1" lang="en-US" sz="2000" spc="63" strike="noStrike">
                <a:solidFill>
                  <a:srgbClr val="181a0e"/>
                </a:solidFill>
                <a:latin typeface="Arial"/>
              </a:rPr>
              <a:t>getchar(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</a:rPr>
              <a:t>) 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while(c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6" strike="noStrike">
                <a:solidFill>
                  <a:srgbClr val="181a0e"/>
                </a:solidFill>
                <a:latin typeface="Arial"/>
              </a:rPr>
              <a:t>!=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eof)</a:t>
            </a:r>
            <a:r>
              <a:rPr b="0" i="1" lang="en-US" sz="2000" spc="-27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006"/>
              </a:spcBef>
              <a:buNone/>
            </a:pP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S =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-closure(move(S,</a:t>
            </a:r>
            <a:r>
              <a:rPr b="0" i="1" lang="en-US" sz="2000" spc="-4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52" strike="noStrike">
                <a:solidFill>
                  <a:srgbClr val="181a0e"/>
                </a:solidFill>
                <a:latin typeface="Arial"/>
              </a:rPr>
              <a:t>c))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object 5"/>
          <p:cNvSpPr/>
          <p:nvPr/>
        </p:nvSpPr>
        <p:spPr>
          <a:xfrm>
            <a:off x="4038480" y="3352680"/>
            <a:ext cx="4743720" cy="12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5680">
              <a:lnSpc>
                <a:spcPts val="3144"/>
              </a:lnSpc>
              <a:spcBef>
                <a:spcPts val="99"/>
              </a:spcBef>
              <a:buNone/>
            </a:pPr>
            <a:r>
              <a:rPr b="0" i="1" lang="en-US" sz="2000" spc="137" strike="noStrike">
                <a:solidFill>
                  <a:srgbClr val="181a0e"/>
                </a:solidFill>
                <a:latin typeface="Arial"/>
              </a:rPr>
              <a:t>//set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6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48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89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accessible </a:t>
            </a:r>
            <a:r>
              <a:rPr b="0" i="1" lang="en-US" sz="2000" spc="168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3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on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</a:rPr>
              <a:t>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object 6"/>
          <p:cNvSpPr/>
          <p:nvPr/>
        </p:nvSpPr>
        <p:spPr>
          <a:xfrm>
            <a:off x="533520" y="3733920"/>
            <a:ext cx="403056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45720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i="1" lang="en-US" sz="2000" spc="109" strike="noStrike">
                <a:solidFill>
                  <a:srgbClr val="181a0e"/>
                </a:solidFill>
                <a:latin typeface="Arial"/>
              </a:rPr>
              <a:t>c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g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e</a:t>
            </a:r>
            <a:r>
              <a:rPr b="0" i="1" lang="en-US" sz="2000" spc="248" strike="noStrike">
                <a:solidFill>
                  <a:srgbClr val="181a0e"/>
                </a:solidFill>
                <a:latin typeface="Arial"/>
              </a:rPr>
              <a:t>t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char(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} </a:t>
            </a:r>
            <a:r>
              <a:rPr b="0" i="1" lang="en-US" sz="2000" spc="-72" strike="noStrike">
                <a:solidFill>
                  <a:srgbClr val="181a0e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i="1" lang="en-US" sz="2000" spc="154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∩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32" strike="noStrike">
                <a:solidFill>
                  <a:srgbClr val="181a0e"/>
                </a:solidFill>
                <a:latin typeface="Arial"/>
              </a:rPr>
              <a:t>F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34" strike="noStrike">
                <a:solidFill>
                  <a:srgbClr val="181a0e"/>
                </a:solidFill>
                <a:latin typeface="Arial"/>
              </a:rPr>
              <a:t>≠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66" strike="noStrike">
                <a:solidFill>
                  <a:srgbClr val="181a0e"/>
                </a:solidFill>
                <a:latin typeface="Arial"/>
              </a:rPr>
              <a:t>Φ</a:t>
            </a:r>
            <a:r>
              <a:rPr b="0" i="1" lang="en-US" sz="2000" spc="-66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3" strike="noStrike">
                <a:solidFill>
                  <a:srgbClr val="181a0e"/>
                </a:solidFill>
                <a:latin typeface="Arial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return</a:t>
            </a:r>
            <a:r>
              <a:rPr b="0" i="1" lang="en-US" sz="2000" spc="-2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2" strike="noStrike">
                <a:solidFill>
                  <a:srgbClr val="181a0e"/>
                </a:solidFill>
                <a:latin typeface="Arial"/>
              </a:rPr>
              <a:t>“</a:t>
            </a:r>
            <a:r>
              <a:rPr b="1" i="1" lang="en-US" sz="2000" spc="32" strike="noStrike">
                <a:solidFill>
                  <a:srgbClr val="181a0e"/>
                </a:solidFill>
                <a:latin typeface="Verdana"/>
              </a:rPr>
              <a:t>YES</a:t>
            </a:r>
            <a:r>
              <a:rPr b="0" i="1" lang="en-US" sz="2000" spc="32" strike="noStrike">
                <a:solidFill>
                  <a:srgbClr val="181a0e"/>
                </a:solidFill>
                <a:latin typeface="Arial"/>
              </a:rPr>
              <a:t>”  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181a0e"/>
                </a:solidFill>
                <a:latin typeface="Arial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 marL="469440" indent="457200">
              <a:lnSpc>
                <a:spcPct val="100000"/>
              </a:lnSpc>
              <a:spcBef>
                <a:spcPts val="1006"/>
              </a:spcBef>
              <a:buNone/>
              <a:tabLst>
                <a:tab algn="l" pos="0"/>
              </a:tabLst>
            </a:pP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return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</a:rPr>
              <a:t>“</a:t>
            </a:r>
            <a:r>
              <a:rPr b="1" i="1" lang="en-US" sz="2000" spc="-26" strike="noStrike">
                <a:solidFill>
                  <a:srgbClr val="181a0e"/>
                </a:solidFill>
                <a:latin typeface="Verdana"/>
              </a:rPr>
              <a:t>NO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2CAA86-FF49-4CA6-90B1-37F0F4A4384D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80880" y="298080"/>
            <a:ext cx="87627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(Thompson’s</a:t>
            </a:r>
            <a:r>
              <a:rPr b="0" lang="en-US" sz="4400" spc="-31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7" strike="noStrike">
                <a:solidFill>
                  <a:srgbClr val="4f271c"/>
                </a:solidFill>
                <a:latin typeface="Tw Cen MT"/>
              </a:rPr>
              <a:t>Construction)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6" name="object 3"/>
          <p:cNvSpPr/>
          <p:nvPr/>
        </p:nvSpPr>
        <p:spPr>
          <a:xfrm>
            <a:off x="990720" y="1828800"/>
            <a:ext cx="7044480" cy="42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Thompson’s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construction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simple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systematic 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method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74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guarantees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resulting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will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2" strike="noStrike">
                <a:solidFill>
                  <a:srgbClr val="181a0e"/>
                </a:solidFill>
                <a:latin typeface="Arial"/>
              </a:rPr>
              <a:t>have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exactly 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8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Construction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starts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simplest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parts(alphabet 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symbols)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create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complex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3" strike="noStrike">
                <a:solidFill>
                  <a:srgbClr val="181a0e"/>
                </a:solidFill>
                <a:latin typeface="Arial"/>
              </a:rPr>
              <a:t>expression,  </a:t>
            </a:r>
            <a:r>
              <a:rPr b="0" lang="en-US" sz="2400" spc="-12" strike="noStrike">
                <a:solidFill>
                  <a:srgbClr val="181a0e"/>
                </a:solidFill>
                <a:latin typeface="Arial"/>
              </a:rPr>
              <a:t>NFAs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its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subexpressions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</a:rPr>
              <a:t>combined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93FBE8-6A52-4B27-BB84-2F2EE4A0AE43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0978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8" name="object 3"/>
          <p:cNvSpPr/>
          <p:nvPr/>
        </p:nvSpPr>
        <p:spPr>
          <a:xfrm>
            <a:off x="1050120" y="2149560"/>
            <a:ext cx="7712640" cy="29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800" spc="-341" strike="noStrike">
                <a:solidFill>
                  <a:srgbClr val="181a0e"/>
                </a:solidFill>
                <a:latin typeface="Verdana"/>
              </a:rPr>
              <a:t>Input</a:t>
            </a:r>
            <a:r>
              <a:rPr b="1" lang="en-US" sz="2800" spc="-40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31" strike="noStrike">
                <a:solidFill>
                  <a:srgbClr val="181a0e"/>
                </a:solidFill>
                <a:latin typeface="Arial"/>
              </a:rPr>
              <a:t>RE,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51" strike="noStrike">
                <a:solidFill>
                  <a:srgbClr val="181a0e"/>
                </a:solidFill>
                <a:latin typeface="Arial"/>
              </a:rPr>
              <a:t>r,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over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545" strike="noStrike">
                <a:solidFill>
                  <a:srgbClr val="181a0e"/>
                </a:solidFill>
                <a:latin typeface="Arial"/>
              </a:rPr>
              <a:t>∑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800" spc="-222" strike="noStrike">
                <a:solidFill>
                  <a:srgbClr val="181a0e"/>
                </a:solidFill>
                <a:latin typeface="Verdana"/>
              </a:rPr>
              <a:t>Output</a:t>
            </a:r>
            <a:r>
              <a:rPr b="1" lang="en-US" sz="2800" spc="-40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2" strike="noStrike">
                <a:solidFill>
                  <a:srgbClr val="181a0e"/>
                </a:solidFill>
                <a:latin typeface="Arial"/>
              </a:rPr>
              <a:t>ε-NFA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</a:rPr>
              <a:t>L(r)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800" spc="-225" strike="noStrike">
                <a:solidFill>
                  <a:srgbClr val="181a0e"/>
                </a:solidFill>
                <a:latin typeface="Verdana"/>
              </a:rPr>
              <a:t>Procedure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Process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in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bottom-up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manner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by 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creating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2" strike="noStrike">
                <a:solidFill>
                  <a:srgbClr val="181a0e"/>
                </a:solidFill>
                <a:latin typeface="Arial"/>
              </a:rPr>
              <a:t>ε-NFA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545" strike="noStrike">
                <a:solidFill>
                  <a:srgbClr val="181a0e"/>
                </a:solidFill>
                <a:latin typeface="Arial"/>
              </a:rPr>
              <a:t>∑   </a:t>
            </a:r>
            <a:r>
              <a:rPr b="0" lang="en-US" sz="2800" spc="-4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including</a:t>
            </a:r>
            <a:r>
              <a:rPr b="0" lang="en-US" sz="28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06" strike="noStrike">
                <a:solidFill>
                  <a:srgbClr val="181a0e"/>
                </a:solidFill>
                <a:latin typeface="Arial"/>
              </a:rPr>
              <a:t>ε.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Then 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recursively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create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for </a:t>
            </a:r>
            <a:r>
              <a:rPr b="0" lang="en-US" sz="2800" spc="137" strike="noStrike">
                <a:solidFill>
                  <a:srgbClr val="181a0e"/>
                </a:solidFill>
                <a:latin typeface="Arial"/>
              </a:rPr>
              <a:t>other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operations </a:t>
            </a:r>
            <a:r>
              <a:rPr b="0" lang="en-US" sz="2800" spc="4" strike="noStrike">
                <a:solidFill>
                  <a:srgbClr val="181a0e"/>
                </a:solidFill>
                <a:latin typeface="Arial"/>
              </a:rPr>
              <a:t>as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shown  </a:t>
            </a:r>
            <a:r>
              <a:rPr b="0" lang="en-US" sz="2800" spc="18" strike="noStrike">
                <a:solidFill>
                  <a:srgbClr val="181a0e"/>
                </a:solidFill>
                <a:latin typeface="Arial"/>
              </a:rPr>
              <a:t>below.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E875A2-A898-4DE8-A2A5-F68D677988F7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488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0" name="object 3"/>
          <p:cNvSpPr/>
          <p:nvPr/>
        </p:nvSpPr>
        <p:spPr>
          <a:xfrm>
            <a:off x="1083600" y="2275560"/>
            <a:ext cx="42454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182" strike="noStrike">
                <a:solidFill>
                  <a:srgbClr val="181a0e"/>
                </a:solidFill>
                <a:latin typeface="Arial"/>
              </a:rPr>
              <a:t>(1)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recognize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48" strike="noStrike">
                <a:solidFill>
                  <a:srgbClr val="181a0e"/>
                </a:solidFill>
                <a:latin typeface="Arial"/>
              </a:rPr>
              <a:t>empty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Arial"/>
              </a:rPr>
              <a:t>ε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1" name="object 4"/>
          <p:cNvSpPr/>
          <p:nvPr/>
        </p:nvSpPr>
        <p:spPr>
          <a:xfrm>
            <a:off x="1083600" y="4599000"/>
            <a:ext cx="561096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52" strike="noStrike">
                <a:solidFill>
                  <a:srgbClr val="181a0e"/>
                </a:solidFill>
                <a:latin typeface="Arial"/>
              </a:rPr>
              <a:t>(2)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recognize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9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307" strike="noStrike">
                <a:solidFill>
                  <a:srgbClr val="181a0e"/>
                </a:solidFill>
                <a:latin typeface="Verdana"/>
              </a:rPr>
              <a:t>a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</a:rPr>
              <a:t>∑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2" name="object 5"/>
          <p:cNvSpPr/>
          <p:nvPr/>
        </p:nvSpPr>
        <p:spPr>
          <a:xfrm>
            <a:off x="4114800" y="2895480"/>
            <a:ext cx="3272760" cy="1235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6"/>
          <p:cNvSpPr/>
          <p:nvPr/>
        </p:nvSpPr>
        <p:spPr>
          <a:xfrm>
            <a:off x="3809880" y="5181480"/>
            <a:ext cx="3048840" cy="12355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A52889-032E-4F87-A1DB-7A4E593B9D28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250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5" name="object 3"/>
          <p:cNvSpPr/>
          <p:nvPr/>
        </p:nvSpPr>
        <p:spPr>
          <a:xfrm>
            <a:off x="1064520" y="1932840"/>
            <a:ext cx="6910560" cy="15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38160">
              <a:lnSpc>
                <a:spcPts val="3271"/>
              </a:lnSpc>
              <a:spcBef>
                <a:spcPts val="380"/>
              </a:spcBef>
              <a:buNone/>
            </a:pPr>
            <a:r>
              <a:rPr b="0" lang="en-US" sz="2900" spc="-12" strike="noStrike">
                <a:solidFill>
                  <a:srgbClr val="181a0e"/>
                </a:solidFill>
                <a:latin typeface="Arial"/>
              </a:rPr>
              <a:t>(3)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7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</a:rPr>
              <a:t>N(r</a:t>
            </a:r>
            <a:r>
              <a:rPr b="0" lang="en-US" sz="2850" spc="-60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N(r</a:t>
            </a:r>
            <a:r>
              <a:rPr b="0" lang="en-US" sz="2850" spc="12" strike="noStrike" baseline="-32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2" strike="noStrike">
                <a:solidFill>
                  <a:srgbClr val="181a0e"/>
                </a:solidFill>
                <a:latin typeface="Arial"/>
              </a:rPr>
              <a:t>NFAs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expressions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-32" strike="noStrike" baseline="-32000">
                <a:solidFill>
                  <a:srgbClr val="181a0e"/>
                </a:solidFill>
                <a:latin typeface="Arial"/>
              </a:rPr>
              <a:t>1 </a:t>
            </a:r>
            <a:r>
              <a:rPr b="0" lang="en-US" sz="1900" spc="-2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177" strike="noStrike" baseline="-32000">
                <a:solidFill>
                  <a:srgbClr val="181a0e"/>
                </a:solidFill>
                <a:latin typeface="Arial"/>
              </a:rPr>
              <a:t>2</a:t>
            </a:r>
            <a:endParaRPr b="0" lang="en-US" sz="285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18"/>
              </a:spcBef>
              <a:buNone/>
            </a:pPr>
            <a:r>
              <a:rPr b="0" lang="en-US" sz="2900" spc="-35" strike="noStrike">
                <a:solidFill>
                  <a:srgbClr val="181a0e"/>
                </a:solidFill>
                <a:latin typeface="Arial"/>
              </a:rPr>
              <a:t>(A)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5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-24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850" spc="134" strike="noStrike" baseline="-32000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</a:rPr>
              <a:t>+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177" strike="noStrike" baseline="-32000">
                <a:solidFill>
                  <a:srgbClr val="181a0e"/>
                </a:solidFill>
                <a:latin typeface="Arial"/>
              </a:rPr>
              <a:t>2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336" name="object 4"/>
          <p:cNvSpPr/>
          <p:nvPr/>
        </p:nvSpPr>
        <p:spPr>
          <a:xfrm>
            <a:off x="861120" y="3755520"/>
            <a:ext cx="7935120" cy="2825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706C8A-854C-494D-B3FE-68EFD03820C1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8596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8" name="object 3"/>
          <p:cNvSpPr/>
          <p:nvPr/>
        </p:nvSpPr>
        <p:spPr>
          <a:xfrm>
            <a:off x="1064520" y="1806840"/>
            <a:ext cx="7162920" cy="20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38160">
              <a:lnSpc>
                <a:spcPct val="100000"/>
              </a:lnSpc>
              <a:spcBef>
                <a:spcPts val="1091"/>
              </a:spcBef>
              <a:buNone/>
            </a:pPr>
            <a:r>
              <a:rPr b="0" lang="en-US" sz="2900" spc="-60" strike="noStrike">
                <a:solidFill>
                  <a:srgbClr val="181a0e"/>
                </a:solidFill>
                <a:latin typeface="Arial"/>
              </a:rPr>
              <a:t>(B)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5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-24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850" spc="134" strike="noStrike" baseline="-32000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.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177" strike="noStrike" baseline="-32000">
                <a:solidFill>
                  <a:srgbClr val="181a0e"/>
                </a:solidFill>
                <a:latin typeface="Arial"/>
              </a:rPr>
              <a:t>2</a:t>
            </a:r>
            <a:endParaRPr b="0" lang="en-US" sz="2850" spc="-1" strike="noStrike">
              <a:latin typeface="Arial"/>
            </a:endParaRPr>
          </a:p>
          <a:p>
            <a:pPr marL="38160">
              <a:lnSpc>
                <a:spcPts val="3271"/>
              </a:lnSpc>
              <a:spcBef>
                <a:spcPts val="1276"/>
              </a:spcBef>
              <a:buNone/>
            </a:pPr>
            <a:r>
              <a:rPr b="0" lang="en-US" sz="29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43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</a:rPr>
              <a:t>N(r</a:t>
            </a:r>
            <a:r>
              <a:rPr b="0" lang="en-US" sz="2850" spc="-69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becomes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43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N(r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)  </a:t>
            </a:r>
            <a:r>
              <a:rPr b="0" lang="en-US" sz="29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N(r</a:t>
            </a:r>
            <a:r>
              <a:rPr b="0" lang="en-US" sz="2850" spc="12" strike="noStrike" baseline="-32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become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ﬁnal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N(r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2666880" y="4191120"/>
            <a:ext cx="4788000" cy="2496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C2BAAE-CAC0-4258-8BE5-584F3126AB78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0215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1" name="object 3"/>
          <p:cNvSpPr/>
          <p:nvPr/>
        </p:nvSpPr>
        <p:spPr>
          <a:xfrm>
            <a:off x="1083600" y="1598400"/>
            <a:ext cx="4783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111" strike="noStrike">
                <a:solidFill>
                  <a:srgbClr val="181a0e"/>
                </a:solidFill>
                <a:latin typeface="Arial"/>
              </a:rPr>
              <a:t>(C)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r*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42" name="object 4"/>
          <p:cNvSpPr/>
          <p:nvPr/>
        </p:nvSpPr>
        <p:spPr>
          <a:xfrm>
            <a:off x="1083600" y="5200200"/>
            <a:ext cx="7135200" cy="15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 anchor="t">
            <a:spAutoFit/>
          </a:bodyPr>
          <a:p>
            <a:pPr marL="12600">
              <a:lnSpc>
                <a:spcPts val="2920"/>
              </a:lnSpc>
              <a:spcBef>
                <a:spcPts val="660"/>
              </a:spcBef>
              <a:buNone/>
            </a:pPr>
            <a:r>
              <a:rPr b="0" lang="en-US" sz="2800" spc="49" strike="noStrike">
                <a:solidFill>
                  <a:srgbClr val="181a0e"/>
                </a:solidFill>
                <a:latin typeface="Arial"/>
              </a:rPr>
              <a:t>Using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rules </a:t>
            </a:r>
            <a:r>
              <a:rPr b="0" lang="en-US" sz="2800" spc="-265" strike="noStrike">
                <a:solidFill>
                  <a:srgbClr val="181a0e"/>
                </a:solidFill>
                <a:latin typeface="Arial"/>
              </a:rPr>
              <a:t>1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lang="en-US" sz="2800" spc="-35" strike="noStrike">
                <a:solidFill>
                  <a:srgbClr val="181a0e"/>
                </a:solidFill>
                <a:latin typeface="Arial"/>
              </a:rPr>
              <a:t>2,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</a:rPr>
              <a:t>construct </a:t>
            </a:r>
            <a:r>
              <a:rPr b="0" lang="en-US" sz="2800" spc="-12" strike="noStrike">
                <a:solidFill>
                  <a:srgbClr val="181a0e"/>
                </a:solidFill>
                <a:latin typeface="Arial"/>
              </a:rPr>
              <a:t>NFAs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for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each basic 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49" strike="noStrike">
                <a:solidFill>
                  <a:srgbClr val="181a0e"/>
                </a:solidFill>
                <a:latin typeface="Arial"/>
              </a:rPr>
              <a:t>expression;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3" strike="noStrike">
                <a:solidFill>
                  <a:srgbClr val="181a0e"/>
                </a:solidFill>
                <a:latin typeface="Arial"/>
              </a:rPr>
              <a:t>combine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these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basic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181a0e"/>
                </a:solidFill>
                <a:latin typeface="Arial"/>
              </a:rPr>
              <a:t>NFAs 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using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rule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42" strike="noStrike">
                <a:solidFill>
                  <a:srgbClr val="181a0e"/>
                </a:solidFill>
                <a:latin typeface="Arial"/>
              </a:rPr>
              <a:t>3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3" strike="noStrike">
                <a:solidFill>
                  <a:srgbClr val="181a0e"/>
                </a:solidFill>
                <a:latin typeface="Arial"/>
              </a:rPr>
              <a:t>obtain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3" strike="noStrike">
                <a:solidFill>
                  <a:srgbClr val="181a0e"/>
                </a:solidFill>
                <a:latin typeface="Arial"/>
              </a:rPr>
              <a:t>entire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expression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object 5"/>
          <p:cNvSpPr/>
          <p:nvPr/>
        </p:nvSpPr>
        <p:spPr>
          <a:xfrm>
            <a:off x="2096640" y="2209680"/>
            <a:ext cx="5592600" cy="2871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F343F1-B3D7-4854-96B4-0359FAFC5A96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0" y="0"/>
            <a:ext cx="9143640" cy="6858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1A9070-22E9-4746-B1D5-FEB65E27EA90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8314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</a:t>
            </a:r>
            <a:r>
              <a:rPr b="0" lang="en-US" sz="4400" spc="-31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7" strike="noStrike">
                <a:solidFill>
                  <a:srgbClr val="4f271c"/>
                </a:solidFill>
                <a:latin typeface="Tw Cen MT"/>
              </a:rPr>
              <a:t>(Subset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7" strike="noStrike">
                <a:solidFill>
                  <a:srgbClr val="4f271c"/>
                </a:solidFill>
                <a:latin typeface="Tw Cen MT"/>
              </a:rPr>
              <a:t>Construction)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6" name="object 3"/>
          <p:cNvSpPr/>
          <p:nvPr/>
        </p:nvSpPr>
        <p:spPr>
          <a:xfrm>
            <a:off x="1050120" y="1989000"/>
            <a:ext cx="7302960" cy="46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subset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construction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algorithm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converts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</a:rPr>
              <a:t>NFA 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into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505" strike="noStrike">
                <a:solidFill>
                  <a:srgbClr val="181a0e"/>
                </a:solidFill>
                <a:latin typeface="Arial"/>
              </a:rPr>
              <a:t>  </a:t>
            </a:r>
            <a:r>
              <a:rPr b="0" lang="en-US" sz="2000" spc="-21" strike="noStrike">
                <a:solidFill>
                  <a:srgbClr val="181a0e"/>
                </a:solidFill>
                <a:latin typeface="Arial"/>
              </a:rPr>
              <a:t>DFA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use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following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operations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keep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track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sets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</a:rPr>
              <a:t>NFA</a:t>
            </a:r>
            <a:endParaRPr b="0" lang="en-US" sz="20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000" spc="32" strike="noStrike">
                <a:solidFill>
                  <a:srgbClr val="181a0e"/>
                </a:solidFill>
                <a:latin typeface="Arial"/>
              </a:rPr>
              <a:t>ε-closure(s)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reachable</a:t>
            </a:r>
            <a:r>
              <a:rPr b="0" i="1" lang="en-US" sz="20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</a:rPr>
              <a:t>from 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7" strike="noStrike">
                <a:solidFill>
                  <a:srgbClr val="181a0e"/>
                </a:solidFill>
                <a:latin typeface="Arial"/>
              </a:rPr>
              <a:t>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3" strike="noStrike">
                <a:solidFill>
                  <a:srgbClr val="181a0e"/>
                </a:solidFill>
                <a:latin typeface="Arial"/>
              </a:rPr>
              <a:t>ε-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transition</a:t>
            </a:r>
            <a:endParaRPr b="0" lang="en-US" sz="20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000" spc="38" strike="noStrike">
                <a:solidFill>
                  <a:srgbClr val="181a0e"/>
                </a:solidFill>
                <a:latin typeface="Arial"/>
              </a:rPr>
              <a:t>ε-closure(T)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reachable 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T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7" strike="noStrike">
                <a:solidFill>
                  <a:srgbClr val="181a0e"/>
                </a:solidFill>
                <a:latin typeface="Arial"/>
              </a:rPr>
              <a:t>on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3" strike="noStrike">
                <a:solidFill>
                  <a:srgbClr val="181a0e"/>
                </a:solidFill>
                <a:latin typeface="Arial"/>
              </a:rPr>
              <a:t>ε-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transition</a:t>
            </a:r>
            <a:endParaRPr b="0" lang="en-US" sz="20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000" spc="-35" strike="noStrike">
                <a:solidFill>
                  <a:srgbClr val="181a0e"/>
                </a:solidFill>
                <a:latin typeface="Arial"/>
              </a:rPr>
              <a:t>move(T,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</a:rPr>
              <a:t>a)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which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3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i="1" lang="en-US" sz="20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8" strike="noStrike">
                <a:solidFill>
                  <a:srgbClr val="181a0e"/>
                </a:solidFill>
                <a:latin typeface="Arial"/>
              </a:rPr>
              <a:t>is 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7" strike="noStrike">
                <a:solidFill>
                  <a:srgbClr val="181a0e"/>
                </a:solidFill>
                <a:latin typeface="Arial"/>
              </a:rPr>
              <a:t>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23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000" spc="-307" strike="noStrike">
                <a:solidFill>
                  <a:srgbClr val="181a0e"/>
                </a:solidFill>
                <a:latin typeface="Verdana"/>
              </a:rPr>
              <a:t>a</a:t>
            </a:r>
            <a:r>
              <a:rPr b="1" i="1" lang="en-US" sz="20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08026B-5B45-40E0-933D-0C2DF74F8B8D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2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1" name="object 3"/>
          <p:cNvSpPr/>
          <p:nvPr/>
        </p:nvSpPr>
        <p:spPr>
          <a:xfrm>
            <a:off x="1066680" y="1676520"/>
            <a:ext cx="7045200" cy="41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57200" indent="-44496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56480"/>
                <a:tab algn="l" pos="457920"/>
              </a:tabLst>
            </a:pPr>
            <a:r>
              <a:rPr b="0" lang="en-US" sz="2900" spc="29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Tokens</a:t>
            </a:r>
            <a:endParaRPr b="0" lang="en-US" sz="2900" spc="-1" strike="noStrike">
              <a:latin typeface="Arial"/>
            </a:endParaRPr>
          </a:p>
          <a:p>
            <a:pPr lvl="1" marL="987480" indent="-42876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87480"/>
                <a:tab algn="l" pos="988200"/>
              </a:tabLst>
            </a:pPr>
            <a:r>
              <a:rPr b="0" i="1" lang="en-US" sz="29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63" strike="noStrike">
                <a:solidFill>
                  <a:srgbClr val="181a0e"/>
                </a:solidFill>
                <a:latin typeface="Arial"/>
              </a:rPr>
              <a:t>single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23" strike="noStrike">
                <a:solidFill>
                  <a:srgbClr val="181a0e"/>
                </a:solidFill>
                <a:latin typeface="Arial"/>
              </a:rPr>
              <a:t>word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77" strike="noStrike">
                <a:solidFill>
                  <a:srgbClr val="181a0e"/>
                </a:solidFill>
                <a:latin typeface="Arial"/>
              </a:rPr>
              <a:t>source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03" strike="noStrike">
                <a:solidFill>
                  <a:srgbClr val="181a0e"/>
                </a:solidFill>
                <a:latin typeface="Arial"/>
              </a:rPr>
              <a:t>code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23" strike="noStrike">
                <a:solidFill>
                  <a:srgbClr val="181a0e"/>
                </a:solidFill>
                <a:latin typeface="Arial"/>
              </a:rPr>
              <a:t>input</a:t>
            </a:r>
            <a:endParaRPr b="0" lang="en-US" sz="2900" spc="-1" strike="noStrike">
              <a:latin typeface="Arial"/>
            </a:endParaRPr>
          </a:p>
          <a:p>
            <a:pPr lvl="1" marL="987480" indent="-42804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87480"/>
                <a:tab algn="l" pos="988200"/>
              </a:tabLst>
            </a:pPr>
            <a:r>
              <a:rPr b="0" i="1" lang="en-US" sz="29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69" strike="noStrike">
                <a:solidFill>
                  <a:srgbClr val="181a0e"/>
                </a:solidFill>
                <a:latin typeface="Arial"/>
              </a:rPr>
              <a:t>pair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</a:rPr>
              <a:t>consisting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28" strike="noStrike">
                <a:solidFill>
                  <a:srgbClr val="181a0e"/>
                </a:solidFill>
                <a:latin typeface="Arial"/>
              </a:rPr>
              <a:t>token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83" strike="noStrike">
                <a:solidFill>
                  <a:srgbClr val="181a0e"/>
                </a:solidFill>
                <a:latin typeface="Arial"/>
              </a:rPr>
              <a:t>name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58" strike="noStrike">
                <a:solidFill>
                  <a:srgbClr val="181a0e"/>
                </a:solidFill>
                <a:latin typeface="Arial"/>
              </a:rPr>
              <a:t>and  </a:t>
            </a:r>
            <a:r>
              <a:rPr b="0" i="1" lang="en-US" sz="29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</a:rPr>
              <a:t>optional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37" strike="noStrike">
                <a:solidFill>
                  <a:srgbClr val="181a0e"/>
                </a:solidFill>
                <a:latin typeface="Arial"/>
              </a:rPr>
              <a:t>attribute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value</a:t>
            </a:r>
            <a:endParaRPr b="0" lang="en-US" sz="2900" spc="-1" strike="noStrike">
              <a:latin typeface="Arial"/>
            </a:endParaRPr>
          </a:p>
          <a:p>
            <a:pPr lvl="1" marL="987480" indent="-42804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87480"/>
                <a:tab algn="l" pos="988200"/>
              </a:tabLst>
            </a:pPr>
            <a:r>
              <a:rPr b="0" i="1" lang="en-US" sz="2900" spc="29" strike="noStrike">
                <a:solidFill>
                  <a:srgbClr val="181a0e"/>
                </a:solidFill>
                <a:latin typeface="Arial"/>
              </a:rPr>
              <a:t>Tokens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72" strike="noStrike">
                <a:solidFill>
                  <a:srgbClr val="181a0e"/>
                </a:solidFill>
                <a:latin typeface="Arial"/>
              </a:rPr>
              <a:t>separately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09" strike="noStrike">
                <a:solidFill>
                  <a:srgbClr val="181a0e"/>
                </a:solidFill>
                <a:latin typeface="Arial"/>
              </a:rPr>
              <a:t>identiﬁable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83" strike="noStrike">
                <a:solidFill>
                  <a:srgbClr val="181a0e"/>
                </a:solidFill>
                <a:latin typeface="Arial"/>
              </a:rPr>
              <a:t>blocks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62" strike="noStrike">
                <a:solidFill>
                  <a:srgbClr val="181a0e"/>
                </a:solidFill>
                <a:latin typeface="Arial"/>
              </a:rPr>
              <a:t>with 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</a:rPr>
              <a:t>collective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83" strike="noStrike">
                <a:solidFill>
                  <a:srgbClr val="181a0e"/>
                </a:solidFill>
                <a:latin typeface="Arial"/>
              </a:rPr>
              <a:t>meaning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EF6A8D-B584-4CF1-AF01-B7967772C28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945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8" strike="noStrike">
                <a:solidFill>
                  <a:srgbClr val="4f271c"/>
                </a:solidFill>
                <a:latin typeface="Tw Cen MT"/>
              </a:rPr>
              <a:t>NFA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68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8" name="object 3"/>
          <p:cNvSpPr/>
          <p:nvPr/>
        </p:nvSpPr>
        <p:spPr>
          <a:xfrm>
            <a:off x="762120" y="1828800"/>
            <a:ext cx="7848360" cy="45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algorithm</a:t>
            </a:r>
            <a:r>
              <a:rPr b="0" lang="en-US" sz="2400" spc="-46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produces:</a:t>
            </a:r>
            <a:endParaRPr b="0" lang="en-US" sz="2400" spc="-1" strike="noStrike">
              <a:latin typeface="Arial"/>
            </a:endParaRPr>
          </a:p>
          <a:p>
            <a:pPr lvl="1" marL="996840" indent="-42156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Dstates</a:t>
            </a:r>
            <a:r>
              <a:rPr b="1" i="1" lang="en-US" sz="2400" spc="-38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new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DFA 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</a:rPr>
              <a:t>consisting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sets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endParaRPr b="0" lang="en-US" sz="2400" spc="-1" strike="noStrike">
              <a:latin typeface="Arial"/>
            </a:endParaRPr>
          </a:p>
          <a:p>
            <a:pPr lvl="1" marL="996840" indent="-42228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 charset="2"/>
              <a:buChar char=""/>
              <a:tabLst>
                <a:tab algn="l" pos="996840"/>
                <a:tab algn="l" pos="997560"/>
              </a:tabLst>
            </a:pP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Dtran</a:t>
            </a:r>
            <a:r>
              <a:rPr b="1" i="1" lang="en-US" sz="2400" spc="-38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transition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table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new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DFA</a:t>
            </a:r>
            <a:endParaRPr b="0" lang="en-US" sz="2400" spc="-1" strike="noStrike">
              <a:latin typeface="Arial"/>
            </a:endParaRPr>
          </a:p>
          <a:p>
            <a:pPr marL="4665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3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ε-closure(q</a:t>
            </a:r>
            <a:r>
              <a:rPr b="0" lang="en-US" sz="2400" spc="86" strike="noStrike" baseline="-32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665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Dstates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 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containing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least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one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accepting 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state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50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NFA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21DBFF-2C22-4538-ABD2-9C93992AC28A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33520" y="376560"/>
            <a:ext cx="2726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800" spc="123" strike="noStrike">
                <a:solidFill>
                  <a:srgbClr val="4f271c"/>
                </a:solidFill>
                <a:latin typeface="Tw Cen MT"/>
              </a:rPr>
              <a:t>Al</a:t>
            </a:r>
            <a:r>
              <a:rPr b="0" lang="en-US" sz="2800" spc="143" strike="noStrike">
                <a:solidFill>
                  <a:srgbClr val="4f271c"/>
                </a:solidFill>
                <a:latin typeface="Tw Cen MT"/>
              </a:rPr>
              <a:t>gorithm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0" name="object 4"/>
          <p:cNvSpPr/>
          <p:nvPr/>
        </p:nvSpPr>
        <p:spPr>
          <a:xfrm>
            <a:off x="914400" y="1676520"/>
            <a:ext cx="6102000" cy="50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 anchor="t">
            <a:spAutoFit/>
          </a:bodyPr>
          <a:p>
            <a:pPr marL="25560">
              <a:lnSpc>
                <a:spcPct val="100000"/>
              </a:lnSpc>
              <a:spcBef>
                <a:spcPts val="1094"/>
              </a:spcBef>
              <a:buNone/>
            </a:pPr>
            <a:r>
              <a:rPr b="0" lang="en-US" sz="2000" spc="137" strike="noStrike">
                <a:solidFill>
                  <a:srgbClr val="181a0e"/>
                </a:solidFill>
                <a:latin typeface="Arial"/>
              </a:rPr>
              <a:t>Put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ε-closure(q</a:t>
            </a:r>
            <a:r>
              <a:rPr b="0" lang="en-US" sz="2000" spc="86" strike="noStrike" baseline="-31000">
                <a:solidFill>
                  <a:srgbClr val="181a0e"/>
                </a:solidFill>
                <a:latin typeface="Arial"/>
              </a:rPr>
              <a:t>0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unmarked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Dstates</a:t>
            </a:r>
            <a:endParaRPr b="0" lang="en-US" sz="20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While</a:t>
            </a:r>
            <a:r>
              <a:rPr b="1" lang="en-US" sz="2000" spc="-38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there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unmarked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T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Dstates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Mark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984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For</a:t>
            </a:r>
            <a:r>
              <a:rPr b="1" lang="en-US" sz="2000" spc="-392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input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</a:rPr>
              <a:t>∈</a:t>
            </a:r>
            <a:r>
              <a:rPr b="0" lang="en-US" sz="2000" spc="-806" strike="noStrike">
                <a:solidFill>
                  <a:srgbClr val="181a0e"/>
                </a:solidFill>
                <a:latin typeface="AoyagiKouzanFontT"/>
              </a:rPr>
              <a:t> </a:t>
            </a:r>
            <a:r>
              <a:rPr b="0" lang="en-US" sz="2400" spc="-545" strike="noStrike">
                <a:solidFill>
                  <a:srgbClr val="181a0e"/>
                </a:solidFill>
                <a:latin typeface="Arial"/>
              </a:rPr>
              <a:t>∑        </a:t>
            </a:r>
            <a:r>
              <a:rPr b="0" lang="en-US" sz="2400" spc="-4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1006"/>
              </a:spcBef>
              <a:buNone/>
            </a:pPr>
            <a:r>
              <a:rPr b="0" lang="en-US" sz="2000" spc="-41" strike="noStrike">
                <a:solidFill>
                  <a:srgbClr val="181a0e"/>
                </a:solidFill>
                <a:latin typeface="Arial"/>
              </a:rPr>
              <a:t>U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12" strike="noStrike">
                <a:solidFill>
                  <a:srgbClr val="181a0e"/>
                </a:solidFill>
                <a:latin typeface="Arial"/>
              </a:rPr>
              <a:t>ε-closure(move(T,</a:t>
            </a:r>
            <a:r>
              <a:rPr b="0" lang="en-US" sz="2000" spc="-42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</a:rPr>
              <a:t>a))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995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If </a:t>
            </a:r>
            <a:r>
              <a:rPr b="0" lang="en-US" sz="2000" spc="-41" strike="noStrike">
                <a:solidFill>
                  <a:srgbClr val="181a0e"/>
                </a:solidFill>
                <a:latin typeface="Arial"/>
              </a:rPr>
              <a:t>U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8" strike="noStrike">
                <a:solidFill>
                  <a:srgbClr val="181a0e"/>
                </a:solidFill>
                <a:latin typeface="Arial"/>
              </a:rPr>
              <a:t>not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Dstates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39644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Add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41" strike="noStrike">
                <a:solidFill>
                  <a:srgbClr val="181a0e"/>
                </a:solidFill>
                <a:latin typeface="Arial"/>
              </a:rPr>
              <a:t>U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unmarked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8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Dstates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End if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995"/>
              </a:spcBef>
              <a:buNone/>
            </a:pP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Dtran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[T, a]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54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41" strike="noStrike">
                <a:solidFill>
                  <a:srgbClr val="181a0e"/>
                </a:solidFill>
                <a:latin typeface="Arial"/>
              </a:rPr>
              <a:t>U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End do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object 5"/>
          <p:cNvSpPr/>
          <p:nvPr/>
        </p:nvSpPr>
        <p:spPr>
          <a:xfrm>
            <a:off x="1083600" y="6299640"/>
            <a:ext cx="19641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End do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40FE69-2C90-4F45-A7FD-80A85005C602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bject 2"/>
          <p:cNvSpPr/>
          <p:nvPr/>
        </p:nvSpPr>
        <p:spPr>
          <a:xfrm>
            <a:off x="659520" y="859680"/>
            <a:ext cx="8397360" cy="5157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A7BDA1-6ED7-40FC-B99C-8FCBF92E1EF4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object 2"/>
          <p:cNvSpPr/>
          <p:nvPr/>
        </p:nvSpPr>
        <p:spPr>
          <a:xfrm>
            <a:off x="695520" y="44640"/>
            <a:ext cx="8345880" cy="6730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6D0D3A-8F99-4E7E-BDC0-C9C992F49E63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bject 2"/>
          <p:cNvSpPr/>
          <p:nvPr/>
        </p:nvSpPr>
        <p:spPr>
          <a:xfrm>
            <a:off x="675000" y="99720"/>
            <a:ext cx="8376480" cy="6613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F5BDB3-2929-4FD2-89F2-A4B5A2864AB1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object 2"/>
          <p:cNvSpPr/>
          <p:nvPr/>
        </p:nvSpPr>
        <p:spPr>
          <a:xfrm>
            <a:off x="1083600" y="630000"/>
            <a:ext cx="5164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8" strike="noStrike">
                <a:solidFill>
                  <a:srgbClr val="181a0e"/>
                </a:solidFill>
                <a:latin typeface="Arial"/>
              </a:rPr>
              <a:t>Practice</a:t>
            </a:r>
            <a:r>
              <a:rPr b="0" lang="en-US" sz="4400" spc="-36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4400" spc="123" strike="noStrike">
                <a:solidFill>
                  <a:srgbClr val="181a0e"/>
                </a:solidFill>
                <a:latin typeface="Arial"/>
              </a:rPr>
              <a:t>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object 3"/>
          <p:cNvSpPr/>
          <p:nvPr/>
        </p:nvSpPr>
        <p:spPr>
          <a:xfrm>
            <a:off x="1083600" y="1969560"/>
            <a:ext cx="63838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92" strike="noStrike">
                <a:solidFill>
                  <a:srgbClr val="181a0e"/>
                </a:solidFill>
                <a:latin typeface="Arial"/>
              </a:rPr>
              <a:t>Q)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Arial"/>
              </a:rPr>
              <a:t>Convert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</a:rPr>
              <a:t>following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</a:rPr>
              <a:t>NFA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72" strike="noStrike">
                <a:solidFill>
                  <a:srgbClr val="181a0e"/>
                </a:solidFill>
                <a:latin typeface="Arial"/>
              </a:rPr>
              <a:t>DFA: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57" name="object 4"/>
          <p:cNvSpPr/>
          <p:nvPr/>
        </p:nvSpPr>
        <p:spPr>
          <a:xfrm>
            <a:off x="1083600" y="2514600"/>
            <a:ext cx="6543000" cy="3441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bject 2"/>
          <p:cNvSpPr/>
          <p:nvPr/>
        </p:nvSpPr>
        <p:spPr>
          <a:xfrm>
            <a:off x="1083600" y="630000"/>
            <a:ext cx="524088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8" strike="noStrike">
                <a:solidFill>
                  <a:srgbClr val="181a0e"/>
                </a:solidFill>
                <a:latin typeface="Arial"/>
              </a:rPr>
              <a:t>Practice</a:t>
            </a:r>
            <a:r>
              <a:rPr b="0" lang="en-US" sz="4400" spc="-36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4400" spc="123" strike="noStrike">
                <a:solidFill>
                  <a:srgbClr val="181a0e"/>
                </a:solidFill>
                <a:latin typeface="Arial"/>
              </a:rPr>
              <a:t>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9" name="object 3"/>
          <p:cNvSpPr/>
          <p:nvPr/>
        </p:nvSpPr>
        <p:spPr>
          <a:xfrm>
            <a:off x="1083600" y="2275560"/>
            <a:ext cx="135468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1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Ans: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60" name="object 4"/>
          <p:cNvSpPr/>
          <p:nvPr/>
        </p:nvSpPr>
        <p:spPr>
          <a:xfrm>
            <a:off x="914400" y="2666880"/>
            <a:ext cx="6883200" cy="2378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380520"/>
            <a:ext cx="5774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73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(directly)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2" name="object 3"/>
          <p:cNvSpPr/>
          <p:nvPr/>
        </p:nvSpPr>
        <p:spPr>
          <a:xfrm>
            <a:off x="914400" y="1545120"/>
            <a:ext cx="7924320" cy="44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12240">
              <a:lnSpc>
                <a:spcPct val="100000"/>
              </a:lnSpc>
              <a:spcBef>
                <a:spcPts val="590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400" spc="13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Important</a:t>
            </a:r>
            <a:r>
              <a:rPr b="0" lang="en-US" sz="2400" spc="-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400" spc="3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States: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i="1" lang="en-US" sz="2400" spc="143" strike="noStrike">
                <a:solidFill>
                  <a:srgbClr val="181a0e"/>
                </a:solidFill>
                <a:latin typeface="Arial"/>
              </a:rPr>
              <a:t>“important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states” </a:t>
            </a:r>
            <a:r>
              <a:rPr b="0" i="1" lang="en-US" sz="2400" spc="188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an </a:t>
            </a:r>
            <a:r>
              <a:rPr b="0" i="1" lang="en-US" sz="2400" spc="9" strike="noStrike">
                <a:solidFill>
                  <a:srgbClr val="181a0e"/>
                </a:solidFill>
                <a:latin typeface="Arial"/>
              </a:rPr>
              <a:t>NFA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are </a:t>
            </a:r>
            <a:r>
              <a:rPr b="0" i="1" lang="en-US" sz="2400" spc="123" strike="noStrike">
                <a:solidFill>
                  <a:srgbClr val="181a0e"/>
                </a:solidFill>
                <a:latin typeface="Arial"/>
              </a:rPr>
              <a:t>those  </a:t>
            </a:r>
            <a:r>
              <a:rPr b="0" i="1" lang="en-US" sz="2400" spc="162" strike="noStrike">
                <a:solidFill>
                  <a:srgbClr val="181a0e"/>
                </a:solidFill>
                <a:latin typeface="Arial"/>
              </a:rPr>
              <a:t>without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58" strike="noStrike">
                <a:solidFill>
                  <a:srgbClr val="181a0e"/>
                </a:solidFill>
                <a:latin typeface="Arial"/>
              </a:rPr>
              <a:t>null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9" strike="noStrike">
                <a:solidFill>
                  <a:srgbClr val="181a0e"/>
                </a:solidFill>
                <a:latin typeface="Arial"/>
              </a:rPr>
              <a:t>transition;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41" strike="noStrike">
                <a:solidFill>
                  <a:srgbClr val="181a0e"/>
                </a:solidFill>
                <a:latin typeface="Arial"/>
              </a:rPr>
              <a:t>is,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i="1" lang="en-US" sz="24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move({s},a) </a:t>
            </a:r>
            <a:r>
              <a:rPr b="0" i="1" lang="en-US" sz="2400" spc="143" strike="noStrike">
                <a:solidFill>
                  <a:srgbClr val="181a0e"/>
                </a:solidFill>
                <a:latin typeface="Arial"/>
              </a:rPr>
              <a:t>≠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</a:rPr>
              <a:t>ø  </a:t>
            </a:r>
            <a:r>
              <a:rPr b="0" i="1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some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256" strike="noStrike">
                <a:solidFill>
                  <a:srgbClr val="181a0e"/>
                </a:solidFill>
                <a:latin typeface="Verdana"/>
              </a:rPr>
              <a:t>a</a:t>
            </a:r>
            <a:r>
              <a:rPr b="0" i="1" lang="en-US" sz="2400" spc="-256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85" strike="noStrike">
                <a:solidFill>
                  <a:srgbClr val="181a0e"/>
                </a:solidFill>
                <a:latin typeface="Verdana"/>
              </a:rPr>
              <a:t>s</a:t>
            </a:r>
            <a:r>
              <a:rPr b="1" i="1" lang="en-US" sz="24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37" strike="noStrike">
                <a:solidFill>
                  <a:srgbClr val="181a0e"/>
                </a:solidFill>
                <a:latin typeface="Arial"/>
              </a:rPr>
              <a:t>important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optimal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machine,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are  </a:t>
            </a:r>
            <a:r>
              <a:rPr b="0" i="1" lang="en-US" sz="2400" spc="137" strike="noStrike">
                <a:solidFill>
                  <a:srgbClr val="181a0e"/>
                </a:solidFill>
                <a:latin typeface="Arial"/>
              </a:rPr>
              <a:t>important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97" strike="noStrike">
                <a:solidFill>
                  <a:srgbClr val="181a0e"/>
                </a:solidFill>
                <a:latin typeface="Arial"/>
              </a:rPr>
              <a:t>subset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7" strike="noStrike">
                <a:solidFill>
                  <a:srgbClr val="181a0e"/>
                </a:solidFill>
                <a:latin typeface="Arial"/>
              </a:rPr>
              <a:t>construction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11" strike="noStrike">
                <a:solidFill>
                  <a:srgbClr val="181a0e"/>
                </a:solidFill>
                <a:latin typeface="Arial"/>
              </a:rPr>
              <a:t>algorithm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</a:rPr>
              <a:t>uses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83" strike="noStrike">
                <a:solidFill>
                  <a:srgbClr val="181a0e"/>
                </a:solidFill>
                <a:latin typeface="Arial"/>
              </a:rPr>
              <a:t>only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i="1" lang="en-US" sz="2400" spc="137" strike="noStrike">
                <a:solidFill>
                  <a:srgbClr val="181a0e"/>
                </a:solidFill>
                <a:latin typeface="Arial"/>
              </a:rPr>
              <a:t>important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</a:rPr>
              <a:t>determines</a:t>
            </a:r>
            <a:endParaRPr b="0" lang="en-US" sz="2400" spc="-1" strike="noStrike">
              <a:latin typeface="Arial"/>
            </a:endParaRPr>
          </a:p>
          <a:p>
            <a:pPr marL="971640">
              <a:lnSpc>
                <a:spcPts val="3200"/>
              </a:lnSpc>
              <a:buNone/>
              <a:tabLst>
                <a:tab algn="l" pos="971640"/>
                <a:tab algn="l" pos="972360"/>
              </a:tabLst>
            </a:pPr>
            <a:r>
              <a:rPr b="1" i="1" lang="en-US" sz="2400" spc="-1" strike="noStrike">
                <a:solidFill>
                  <a:srgbClr val="181a0e"/>
                </a:solidFill>
                <a:latin typeface="Arial"/>
              </a:rPr>
              <a:t>ε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-closure(move(T,a))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E6BAF5-7CBC-4ACD-9ED1-B30F445979CE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33520" y="348120"/>
            <a:ext cx="31834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4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4" name="object 3"/>
          <p:cNvSpPr/>
          <p:nvPr/>
        </p:nvSpPr>
        <p:spPr>
          <a:xfrm>
            <a:off x="533520" y="1535040"/>
            <a:ext cx="8457840" cy="47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12240">
              <a:lnSpc>
                <a:spcPct val="100000"/>
              </a:lnSpc>
              <a:spcBef>
                <a:spcPts val="1091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800" spc="12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Augmented </a:t>
            </a:r>
            <a:r>
              <a:rPr b="0" lang="en-US" sz="2800" spc="3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Regular</a:t>
            </a:r>
            <a:r>
              <a:rPr b="0" lang="en-US" sz="2800" spc="-51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800" spc="29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Expression: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800" spc="32" strike="noStrike">
                <a:solidFill>
                  <a:srgbClr val="181a0e"/>
                </a:solidFill>
                <a:latin typeface="Arial"/>
              </a:rPr>
              <a:t>ε-NFA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created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</a:rPr>
              <a:t>from </a:t>
            </a:r>
            <a:r>
              <a:rPr b="0" lang="en-US" sz="2800" spc="-97" strike="noStrike">
                <a:solidFill>
                  <a:srgbClr val="181a0e"/>
                </a:solidFill>
                <a:latin typeface="Arial"/>
              </a:rPr>
              <a:t>RE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</a:rPr>
              <a:t>has </a:t>
            </a: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exactly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one 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does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not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2" strike="noStrike">
                <a:solidFill>
                  <a:srgbClr val="181a0e"/>
                </a:solidFill>
                <a:latin typeface="Arial"/>
              </a:rPr>
              <a:t>have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</a:rPr>
              <a:t>any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transition </a:t>
            </a:r>
            <a:r>
              <a:rPr b="0" lang="en-US" sz="2800" spc="-92" strike="noStrike">
                <a:solidFill>
                  <a:srgbClr val="181a0e"/>
                </a:solidFill>
                <a:latin typeface="Arial"/>
              </a:rPr>
              <a:t>i.e.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181a0e"/>
                </a:solidFill>
                <a:latin typeface="Arial"/>
              </a:rPr>
              <a:t>not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37" strike="noStrike">
                <a:solidFill>
                  <a:srgbClr val="181a0e"/>
                </a:solidFill>
                <a:latin typeface="Arial"/>
              </a:rPr>
              <a:t>important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7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</a:rPr>
              <a:t>introduce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“augmented</a:t>
            </a:r>
            <a:r>
              <a:rPr b="0" lang="en-US" sz="2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3" strike="noStrike">
                <a:solidFill>
                  <a:srgbClr val="181a0e"/>
                </a:solidFill>
                <a:latin typeface="Arial"/>
              </a:rPr>
              <a:t>character”</a:t>
            </a:r>
            <a:r>
              <a:rPr b="0" lang="en-US" sz="28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</a:rPr>
              <a:t>#</a:t>
            </a:r>
            <a:r>
              <a:rPr b="1" lang="en-US" sz="2800" spc="-60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800" spc="97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1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89" strike="noStrike">
                <a:solidFill>
                  <a:srgbClr val="181a0e"/>
                </a:solidFill>
                <a:latin typeface="Arial"/>
              </a:rPr>
              <a:t>make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37" strike="noStrike">
                <a:solidFill>
                  <a:srgbClr val="181a0e"/>
                </a:solidFill>
                <a:latin typeface="Arial"/>
              </a:rPr>
              <a:t>important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17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7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</a:rPr>
              <a:t>(r)# </a:t>
            </a:r>
            <a:r>
              <a:rPr b="0" lang="en-US" sz="28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03" strike="noStrike">
                <a:solidFill>
                  <a:srgbClr val="181a0e"/>
                </a:solidFill>
                <a:latin typeface="Arial"/>
              </a:rPr>
              <a:t>augmented 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72" strike="noStrike">
                <a:solidFill>
                  <a:srgbClr val="181a0e"/>
                </a:solidFill>
                <a:latin typeface="Arial"/>
              </a:rPr>
              <a:t>original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</a:rPr>
              <a:t>expression</a:t>
            </a:r>
            <a:r>
              <a:rPr b="0" lang="en-US" sz="2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</a:rPr>
              <a:t>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BBBDE3-845E-4D21-AD25-1E34380A5737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object 2"/>
          <p:cNvSpPr/>
          <p:nvPr/>
        </p:nvSpPr>
        <p:spPr>
          <a:xfrm>
            <a:off x="934560" y="65520"/>
            <a:ext cx="8172000" cy="64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960" bIns="0" anchor="t">
            <a:spAutoFit/>
          </a:bodyPr>
          <a:p>
            <a:pPr marL="210960">
              <a:lnSpc>
                <a:spcPct val="100000"/>
              </a:lnSpc>
              <a:spcBef>
                <a:spcPts val="740"/>
              </a:spcBef>
              <a:buNone/>
            </a:pPr>
            <a:r>
              <a:rPr b="0" lang="en-US" sz="2900" spc="5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Procedure:</a:t>
            </a:r>
            <a:endParaRPr b="0" lang="en-US" sz="2900" spc="-1" strike="noStrike">
              <a:latin typeface="Arial"/>
            </a:endParaRPr>
          </a:p>
          <a:p>
            <a:pPr marL="725040" indent="-585000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137" strike="noStrike">
                <a:solidFill>
                  <a:srgbClr val="181a0e"/>
                </a:solidFill>
                <a:latin typeface="Arial"/>
              </a:rPr>
              <a:t>Augment </a:t>
            </a:r>
            <a:r>
              <a:rPr b="0" lang="en-US" sz="18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1800" spc="72" strike="noStrike">
                <a:solidFill>
                  <a:srgbClr val="181a0e"/>
                </a:solidFill>
                <a:latin typeface="Arial"/>
              </a:rPr>
              <a:t>given regular </a:t>
            </a:r>
            <a:r>
              <a:rPr b="0" lang="en-US" sz="1800" spc="69" strike="noStrike">
                <a:solidFill>
                  <a:srgbClr val="181a0e"/>
                </a:solidFill>
                <a:latin typeface="Arial"/>
              </a:rPr>
              <a:t>expression by  </a:t>
            </a:r>
            <a:r>
              <a:rPr b="0" lang="en-US" sz="1800" spc="97" strike="noStrike">
                <a:solidFill>
                  <a:srgbClr val="181a0e"/>
                </a:solidFill>
                <a:latin typeface="Arial"/>
              </a:rPr>
              <a:t>concatenating</a:t>
            </a:r>
            <a:r>
              <a:rPr b="0" lang="en-US" sz="1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80" strike="noStrike">
                <a:solidFill>
                  <a:srgbClr val="181a0e"/>
                </a:solidFill>
                <a:latin typeface="Arial"/>
              </a:rPr>
              <a:t>it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62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58" strike="noStrike">
                <a:solidFill>
                  <a:srgbClr val="181a0e"/>
                </a:solidFill>
                <a:latin typeface="Arial"/>
              </a:rPr>
              <a:t>special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34" strike="noStrike">
                <a:solidFill>
                  <a:srgbClr val="181a0e"/>
                </a:solidFill>
                <a:latin typeface="Arial"/>
              </a:rPr>
              <a:t>#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-55" strike="noStrike">
                <a:solidFill>
                  <a:srgbClr val="181a0e"/>
                </a:solidFill>
                <a:latin typeface="Arial"/>
              </a:rPr>
              <a:t>i.e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43" strike="noStrike">
                <a:solidFill>
                  <a:srgbClr val="181a0e"/>
                </a:solidFill>
                <a:latin typeface="Arial"/>
              </a:rPr>
              <a:t>r</a:t>
            </a:r>
            <a:r>
              <a:rPr b="0" lang="en-US" sz="1800" spc="-21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(r)#</a:t>
            </a:r>
            <a:endParaRPr b="0" lang="en-US" sz="1800" spc="-1" strike="noStrike">
              <a:latin typeface="Arial"/>
            </a:endParaRPr>
          </a:p>
          <a:p>
            <a:pPr marL="725040" indent="-634320">
              <a:lnSpc>
                <a:spcPts val="2920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63" strike="noStrike">
                <a:solidFill>
                  <a:srgbClr val="181a0e"/>
                </a:solidFill>
                <a:latin typeface="Arial"/>
              </a:rPr>
              <a:t>Create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89" strike="noStrike">
                <a:solidFill>
                  <a:srgbClr val="181a0e"/>
                </a:solidFill>
                <a:latin typeface="Arial"/>
              </a:rPr>
              <a:t>syntax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37" strike="noStrike">
                <a:solidFill>
                  <a:srgbClr val="181a0e"/>
                </a:solidFill>
                <a:latin typeface="Arial"/>
              </a:rPr>
              <a:t>tree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17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03" strike="noStrike">
                <a:solidFill>
                  <a:srgbClr val="181a0e"/>
                </a:solidFill>
                <a:latin typeface="Arial"/>
              </a:rPr>
              <a:t>augmented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72" strike="noStrike">
                <a:solidFill>
                  <a:srgbClr val="181a0e"/>
                </a:solidFill>
                <a:latin typeface="Arial"/>
              </a:rPr>
              <a:t>regular  </a:t>
            </a:r>
            <a:r>
              <a:rPr b="0" lang="en-US" sz="1800" spc="69" strike="noStrike">
                <a:solidFill>
                  <a:srgbClr val="181a0e"/>
                </a:solidFill>
                <a:latin typeface="Arial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lvl="1" marL="1125360" indent="-337320">
              <a:lnSpc>
                <a:spcPts val="2920"/>
              </a:lnSpc>
              <a:spcBef>
                <a:spcPts val="706"/>
              </a:spcBef>
              <a:buClr>
                <a:srgbClr val="181a0e"/>
              </a:buClr>
              <a:buSzPct val="102000"/>
              <a:buFont typeface="StarSymbol"/>
              <a:buChar char="▪"/>
              <a:tabLst>
                <a:tab algn="l" pos="1125360"/>
                <a:tab algn="l" pos="1125720"/>
              </a:tabLst>
            </a:pPr>
            <a:r>
              <a:rPr b="0" i="1" lang="en-US" sz="18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17" strike="noStrike">
                <a:solidFill>
                  <a:srgbClr val="181a0e"/>
                </a:solidFill>
                <a:latin typeface="Arial"/>
              </a:rPr>
              <a:t>this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89" strike="noStrike">
                <a:solidFill>
                  <a:srgbClr val="181a0e"/>
                </a:solidFill>
                <a:latin typeface="Arial"/>
              </a:rPr>
              <a:t>syntax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72" strike="noStrike">
                <a:solidFill>
                  <a:srgbClr val="181a0e"/>
                </a:solidFill>
                <a:latin typeface="Arial"/>
              </a:rPr>
              <a:t>tree,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83" strike="noStrike">
                <a:solidFill>
                  <a:srgbClr val="181a0e"/>
                </a:solidFill>
                <a:latin typeface="Arial"/>
              </a:rPr>
              <a:t>symbols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24" strike="noStrike">
                <a:solidFill>
                  <a:srgbClr val="181a0e"/>
                </a:solidFill>
                <a:latin typeface="Arial"/>
              </a:rPr>
              <a:t>(plus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34" strike="noStrike">
                <a:solidFill>
                  <a:srgbClr val="181a0e"/>
                </a:solidFill>
                <a:latin typeface="Arial"/>
              </a:rPr>
              <a:t>#  </a:t>
            </a:r>
            <a:r>
              <a:rPr b="0" i="1" lang="en-US" sz="1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48" strike="noStrike">
                <a:solidFill>
                  <a:srgbClr val="181a0e"/>
                </a:solidFill>
                <a:latin typeface="Arial"/>
              </a:rPr>
              <a:t>empty</a:t>
            </a:r>
            <a:r>
              <a:rPr b="0" i="1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77" strike="noStrike">
                <a:solidFill>
                  <a:srgbClr val="181a0e"/>
                </a:solidFill>
                <a:latin typeface="Arial"/>
              </a:rPr>
              <a:t>string)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03" strike="noStrike">
                <a:solidFill>
                  <a:srgbClr val="181a0e"/>
                </a:solidFill>
                <a:latin typeface="Arial"/>
              </a:rPr>
              <a:t>augmented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72" strike="noStrike">
                <a:solidFill>
                  <a:srgbClr val="181a0e"/>
                </a:solidFill>
                <a:latin typeface="Arial"/>
              </a:rPr>
              <a:t>regular  </a:t>
            </a:r>
            <a:r>
              <a:rPr b="0" i="1" lang="en-US" sz="1800" spc="69" strike="noStrike">
                <a:solidFill>
                  <a:srgbClr val="181a0e"/>
                </a:solidFill>
                <a:latin typeface="Arial"/>
              </a:rPr>
              <a:t>expression </a:t>
            </a:r>
            <a:r>
              <a:rPr b="0" i="1" lang="en-US" sz="1800" spc="89" strike="noStrike">
                <a:solidFill>
                  <a:srgbClr val="181a0e"/>
                </a:solidFill>
                <a:latin typeface="Arial"/>
              </a:rPr>
              <a:t>will </a:t>
            </a:r>
            <a:r>
              <a:rPr b="0" i="1" lang="en-US" sz="1800" spc="94" strike="noStrike">
                <a:solidFill>
                  <a:srgbClr val="181a0e"/>
                </a:solidFill>
                <a:latin typeface="Arial"/>
              </a:rPr>
              <a:t>be </a:t>
            </a:r>
            <a:r>
              <a:rPr b="0" i="1" lang="en-US" sz="1800" spc="97" strike="noStrike">
                <a:solidFill>
                  <a:srgbClr val="181a0e"/>
                </a:solidFill>
                <a:latin typeface="Arial"/>
              </a:rPr>
              <a:t>on </a:t>
            </a:r>
            <a:r>
              <a:rPr b="0" i="1" lang="en-US" sz="18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i="1" lang="en-US" sz="1800" spc="4" strike="noStrike">
                <a:solidFill>
                  <a:srgbClr val="181a0e"/>
                </a:solidFill>
                <a:latin typeface="Arial"/>
              </a:rPr>
              <a:t>leaves, </a:t>
            </a:r>
            <a:r>
              <a:rPr b="0" i="1" lang="en-US" sz="1800" spc="58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0" i="1" lang="en-US" sz="1800" spc="18" strike="noStrike">
                <a:solidFill>
                  <a:srgbClr val="181a0e"/>
                </a:solidFill>
                <a:latin typeface="Arial"/>
              </a:rPr>
              <a:t>all </a:t>
            </a:r>
            <a:r>
              <a:rPr b="0" i="1" lang="en-US" sz="1800" spc="83" strike="noStrike">
                <a:solidFill>
                  <a:srgbClr val="181a0e"/>
                </a:solidFill>
                <a:latin typeface="Arial"/>
              </a:rPr>
              <a:t>inner  nodes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89" strike="noStrike">
                <a:solidFill>
                  <a:srgbClr val="181a0e"/>
                </a:solidFill>
                <a:latin typeface="Arial"/>
              </a:rPr>
              <a:t>will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94" strike="noStrike">
                <a:solidFill>
                  <a:srgbClr val="181a0e"/>
                </a:solidFill>
                <a:latin typeface="Arial"/>
              </a:rPr>
              <a:t>be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97" strike="noStrike">
                <a:solidFill>
                  <a:srgbClr val="181a0e"/>
                </a:solidFill>
                <a:latin typeface="Arial"/>
              </a:rPr>
              <a:t>operators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57" strike="noStrike">
                <a:solidFill>
                  <a:srgbClr val="181a0e"/>
                </a:solidFill>
                <a:latin typeface="Arial"/>
              </a:rPr>
              <a:t>that</a:t>
            </a:r>
            <a:r>
              <a:rPr b="0" i="1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103" strike="noStrike">
                <a:solidFill>
                  <a:srgbClr val="181a0e"/>
                </a:solidFill>
                <a:latin typeface="Arial"/>
              </a:rPr>
              <a:t>augmented  </a:t>
            </a:r>
            <a:r>
              <a:rPr b="0" i="1" lang="en-US" sz="18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i="1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1800" spc="43" strike="noStrike">
                <a:solidFill>
                  <a:srgbClr val="181a0e"/>
                </a:solidFill>
                <a:latin typeface="Arial"/>
              </a:rPr>
              <a:t>expression.</a:t>
            </a:r>
            <a:endParaRPr b="0" lang="en-US" sz="1800" spc="-1" strike="noStrike">
              <a:latin typeface="Arial"/>
            </a:endParaRPr>
          </a:p>
          <a:p>
            <a:pPr marL="725040" indent="-649440">
              <a:lnSpc>
                <a:spcPts val="2920"/>
              </a:lnSpc>
              <a:spcBef>
                <a:spcPts val="1219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77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77" strike="noStrike">
                <a:solidFill>
                  <a:srgbClr val="181a0e"/>
                </a:solidFill>
                <a:latin typeface="Arial"/>
              </a:rPr>
              <a:t>alphabet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24" strike="noStrike">
                <a:solidFill>
                  <a:srgbClr val="181a0e"/>
                </a:solidFill>
                <a:latin typeface="Arial"/>
              </a:rPr>
              <a:t>(plus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-7" strike="noStrike">
                <a:solidFill>
                  <a:srgbClr val="181a0e"/>
                </a:solidFill>
                <a:latin typeface="Arial"/>
              </a:rPr>
              <a:t>#)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89" strike="noStrike">
                <a:solidFill>
                  <a:srgbClr val="181a0e"/>
                </a:solidFill>
                <a:latin typeface="Arial"/>
              </a:rPr>
              <a:t>will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94" strike="noStrike">
                <a:solidFill>
                  <a:srgbClr val="181a0e"/>
                </a:solidFill>
                <a:latin typeface="Arial"/>
              </a:rPr>
              <a:t>be  </a:t>
            </a:r>
            <a:r>
              <a:rPr b="0" lang="en-US" sz="1800" spc="103" strike="noStrike">
                <a:solidFill>
                  <a:srgbClr val="181a0e"/>
                </a:solidFill>
                <a:latin typeface="Arial"/>
              </a:rPr>
              <a:t>numbered </a:t>
            </a:r>
            <a:r>
              <a:rPr b="0" lang="en-US" sz="1800" spc="77" strike="noStrike">
                <a:solidFill>
                  <a:srgbClr val="181a0e"/>
                </a:solidFill>
                <a:latin typeface="Arial"/>
              </a:rPr>
              <a:t>(position</a:t>
            </a:r>
            <a:r>
              <a:rPr b="0" lang="en-US" sz="18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69" strike="noStrike">
                <a:solidFill>
                  <a:srgbClr val="181a0e"/>
                </a:solidFill>
                <a:latin typeface="Arial"/>
              </a:rPr>
              <a:t>numbers)</a:t>
            </a:r>
            <a:endParaRPr b="0" lang="en-US" sz="1800" spc="-1" strike="noStrike">
              <a:latin typeface="Arial"/>
            </a:endParaRPr>
          </a:p>
          <a:p>
            <a:pPr marL="725040" indent="-652680">
              <a:lnSpc>
                <a:spcPts val="2920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29" strike="noStrike">
                <a:solidFill>
                  <a:srgbClr val="181a0e"/>
                </a:solidFill>
                <a:latin typeface="Arial"/>
              </a:rPr>
              <a:t>Traverse</a:t>
            </a:r>
            <a:r>
              <a:rPr b="0" lang="en-US" sz="18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37" strike="noStrike">
                <a:solidFill>
                  <a:srgbClr val="181a0e"/>
                </a:solidFill>
                <a:latin typeface="Arial"/>
              </a:rPr>
              <a:t>tree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34" strike="noStrike">
                <a:solidFill>
                  <a:srgbClr val="181a0e"/>
                </a:solidFill>
                <a:latin typeface="Arial"/>
              </a:rPr>
              <a:t>construct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23" strike="noStrike">
                <a:solidFill>
                  <a:srgbClr val="181a0e"/>
                </a:solidFill>
                <a:latin typeface="Arial"/>
              </a:rPr>
              <a:t>functions</a:t>
            </a:r>
            <a:r>
              <a:rPr b="0" lang="en-US" sz="1800" spc="-21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</a:rPr>
              <a:t>nullable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, 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</a:rPr>
              <a:t>ﬁrstpos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</a:rPr>
              <a:t>,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</a:rPr>
              <a:t>lastpos</a:t>
            </a:r>
            <a:r>
              <a:rPr b="0" lang="en-US" sz="1800" spc="-216" strike="noStrike">
                <a:solidFill>
                  <a:srgbClr val="181a0e"/>
                </a:solidFill>
                <a:latin typeface="Arial"/>
              </a:rPr>
              <a:t>, </a:t>
            </a:r>
            <a:r>
              <a:rPr b="0" lang="en-US" sz="1800" spc="58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1800" spc="-1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</a:rPr>
              <a:t>followpos</a:t>
            </a:r>
            <a:endParaRPr b="0" lang="en-US" sz="1800" spc="-1" strike="noStrike">
              <a:latin typeface="Arial"/>
            </a:endParaRPr>
          </a:p>
          <a:p>
            <a:pPr marL="725040" indent="-654840">
              <a:lnSpc>
                <a:spcPct val="100000"/>
              </a:lnSpc>
              <a:spcBef>
                <a:spcPts val="641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32" strike="noStrike">
                <a:solidFill>
                  <a:srgbClr val="181a0e"/>
                </a:solidFill>
                <a:latin typeface="Arial"/>
              </a:rPr>
              <a:t>Finally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34" strike="noStrike">
                <a:solidFill>
                  <a:srgbClr val="181a0e"/>
                </a:solidFill>
                <a:latin typeface="Arial"/>
              </a:rPr>
              <a:t>construct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80" strike="noStrike">
                <a:solidFill>
                  <a:srgbClr val="181a0e"/>
                </a:solidFill>
                <a:latin typeface="Arial"/>
              </a:rPr>
              <a:t>from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18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1800" spc="-20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</a:rPr>
              <a:t>followpos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881BB7-AB00-42F4-A5E3-3642CE3248E2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2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1447920" y="1676520"/>
            <a:ext cx="7391160" cy="39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39920" indent="-42804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ymbol" charset="2"/>
              <a:buChar char=""/>
              <a:tabLst>
                <a:tab algn="l" pos="439920"/>
                <a:tab algn="l" pos="440640"/>
              </a:tabLst>
            </a:pPr>
            <a:r>
              <a:rPr b="0" i="1" lang="en-US" sz="2900" spc="128" strike="noStrike">
                <a:solidFill>
                  <a:srgbClr val="181a0e"/>
                </a:solidFill>
                <a:latin typeface="Arial"/>
              </a:rPr>
              <a:t>When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97" strike="noStrike">
                <a:solidFill>
                  <a:srgbClr val="181a0e"/>
                </a:solidFill>
                <a:latin typeface="Arial"/>
              </a:rPr>
              <a:t>representing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09" strike="noStrike">
                <a:solidFill>
                  <a:srgbClr val="181a0e"/>
                </a:solidFill>
                <a:latin typeface="Arial"/>
              </a:rPr>
              <a:t>program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97" strike="noStrike">
                <a:solidFill>
                  <a:srgbClr val="181a0e"/>
                </a:solidFill>
                <a:latin typeface="Arial"/>
              </a:rPr>
              <a:t>broken  </a:t>
            </a:r>
            <a:r>
              <a:rPr b="0" i="1" lang="en-US" sz="2900" spc="117" strike="noStrike">
                <a:solidFill>
                  <a:srgbClr val="181a0e"/>
                </a:solidFill>
                <a:latin typeface="Arial"/>
              </a:rPr>
              <a:t>into </a:t>
            </a:r>
            <a:r>
              <a:rPr b="0" i="1" lang="en-US" sz="2900" spc="72" strike="noStrike">
                <a:solidFill>
                  <a:srgbClr val="181a0e"/>
                </a:solidFill>
                <a:latin typeface="Arial"/>
              </a:rPr>
              <a:t>sequence </a:t>
            </a:r>
            <a:r>
              <a:rPr b="0" i="1" lang="en-US" sz="29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i="1" lang="en-US" sz="2900" spc="63" strike="noStrike">
                <a:solidFill>
                  <a:srgbClr val="181a0e"/>
                </a:solidFill>
                <a:latin typeface="Arial"/>
              </a:rPr>
              <a:t>substrings, </a:t>
            </a:r>
            <a:r>
              <a:rPr b="0" i="1" lang="en-US" sz="2900" spc="72" strike="noStrike">
                <a:solidFill>
                  <a:srgbClr val="181a0e"/>
                </a:solidFill>
                <a:latin typeface="Arial"/>
              </a:rPr>
              <a:t>such </a:t>
            </a:r>
            <a:r>
              <a:rPr b="0" i="1" lang="en-US" sz="2900" spc="157" strike="noStrike">
                <a:solidFill>
                  <a:srgbClr val="181a0e"/>
                </a:solidFill>
                <a:latin typeface="Arial"/>
              </a:rPr>
              <a:t>that </a:t>
            </a:r>
            <a:r>
              <a:rPr b="0" i="1" lang="en-US" sz="2900" spc="58" strike="noStrike">
                <a:solidFill>
                  <a:srgbClr val="181a0e"/>
                </a:solidFill>
                <a:latin typeface="Arial"/>
              </a:rPr>
              <a:t>each  </a:t>
            </a:r>
            <a:r>
              <a:rPr b="0" i="1" lang="en-US" sz="2900" spc="97" strike="noStrike">
                <a:solidFill>
                  <a:srgbClr val="181a0e"/>
                </a:solidFill>
                <a:latin typeface="Arial"/>
              </a:rPr>
              <a:t>substring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</a:rPr>
              <a:t>represents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</a:rPr>
              <a:t>a </a:t>
            </a:r>
            <a:r>
              <a:rPr b="0" i="1" lang="en-US" sz="2900" spc="77" strike="noStrike">
                <a:solidFill>
                  <a:srgbClr val="181a0e"/>
                </a:solidFill>
                <a:latin typeface="Arial"/>
              </a:rPr>
              <a:t>constant, </a:t>
            </a:r>
            <a:r>
              <a:rPr b="0" i="1" lang="en-US" sz="2900" spc="72" strike="noStrike">
                <a:solidFill>
                  <a:srgbClr val="181a0e"/>
                </a:solidFill>
                <a:latin typeface="Arial"/>
              </a:rPr>
              <a:t>identiﬁer, 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operator, </a:t>
            </a:r>
            <a:r>
              <a:rPr b="0" i="1" lang="en-US" sz="2900" spc="58" strike="noStrike">
                <a:solidFill>
                  <a:srgbClr val="181a0e"/>
                </a:solidFill>
                <a:latin typeface="Arial"/>
              </a:rPr>
              <a:t>keyword, </a:t>
            </a:r>
            <a:r>
              <a:rPr b="0" i="1" lang="en-US" sz="2900" spc="143" strike="noStrike">
                <a:solidFill>
                  <a:srgbClr val="181a0e"/>
                </a:solidFill>
                <a:latin typeface="Arial"/>
              </a:rPr>
              <a:t>etc </a:t>
            </a:r>
            <a:r>
              <a:rPr b="0" i="1" lang="en-US" sz="2900" spc="188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i="1" lang="en-US" sz="2900" spc="24" strike="noStrike">
                <a:solidFill>
                  <a:srgbClr val="181a0e"/>
                </a:solidFill>
                <a:latin typeface="Arial"/>
              </a:rPr>
              <a:t>language, </a:t>
            </a:r>
            <a:r>
              <a:rPr b="0" i="1" lang="en-US" sz="2900" spc="111" strike="noStrike">
                <a:solidFill>
                  <a:srgbClr val="181a0e"/>
                </a:solidFill>
                <a:latin typeface="Arial"/>
              </a:rPr>
              <a:t>these  </a:t>
            </a:r>
            <a:r>
              <a:rPr b="0" i="1" lang="en-US" sz="2900" spc="89" strike="noStrike">
                <a:solidFill>
                  <a:srgbClr val="181a0e"/>
                </a:solidFill>
                <a:latin typeface="Arial"/>
              </a:rPr>
              <a:t>substrings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63" strike="noStrike">
                <a:solidFill>
                  <a:srgbClr val="181a0e"/>
                </a:solidFill>
                <a:latin typeface="Arial"/>
              </a:rPr>
              <a:t>called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11" strike="noStrike">
                <a:solidFill>
                  <a:srgbClr val="181a0e"/>
                </a:solidFill>
                <a:latin typeface="Arial"/>
              </a:rPr>
              <a:t>tokens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language</a:t>
            </a:r>
            <a:endParaRPr b="0" lang="en-US" sz="2900" spc="-1" strike="noStrike">
              <a:latin typeface="Arial"/>
            </a:endParaRPr>
          </a:p>
          <a:p>
            <a:pPr marL="439920" indent="-428040">
              <a:lnSpc>
                <a:spcPts val="3271"/>
              </a:lnSpc>
              <a:spcBef>
                <a:spcPts val="709"/>
              </a:spcBef>
              <a:buClr>
                <a:srgbClr val="181a0e"/>
              </a:buClr>
              <a:buFont typeface="Symbol" charset="2"/>
              <a:buChar char=""/>
              <a:tabLst>
                <a:tab algn="l" pos="439920"/>
                <a:tab algn="l" pos="440640"/>
              </a:tabLst>
            </a:pPr>
            <a:r>
              <a:rPr b="0" i="1" lang="en-US" sz="2900" spc="69" strike="noStrike">
                <a:solidFill>
                  <a:srgbClr val="181a0e"/>
                </a:solidFill>
                <a:latin typeface="Arial"/>
              </a:rPr>
              <a:t>They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77" strike="noStrike">
                <a:solidFill>
                  <a:srgbClr val="181a0e"/>
                </a:solidFill>
                <a:latin typeface="Arial"/>
              </a:rPr>
              <a:t>building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17" strike="noStrike">
                <a:solidFill>
                  <a:srgbClr val="181a0e"/>
                </a:solidFill>
                <a:latin typeface="Arial"/>
              </a:rPr>
              <a:t>block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11" strike="noStrike">
                <a:solidFill>
                  <a:srgbClr val="181a0e"/>
                </a:solidFill>
                <a:latin typeface="Arial"/>
              </a:rPr>
              <a:t>programming  </a:t>
            </a:r>
            <a:r>
              <a:rPr b="0" i="1" lang="en-US" sz="2900" spc="49" strike="noStrike">
                <a:solidFill>
                  <a:srgbClr val="181a0e"/>
                </a:solidFill>
                <a:latin typeface="Arial"/>
              </a:rPr>
              <a:t>language</a:t>
            </a:r>
            <a:endParaRPr b="0" lang="en-US" sz="2900" spc="-1" strike="noStrike">
              <a:latin typeface="Arial"/>
            </a:endParaRPr>
          </a:p>
          <a:p>
            <a:pPr marL="439920" indent="-428040">
              <a:lnSpc>
                <a:spcPct val="100000"/>
              </a:lnSpc>
              <a:spcBef>
                <a:spcPts val="414"/>
              </a:spcBef>
              <a:buClr>
                <a:srgbClr val="181a0e"/>
              </a:buClr>
              <a:buFont typeface="Symbol" charset="2"/>
              <a:buChar char=""/>
              <a:tabLst>
                <a:tab algn="l" pos="439920"/>
                <a:tab algn="l" pos="440640"/>
              </a:tabLst>
            </a:pPr>
            <a:r>
              <a:rPr b="0" i="1" lang="en-US" sz="2900" spc="-60" strike="noStrike">
                <a:solidFill>
                  <a:srgbClr val="181a0e"/>
                </a:solidFill>
                <a:latin typeface="Arial"/>
              </a:rPr>
              <a:t>Eg: </a:t>
            </a:r>
            <a:r>
              <a:rPr b="0" i="1" lang="en-US" sz="2900" spc="4" strike="noStrike">
                <a:solidFill>
                  <a:srgbClr val="181a0e"/>
                </a:solidFill>
                <a:latin typeface="Arial"/>
              </a:rPr>
              <a:t>if, else,</a:t>
            </a:r>
            <a:r>
              <a:rPr b="0" i="1" lang="en-US" sz="2900" spc="-5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900" spc="117" strike="noStrike">
                <a:solidFill>
                  <a:srgbClr val="181a0e"/>
                </a:solidFill>
                <a:latin typeface="Arial"/>
              </a:rPr>
              <a:t>identiﬁers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1DE553-1D80-4439-813D-516C89AC7F8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object 2"/>
          <p:cNvSpPr/>
          <p:nvPr/>
        </p:nvSpPr>
        <p:spPr>
          <a:xfrm>
            <a:off x="871920" y="236880"/>
            <a:ext cx="794448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57240">
              <a:lnSpc>
                <a:spcPct val="100000"/>
              </a:lnSpc>
              <a:spcBef>
                <a:spcPts val="1091"/>
              </a:spcBef>
              <a:buNone/>
            </a:pPr>
            <a:r>
              <a:rPr b="0" lang="en-US" sz="2900" spc="5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Syntax </a:t>
            </a:r>
            <a:r>
              <a:rPr b="0" lang="en-US" sz="2900" spc="2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Tree</a:t>
            </a:r>
            <a:r>
              <a:rPr b="0" lang="en-US" sz="2900" spc="-44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83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Construction: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  <a:tab algn="l" pos="3566880"/>
              </a:tabLst>
            </a:pPr>
            <a:r>
              <a:rPr b="0" lang="en-US" sz="2000" spc="-35" strike="noStrike">
                <a:solidFill>
                  <a:srgbClr val="181a0e"/>
                </a:solidFill>
                <a:latin typeface="Arial"/>
              </a:rPr>
              <a:t>(a|b)*a</a:t>
            </a:r>
            <a:r>
              <a:rPr b="0" lang="en-US" sz="2000" spc="-16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→</a:t>
            </a:r>
            <a:r>
              <a:rPr b="0" lang="en-US" sz="2000" spc="-16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5" strike="noStrike">
                <a:solidFill>
                  <a:srgbClr val="181a0e"/>
                </a:solidFill>
                <a:latin typeface="Arial"/>
              </a:rPr>
              <a:t>(a|b)*a#</a:t>
            </a:r>
            <a:r>
              <a:rPr b="0" lang="en-US" sz="2000" spc="-15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[augmented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480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expression]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40640"/>
                <a:tab algn="l" pos="442080"/>
                <a:tab algn="l" pos="3566880"/>
              </a:tabLst>
            </a:pPr>
            <a:endParaRPr b="0" lang="en-US" sz="3950" spc="-1" strike="noStrike">
              <a:latin typeface="Arial"/>
            </a:endParaRPr>
          </a:p>
          <a:p>
            <a:pPr marL="4172040">
              <a:lnSpc>
                <a:spcPct val="100000"/>
              </a:lnSpc>
              <a:buNone/>
              <a:tabLst>
                <a:tab algn="l" pos="440640"/>
                <a:tab algn="l" pos="442080"/>
                <a:tab algn="l" pos="3566880"/>
              </a:tabLst>
            </a:pP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Syntax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7" strike="noStrike">
                <a:solidFill>
                  <a:srgbClr val="181a0e"/>
                </a:solidFill>
                <a:latin typeface="Arial"/>
              </a:rPr>
              <a:t>tree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15" strike="noStrike">
                <a:solidFill>
                  <a:srgbClr val="181a0e"/>
                </a:solidFill>
                <a:latin typeface="Arial"/>
              </a:rPr>
              <a:t>(a|b)*a#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40640"/>
                <a:tab algn="l" pos="442080"/>
                <a:tab algn="l" pos="3566880"/>
              </a:tabLst>
            </a:pPr>
            <a:endParaRPr b="0" lang="en-US" sz="4000" spc="-1" strike="noStrike">
              <a:latin typeface="Arial"/>
            </a:endParaRPr>
          </a:p>
          <a:p>
            <a:pPr lvl="1" marL="4365000" indent="-193680">
              <a:lnSpc>
                <a:spcPct val="100000"/>
              </a:lnSpc>
              <a:buClr>
                <a:srgbClr val="181a0e"/>
              </a:buClr>
              <a:buFont typeface="Symbol" charset="2"/>
              <a:buChar char=""/>
              <a:tabLst>
                <a:tab algn="l" pos="4365720"/>
              </a:tabLst>
            </a:pP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numbered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2" strike="noStrike">
                <a:solidFill>
                  <a:srgbClr val="181a0e"/>
                </a:solidFill>
                <a:latin typeface="Arial"/>
              </a:rPr>
              <a:t>(positions)</a:t>
            </a:r>
            <a:endParaRPr b="0" lang="en-US" sz="2400" spc="-1" strike="noStrike">
              <a:latin typeface="Arial"/>
            </a:endParaRPr>
          </a:p>
          <a:p>
            <a:pPr lvl="1" marL="4365000" indent="-19368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ymbol" charset="2"/>
              <a:buChar char=""/>
              <a:tabLst>
                <a:tab algn="l" pos="4365720"/>
              </a:tabLst>
            </a:pP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at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leaf</a:t>
            </a:r>
            <a:endParaRPr b="0" lang="en-US" sz="2400" spc="-1" strike="noStrike">
              <a:latin typeface="Arial"/>
            </a:endParaRPr>
          </a:p>
          <a:p>
            <a:pPr lvl="1" marL="4365000" indent="-19368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ymbol" charset="2"/>
              <a:buChar char=""/>
              <a:tabLst>
                <a:tab algn="l" pos="4365720"/>
              </a:tabLst>
            </a:pP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inner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nodes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operators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7" name="object 3"/>
          <p:cNvSpPr/>
          <p:nvPr/>
        </p:nvSpPr>
        <p:spPr>
          <a:xfrm>
            <a:off x="1066680" y="1637640"/>
            <a:ext cx="2966040" cy="4602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34DF0D-ABA6-4561-B514-0C6E91CFD1EE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083600" y="123840"/>
            <a:ext cx="5088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ﬁrstpos</a:t>
            </a:r>
            <a:r>
              <a:rPr b="0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, </a:t>
            </a:r>
            <a:r>
              <a:rPr b="1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lastpos</a:t>
            </a:r>
            <a:r>
              <a:rPr b="0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, </a:t>
            </a:r>
            <a:r>
              <a:rPr b="1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nullable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9" name="object 3"/>
          <p:cNvSpPr/>
          <p:nvPr/>
        </p:nvSpPr>
        <p:spPr>
          <a:xfrm>
            <a:off x="533520" y="1516680"/>
            <a:ext cx="8381520" cy="49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 anchor="t">
            <a:spAutoFit/>
          </a:bodyPr>
          <a:p>
            <a:pPr marL="441360" indent="-429120" algn="just">
              <a:lnSpc>
                <a:spcPts val="2920"/>
              </a:lnSpc>
              <a:spcBef>
                <a:spcPts val="66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58" strike="noStrike">
                <a:solidFill>
                  <a:srgbClr val="181a0e"/>
                </a:solidFill>
                <a:latin typeface="Arial"/>
              </a:rPr>
              <a:t>evaluate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followpos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need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three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functions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</a:rPr>
              <a:t>to 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deﬁne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nodes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(not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03" strike="noStrike">
                <a:solidFill>
                  <a:srgbClr val="181a0e"/>
                </a:solidFill>
                <a:latin typeface="Arial"/>
              </a:rPr>
              <a:t>just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</a:rPr>
              <a:t>leaves)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syntax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tree: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ﬁrstpos(n)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positions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ﬁrst</a:t>
            </a:r>
            <a:r>
              <a:rPr b="1" lang="en-US" sz="2400" spc="-182" strike="noStrike">
                <a:solidFill>
                  <a:srgbClr val="181a0e"/>
                </a:solidFill>
                <a:latin typeface="Verdana"/>
              </a:rPr>
              <a:t> 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symbols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generated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sub-expression 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rooted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51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n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lastpos(n)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123" strike="noStrike">
                <a:solidFill>
                  <a:srgbClr val="181a0e"/>
                </a:solidFill>
                <a:latin typeface="Arial"/>
              </a:rPr>
              <a:t>set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positions </a:t>
            </a:r>
            <a:r>
              <a:rPr b="0" lang="en-US" sz="2400" spc="188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1" lang="en-US" sz="2400" spc="-211" strike="noStrike">
                <a:solidFill>
                  <a:srgbClr val="181a0e"/>
                </a:solidFill>
                <a:latin typeface="Verdana"/>
              </a:rPr>
              <a:t>last  </a:t>
            </a:r>
            <a:r>
              <a:rPr b="0" lang="en-US" sz="2400" spc="83" strike="noStrike">
                <a:solidFill>
                  <a:srgbClr val="181a0e"/>
                </a:solidFill>
                <a:latin typeface="Arial"/>
              </a:rPr>
              <a:t>symbols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generated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sub-expression 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rooted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51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7" strike="noStrike">
                <a:solidFill>
                  <a:srgbClr val="181a0e"/>
                </a:solidFill>
                <a:latin typeface="Arial"/>
              </a:rPr>
              <a:t>n</a:t>
            </a:r>
            <a:endParaRPr b="0" lang="en-US" sz="2400" spc="-1" strike="noStrike">
              <a:latin typeface="Arial"/>
            </a:endParaRPr>
          </a:p>
          <a:p>
            <a:pPr marL="441360" indent="-429120" algn="just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Arial"/>
              <a:buChar char="■"/>
              <a:tabLst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</a:rPr>
              <a:t>nullable(n)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true </a:t>
            </a:r>
            <a:r>
              <a:rPr b="0" lang="en-US" sz="2400" spc="168" strike="noStrike">
                <a:solidFill>
                  <a:srgbClr val="181a0e"/>
                </a:solidFill>
                <a:latin typeface="Arial"/>
              </a:rPr>
              <a:t>if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48" strike="noStrike">
                <a:solidFill>
                  <a:srgbClr val="181a0e"/>
                </a:solidFill>
                <a:latin typeface="Arial"/>
              </a:rPr>
              <a:t>empty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string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38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</a:rPr>
              <a:t>member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82" strike="noStrike">
                <a:solidFill>
                  <a:srgbClr val="181a0e"/>
                </a:solidFill>
                <a:latin typeface="Arial"/>
              </a:rPr>
              <a:t>of  </a:t>
            </a:r>
            <a:r>
              <a:rPr b="0" lang="en-US" sz="24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89" strike="noStrike">
                <a:solidFill>
                  <a:srgbClr val="181a0e"/>
                </a:solidFill>
                <a:latin typeface="Arial"/>
              </a:rPr>
              <a:t>generated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72" strike="noStrike">
                <a:solidFill>
                  <a:srgbClr val="181a0e"/>
                </a:solidFill>
                <a:latin typeface="Arial"/>
              </a:rPr>
              <a:t>sub-expression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128" strike="noStrike">
                <a:solidFill>
                  <a:srgbClr val="181a0e"/>
                </a:solidFill>
                <a:latin typeface="Arial"/>
              </a:rPr>
              <a:t>rooted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400" spc="-60" strike="noStrike">
                <a:solidFill>
                  <a:srgbClr val="181a0e"/>
                </a:solidFill>
                <a:latin typeface="Arial"/>
              </a:rPr>
              <a:t>n, 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</a:rPr>
              <a:t>false</a:t>
            </a:r>
            <a:r>
              <a:rPr b="1" i="1" lang="en-US" sz="2400" spc="-40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400" spc="111" strike="noStrike">
                <a:solidFill>
                  <a:srgbClr val="181a0e"/>
                </a:solidFill>
                <a:latin typeface="Arial"/>
              </a:rPr>
              <a:t>otherwise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B750C7-EB89-4641-807C-9257B35FCDD3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object 2"/>
          <p:cNvSpPr/>
          <p:nvPr/>
        </p:nvSpPr>
        <p:spPr>
          <a:xfrm>
            <a:off x="-13680" y="154080"/>
            <a:ext cx="90813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2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Rules</a:t>
            </a:r>
            <a:r>
              <a:rPr b="0" lang="en-US" sz="2900" spc="-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16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for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7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calculating</a:t>
            </a:r>
            <a:r>
              <a:rPr b="0" lang="en-US" sz="2900" spc="-20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1" lang="en-US" sz="2900" spc="-26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nullable</a:t>
            </a:r>
            <a:r>
              <a:rPr b="0" lang="en-US" sz="2900" spc="-26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,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1" lang="en-US" sz="2900" spc="-20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ﬁrstpos</a:t>
            </a:r>
            <a:r>
              <a:rPr b="1" lang="en-US" sz="2900" spc="-37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 </a:t>
            </a:r>
            <a:r>
              <a:rPr b="0" lang="en-US" sz="2900" spc="31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&amp;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1" lang="en-US" sz="2900" spc="-22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lastpos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71" name="object 3"/>
          <p:cNvSpPr/>
          <p:nvPr/>
        </p:nvSpPr>
        <p:spPr>
          <a:xfrm>
            <a:off x="674640" y="1059480"/>
            <a:ext cx="8312760" cy="5541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FDC9F6-D062-4B8E-A854-9A81CA2668C7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"/>
          <p:cNvSpPr/>
          <p:nvPr/>
        </p:nvSpPr>
        <p:spPr>
          <a:xfrm>
            <a:off x="470520" y="403560"/>
            <a:ext cx="244764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a.b.(a+b)*.(a+b)*.b.a.#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1 2  3  4       5  6    7  8  9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3" name="TextBox 4"/>
          <p:cNvSpPr/>
          <p:nvPr/>
        </p:nvSpPr>
        <p:spPr>
          <a:xfrm>
            <a:off x="7463160" y="20160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4" name="Straight Connector 6"/>
          <p:cNvSpPr/>
          <p:nvPr/>
        </p:nvSpPr>
        <p:spPr>
          <a:xfrm>
            <a:off x="7731720" y="527400"/>
            <a:ext cx="403560" cy="2016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TextBox 7"/>
          <p:cNvSpPr/>
          <p:nvPr/>
        </p:nvSpPr>
        <p:spPr>
          <a:xfrm>
            <a:off x="8269920" y="72936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#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6" name="Straight Connector 9"/>
          <p:cNvSpPr/>
          <p:nvPr/>
        </p:nvSpPr>
        <p:spPr>
          <a:xfrm flipH="1">
            <a:off x="6924960" y="369720"/>
            <a:ext cx="537840" cy="3261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TextBox 10"/>
          <p:cNvSpPr/>
          <p:nvPr/>
        </p:nvSpPr>
        <p:spPr>
          <a:xfrm>
            <a:off x="6656400" y="52776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8" name="Straight Connector 12"/>
          <p:cNvSpPr/>
          <p:nvPr/>
        </p:nvSpPr>
        <p:spPr>
          <a:xfrm>
            <a:off x="6924960" y="853200"/>
            <a:ext cx="537840" cy="2019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TextBox 13"/>
          <p:cNvSpPr/>
          <p:nvPr/>
        </p:nvSpPr>
        <p:spPr>
          <a:xfrm>
            <a:off x="7597440" y="1055160"/>
            <a:ext cx="3358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0" name="Straight Connector 15"/>
          <p:cNvSpPr/>
          <p:nvPr/>
        </p:nvSpPr>
        <p:spPr>
          <a:xfrm flipH="1">
            <a:off x="5983920" y="802800"/>
            <a:ext cx="672120" cy="3996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TextBox 16"/>
          <p:cNvSpPr/>
          <p:nvPr/>
        </p:nvSpPr>
        <p:spPr>
          <a:xfrm>
            <a:off x="5715000" y="105516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2" name="Straight Connector 18"/>
          <p:cNvSpPr/>
          <p:nvPr/>
        </p:nvSpPr>
        <p:spPr>
          <a:xfrm>
            <a:off x="6050880" y="1380960"/>
            <a:ext cx="739800" cy="232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TextBox 19"/>
          <p:cNvSpPr/>
          <p:nvPr/>
        </p:nvSpPr>
        <p:spPr>
          <a:xfrm>
            <a:off x="6925320" y="1582920"/>
            <a:ext cx="3358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4" name="Straight Connector 21"/>
          <p:cNvSpPr/>
          <p:nvPr/>
        </p:nvSpPr>
        <p:spPr>
          <a:xfrm flipH="1">
            <a:off x="4672800" y="1380960"/>
            <a:ext cx="960840" cy="4410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TextBox 22"/>
          <p:cNvSpPr/>
          <p:nvPr/>
        </p:nvSpPr>
        <p:spPr>
          <a:xfrm>
            <a:off x="4370400" y="174564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6" name="Straight Connector 24"/>
          <p:cNvSpPr/>
          <p:nvPr/>
        </p:nvSpPr>
        <p:spPr>
          <a:xfrm>
            <a:off x="4759920" y="2071440"/>
            <a:ext cx="873720" cy="281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TextBox 25"/>
          <p:cNvSpPr/>
          <p:nvPr/>
        </p:nvSpPr>
        <p:spPr>
          <a:xfrm>
            <a:off x="5715000" y="228600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8" name="Straight Connector 27"/>
          <p:cNvSpPr/>
          <p:nvPr/>
        </p:nvSpPr>
        <p:spPr>
          <a:xfrm>
            <a:off x="5916600" y="2622600"/>
            <a:ext cx="360" cy="4028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TextBox 28"/>
          <p:cNvSpPr/>
          <p:nvPr/>
        </p:nvSpPr>
        <p:spPr>
          <a:xfrm>
            <a:off x="5782320" y="3180600"/>
            <a:ext cx="5374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+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0" name="Straight Connector 30"/>
          <p:cNvSpPr/>
          <p:nvPr/>
        </p:nvSpPr>
        <p:spPr>
          <a:xfrm flipH="1">
            <a:off x="5311440" y="3516480"/>
            <a:ext cx="403560" cy="3830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TextBox 31"/>
          <p:cNvSpPr/>
          <p:nvPr/>
        </p:nvSpPr>
        <p:spPr>
          <a:xfrm>
            <a:off x="4975560" y="403416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2" name="Straight Connector 33"/>
          <p:cNvSpPr/>
          <p:nvPr/>
        </p:nvSpPr>
        <p:spPr>
          <a:xfrm>
            <a:off x="6050880" y="3517200"/>
            <a:ext cx="537840" cy="3823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TextBox 34"/>
          <p:cNvSpPr/>
          <p:nvPr/>
        </p:nvSpPr>
        <p:spPr>
          <a:xfrm>
            <a:off x="6790680" y="4034160"/>
            <a:ext cx="302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4" name="Straight Connector 36"/>
          <p:cNvSpPr/>
          <p:nvPr/>
        </p:nvSpPr>
        <p:spPr>
          <a:xfrm flipH="1">
            <a:off x="3294360" y="2050560"/>
            <a:ext cx="1049040" cy="4708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TextBox 37"/>
          <p:cNvSpPr/>
          <p:nvPr/>
        </p:nvSpPr>
        <p:spPr>
          <a:xfrm>
            <a:off x="3025440" y="235332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6" name="Straight Connector 39"/>
          <p:cNvSpPr/>
          <p:nvPr/>
        </p:nvSpPr>
        <p:spPr>
          <a:xfrm>
            <a:off x="3294360" y="2678760"/>
            <a:ext cx="504360" cy="3466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TextBox 40"/>
          <p:cNvSpPr/>
          <p:nvPr/>
        </p:nvSpPr>
        <p:spPr>
          <a:xfrm>
            <a:off x="3774960" y="3180600"/>
            <a:ext cx="2584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8" name="Straight Connector 42"/>
          <p:cNvSpPr/>
          <p:nvPr/>
        </p:nvSpPr>
        <p:spPr>
          <a:xfrm>
            <a:off x="3904560" y="3517200"/>
            <a:ext cx="360" cy="3823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TextBox 43"/>
          <p:cNvSpPr/>
          <p:nvPr/>
        </p:nvSpPr>
        <p:spPr>
          <a:xfrm>
            <a:off x="3798720" y="4034160"/>
            <a:ext cx="302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+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0" name="Straight Connector 45"/>
          <p:cNvSpPr/>
          <p:nvPr/>
        </p:nvSpPr>
        <p:spPr>
          <a:xfrm flipH="1">
            <a:off x="3294360" y="4370040"/>
            <a:ext cx="504360" cy="3362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Straight Connector 47"/>
          <p:cNvSpPr/>
          <p:nvPr/>
        </p:nvSpPr>
        <p:spPr>
          <a:xfrm>
            <a:off x="3949920" y="4370760"/>
            <a:ext cx="554760" cy="335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Box 48"/>
          <p:cNvSpPr/>
          <p:nvPr/>
        </p:nvSpPr>
        <p:spPr>
          <a:xfrm>
            <a:off x="2991960" y="4840920"/>
            <a:ext cx="3693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3" name="TextBox 49"/>
          <p:cNvSpPr/>
          <p:nvPr/>
        </p:nvSpPr>
        <p:spPr>
          <a:xfrm>
            <a:off x="4561920" y="4786920"/>
            <a:ext cx="389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4" name="Straight Connector 51"/>
          <p:cNvSpPr/>
          <p:nvPr/>
        </p:nvSpPr>
        <p:spPr>
          <a:xfrm flipH="1">
            <a:off x="2151360" y="2611800"/>
            <a:ext cx="840600" cy="4136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TextBox 52"/>
          <p:cNvSpPr/>
          <p:nvPr/>
        </p:nvSpPr>
        <p:spPr>
          <a:xfrm>
            <a:off x="1815480" y="3025440"/>
            <a:ext cx="3189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6" name="Straight Connector 54"/>
          <p:cNvSpPr/>
          <p:nvPr/>
        </p:nvSpPr>
        <p:spPr>
          <a:xfrm flipH="1">
            <a:off x="1075680" y="3348720"/>
            <a:ext cx="618840" cy="5508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Straight Connector 56"/>
          <p:cNvSpPr/>
          <p:nvPr/>
        </p:nvSpPr>
        <p:spPr>
          <a:xfrm>
            <a:off x="1974960" y="3362040"/>
            <a:ext cx="428400" cy="5374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TextBox 57"/>
          <p:cNvSpPr/>
          <p:nvPr/>
        </p:nvSpPr>
        <p:spPr>
          <a:xfrm>
            <a:off x="780840" y="4034160"/>
            <a:ext cx="429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9" name="TextBox 58"/>
          <p:cNvSpPr/>
          <p:nvPr/>
        </p:nvSpPr>
        <p:spPr>
          <a:xfrm>
            <a:off x="2307960" y="403416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0" name="TextBox 66"/>
          <p:cNvSpPr/>
          <p:nvPr/>
        </p:nvSpPr>
        <p:spPr>
          <a:xfrm>
            <a:off x="780840" y="4370400"/>
            <a:ext cx="2944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1" name="TextBox 67"/>
          <p:cNvSpPr/>
          <p:nvPr/>
        </p:nvSpPr>
        <p:spPr>
          <a:xfrm>
            <a:off x="2189520" y="4370400"/>
            <a:ext cx="319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2" name="TextBox 68"/>
          <p:cNvSpPr/>
          <p:nvPr/>
        </p:nvSpPr>
        <p:spPr>
          <a:xfrm>
            <a:off x="2891160" y="512316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3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3" name="TextBox 69"/>
          <p:cNvSpPr/>
          <p:nvPr/>
        </p:nvSpPr>
        <p:spPr>
          <a:xfrm>
            <a:off x="4572000" y="5138280"/>
            <a:ext cx="3790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4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4" name="TextBox 70"/>
          <p:cNvSpPr/>
          <p:nvPr/>
        </p:nvSpPr>
        <p:spPr>
          <a:xfrm>
            <a:off x="5153400" y="4419360"/>
            <a:ext cx="3596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5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5" name="TextBox 71"/>
          <p:cNvSpPr/>
          <p:nvPr/>
        </p:nvSpPr>
        <p:spPr>
          <a:xfrm>
            <a:off x="6941880" y="4380480"/>
            <a:ext cx="3189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6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6" name="TextBox 72"/>
          <p:cNvSpPr/>
          <p:nvPr/>
        </p:nvSpPr>
        <p:spPr>
          <a:xfrm>
            <a:off x="7148520" y="1908720"/>
            <a:ext cx="3139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7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7" name="TextBox 73"/>
          <p:cNvSpPr/>
          <p:nvPr/>
        </p:nvSpPr>
        <p:spPr>
          <a:xfrm>
            <a:off x="7785360" y="1380960"/>
            <a:ext cx="4168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8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8" name="TextBox 74"/>
          <p:cNvSpPr/>
          <p:nvPr/>
        </p:nvSpPr>
        <p:spPr>
          <a:xfrm>
            <a:off x="8404560" y="1055160"/>
            <a:ext cx="470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9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9" name="TextBox 1"/>
          <p:cNvSpPr/>
          <p:nvPr/>
        </p:nvSpPr>
        <p:spPr>
          <a:xfrm>
            <a:off x="470520" y="5448960"/>
            <a:ext cx="22402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Compute nullable, firstpos, lastpos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Compute followpos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Construct DFA</a:t>
            </a:r>
            <a:endParaRPr b="0" lang="en-US" sz="15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Box 3"/>
          <p:cNvSpPr/>
          <p:nvPr/>
        </p:nvSpPr>
        <p:spPr>
          <a:xfrm>
            <a:off x="672480" y="605160"/>
            <a:ext cx="275616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(a+</a:t>
            </a:r>
            <a:r>
              <a:rPr b="0" lang="el-GR" sz="1590" spc="-1" strike="noStrike">
                <a:solidFill>
                  <a:srgbClr val="000000"/>
                </a:solidFill>
                <a:latin typeface="Tw Cen MT"/>
              </a:rPr>
              <a:t>ε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)ab(aba+bb)*b(a+b)*#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1      23 456  78   9 10 11 12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1" name="TextBox 4"/>
          <p:cNvSpPr/>
          <p:nvPr/>
        </p:nvSpPr>
        <p:spPr>
          <a:xfrm>
            <a:off x="8001000" y="13464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2" name="Straight Connector 6"/>
          <p:cNvSpPr/>
          <p:nvPr/>
        </p:nvSpPr>
        <p:spPr>
          <a:xfrm>
            <a:off x="8269920" y="470520"/>
            <a:ext cx="335880" cy="1342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TextBox 7"/>
          <p:cNvSpPr/>
          <p:nvPr/>
        </p:nvSpPr>
        <p:spPr>
          <a:xfrm>
            <a:off x="8606160" y="54864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#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4" name="Straight Connector 9"/>
          <p:cNvSpPr/>
          <p:nvPr/>
        </p:nvSpPr>
        <p:spPr>
          <a:xfrm flipH="1">
            <a:off x="7496640" y="470520"/>
            <a:ext cx="504360" cy="3258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TextBox 10"/>
          <p:cNvSpPr/>
          <p:nvPr/>
        </p:nvSpPr>
        <p:spPr>
          <a:xfrm>
            <a:off x="7261560" y="71172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6" name="Straight Connector 12"/>
          <p:cNvSpPr/>
          <p:nvPr/>
        </p:nvSpPr>
        <p:spPr>
          <a:xfrm>
            <a:off x="7530120" y="1037520"/>
            <a:ext cx="633960" cy="4374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TextBox 13"/>
          <p:cNvSpPr/>
          <p:nvPr/>
        </p:nvSpPr>
        <p:spPr>
          <a:xfrm>
            <a:off x="8135640" y="1479240"/>
            <a:ext cx="302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8" name="Straight Connector 15"/>
          <p:cNvSpPr/>
          <p:nvPr/>
        </p:nvSpPr>
        <p:spPr>
          <a:xfrm flipH="1">
            <a:off x="8247960" y="1815840"/>
            <a:ext cx="38520" cy="5371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TextBox 16"/>
          <p:cNvSpPr/>
          <p:nvPr/>
        </p:nvSpPr>
        <p:spPr>
          <a:xfrm>
            <a:off x="8164080" y="2353320"/>
            <a:ext cx="1677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|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0" name="Straight Connector 18"/>
          <p:cNvSpPr/>
          <p:nvPr/>
        </p:nvSpPr>
        <p:spPr>
          <a:xfrm flipH="1">
            <a:off x="7765560" y="2678760"/>
            <a:ext cx="369720" cy="2120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Straight Connector 20"/>
          <p:cNvSpPr/>
          <p:nvPr/>
        </p:nvSpPr>
        <p:spPr>
          <a:xfrm>
            <a:off x="8437680" y="2678760"/>
            <a:ext cx="302760" cy="3466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TextBox 21"/>
          <p:cNvSpPr/>
          <p:nvPr/>
        </p:nvSpPr>
        <p:spPr>
          <a:xfrm>
            <a:off x="7530480" y="2891160"/>
            <a:ext cx="302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3" name="TextBox 22"/>
          <p:cNvSpPr/>
          <p:nvPr/>
        </p:nvSpPr>
        <p:spPr>
          <a:xfrm>
            <a:off x="8606160" y="3092760"/>
            <a:ext cx="240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4" name="TextBox 25"/>
          <p:cNvSpPr/>
          <p:nvPr/>
        </p:nvSpPr>
        <p:spPr>
          <a:xfrm>
            <a:off x="5715000" y="134460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5" name="Straight Connector 27"/>
          <p:cNvSpPr/>
          <p:nvPr/>
        </p:nvSpPr>
        <p:spPr>
          <a:xfrm>
            <a:off x="5849280" y="1681200"/>
            <a:ext cx="470520" cy="6382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TextBox 28"/>
          <p:cNvSpPr/>
          <p:nvPr/>
        </p:nvSpPr>
        <p:spPr>
          <a:xfrm>
            <a:off x="6320160" y="2353320"/>
            <a:ext cx="3358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7" name="Straight Connector 30"/>
          <p:cNvSpPr/>
          <p:nvPr/>
        </p:nvSpPr>
        <p:spPr>
          <a:xfrm>
            <a:off x="6487920" y="2689920"/>
            <a:ext cx="360" cy="6602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TextBox 31"/>
          <p:cNvSpPr/>
          <p:nvPr/>
        </p:nvSpPr>
        <p:spPr>
          <a:xfrm>
            <a:off x="6320160" y="3429000"/>
            <a:ext cx="403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|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9" name="Straight Connector 33"/>
          <p:cNvSpPr/>
          <p:nvPr/>
        </p:nvSpPr>
        <p:spPr>
          <a:xfrm flipH="1">
            <a:off x="5748480" y="3754800"/>
            <a:ext cx="571320" cy="470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TextBox 34"/>
          <p:cNvSpPr/>
          <p:nvPr/>
        </p:nvSpPr>
        <p:spPr>
          <a:xfrm>
            <a:off x="5513400" y="416844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1" name="Straight Connector 36"/>
          <p:cNvSpPr/>
          <p:nvPr/>
        </p:nvSpPr>
        <p:spPr>
          <a:xfrm flipH="1">
            <a:off x="5109840" y="4494240"/>
            <a:ext cx="403200" cy="2793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TextBox 37"/>
          <p:cNvSpPr/>
          <p:nvPr/>
        </p:nvSpPr>
        <p:spPr>
          <a:xfrm>
            <a:off x="4197600" y="5378760"/>
            <a:ext cx="3358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3" name="TextBox 38"/>
          <p:cNvSpPr/>
          <p:nvPr/>
        </p:nvSpPr>
        <p:spPr>
          <a:xfrm>
            <a:off x="5715000" y="477360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4" name="Straight Connector 40"/>
          <p:cNvSpPr/>
          <p:nvPr/>
        </p:nvSpPr>
        <p:spPr>
          <a:xfrm>
            <a:off x="5647680" y="4505040"/>
            <a:ext cx="201600" cy="268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Straight Connector 42"/>
          <p:cNvSpPr/>
          <p:nvPr/>
        </p:nvSpPr>
        <p:spPr>
          <a:xfrm>
            <a:off x="6602400" y="3687480"/>
            <a:ext cx="726120" cy="5378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TextBox 43"/>
          <p:cNvSpPr/>
          <p:nvPr/>
        </p:nvSpPr>
        <p:spPr>
          <a:xfrm>
            <a:off x="7328520" y="4168440"/>
            <a:ext cx="352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7" name="Straight Connector 45"/>
          <p:cNvSpPr/>
          <p:nvPr/>
        </p:nvSpPr>
        <p:spPr>
          <a:xfrm flipH="1">
            <a:off x="6958800" y="4475520"/>
            <a:ext cx="361440" cy="2980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Straight Connector 47"/>
          <p:cNvSpPr/>
          <p:nvPr/>
        </p:nvSpPr>
        <p:spPr>
          <a:xfrm>
            <a:off x="7530120" y="4437360"/>
            <a:ext cx="420120" cy="403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TextBox 49"/>
          <p:cNvSpPr/>
          <p:nvPr/>
        </p:nvSpPr>
        <p:spPr>
          <a:xfrm>
            <a:off x="6824520" y="4840920"/>
            <a:ext cx="2350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0" name="TextBox 50"/>
          <p:cNvSpPr/>
          <p:nvPr/>
        </p:nvSpPr>
        <p:spPr>
          <a:xfrm>
            <a:off x="7950600" y="4840920"/>
            <a:ext cx="213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1" name="Straight Connector 52"/>
          <p:cNvSpPr/>
          <p:nvPr/>
        </p:nvSpPr>
        <p:spPr>
          <a:xfrm flipH="1">
            <a:off x="4772880" y="1641960"/>
            <a:ext cx="874800" cy="3362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TextBox 53"/>
          <p:cNvSpPr/>
          <p:nvPr/>
        </p:nvSpPr>
        <p:spPr>
          <a:xfrm>
            <a:off x="4361400" y="1944720"/>
            <a:ext cx="344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3" name="Straight Connector 55"/>
          <p:cNvSpPr/>
          <p:nvPr/>
        </p:nvSpPr>
        <p:spPr>
          <a:xfrm>
            <a:off x="4621320" y="2352960"/>
            <a:ext cx="387360" cy="4320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TextBox 56"/>
          <p:cNvSpPr/>
          <p:nvPr/>
        </p:nvSpPr>
        <p:spPr>
          <a:xfrm>
            <a:off x="5009040" y="2948040"/>
            <a:ext cx="302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5" name="Straight Connector 58"/>
          <p:cNvSpPr/>
          <p:nvPr/>
        </p:nvSpPr>
        <p:spPr>
          <a:xfrm flipH="1">
            <a:off x="3563280" y="2218680"/>
            <a:ext cx="798120" cy="2973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TextBox 59"/>
          <p:cNvSpPr/>
          <p:nvPr/>
        </p:nvSpPr>
        <p:spPr>
          <a:xfrm>
            <a:off x="3306600" y="2353320"/>
            <a:ext cx="205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7" name="Straight Connector 61"/>
          <p:cNvSpPr/>
          <p:nvPr/>
        </p:nvSpPr>
        <p:spPr>
          <a:xfrm>
            <a:off x="3512160" y="2675160"/>
            <a:ext cx="320040" cy="4316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TextBox 62"/>
          <p:cNvSpPr/>
          <p:nvPr/>
        </p:nvSpPr>
        <p:spPr>
          <a:xfrm>
            <a:off x="3786120" y="3121920"/>
            <a:ext cx="352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9" name="Straight Connector 64"/>
          <p:cNvSpPr/>
          <p:nvPr/>
        </p:nvSpPr>
        <p:spPr>
          <a:xfrm flipH="1">
            <a:off x="2615040" y="2678760"/>
            <a:ext cx="691200" cy="4618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TextBox 65"/>
          <p:cNvSpPr/>
          <p:nvPr/>
        </p:nvSpPr>
        <p:spPr>
          <a:xfrm>
            <a:off x="2335680" y="3111120"/>
            <a:ext cx="2793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|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1" name="Straight Connector 67"/>
          <p:cNvSpPr/>
          <p:nvPr/>
        </p:nvSpPr>
        <p:spPr>
          <a:xfrm flipH="1">
            <a:off x="1783080" y="3398400"/>
            <a:ext cx="552240" cy="4428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Straight Connector 69"/>
          <p:cNvSpPr/>
          <p:nvPr/>
        </p:nvSpPr>
        <p:spPr>
          <a:xfrm>
            <a:off x="2553480" y="3350160"/>
            <a:ext cx="397800" cy="4910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TextBox 70"/>
          <p:cNvSpPr/>
          <p:nvPr/>
        </p:nvSpPr>
        <p:spPr>
          <a:xfrm>
            <a:off x="1535760" y="3754800"/>
            <a:ext cx="340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4" name="TextBox 71"/>
          <p:cNvSpPr/>
          <p:nvPr/>
        </p:nvSpPr>
        <p:spPr>
          <a:xfrm>
            <a:off x="2930760" y="3846240"/>
            <a:ext cx="290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l-GR" sz="1590" spc="-1" strike="noStrike">
                <a:solidFill>
                  <a:srgbClr val="000000"/>
                </a:solidFill>
                <a:latin typeface="Tw Cen MT"/>
              </a:rPr>
              <a:t>ε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5" name="Straight Connector 90"/>
          <p:cNvSpPr/>
          <p:nvPr/>
        </p:nvSpPr>
        <p:spPr>
          <a:xfrm flipH="1">
            <a:off x="6824160" y="956520"/>
            <a:ext cx="374040" cy="2188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TextBox 91"/>
          <p:cNvSpPr/>
          <p:nvPr/>
        </p:nvSpPr>
        <p:spPr>
          <a:xfrm>
            <a:off x="6602400" y="1104840"/>
            <a:ext cx="2214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7" name="Straight Connector 93"/>
          <p:cNvSpPr/>
          <p:nvPr/>
        </p:nvSpPr>
        <p:spPr>
          <a:xfrm flipH="1">
            <a:off x="5983920" y="1272960"/>
            <a:ext cx="618480" cy="2397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Straight Connector 95"/>
          <p:cNvSpPr/>
          <p:nvPr/>
        </p:nvSpPr>
        <p:spPr>
          <a:xfrm>
            <a:off x="6713280" y="1441440"/>
            <a:ext cx="228600" cy="344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TextBox 96"/>
          <p:cNvSpPr/>
          <p:nvPr/>
        </p:nvSpPr>
        <p:spPr>
          <a:xfrm>
            <a:off x="6871320" y="1925280"/>
            <a:ext cx="383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0" name="TextBox 97"/>
          <p:cNvSpPr/>
          <p:nvPr/>
        </p:nvSpPr>
        <p:spPr>
          <a:xfrm>
            <a:off x="4815360" y="4773600"/>
            <a:ext cx="344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1" name="Straight Connector 99"/>
          <p:cNvSpPr/>
          <p:nvPr/>
        </p:nvSpPr>
        <p:spPr>
          <a:xfrm flipH="1">
            <a:off x="4533480" y="5099400"/>
            <a:ext cx="239400" cy="2793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Straight Connector 101"/>
          <p:cNvSpPr/>
          <p:nvPr/>
        </p:nvSpPr>
        <p:spPr>
          <a:xfrm>
            <a:off x="4987800" y="5110200"/>
            <a:ext cx="397440" cy="268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TextBox 102"/>
          <p:cNvSpPr/>
          <p:nvPr/>
        </p:nvSpPr>
        <p:spPr>
          <a:xfrm>
            <a:off x="5513400" y="5378760"/>
            <a:ext cx="3358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4" name="TextBox 103"/>
          <p:cNvSpPr/>
          <p:nvPr/>
        </p:nvSpPr>
        <p:spPr>
          <a:xfrm>
            <a:off x="1344600" y="4080600"/>
            <a:ext cx="438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5" name="TextBox 105"/>
          <p:cNvSpPr/>
          <p:nvPr/>
        </p:nvSpPr>
        <p:spPr>
          <a:xfrm>
            <a:off x="3832560" y="3406680"/>
            <a:ext cx="2422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6" name="TextBox 106"/>
          <p:cNvSpPr/>
          <p:nvPr/>
        </p:nvSpPr>
        <p:spPr>
          <a:xfrm>
            <a:off x="5109840" y="3350160"/>
            <a:ext cx="2854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3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7" name="TextBox 107"/>
          <p:cNvSpPr/>
          <p:nvPr/>
        </p:nvSpPr>
        <p:spPr>
          <a:xfrm>
            <a:off x="4094640" y="5704560"/>
            <a:ext cx="35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4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8" name="TextBox 108"/>
          <p:cNvSpPr/>
          <p:nvPr/>
        </p:nvSpPr>
        <p:spPr>
          <a:xfrm>
            <a:off x="5513400" y="5704560"/>
            <a:ext cx="268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5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9" name="TextBox 109"/>
          <p:cNvSpPr/>
          <p:nvPr/>
        </p:nvSpPr>
        <p:spPr>
          <a:xfrm>
            <a:off x="5977440" y="4975560"/>
            <a:ext cx="207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6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0" name="TextBox 110"/>
          <p:cNvSpPr/>
          <p:nvPr/>
        </p:nvSpPr>
        <p:spPr>
          <a:xfrm>
            <a:off x="7001640" y="5155920"/>
            <a:ext cx="1879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7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1" name="TextBox 111"/>
          <p:cNvSpPr/>
          <p:nvPr/>
        </p:nvSpPr>
        <p:spPr>
          <a:xfrm>
            <a:off x="8001000" y="5166720"/>
            <a:ext cx="330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8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2" name="TextBox 112"/>
          <p:cNvSpPr/>
          <p:nvPr/>
        </p:nvSpPr>
        <p:spPr>
          <a:xfrm>
            <a:off x="6897600" y="2113560"/>
            <a:ext cx="3862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9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3" name="TextBox 113"/>
          <p:cNvSpPr/>
          <p:nvPr/>
        </p:nvSpPr>
        <p:spPr>
          <a:xfrm>
            <a:off x="7530480" y="3216960"/>
            <a:ext cx="520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10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4" name="TextBox 114"/>
          <p:cNvSpPr/>
          <p:nvPr/>
        </p:nvSpPr>
        <p:spPr>
          <a:xfrm>
            <a:off x="8521920" y="3436920"/>
            <a:ext cx="409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11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5" name="TextBox 115"/>
          <p:cNvSpPr/>
          <p:nvPr/>
        </p:nvSpPr>
        <p:spPr>
          <a:xfrm>
            <a:off x="8521920" y="874800"/>
            <a:ext cx="4870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12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6" name="TextBox 116"/>
          <p:cNvSpPr/>
          <p:nvPr/>
        </p:nvSpPr>
        <p:spPr>
          <a:xfrm>
            <a:off x="505080" y="1388160"/>
            <a:ext cx="26218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{nullable},{firstpos},{lastpos}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7" name="TextBox 72"/>
          <p:cNvSpPr/>
          <p:nvPr/>
        </p:nvSpPr>
        <p:spPr>
          <a:xfrm>
            <a:off x="1136160" y="3067560"/>
            <a:ext cx="13107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R3:{t},{1},{1}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8" name="TextBox 73"/>
          <p:cNvSpPr/>
          <p:nvPr/>
        </p:nvSpPr>
        <p:spPr>
          <a:xfrm>
            <a:off x="880560" y="4388400"/>
            <a:ext cx="11797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R2:{f},{1},{1}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9" name="TextBox 74"/>
          <p:cNvSpPr/>
          <p:nvPr/>
        </p:nvSpPr>
        <p:spPr>
          <a:xfrm>
            <a:off x="2424240" y="4143600"/>
            <a:ext cx="1303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R1:{t},{</a:t>
            </a:r>
            <a:r>
              <a:rPr b="0" lang="en-US" sz="159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},{</a:t>
            </a:r>
            <a:r>
              <a:rPr b="0" lang="en-US" sz="1590" spc="-1" strike="noStrike">
                <a:solidFill>
                  <a:srgbClr val="000000"/>
                </a:solidFill>
                <a:latin typeface="Symbol"/>
              </a:rPr>
              <a:t>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0" name="TextBox 75"/>
          <p:cNvSpPr/>
          <p:nvPr/>
        </p:nvSpPr>
        <p:spPr>
          <a:xfrm>
            <a:off x="3524760" y="3769560"/>
            <a:ext cx="1227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R2:{f},{2},{2}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1" name="TextBox 76"/>
          <p:cNvSpPr/>
          <p:nvPr/>
        </p:nvSpPr>
        <p:spPr>
          <a:xfrm>
            <a:off x="4603680" y="354276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R2:{f},{3},{3}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2" name="TextBox 77"/>
          <p:cNvSpPr/>
          <p:nvPr/>
        </p:nvSpPr>
        <p:spPr>
          <a:xfrm>
            <a:off x="3436560" y="590652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R2:{f},{4},{4}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3" name="TextBox 78"/>
          <p:cNvSpPr/>
          <p:nvPr/>
        </p:nvSpPr>
        <p:spPr>
          <a:xfrm>
            <a:off x="5218560" y="602100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R2:{f},{5},{5}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4" name="TextBox 79"/>
          <p:cNvSpPr/>
          <p:nvPr/>
        </p:nvSpPr>
        <p:spPr>
          <a:xfrm>
            <a:off x="5621760" y="515700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R2:{f},{6},{6}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5" name="TextBox 80"/>
          <p:cNvSpPr/>
          <p:nvPr/>
        </p:nvSpPr>
        <p:spPr>
          <a:xfrm>
            <a:off x="6424200" y="557280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R2:{f},{7},{7}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6" name="TextBox 81"/>
          <p:cNvSpPr/>
          <p:nvPr/>
        </p:nvSpPr>
        <p:spPr>
          <a:xfrm>
            <a:off x="7691040" y="542772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R2:{f},{8},{8}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7" name="TextBox 82"/>
          <p:cNvSpPr/>
          <p:nvPr/>
        </p:nvSpPr>
        <p:spPr>
          <a:xfrm>
            <a:off x="7073280" y="2094840"/>
            <a:ext cx="142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R2:{f},{9},{9}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8" name="TextBox 83"/>
          <p:cNvSpPr/>
          <p:nvPr/>
        </p:nvSpPr>
        <p:spPr>
          <a:xfrm>
            <a:off x="6774120" y="3500280"/>
            <a:ext cx="15375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R2:{f},{10},{10}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9" name="TextBox 84"/>
          <p:cNvSpPr/>
          <p:nvPr/>
        </p:nvSpPr>
        <p:spPr>
          <a:xfrm>
            <a:off x="7711560" y="3850560"/>
            <a:ext cx="1515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R2:{f},{11},{11}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0" name="TextBox 85"/>
          <p:cNvSpPr/>
          <p:nvPr/>
        </p:nvSpPr>
        <p:spPr>
          <a:xfrm>
            <a:off x="7524360" y="1069200"/>
            <a:ext cx="16099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R2:{f},{12},{12}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1" name="TextBox 87"/>
          <p:cNvSpPr/>
          <p:nvPr/>
        </p:nvSpPr>
        <p:spPr>
          <a:xfrm>
            <a:off x="1949760" y="2487240"/>
            <a:ext cx="145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R4:{f},{1,2},{2}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2" name="TextBox 88"/>
          <p:cNvSpPr/>
          <p:nvPr/>
        </p:nvSpPr>
        <p:spPr>
          <a:xfrm>
            <a:off x="3119760" y="1715760"/>
            <a:ext cx="145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R4:{f},{1,2},{3}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3" name="TextBox 89"/>
          <p:cNvSpPr/>
          <p:nvPr/>
        </p:nvSpPr>
        <p:spPr>
          <a:xfrm>
            <a:off x="3548160" y="4792680"/>
            <a:ext cx="145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R4:{f},{4},{5}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4" name="TextBox 92"/>
          <p:cNvSpPr/>
          <p:nvPr/>
        </p:nvSpPr>
        <p:spPr>
          <a:xfrm>
            <a:off x="4269600" y="4183920"/>
            <a:ext cx="145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R4:{f},{4},{6}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5" name="TextBox 94"/>
          <p:cNvSpPr/>
          <p:nvPr/>
        </p:nvSpPr>
        <p:spPr>
          <a:xfrm>
            <a:off x="6134040" y="4208400"/>
            <a:ext cx="145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R4:{f},{7},{8}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6" name="TextBox 98"/>
          <p:cNvSpPr/>
          <p:nvPr/>
        </p:nvSpPr>
        <p:spPr>
          <a:xfrm>
            <a:off x="5542920" y="3212280"/>
            <a:ext cx="16549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R3:{f},{4,7},{6,8}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7" name="TextBox 100"/>
          <p:cNvSpPr/>
          <p:nvPr/>
        </p:nvSpPr>
        <p:spPr>
          <a:xfrm>
            <a:off x="4999320" y="2350800"/>
            <a:ext cx="16027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R5:{t},{4,7},{6,8}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8" name="TextBox 117"/>
          <p:cNvSpPr/>
          <p:nvPr/>
        </p:nvSpPr>
        <p:spPr>
          <a:xfrm>
            <a:off x="4213080" y="1237680"/>
            <a:ext cx="16527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R4:{f},{1,2},{3,6,8}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9" name="TextBox 118"/>
          <p:cNvSpPr/>
          <p:nvPr/>
        </p:nvSpPr>
        <p:spPr>
          <a:xfrm>
            <a:off x="5305680" y="892800"/>
            <a:ext cx="16527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R4:{f},{1,2},{9}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0" name="TextBox 119"/>
          <p:cNvSpPr/>
          <p:nvPr/>
        </p:nvSpPr>
        <p:spPr>
          <a:xfrm>
            <a:off x="6423840" y="2471760"/>
            <a:ext cx="22125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R3:{f},{10,11},{10,11}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1" name="TextBox 120"/>
          <p:cNvSpPr/>
          <p:nvPr/>
        </p:nvSpPr>
        <p:spPr>
          <a:xfrm>
            <a:off x="6789240" y="1558080"/>
            <a:ext cx="20570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R5:{t},{10,11},{10,11}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2" name="TextBox 121"/>
          <p:cNvSpPr/>
          <p:nvPr/>
        </p:nvSpPr>
        <p:spPr>
          <a:xfrm>
            <a:off x="5559480" y="503280"/>
            <a:ext cx="21049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R4:{f},{1,2},{9,10,11}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3" name="TextBox 122"/>
          <p:cNvSpPr/>
          <p:nvPr/>
        </p:nvSpPr>
        <p:spPr>
          <a:xfrm>
            <a:off x="7137720" y="-26640"/>
            <a:ext cx="190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R4:{f},{1,2},{12}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4" name="TextBox 1"/>
          <p:cNvSpPr/>
          <p:nvPr/>
        </p:nvSpPr>
        <p:spPr>
          <a:xfrm>
            <a:off x="450000" y="5649120"/>
            <a:ext cx="2352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Compute followpos(i)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</a:rPr>
              <a:t>Compute DFA</a:t>
            </a:r>
            <a:endParaRPr b="0" lang="en-US" sz="15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object 2"/>
          <p:cNvSpPr/>
          <p:nvPr/>
        </p:nvSpPr>
        <p:spPr>
          <a:xfrm>
            <a:off x="304920" y="0"/>
            <a:ext cx="8744400" cy="60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3816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2600" spc="3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Evaluating</a:t>
            </a:r>
            <a:r>
              <a:rPr b="0" lang="en-US" sz="2600" spc="-17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1" lang="en-US" sz="2600" spc="-23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followpos</a:t>
            </a:r>
            <a:endParaRPr b="0" lang="en-US" sz="26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1015"/>
              </a:spcBef>
              <a:buNone/>
            </a:pPr>
            <a:r>
              <a:rPr b="1" lang="en-US" sz="2000" spc="-177" strike="noStrike">
                <a:solidFill>
                  <a:srgbClr val="181a0e"/>
                </a:solidFill>
                <a:latin typeface="Verdana"/>
              </a:rPr>
              <a:t>for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node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3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tree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951840" indent="-457200">
              <a:lnSpc>
                <a:spcPts val="4130"/>
              </a:lnSpc>
              <a:spcBef>
                <a:spcPts val="309"/>
              </a:spcBef>
              <a:buNone/>
              <a:tabLst>
                <a:tab algn="l" pos="0"/>
              </a:tabLst>
            </a:pPr>
            <a:r>
              <a:rPr b="1" lang="en-US" sz="2000" spc="-131" strike="noStrike">
                <a:solidFill>
                  <a:srgbClr val="181a0e"/>
                </a:solidFill>
                <a:latin typeface="Verdana"/>
              </a:rPr>
              <a:t>if</a:t>
            </a:r>
            <a:r>
              <a:rPr b="1" lang="en-US" sz="2000" spc="-35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cat-node</a:t>
            </a:r>
            <a:r>
              <a:rPr b="0" lang="en-US" sz="20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3" strike="noStrike">
                <a:solidFill>
                  <a:srgbClr val="181a0e"/>
                </a:solidFill>
                <a:latin typeface="Arial"/>
              </a:rPr>
              <a:t>with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left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child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72" strike="noStrike">
                <a:solidFill>
                  <a:srgbClr val="181a0e"/>
                </a:solidFill>
                <a:latin typeface="Arial"/>
              </a:rPr>
              <a:t>c</a:t>
            </a:r>
            <a:r>
              <a:rPr b="0" lang="en-US" sz="2000" spc="-72" strike="noStrike">
                <a:solidFill>
                  <a:srgbClr val="181a0e"/>
                </a:solidFill>
                <a:latin typeface="Arial"/>
              </a:rPr>
              <a:t>1</a:t>
            </a:r>
            <a:r>
              <a:rPr b="0" lang="en-US" sz="20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and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right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child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c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0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222" strike="noStrike">
                <a:solidFill>
                  <a:srgbClr val="181a0e"/>
                </a:solidFill>
                <a:latin typeface="Verdana"/>
              </a:rPr>
              <a:t>then  </a:t>
            </a:r>
            <a:r>
              <a:rPr b="1" lang="en-US" sz="2000" spc="-177" strike="noStrike">
                <a:solidFill>
                  <a:srgbClr val="181a0e"/>
                </a:solidFill>
                <a:latin typeface="Verdana"/>
              </a:rPr>
              <a:t>for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8" strike="noStrike">
                <a:solidFill>
                  <a:srgbClr val="181a0e"/>
                </a:solidFill>
                <a:latin typeface="Arial"/>
              </a:rPr>
              <a:t>i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" strike="noStrike">
                <a:solidFill>
                  <a:srgbClr val="181a0e"/>
                </a:solidFill>
                <a:latin typeface="Arial"/>
              </a:rPr>
              <a:t>lastpos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9" strike="noStrike">
                <a:solidFill>
                  <a:srgbClr val="181a0e"/>
                </a:solidFill>
                <a:latin typeface="Arial"/>
              </a:rPr>
              <a:t>c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</a:rPr>
              <a:t>1)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1409040" indent="-457200">
              <a:lnSpc>
                <a:spcPct val="100000"/>
              </a:lnSpc>
              <a:spcBef>
                <a:spcPts val="706"/>
              </a:spcBef>
              <a:buNone/>
              <a:tabLst>
                <a:tab algn="l" pos="0"/>
              </a:tabLst>
            </a:pP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followpos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i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Arial"/>
              </a:rPr>
              <a:t>:=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followpos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i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181a0e"/>
                </a:solidFill>
                <a:latin typeface="AoyagiKouzanFontT"/>
              </a:rPr>
              <a:t>∪</a:t>
            </a:r>
            <a:r>
              <a:rPr b="0" lang="en-US" sz="2000" spc="-746" strike="noStrike">
                <a:solidFill>
                  <a:srgbClr val="181a0e"/>
                </a:solidFill>
                <a:latin typeface="AoyagiKouzanFontT"/>
              </a:rPr>
              <a:t> 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ﬁrstpos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77" strike="noStrike">
                <a:solidFill>
                  <a:srgbClr val="181a0e"/>
                </a:solidFill>
                <a:latin typeface="Arial"/>
              </a:rPr>
              <a:t>c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2)</a:t>
            </a:r>
            <a:endParaRPr b="0" lang="en-US" sz="2000" spc="-1" strike="noStrike">
              <a:latin typeface="Arial"/>
            </a:endParaRPr>
          </a:p>
          <a:p>
            <a:pPr marL="9518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1" lang="en-US" sz="2000" spc="-250" strike="noStrike">
                <a:solidFill>
                  <a:srgbClr val="181a0e"/>
                </a:solidFill>
                <a:latin typeface="Verdana"/>
              </a:rPr>
              <a:t>end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4946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1" lang="en-US" sz="2000" spc="-197" strike="noStrike">
                <a:solidFill>
                  <a:srgbClr val="181a0e"/>
                </a:solidFill>
                <a:latin typeface="Verdana"/>
              </a:rPr>
              <a:t>else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000" spc="-131" strike="noStrike">
                <a:solidFill>
                  <a:srgbClr val="181a0e"/>
                </a:solidFill>
                <a:latin typeface="Verdana"/>
              </a:rPr>
              <a:t>if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star-node</a:t>
            </a:r>
            <a:endParaRPr b="0" lang="en-US" sz="2000" spc="-1" strike="noStrike">
              <a:latin typeface="Arial"/>
            </a:endParaRPr>
          </a:p>
          <a:p>
            <a:pPr marL="951840" indent="-457200">
              <a:lnSpc>
                <a:spcPct val="100000"/>
              </a:lnSpc>
              <a:spcBef>
                <a:spcPts val="1009"/>
              </a:spcBef>
              <a:buNone/>
              <a:tabLst>
                <a:tab algn="l" pos="0"/>
              </a:tabLst>
            </a:pPr>
            <a:r>
              <a:rPr b="1" lang="en-US" sz="2000" spc="-177" strike="noStrike">
                <a:solidFill>
                  <a:srgbClr val="181a0e"/>
                </a:solidFill>
                <a:latin typeface="Verdana"/>
              </a:rPr>
              <a:t>for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8" strike="noStrike">
                <a:solidFill>
                  <a:srgbClr val="181a0e"/>
                </a:solidFill>
                <a:latin typeface="Arial"/>
              </a:rPr>
              <a:t>i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2" strike="noStrike">
                <a:solidFill>
                  <a:srgbClr val="181a0e"/>
                </a:solidFill>
                <a:latin typeface="Arial"/>
              </a:rPr>
              <a:t>lastpos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32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14090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followpos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i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Arial"/>
              </a:rPr>
              <a:t>:=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followpos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i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181a0e"/>
                </a:solidFill>
                <a:latin typeface="AoyagiKouzanFontT"/>
              </a:rPr>
              <a:t>∪</a:t>
            </a:r>
            <a:r>
              <a:rPr b="0" lang="en-US" sz="2000" spc="-746" strike="noStrike">
                <a:solidFill>
                  <a:srgbClr val="181a0e"/>
                </a:solidFill>
                <a:latin typeface="AoyagiKouzanFontT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ﬁrstpos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</a:rPr>
              <a:t>n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14090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1" lang="en-US" sz="2000" spc="-250" strike="noStrike">
                <a:solidFill>
                  <a:srgbClr val="181a0e"/>
                </a:solidFill>
                <a:latin typeface="Verdana"/>
              </a:rPr>
              <a:t>end</a:t>
            </a:r>
            <a:r>
              <a:rPr b="1" lang="en-US" sz="2000" spc="-43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do  </a:t>
            </a:r>
            <a:br>
              <a:rPr sz="2000"/>
            </a:br>
            <a:r>
              <a:rPr b="1" lang="en-US" sz="2000" spc="-250" strike="noStrike">
                <a:solidFill>
                  <a:srgbClr val="181a0e"/>
                </a:solidFill>
                <a:latin typeface="Verdana"/>
              </a:rPr>
              <a:t>end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000" spc="-131" strike="noStrike">
                <a:solidFill>
                  <a:srgbClr val="181a0e"/>
                </a:solidFill>
                <a:latin typeface="Verdana"/>
              </a:rPr>
              <a:t>if</a:t>
            </a:r>
            <a:endParaRPr b="0" lang="en-US" sz="2000" spc="-1" strike="noStrike">
              <a:latin typeface="Arial"/>
            </a:endParaRPr>
          </a:p>
          <a:p>
            <a:pPr marL="38160" indent="-457200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1" lang="en-US" sz="2000" spc="-250" strike="noStrike">
                <a:solidFill>
                  <a:srgbClr val="181a0e"/>
                </a:solidFill>
                <a:latin typeface="Verdana"/>
              </a:rPr>
              <a:t>end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3816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Compute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37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i="1" lang="en-US" sz="2000" spc="-1" strike="noStrike">
                <a:solidFill>
                  <a:srgbClr val="181a0e"/>
                </a:solidFill>
                <a:latin typeface="Verdana"/>
              </a:rPr>
              <a:t>followpos</a:t>
            </a:r>
            <a:r>
              <a:rPr b="1" i="1" lang="en-US" sz="2000" spc="-34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i="1" lang="en-US" sz="2000" spc="143" strike="noStrike">
                <a:solidFill>
                  <a:srgbClr val="181a0e"/>
                </a:solidFill>
                <a:latin typeface="Arial"/>
              </a:rPr>
              <a:t>bottom-up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48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i="1" lang="en-US" sz="20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52" strike="noStrike">
                <a:solidFill>
                  <a:srgbClr val="181a0e"/>
                </a:solidFill>
                <a:latin typeface="Arial"/>
              </a:rPr>
              <a:t>each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89" strike="noStrike">
                <a:solidFill>
                  <a:srgbClr val="181a0e"/>
                </a:solidFill>
                <a:latin typeface="Arial"/>
              </a:rPr>
              <a:t>node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6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1" lang="en-US" sz="2000" spc="162" strike="noStrike">
                <a:solidFill>
                  <a:srgbClr val="181a0e"/>
                </a:solidFill>
                <a:latin typeface="Arial"/>
              </a:rPr>
              <a:t>Syntax tree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63C49ED-F954-48BB-A4D0-1B10997583E2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380880" y="-64800"/>
            <a:ext cx="28216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8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followpos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7" name="object 3"/>
          <p:cNvSpPr/>
          <p:nvPr/>
        </p:nvSpPr>
        <p:spPr>
          <a:xfrm>
            <a:off x="554400" y="1394640"/>
            <a:ext cx="6786360" cy="48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deﬁne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</a:rPr>
              <a:t>function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followpos</a:t>
            </a:r>
            <a:r>
              <a:rPr b="1" lang="en-US" sz="2000" spc="-406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162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positions 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(positions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assigned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</a:rPr>
              <a:t>leaves)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followpos(i)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→ </a:t>
            </a: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is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000" spc="123" strike="noStrike">
                <a:solidFill>
                  <a:srgbClr val="181a0e"/>
                </a:solidFill>
                <a:latin typeface="Arial"/>
              </a:rPr>
              <a:t>set </a:t>
            </a:r>
            <a:r>
              <a:rPr b="0" lang="en-US" sz="2000" spc="182" strike="noStrike">
                <a:solidFill>
                  <a:srgbClr val="181a0e"/>
                </a:solidFill>
                <a:latin typeface="Arial"/>
              </a:rPr>
              <a:t>of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positions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which </a:t>
            </a:r>
            <a:r>
              <a:rPr b="0" lang="en-US" sz="2000" spc="52" strike="noStrike">
                <a:solidFill>
                  <a:srgbClr val="181a0e"/>
                </a:solidFill>
                <a:latin typeface="Arial"/>
              </a:rPr>
              <a:t>can 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follow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</a:rPr>
              <a:t>position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225" strike="noStrike">
                <a:solidFill>
                  <a:srgbClr val="181a0e"/>
                </a:solidFill>
                <a:latin typeface="Verdana"/>
              </a:rPr>
              <a:t>i</a:t>
            </a:r>
            <a:r>
              <a:rPr b="1" lang="en-US" sz="2000" spc="-375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000" spc="58" strike="noStrike">
                <a:solidFill>
                  <a:srgbClr val="181a0e"/>
                </a:solidFill>
                <a:latin typeface="Arial"/>
              </a:rPr>
              <a:t>in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97" strike="noStrike">
                <a:solidFill>
                  <a:srgbClr val="181a0e"/>
                </a:solidFill>
                <a:latin typeface="Arial"/>
              </a:rPr>
              <a:t>strings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9" strike="noStrike">
                <a:solidFill>
                  <a:srgbClr val="181a0e"/>
                </a:solidFill>
                <a:latin typeface="Arial"/>
              </a:rPr>
              <a:t>generated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by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</a:rPr>
              <a:t>the 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augmented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expression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For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example,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</a:rPr>
              <a:t>(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15" strike="noStrike">
                <a:solidFill>
                  <a:srgbClr val="181a0e"/>
                </a:solidFill>
                <a:latin typeface="Arial"/>
              </a:rPr>
              <a:t>b)*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</a:rPr>
              <a:t>#</a:t>
            </a:r>
            <a:endParaRPr b="0" lang="en-US" sz="20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918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-265" strike="noStrike">
                <a:solidFill>
                  <a:srgbClr val="181a0e"/>
                </a:solidFill>
                <a:latin typeface="Arial"/>
              </a:rPr>
              <a:t>                                                        </a:t>
            </a:r>
            <a:r>
              <a:rPr b="0" lang="en-US" sz="2000" spc="-265" strike="noStrike">
                <a:solidFill>
                  <a:srgbClr val="181a0e"/>
                </a:solidFill>
                <a:latin typeface="Arial"/>
              </a:rPr>
              <a:t>1      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2</a:t>
            </a:r>
            <a:r>
              <a:rPr b="0" lang="en-US" sz="2000" spc="117" strike="noStrike">
                <a:solidFill>
                  <a:srgbClr val="181a0e"/>
                </a:solidFill>
                <a:latin typeface="Arial"/>
              </a:rPr>
              <a:t>	</a:t>
            </a:r>
            <a:r>
              <a:rPr b="0" lang="en-US" sz="2000" spc="242" strike="noStrike">
                <a:solidFill>
                  <a:srgbClr val="181a0e"/>
                </a:solidFill>
                <a:latin typeface="Arial"/>
              </a:rPr>
              <a:t>3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62" strike="noStrike">
                <a:solidFill>
                  <a:srgbClr val="181a0e"/>
                </a:solidFill>
                <a:latin typeface="Arial"/>
              </a:rPr>
              <a:t>4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38" strike="noStrike">
                <a:solidFill>
                  <a:srgbClr val="181a0e"/>
                </a:solidFill>
                <a:latin typeface="Arial"/>
              </a:rPr>
              <a:t>followpos(1)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{1, </a:t>
            </a:r>
            <a:r>
              <a:rPr b="0" lang="en-US" sz="2000" spc="-35" strike="noStrike">
                <a:solidFill>
                  <a:srgbClr val="181a0e"/>
                </a:solidFill>
                <a:latin typeface="Arial"/>
              </a:rPr>
              <a:t>2,</a:t>
            </a:r>
            <a:r>
              <a:rPr b="0" lang="en-US" sz="2000" spc="-55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3}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95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followpos(2)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{1, </a:t>
            </a:r>
            <a:r>
              <a:rPr b="0" lang="en-US" sz="2000" spc="-35" strike="noStrike">
                <a:solidFill>
                  <a:srgbClr val="181a0e"/>
                </a:solidFill>
                <a:latin typeface="Arial"/>
              </a:rPr>
              <a:t>2,</a:t>
            </a:r>
            <a:r>
              <a:rPr b="0" lang="en-US" sz="2000" spc="-57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3}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followpos(3)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46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{4}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7" strike="noStrike">
                <a:solidFill>
                  <a:srgbClr val="181a0e"/>
                </a:solidFill>
                <a:latin typeface="Arial"/>
              </a:rPr>
              <a:t>followpos(4)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-86" strike="noStrike">
                <a:solidFill>
                  <a:srgbClr val="181a0e"/>
                </a:solidFill>
                <a:latin typeface="Arial"/>
              </a:rPr>
              <a:t>{</a:t>
            </a:r>
            <a:r>
              <a:rPr b="0" lang="en-US" sz="2000" spc="-576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6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04985A-30DF-49E6-87F3-7DFD96DC8A11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083600" y="82080"/>
            <a:ext cx="3896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38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Evaluating </a:t>
            </a:r>
            <a:r>
              <a:rPr b="1" lang="en-US" sz="2900" spc="-262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followpos</a:t>
            </a:r>
            <a:r>
              <a:rPr b="1" lang="en-US" sz="2900" spc="-670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 </a:t>
            </a:r>
            <a:r>
              <a:rPr b="0" lang="en-US" sz="2900" spc="32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example: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9" name="object 3"/>
          <p:cNvSpPr/>
          <p:nvPr/>
        </p:nvSpPr>
        <p:spPr>
          <a:xfrm>
            <a:off x="4724280" y="1272240"/>
            <a:ext cx="4647960" cy="65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8000"/>
              </a:lnSpc>
              <a:spcBef>
                <a:spcPts val="99"/>
              </a:spcBef>
              <a:buNone/>
            </a:pPr>
            <a:r>
              <a:rPr b="1" lang="en-US" sz="2400" spc="-250" strike="noStrike">
                <a:solidFill>
                  <a:srgbClr val="ff0000"/>
                </a:solidFill>
                <a:latin typeface="Verdana"/>
              </a:rPr>
              <a:t>red </a:t>
            </a:r>
            <a:r>
              <a:rPr b="1" lang="en-US" sz="2400" spc="-372" strike="noStrike">
                <a:solidFill>
                  <a:srgbClr val="ff0000"/>
                </a:solidFill>
                <a:latin typeface="Verdana"/>
              </a:rPr>
              <a:t>– fi</a:t>
            </a:r>
            <a:r>
              <a:rPr b="1" lang="en-US" sz="2400" spc="-205" strike="noStrike">
                <a:solidFill>
                  <a:srgbClr val="ff0000"/>
                </a:solidFill>
                <a:latin typeface="Verdana"/>
              </a:rPr>
              <a:t>rstpos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28000"/>
              </a:lnSpc>
              <a:spcBef>
                <a:spcPts val="99"/>
              </a:spcBef>
              <a:buNone/>
            </a:pPr>
            <a:r>
              <a:rPr b="1" lang="en-US" sz="2400" spc="-265" strike="noStrike">
                <a:solidFill>
                  <a:srgbClr val="001f60"/>
                </a:solidFill>
                <a:latin typeface="Verdana"/>
              </a:rPr>
              <a:t>blue </a:t>
            </a:r>
            <a:r>
              <a:rPr b="1" lang="en-US" sz="2400" spc="-372" strike="noStrike">
                <a:solidFill>
                  <a:srgbClr val="001f60"/>
                </a:solidFill>
                <a:latin typeface="Verdana"/>
              </a:rPr>
              <a:t>–</a:t>
            </a:r>
            <a:r>
              <a:rPr b="1" lang="en-US" sz="2400" spc="-605" strike="noStrike">
                <a:solidFill>
                  <a:srgbClr val="001f60"/>
                </a:solidFill>
                <a:latin typeface="Verdana"/>
              </a:rPr>
              <a:t> </a:t>
            </a:r>
            <a:r>
              <a:rPr b="1" lang="en-US" sz="2400" spc="-222" strike="noStrike">
                <a:solidFill>
                  <a:srgbClr val="001f60"/>
                </a:solidFill>
                <a:latin typeface="Verdana"/>
              </a:rPr>
              <a:t>lastpos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Then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</a:rPr>
              <a:t>can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calculate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</a:rPr>
              <a:t>followpos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35"/>
              </a:spcBef>
              <a:buNone/>
            </a:pPr>
            <a:r>
              <a:rPr b="0" lang="en-US" sz="2000" spc="32" strike="noStrike">
                <a:solidFill>
                  <a:srgbClr val="181a0e"/>
                </a:solidFill>
                <a:latin typeface="Arial"/>
              </a:rPr>
              <a:t>followpos(1)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38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60" strike="noStrike">
                <a:solidFill>
                  <a:srgbClr val="181a0e"/>
                </a:solidFill>
                <a:latin typeface="Arial"/>
              </a:rPr>
              <a:t>{1,2,3}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9"/>
              </a:spcBef>
              <a:buNone/>
            </a:pP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followpos(2)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409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60" strike="noStrike">
                <a:solidFill>
                  <a:srgbClr val="181a0e"/>
                </a:solidFill>
                <a:latin typeface="Arial"/>
              </a:rPr>
              <a:t>{1,2,3}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4130"/>
              </a:lnSpc>
              <a:spcBef>
                <a:spcPts val="309"/>
              </a:spcBef>
              <a:buNone/>
            </a:pP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followpos(3)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</a:rPr>
              <a:t>=</a:t>
            </a:r>
            <a:r>
              <a:rPr b="0" lang="en-US" sz="2000" spc="-45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</a:rPr>
              <a:t>{4}  </a:t>
            </a:r>
            <a:r>
              <a:rPr b="0" lang="en-US" sz="2000" spc="72" strike="noStrike">
                <a:solidFill>
                  <a:srgbClr val="181a0e"/>
                </a:solidFill>
                <a:latin typeface="Arial"/>
              </a:rPr>
              <a:t>followpos(4)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</a:rPr>
              <a:t>=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{</a:t>
            </a:r>
            <a:r>
              <a:rPr b="0" lang="en-US" sz="2000" spc="-55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4130"/>
              </a:lnSpc>
              <a:spcBef>
                <a:spcPts val="6"/>
              </a:spcBef>
              <a:buNone/>
            </a:pPr>
            <a:r>
              <a:rPr b="0" lang="en-US" sz="2000" spc="148" strike="noStrike">
                <a:solidFill>
                  <a:srgbClr val="181a0e"/>
                </a:solidFill>
                <a:latin typeface="Arial"/>
              </a:rPr>
              <a:t>After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we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calculate </a:t>
            </a:r>
            <a:r>
              <a:rPr b="1" lang="en-US" sz="2000" spc="-231" strike="noStrike">
                <a:solidFill>
                  <a:srgbClr val="181a0e"/>
                </a:solidFill>
                <a:latin typeface="Verdana"/>
              </a:rPr>
              <a:t>followpos</a:t>
            </a:r>
            <a:r>
              <a:rPr b="0" lang="en-US" sz="2000" spc="-231" strike="noStrike">
                <a:solidFill>
                  <a:srgbClr val="181a0e"/>
                </a:solidFill>
                <a:latin typeface="Arial"/>
              </a:rPr>
              <a:t>,  </a:t>
            </a:r>
            <a:r>
              <a:rPr b="0" lang="en-US" sz="2000" spc="103" strike="noStrike">
                <a:solidFill>
                  <a:srgbClr val="181a0e"/>
                </a:solidFill>
                <a:latin typeface="Arial"/>
              </a:rPr>
              <a:t>we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43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ready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</a:rPr>
              <a:t>to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83" strike="noStrike">
                <a:solidFill>
                  <a:srgbClr val="181a0e"/>
                </a:solidFill>
                <a:latin typeface="Arial"/>
              </a:rPr>
              <a:t>create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148" strike="noStrike">
                <a:solidFill>
                  <a:srgbClr val="181a0e"/>
                </a:solidFill>
                <a:latin typeface="Arial"/>
              </a:rPr>
              <a:t>for  </a:t>
            </a:r>
            <a:r>
              <a:rPr b="0" lang="en-US" sz="2000" spc="137" strike="noStrike">
                <a:solidFill>
                  <a:srgbClr val="181a0e"/>
                </a:solidFill>
                <a:latin typeface="Arial"/>
              </a:rPr>
              <a:t>the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</a:rPr>
              <a:t>regular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000" spc="63" strike="noStrike">
                <a:solidFill>
                  <a:srgbClr val="181a0e"/>
                </a:solidFill>
                <a:latin typeface="Arial"/>
              </a:rPr>
              <a:t>expression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object 4"/>
          <p:cNvSpPr/>
          <p:nvPr/>
        </p:nvSpPr>
        <p:spPr>
          <a:xfrm>
            <a:off x="0" y="1113840"/>
            <a:ext cx="4400280" cy="5781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5EA93D-6FF1-4142-87A0-A0AA07688BB9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object 2"/>
          <p:cNvSpPr/>
          <p:nvPr/>
        </p:nvSpPr>
        <p:spPr>
          <a:xfrm>
            <a:off x="762120" y="990720"/>
            <a:ext cx="751428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13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Algorithm</a:t>
            </a:r>
            <a:r>
              <a:rPr b="0" lang="en-US" sz="2900" spc="-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16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for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109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converting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-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RE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199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to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 </a:t>
            </a:r>
            <a:r>
              <a:rPr b="0" lang="en-US" sz="2900" spc="-2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DFA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750" spc="-1" strike="noStrike">
              <a:latin typeface="Arial"/>
            </a:endParaRPr>
          </a:p>
          <a:p>
            <a:pPr marL="339840" indent="-327600">
              <a:lnSpc>
                <a:spcPct val="100000"/>
              </a:lnSpc>
              <a:buClr>
                <a:srgbClr val="181a0e"/>
              </a:buClr>
              <a:buFont typeface="StarSymbol"/>
              <a:buAutoNum type="arabicPeriod"/>
              <a:tabLst>
                <a:tab algn="l" pos="340200"/>
              </a:tabLst>
            </a:pPr>
            <a:r>
              <a:rPr b="0" lang="en-US" sz="2900" spc="63" strike="noStrike">
                <a:solidFill>
                  <a:srgbClr val="181a0e"/>
                </a:solidFill>
                <a:latin typeface="Arial"/>
              </a:rPr>
              <a:t>Create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syntax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37" strike="noStrike">
                <a:solidFill>
                  <a:srgbClr val="181a0e"/>
                </a:solidFill>
                <a:latin typeface="Arial"/>
              </a:rPr>
              <a:t>tree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(r)#</a:t>
            </a:r>
            <a:endParaRPr b="0" lang="en-US" sz="2900" spc="-1" strike="noStrike">
              <a:latin typeface="Arial"/>
            </a:endParaRPr>
          </a:p>
          <a:p>
            <a:pPr marL="388800" indent="-376560">
              <a:lnSpc>
                <a:spcPts val="3376"/>
              </a:lnSpc>
              <a:spcBef>
                <a:spcPts val="989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389160"/>
              </a:tabLst>
            </a:pPr>
            <a:r>
              <a:rPr b="0" lang="en-US" sz="2900" spc="52" strike="noStrike">
                <a:solidFill>
                  <a:srgbClr val="181a0e"/>
                </a:solidFill>
                <a:latin typeface="Arial"/>
              </a:rPr>
              <a:t>Calculate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89" strike="noStrike">
                <a:solidFill>
                  <a:srgbClr val="181a0e"/>
                </a:solidFill>
                <a:latin typeface="Arial"/>
              </a:rPr>
              <a:t>functions: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nullable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</a:rPr>
              <a:t>,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ﬁrstpos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lastpos</a:t>
            </a:r>
            <a:r>
              <a:rPr b="1" lang="en-US" sz="2900" spc="-40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318" strike="noStrike">
                <a:solidFill>
                  <a:srgbClr val="181a0e"/>
                </a:solidFill>
                <a:latin typeface="Arial"/>
              </a:rPr>
              <a:t>&amp;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followpos</a:t>
            </a:r>
            <a:endParaRPr b="0" lang="en-US" sz="2900" spc="-1" strike="noStrike">
              <a:latin typeface="Arial"/>
            </a:endParaRPr>
          </a:p>
          <a:p>
            <a:pPr marL="12600" indent="-37656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AutoNum type="arabicPeriod" startAt="3"/>
              <a:tabLst>
                <a:tab algn="l" pos="405000"/>
              </a:tabLst>
            </a:pPr>
            <a:r>
              <a:rPr b="0" lang="en-US" sz="2900" spc="143" strike="noStrike">
                <a:solidFill>
                  <a:srgbClr val="181a0e"/>
                </a:solidFill>
                <a:latin typeface="Arial"/>
              </a:rPr>
              <a:t>Put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</a:rPr>
              <a:t>ﬁrstpos(root)</a:t>
            </a:r>
            <a:r>
              <a:rPr b="1" lang="en-US" sz="2900" spc="-381" strike="noStrike">
                <a:solidFill>
                  <a:srgbClr val="181a0e"/>
                </a:solidFill>
                <a:latin typeface="Verdana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Arial"/>
              </a:rPr>
              <a:t>into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4" strike="noStrike">
                <a:solidFill>
                  <a:srgbClr val="181a0e"/>
                </a:solidFill>
                <a:latin typeface="Arial"/>
              </a:rPr>
              <a:t>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24" strike="noStrike">
                <a:solidFill>
                  <a:srgbClr val="181a0e"/>
                </a:solidFill>
                <a:latin typeface="Arial"/>
              </a:rPr>
              <a:t>an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</a:rPr>
              <a:t>unmarked  </a:t>
            </a:r>
            <a:r>
              <a:rPr b="0" lang="en-US" sz="2900" spc="111" strike="noStrike">
                <a:solidFill>
                  <a:srgbClr val="181a0e"/>
                </a:solidFill>
                <a:latin typeface="Arial"/>
              </a:rPr>
              <a:t>state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048F47-5300-41D3-8CA5-4AD8AA9C7070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33520" y="1288800"/>
            <a:ext cx="77997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29" strike="noStrike">
                <a:solidFill>
                  <a:srgbClr val="000000"/>
                </a:solidFill>
                <a:latin typeface="Tw Cen MT"/>
              </a:rPr>
              <a:t>4.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i="1" lang="en-US" sz="2400" spc="89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0" i="1" lang="en-US" sz="2400" spc="-19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83" strike="noStrike">
                <a:solidFill>
                  <a:srgbClr val="000000"/>
                </a:solidFill>
                <a:latin typeface="Tw Cen MT"/>
              </a:rPr>
              <a:t>(there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38" strike="noStrike">
                <a:solidFill>
                  <a:srgbClr val="000000"/>
                </a:solidFill>
                <a:latin typeface="Tw Cen MT"/>
              </a:rPr>
              <a:t>is</a:t>
            </a:r>
            <a:r>
              <a:rPr b="0" lang="en-US" sz="2400" spc="-185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24" strike="noStrike">
                <a:solidFill>
                  <a:srgbClr val="000000"/>
                </a:solidFill>
                <a:latin typeface="Tw Cen MT"/>
              </a:rPr>
              <a:t>an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94" strike="noStrike">
                <a:solidFill>
                  <a:srgbClr val="000000"/>
                </a:solidFill>
                <a:latin typeface="Tw Cen MT"/>
              </a:rPr>
              <a:t>unmarked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17" strike="noStrike">
                <a:solidFill>
                  <a:srgbClr val="000000"/>
                </a:solidFill>
                <a:latin typeface="Tw Cen MT"/>
              </a:rPr>
              <a:t>state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-80" strike="noStrike">
                <a:solidFill>
                  <a:srgbClr val="000000"/>
                </a:solidFill>
                <a:latin typeface="Tw Cen MT"/>
              </a:rPr>
              <a:t>S</a:t>
            </a:r>
            <a:r>
              <a:rPr b="0" lang="en-US" sz="2400" spc="-185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58" strike="noStrike">
                <a:solidFill>
                  <a:srgbClr val="000000"/>
                </a:solidFill>
                <a:latin typeface="Tw Cen MT"/>
              </a:rPr>
              <a:t>in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54" strike="noStrike">
                <a:solidFill>
                  <a:srgbClr val="000000"/>
                </a:solidFill>
                <a:latin typeface="Tw Cen MT"/>
              </a:rPr>
              <a:t>the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03" strike="noStrike">
                <a:solidFill>
                  <a:srgbClr val="000000"/>
                </a:solidFill>
                <a:latin typeface="Tw Cen MT"/>
              </a:rPr>
              <a:t>states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82" strike="noStrike">
                <a:solidFill>
                  <a:srgbClr val="000000"/>
                </a:solidFill>
                <a:latin typeface="Tw Cen MT"/>
              </a:rPr>
              <a:t>of</a:t>
            </a:r>
            <a:r>
              <a:rPr b="0" lang="en-US" sz="2400" spc="-185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-55" strike="noStrike">
                <a:solidFill>
                  <a:srgbClr val="000000"/>
                </a:solidFill>
                <a:latin typeface="Tw Cen MT"/>
              </a:rPr>
              <a:t>DFA)</a:t>
            </a:r>
            <a:r>
              <a:rPr b="0" lang="en-US" sz="2400" spc="-216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i="1" lang="en-US" sz="2400" spc="117" strike="noStrike">
                <a:solidFill>
                  <a:srgbClr val="000000"/>
                </a:solidFill>
                <a:latin typeface="Arial"/>
              </a:rPr>
              <a:t>do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3" name="object 3"/>
          <p:cNvSpPr/>
          <p:nvPr/>
        </p:nvSpPr>
        <p:spPr>
          <a:xfrm>
            <a:off x="457200" y="2057400"/>
            <a:ext cx="839844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792000" indent="-285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ymbol" charset="2"/>
              <a:buChar char=""/>
              <a:tabLst>
                <a:tab algn="l" pos="79236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mark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792000" indent="-285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–"/>
              <a:tabLst>
                <a:tab algn="l" pos="792360"/>
              </a:tabLst>
            </a:pP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for each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input symbol </a:t>
            </a:r>
            <a:r>
              <a:rPr b="1" i="1" lang="en-US" sz="2000" spc="-1" strike="noStrike">
                <a:solidFill>
                  <a:srgbClr val="181a0e"/>
                </a:solidFill>
                <a:latin typeface="Verdana"/>
              </a:rPr>
              <a:t>a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do</a:t>
            </a:r>
            <a:endParaRPr b="0" lang="en-US" sz="2000" spc="-1" strike="noStrike">
              <a:latin typeface="Arial"/>
            </a:endParaRPr>
          </a:p>
          <a:p>
            <a:pPr lvl="1" marL="1201320" indent="-236880">
              <a:lnSpc>
                <a:spcPct val="128000"/>
              </a:lnSpc>
              <a:buClr>
                <a:srgbClr val="181a0e"/>
              </a:buClr>
              <a:buFont typeface="Symbol" charset="2"/>
              <a:buChar char=""/>
              <a:tabLst>
                <a:tab algn="l" pos="115884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let s1,...,sn are positions in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and symbols in those  positions is </a:t>
            </a:r>
            <a:r>
              <a:rPr b="1" i="1" lang="en-US" sz="2000" spc="-1" strike="noStrike">
                <a:solidFill>
                  <a:srgbClr val="181a0e"/>
                </a:solidFill>
                <a:latin typeface="Verdana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1158120" indent="-19440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•"/>
              <a:tabLst>
                <a:tab algn="l" pos="1158840"/>
              </a:tabLst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S’ </a:t>
            </a:r>
            <a:r>
              <a:rPr b="1" lang="en-US" sz="2000" spc="-1" strike="noStrike">
                <a:solidFill>
                  <a:srgbClr val="181a0e"/>
                </a:solidFill>
                <a:latin typeface="Arial"/>
              </a:rPr>
              <a:t>←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followpos(s1)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</a:rPr>
              <a:t>∪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...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</a:rPr>
              <a:t>∪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followpos(sn)</a:t>
            </a:r>
            <a:endParaRPr b="0" lang="en-US" sz="2000" spc="-1" strike="noStrike">
              <a:latin typeface="Arial"/>
            </a:endParaRPr>
          </a:p>
          <a:p>
            <a:pPr lvl="1" marL="1158120" indent="-194400">
              <a:lnSpc>
                <a:spcPct val="100000"/>
              </a:lnSpc>
              <a:spcBef>
                <a:spcPts val="995"/>
              </a:spcBef>
              <a:buClr>
                <a:srgbClr val="181a0e"/>
              </a:buClr>
              <a:buFont typeface="Arial"/>
              <a:buChar char="•"/>
              <a:tabLst>
                <a:tab algn="l" pos="1158840"/>
              </a:tabLst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move(S, a) </a:t>
            </a:r>
            <a:r>
              <a:rPr b="1" lang="en-US" sz="2000" spc="-1" strike="noStrike">
                <a:solidFill>
                  <a:srgbClr val="181a0e"/>
                </a:solidFill>
                <a:latin typeface="Arial"/>
              </a:rPr>
              <a:t>←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S’</a:t>
            </a:r>
            <a:endParaRPr b="0" lang="en-US" sz="2000" spc="-1" strike="noStrike">
              <a:latin typeface="Arial"/>
            </a:endParaRPr>
          </a:p>
          <a:p>
            <a:pPr lvl="1" marL="1158120" indent="-19440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•"/>
              <a:tabLst>
                <a:tab algn="l" pos="115884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if (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S’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is not empty and not in the states of DFA)</a:t>
            </a:r>
            <a:endParaRPr b="0" lang="en-US" sz="2000" spc="-1" strike="noStrike">
              <a:latin typeface="Arial"/>
            </a:endParaRPr>
          </a:p>
          <a:p>
            <a:pPr marL="1421640">
              <a:lnSpc>
                <a:spcPct val="100000"/>
              </a:lnSpc>
              <a:spcBef>
                <a:spcPts val="989"/>
              </a:spcBef>
              <a:buNone/>
              <a:tabLst>
                <a:tab algn="l" pos="115884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–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put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</a:rPr>
              <a:t>S’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</a:rPr>
              <a:t>into the states of DFA as an unmarked state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00000"/>
              </a:lnSpc>
              <a:buNone/>
              <a:tabLst>
                <a:tab algn="l" pos="1158840"/>
              </a:tabLst>
            </a:pPr>
            <a:br>
              <a:rPr sz="2000"/>
            </a:br>
            <a:r>
              <a:rPr b="0" i="1" lang="en-US" sz="2000" spc="72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34" strike="noStrike">
                <a:solidFill>
                  <a:srgbClr val="181a0e"/>
                </a:solidFill>
                <a:latin typeface="Arial"/>
              </a:rPr>
              <a:t>start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03" strike="noStrike">
                <a:solidFill>
                  <a:srgbClr val="181a0e"/>
                </a:solidFill>
                <a:latin typeface="Arial"/>
              </a:rPr>
              <a:t>state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68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32" strike="noStrike">
                <a:solidFill>
                  <a:srgbClr val="181a0e"/>
                </a:solidFill>
                <a:latin typeface="Arial"/>
              </a:rPr>
              <a:t>is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ﬁrstpos(root)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1009"/>
              </a:spcBef>
              <a:buNone/>
              <a:tabLst>
                <a:tab algn="l" pos="1158840"/>
              </a:tabLst>
            </a:pPr>
            <a:r>
              <a:rPr b="0" i="1" lang="en-US" sz="2000" spc="72" strike="noStrike">
                <a:solidFill>
                  <a:srgbClr val="181a0e"/>
                </a:solidFill>
                <a:latin typeface="Arial"/>
              </a:rPr>
              <a:t>The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89" strike="noStrike">
                <a:solidFill>
                  <a:srgbClr val="181a0e"/>
                </a:solidFill>
                <a:latin typeface="Arial"/>
              </a:rPr>
              <a:t>accepting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74" strike="noStrike">
                <a:solidFill>
                  <a:srgbClr val="181a0e"/>
                </a:solidFill>
                <a:latin typeface="Arial"/>
              </a:rPr>
              <a:t>of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21" strike="noStrike">
                <a:solidFill>
                  <a:srgbClr val="181a0e"/>
                </a:solidFill>
                <a:latin typeface="Arial"/>
              </a:rPr>
              <a:t>DFA</a:t>
            </a:r>
            <a:r>
              <a:rPr b="0" i="1" lang="en-US" sz="20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43" strike="noStrike">
                <a:solidFill>
                  <a:srgbClr val="181a0e"/>
                </a:solidFill>
                <a:latin typeface="Arial"/>
              </a:rPr>
              <a:t>are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18" strike="noStrike">
                <a:solidFill>
                  <a:srgbClr val="181a0e"/>
                </a:solidFill>
                <a:latin typeface="Arial"/>
              </a:rPr>
              <a:t>all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</a:rPr>
              <a:t>states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83" strike="noStrike">
                <a:solidFill>
                  <a:srgbClr val="181a0e"/>
                </a:solidFill>
                <a:latin typeface="Arial"/>
              </a:rPr>
              <a:t>containing</a:t>
            </a:r>
            <a:r>
              <a:rPr b="0" i="1" lang="en-US" sz="2000" spc="-165" strike="noStrike">
                <a:solidFill>
                  <a:srgbClr val="181a0e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</a:rPr>
              <a:t>the position of #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7C71A0-5811-4E1C-A1B8-FDAFD610B5E4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600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2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9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1066680" y="1752480"/>
            <a:ext cx="7848360" cy="464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58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</a:rPr>
              <a:t>Lexemes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Lexemes are the actual string matched as token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They are the speciﬁc characters that make up of a  token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For example,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</a:rPr>
              <a:t>abc </a:t>
            </a: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and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</a:rPr>
              <a:t>123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A token can represent more than one lexeme. i.e.  token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</a:rPr>
              <a:t>intnum </a:t>
            </a: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can represent lexemes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</a:rPr>
              <a:t>123, 244,  4545, </a:t>
            </a:r>
            <a:r>
              <a:rPr b="0" i="1" lang="en-US" sz="2900" spc="-1" strike="noStrike">
                <a:solidFill>
                  <a:srgbClr val="181a0e"/>
                </a:solidFill>
                <a:latin typeface="Arial"/>
              </a:rPr>
              <a:t>etc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129F3F-8A0B-4A17-8641-551A460C919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object 2"/>
          <p:cNvSpPr/>
          <p:nvPr/>
        </p:nvSpPr>
        <p:spPr>
          <a:xfrm>
            <a:off x="857880" y="0"/>
            <a:ext cx="8143920" cy="6854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9D59E0-7532-4B03-A7AB-75A504A606B5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bject 2"/>
          <p:cNvSpPr/>
          <p:nvPr/>
        </p:nvSpPr>
        <p:spPr>
          <a:xfrm>
            <a:off x="856080" y="0"/>
            <a:ext cx="814824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B84CE1-FFEB-4243-8552-BAFD37AC760B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2219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7" name="object 3"/>
          <p:cNvSpPr/>
          <p:nvPr/>
        </p:nvSpPr>
        <p:spPr>
          <a:xfrm>
            <a:off x="609480" y="1676520"/>
            <a:ext cx="8534160" cy="37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DFA minimization refers to the task of transforming a  given DFA into an equivalent DFA which has  minimum number of states</a:t>
            </a:r>
            <a:endParaRPr b="0" lang="en-US" sz="32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Two states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p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and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q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are called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equivalent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if for all  input strings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w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,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δ(p, w)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is an accepting state iff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δ(q,w)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is an accepting state</a:t>
            </a:r>
            <a:endParaRPr b="0" lang="en-US" sz="32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Otherwise they are called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</a:rPr>
              <a:t>distinguishable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</a:rPr>
              <a:t>states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50B0A2-102A-4C6C-BC85-0C57116942FF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9933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9" name="object 3"/>
          <p:cNvSpPr/>
          <p:nvPr/>
        </p:nvSpPr>
        <p:spPr>
          <a:xfrm>
            <a:off x="685800" y="1600200"/>
            <a:ext cx="8229240" cy="36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String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w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distinguishes state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s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from state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t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if, by  starting with DFA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M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in state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s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and feeding it input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w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,  we end up in an accepting state, but starting in state 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t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and feeding it with same input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w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, we end up in a non  accepting state, or vice-versa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1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The procedure ﬁnds the states that can be  distinguished by some input string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Each group of states that cannot be distinguished is  then merged into a single state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76A805-6A78-4382-A064-F2A2A389D39E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9933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1" name="object 3"/>
          <p:cNvSpPr/>
          <p:nvPr/>
        </p:nvSpPr>
        <p:spPr>
          <a:xfrm>
            <a:off x="609480" y="1600200"/>
            <a:ext cx="8152920" cy="40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63360">
              <a:lnSpc>
                <a:spcPts val="3271"/>
              </a:lnSpc>
              <a:spcBef>
                <a:spcPts val="380"/>
              </a:spcBef>
              <a:buNone/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Suppose there is a DFA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D &lt; Q, Σ, q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0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, δ, F &gt;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which  recognizes a language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L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. Then the minimized DFA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D</a:t>
            </a:r>
            <a:endParaRPr b="0" lang="en-US" sz="2400" spc="-1" strike="noStrike">
              <a:latin typeface="Arial"/>
            </a:endParaRPr>
          </a:p>
          <a:p>
            <a:pPr marL="63360">
              <a:lnSpc>
                <a:spcPts val="3200"/>
              </a:lnSpc>
              <a:buNone/>
            </a:pP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&lt;Q’, Σ, q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0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, δ’, F’ &gt;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can be constructed for language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L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as: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400" spc="-1" strike="noStrike">
              <a:latin typeface="Arial"/>
            </a:endParaRPr>
          </a:p>
          <a:p>
            <a:pPr marL="63360">
              <a:lnSpc>
                <a:spcPts val="3271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Step 1: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Divide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Q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(set of states) into two sets. One set  will contain all ﬁnal states and the other set will contain  all non-ﬁnal states. This partition is called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0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63360">
              <a:lnSpc>
                <a:spcPct val="100000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Step 2: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Initialize k =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9DD602-C26D-4743-8734-AB400C4C746D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8410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3" name="object 3"/>
          <p:cNvSpPr/>
          <p:nvPr/>
        </p:nvSpPr>
        <p:spPr>
          <a:xfrm>
            <a:off x="533520" y="1676520"/>
            <a:ext cx="8381520" cy="34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63360">
              <a:lnSpc>
                <a:spcPts val="3271"/>
              </a:lnSpc>
              <a:spcBef>
                <a:spcPts val="380"/>
              </a:spcBef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Step 3: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Find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by partitioning the different sets of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k-1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.  In each set of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k-1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, take all possible pair of states. If two  states of a set are distinguishable, split the states into  different sets in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63360">
              <a:lnSpc>
                <a:spcPct val="100000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Step 4: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Stop when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=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k-1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(No change in partition)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63360">
              <a:lnSpc>
                <a:spcPts val="3271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Step 5: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All states of one set are merged into one. No. of  states in minimized DFA will be equal to no. of sets in 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</a:rPr>
              <a:t>k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FAFEA3-2B94-40C4-9AF2-3447B982EE75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2982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5" name="object 3"/>
          <p:cNvSpPr/>
          <p:nvPr/>
        </p:nvSpPr>
        <p:spPr>
          <a:xfrm>
            <a:off x="609480" y="1676520"/>
            <a:ext cx="8229240" cy="35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Times New Roman"/>
              </a:rPr>
              <a:t>In addition to the procedure, we also remove the  following states from the DFA: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Unreachable State: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 A state that cannot be  reached through any transition from any other  state in the DFA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 charset="2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</a:rPr>
              <a:t>Dead State: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 A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non-ﬁnal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state, that when an  automata reaches, cannot transit into any other  state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3A6D29-8F38-4DE3-9E12-5EB73BE9BBAD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37424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7" name="object 3"/>
          <p:cNvSpPr/>
          <p:nvPr/>
        </p:nvSpPr>
        <p:spPr>
          <a:xfrm>
            <a:off x="609480" y="1828800"/>
            <a:ext cx="8152920" cy="26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7952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78800"/>
                <a:tab algn="l" pos="47988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Times New Roman"/>
              </a:rPr>
              <a:t>How to ﬁnd whether two states in partition </a:t>
            </a:r>
            <a:r>
              <a:rPr b="1" lang="en-US" sz="29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lang="en-US" sz="2850" spc="-1" strike="noStrike" baseline="-32000">
                <a:solidFill>
                  <a:srgbClr val="181a0e"/>
                </a:solidFill>
                <a:latin typeface="Times New Roman"/>
              </a:rPr>
              <a:t>k </a:t>
            </a:r>
            <a:r>
              <a:rPr b="0" lang="en-US" sz="2900" spc="-1" strike="noStrike">
                <a:solidFill>
                  <a:srgbClr val="181a0e"/>
                </a:solidFill>
                <a:latin typeface="Times New Roman"/>
              </a:rPr>
              <a:t>are  distinguishable?</a:t>
            </a:r>
            <a:endParaRPr b="0" lang="en-US" sz="2900" spc="-1" strike="noStrike">
              <a:latin typeface="Arial"/>
            </a:endParaRPr>
          </a:p>
          <a:p>
            <a:pPr marL="1009800" indent="-412200">
              <a:lnSpc>
                <a:spcPts val="3271"/>
              </a:lnSpc>
              <a:spcBef>
                <a:spcPts val="706"/>
              </a:spcBef>
              <a:buNone/>
              <a:tabLst>
                <a:tab algn="l" pos="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–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	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Two states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( qi, qj )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are distinguishable in partition 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i="1" lang="en-US" sz="2850" spc="-1" strike="noStrike" baseline="-32000">
                <a:solidFill>
                  <a:srgbClr val="181a0e"/>
                </a:solidFill>
                <a:latin typeface="Times New Roman"/>
              </a:rPr>
              <a:t>k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if for any input symbol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a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,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δ( qi, a )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and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δ( qj, a ) 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</a:rPr>
              <a:t>are in different sets in partition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</a:rPr>
              <a:t>P</a:t>
            </a:r>
            <a:r>
              <a:rPr b="1" i="1" lang="en-US" sz="2850" spc="-1" strike="noStrike" baseline="-32000">
                <a:solidFill>
                  <a:srgbClr val="181a0e"/>
                </a:solidFill>
                <a:latin typeface="Times New Roman"/>
              </a:rPr>
              <a:t>k-1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30E3A4-A9DE-4418-B164-78B5B3D70C7A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8410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9" name="object 3"/>
          <p:cNvSpPr/>
          <p:nvPr/>
        </p:nvSpPr>
        <p:spPr>
          <a:xfrm>
            <a:off x="609480" y="1752480"/>
            <a:ext cx="7848360" cy="26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11" strike="noStrike">
                <a:solidFill>
                  <a:srgbClr val="181a0e"/>
                </a:solidFill>
                <a:latin typeface="Times New Roman"/>
              </a:rPr>
              <a:t>Start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11" strike="noStrike">
                <a:solidFill>
                  <a:srgbClr val="181a0e"/>
                </a:solidFill>
                <a:latin typeface="Times New Roman"/>
              </a:rPr>
              <a:t>state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Times New Roman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Times New Roman"/>
              </a:rPr>
              <a:t>minimized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Times New Roman"/>
              </a:rPr>
              <a:t>DFA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38" strike="noStrike">
                <a:solidFill>
                  <a:srgbClr val="181a0e"/>
                </a:solidFill>
                <a:latin typeface="Times New Roman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Times New Roman"/>
              </a:rPr>
              <a:t>group  </a:t>
            </a:r>
            <a:r>
              <a:rPr b="0" lang="en-US" sz="2900" spc="94" strike="noStrike">
                <a:solidFill>
                  <a:srgbClr val="181a0e"/>
                </a:solidFill>
                <a:latin typeface="Times New Roman"/>
              </a:rPr>
              <a:t>containing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48" strike="noStrike">
                <a:solidFill>
                  <a:srgbClr val="181a0e"/>
                </a:solidFill>
                <a:latin typeface="Times New Roman"/>
              </a:rPr>
              <a:t>start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17" strike="noStrike">
                <a:solidFill>
                  <a:srgbClr val="181a0e"/>
                </a:solidFill>
                <a:latin typeface="Times New Roman"/>
              </a:rPr>
              <a:t>state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Times New Roman"/>
              </a:rPr>
              <a:t>of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72" strike="noStrike">
                <a:solidFill>
                  <a:srgbClr val="181a0e"/>
                </a:solidFill>
                <a:latin typeface="Times New Roman"/>
              </a:rPr>
              <a:t>original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Times New Roman"/>
              </a:rPr>
              <a:t>DFA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03" strike="noStrike">
                <a:solidFill>
                  <a:srgbClr val="181a0e"/>
                </a:solidFill>
                <a:latin typeface="Times New Roman"/>
              </a:rPr>
              <a:t>Accepting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Times New Roman"/>
              </a:rPr>
              <a:t>states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88" strike="noStrike">
                <a:solidFill>
                  <a:srgbClr val="181a0e"/>
                </a:solidFill>
                <a:latin typeface="Times New Roman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77" strike="noStrike">
                <a:solidFill>
                  <a:srgbClr val="181a0e"/>
                </a:solidFill>
                <a:latin typeface="Times New Roman"/>
              </a:rPr>
              <a:t>minimized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Times New Roman"/>
              </a:rPr>
              <a:t>DFA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Times New Roman"/>
              </a:rPr>
              <a:t>are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  </a:t>
            </a:r>
            <a:r>
              <a:rPr b="0" lang="en-US" sz="2900" spc="94" strike="noStrike">
                <a:solidFill>
                  <a:srgbClr val="181a0e"/>
                </a:solidFill>
                <a:latin typeface="Times New Roman"/>
              </a:rPr>
              <a:t>groups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Times New Roman"/>
              </a:rPr>
              <a:t>containing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97" strike="noStrike">
                <a:solidFill>
                  <a:srgbClr val="181a0e"/>
                </a:solidFill>
                <a:latin typeface="Times New Roman"/>
              </a:rPr>
              <a:t>accepting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03" strike="noStrike">
                <a:solidFill>
                  <a:srgbClr val="181a0e"/>
                </a:solidFill>
                <a:latin typeface="Times New Roman"/>
              </a:rPr>
              <a:t>states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82" strike="noStrike">
                <a:solidFill>
                  <a:srgbClr val="181a0e"/>
                </a:solidFill>
                <a:latin typeface="Times New Roman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Times New Roman"/>
              </a:rPr>
              <a:t>the  </a:t>
            </a:r>
            <a:r>
              <a:rPr b="0" lang="en-US" sz="2900" spc="72" strike="noStrike">
                <a:solidFill>
                  <a:srgbClr val="181a0e"/>
                </a:solidFill>
                <a:latin typeface="Times New Roman"/>
              </a:rPr>
              <a:t>original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Times New Roman"/>
              </a:rPr>
              <a:t>DFA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0B2D8B-271A-4CD4-8C85-08BD43C6356E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083600" y="65880"/>
            <a:ext cx="7374240" cy="1299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ts val="3376"/>
              </a:lnSpc>
              <a:spcBef>
                <a:spcPts val="99"/>
              </a:spcBef>
              <a:buNone/>
            </a:pPr>
            <a:r>
              <a:rPr b="1" lang="en-US" sz="2900" spc="-265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Example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  <a:p>
            <a:pPr marL="12600">
              <a:lnSpc>
                <a:spcPts val="3376"/>
              </a:lnSpc>
              <a:buNone/>
            </a:pPr>
            <a:r>
              <a:rPr b="0" lang="en-US" sz="2900" spc="69" strike="noStrike">
                <a:solidFill>
                  <a:srgbClr val="4f271c"/>
                </a:solidFill>
                <a:latin typeface="Tw Cen MT"/>
              </a:rPr>
              <a:t>Consider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154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109" strike="noStrike">
                <a:solidFill>
                  <a:srgbClr val="4f271c"/>
                </a:solidFill>
                <a:latin typeface="Tw Cen MT"/>
              </a:rPr>
              <a:t>following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-21" strike="noStrike">
                <a:solidFill>
                  <a:srgbClr val="4f271c"/>
                </a:solidFill>
                <a:latin typeface="Tw Cen MT"/>
              </a:rPr>
              <a:t>DFA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94" strike="noStrike">
                <a:solidFill>
                  <a:srgbClr val="4f271c"/>
                </a:solidFill>
                <a:latin typeface="Tw Cen MT"/>
              </a:rPr>
              <a:t>shown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58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83" strike="noStrike">
                <a:solidFill>
                  <a:srgbClr val="4f271c"/>
                </a:solidFill>
                <a:latin typeface="Tw Cen MT"/>
              </a:rPr>
              <a:t>ﬁgure.</a:t>
            </a:r>
            <a:endParaRPr b="0" lang="en-US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1" name="object 3"/>
          <p:cNvSpPr/>
          <p:nvPr/>
        </p:nvSpPr>
        <p:spPr>
          <a:xfrm>
            <a:off x="1331280" y="1600200"/>
            <a:ext cx="7232400" cy="4826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B42098-B79B-4D94-9AB9-A8D9A36936B6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DoCSE</Template>
  <TotalTime>5381</TotalTime>
  <Application>LibreOffice/7.3.5.2$Linux_X86_64 LibreOffice_project/392c644e8a6d1ea0765aa2d613a91bcef808d6ea</Application>
  <AppVersion>15.0000</AppVersion>
  <Words>5872</Words>
  <Paragraphs>751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2022-01-11T04:55:42Z</dcterms:created>
  <dc:creator>Sushil</dc:creator>
  <dc:description/>
  <dc:language>en-US</dc:language>
  <cp:lastModifiedBy/>
  <dcterms:modified xsi:type="dcterms:W3CDTF">2022-09-04T16:40:16Z</dcterms:modified>
  <cp:revision>136</cp:revision>
  <dc:subject/>
  <dc:title>Routing security issues in wireless sensor networks: attacks and defenses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112</vt:i4>
  </property>
</Properties>
</file>