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30.xml.rels" ContentType="application/vnd.openxmlformats-package.relationships+xml"/>
  <Override PartName="/ppt/notesSlides/_rels/notesSlide41.xml.rels" ContentType="application/vnd.openxmlformats-package.relationships+xml"/>
  <Override PartName="/ppt/notesSlides/_rels/notesSlide40.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13.jpeg" ContentType="image/jpeg"/>
  <Override PartName="/ppt/media/image16.png" ContentType="image/png"/>
  <Override PartName="/ppt/media/image15.jpeg" ContentType="image/jpeg"/>
  <Override PartName="/ppt/media/image14.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8.jpeg" ContentType="image/jpeg"/>
  <Override PartName="/ppt/media/image10.jpeg" ContentType="image/jpeg"/>
  <Override PartName="/ppt/media/image6.jpeg" ContentType="image/jpeg"/>
  <Override PartName="/ppt/media/image7.jpeg" ContentType="image/jpeg"/>
  <Override PartName="/ppt/media/image11.png" ContentType="image/png"/>
  <Override PartName="/ppt/media/image12.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9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9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97"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8"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9"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325CF4C-2072-4D2A-9D7A-D154B94010F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1640" cy="3428640"/>
          </a:xfrm>
          <a:prstGeom prst="rect">
            <a:avLst/>
          </a:prstGeom>
          <a:ln w="0">
            <a:noFill/>
          </a:ln>
        </p:spPr>
      </p:sp>
      <p:sp>
        <p:nvSpPr>
          <p:cNvPr id="214"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15" name="PlaceHolder 3"/>
          <p:cNvSpPr>
            <a:spLocks noGrp="1"/>
          </p:cNvSpPr>
          <p:nvPr>
            <p:ph type="sldNum" idx="51"/>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BAB4284-86B2-4D6A-9EC5-FD3378AD29A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1640" cy="3428640"/>
          </a:xfrm>
          <a:prstGeom prst="rect">
            <a:avLst/>
          </a:prstGeom>
          <a:ln w="0">
            <a:noFill/>
          </a:ln>
        </p:spPr>
      </p:sp>
      <p:sp>
        <p:nvSpPr>
          <p:cNvPr id="205"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06" name="PlaceHolder 3"/>
          <p:cNvSpPr>
            <a:spLocks noGrp="1"/>
          </p:cNvSpPr>
          <p:nvPr>
            <p:ph type="sldNum" idx="48"/>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48E8477D-06CF-457C-AA77-B32443E8B73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640" cy="3428640"/>
          </a:xfrm>
          <a:prstGeom prst="rect">
            <a:avLst/>
          </a:prstGeom>
          <a:ln w="0">
            <a:noFill/>
          </a:ln>
        </p:spPr>
      </p:sp>
      <p:sp>
        <p:nvSpPr>
          <p:cNvPr id="217"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18" name="PlaceHolder 3"/>
          <p:cNvSpPr>
            <a:spLocks noGrp="1"/>
          </p:cNvSpPr>
          <p:nvPr>
            <p:ph type="sldNum" idx="5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6665E4E-7956-4C50-911C-B5D03DAC0F6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640" cy="3428640"/>
          </a:xfrm>
          <a:prstGeom prst="rect">
            <a:avLst/>
          </a:prstGeom>
          <a:ln w="0">
            <a:noFill/>
          </a:ln>
        </p:spPr>
      </p:sp>
      <p:sp>
        <p:nvSpPr>
          <p:cNvPr id="220"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21" name="PlaceHolder 3"/>
          <p:cNvSpPr>
            <a:spLocks noGrp="1"/>
          </p:cNvSpPr>
          <p:nvPr>
            <p:ph type="sldNum" idx="5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87E12BC-2B2C-4FC4-ADE7-1D675517093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640" cy="3428640"/>
          </a:xfrm>
          <a:prstGeom prst="rect">
            <a:avLst/>
          </a:prstGeom>
          <a:ln w="0">
            <a:noFill/>
          </a:ln>
        </p:spPr>
      </p:sp>
      <p:sp>
        <p:nvSpPr>
          <p:cNvPr id="223"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24" name="PlaceHolder 3"/>
          <p:cNvSpPr>
            <a:spLocks noGrp="1"/>
          </p:cNvSpPr>
          <p:nvPr>
            <p:ph type="sldNum" idx="5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4AA9E9FE-1DC7-4431-8581-0C93BECB76A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640" cy="3428640"/>
          </a:xfrm>
          <a:prstGeom prst="rect">
            <a:avLst/>
          </a:prstGeom>
          <a:ln w="0">
            <a:noFill/>
          </a:ln>
        </p:spPr>
      </p:sp>
      <p:sp>
        <p:nvSpPr>
          <p:cNvPr id="226"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27" name="PlaceHolder 3"/>
          <p:cNvSpPr>
            <a:spLocks noGrp="1"/>
          </p:cNvSpPr>
          <p:nvPr>
            <p:ph type="sldNum" idx="5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FB951B6-1005-4066-81E3-1941566663F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640" cy="3428640"/>
          </a:xfrm>
          <a:prstGeom prst="rect">
            <a:avLst/>
          </a:prstGeom>
          <a:ln w="0">
            <a:noFill/>
          </a:ln>
        </p:spPr>
      </p:sp>
      <p:sp>
        <p:nvSpPr>
          <p:cNvPr id="229"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30" name="PlaceHolder 3"/>
          <p:cNvSpPr>
            <a:spLocks noGrp="1"/>
          </p:cNvSpPr>
          <p:nvPr>
            <p:ph type="sldNum" idx="5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800C3C2-BB6D-4366-885C-D357DB727A8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43000" y="685800"/>
            <a:ext cx="4571640" cy="3428640"/>
          </a:xfrm>
          <a:prstGeom prst="rect">
            <a:avLst/>
          </a:prstGeom>
          <a:ln w="0">
            <a:noFill/>
          </a:ln>
        </p:spPr>
      </p:sp>
      <p:sp>
        <p:nvSpPr>
          <p:cNvPr id="208"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09" name="PlaceHolder 3"/>
          <p:cNvSpPr>
            <a:spLocks noGrp="1"/>
          </p:cNvSpPr>
          <p:nvPr>
            <p:ph type="sldNum" idx="49"/>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502359EA-B416-4598-9E96-948C8DFF843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43000" y="685800"/>
            <a:ext cx="4571640" cy="3428640"/>
          </a:xfrm>
          <a:prstGeom prst="rect">
            <a:avLst/>
          </a:prstGeom>
          <a:ln w="0">
            <a:noFill/>
          </a:ln>
        </p:spPr>
      </p:sp>
      <p:sp>
        <p:nvSpPr>
          <p:cNvPr id="211"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212" name="PlaceHolder 3"/>
          <p:cNvSpPr>
            <a:spLocks noGrp="1"/>
          </p:cNvSpPr>
          <p:nvPr>
            <p:ph type="sldNum" idx="50"/>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1493E4A-3CC7-46FB-8512-DE98F7B4405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FD587F7-4C8D-4642-9F28-A2D0BF6594F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521D535-BA35-4578-9F02-657E76BD419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0D912E6-0DA2-43AE-A6B3-44EAB2E534D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CDD235D-06CD-43F4-8FEB-6229C2CE0AC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59CD873-D45A-48AC-83BE-25629279E4D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B70423C-E66E-479F-91CA-27303C236C1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FD13D05-9B22-440C-8AF3-5EFE791CDD1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FC5030E-30C1-45A1-BDBA-1F0FB70B905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CF5131A-BD66-481A-B643-26020EEBD5C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938AD32-1456-4711-9752-B9DBB2DA6D2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89A31E3-6F31-457F-8F4F-F3168010C3E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B329E7D-98DA-412F-8EA7-CE579B4075B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673ADFB-10FF-45AC-A65B-4422B0EF728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F3EE02D-626E-4A68-8C1D-81DC9A5FA3B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982F29C-753B-4FBB-AB00-A91D760790A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9A650E4-639F-4D86-887C-6032FC857AC4}"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B611BFF-F787-4BF2-9FB7-9E598D513EC3}"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88D747-1DD3-4302-B152-0CAA739D82E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748D039-2987-44DF-91BC-458CACE8EDC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ECD9DF2-CFCE-4943-8603-FD5B3E159C9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56F1BD2-F577-4366-A3F0-A8274D88431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44536FB-3D62-46B7-9FED-99DC2479E2D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55C375B-A64A-4C27-AB7F-286B8242431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79B2CA0-19AA-4177-B7F8-2C1599D3EDC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hidden="1"/>
          <p:cNvSpPr/>
          <p:nvPr/>
        </p:nvSpPr>
        <p:spPr>
          <a:xfrm>
            <a:off x="0" y="644760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 name="Rectangle 6" hidden="1"/>
          <p:cNvSpPr/>
          <p:nvPr/>
        </p:nvSpPr>
        <p:spPr>
          <a:xfrm>
            <a:off x="0" y="640080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633420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3" name="Straight Connector 9"/>
          <p:cNvSpPr/>
          <p:nvPr/>
        </p:nvSpPr>
        <p:spPr>
          <a:xfrm>
            <a:off x="894960" y="1737720"/>
            <a:ext cx="747540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4" name="Rectangle 11" hidden="1"/>
          <p:cNvSpPr/>
          <p:nvPr/>
        </p:nvSpPr>
        <p:spPr>
          <a:xfrm>
            <a:off x="0" y="633384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 name="Rectangle 9"/>
          <p:cNvSpPr/>
          <p:nvPr/>
        </p:nvSpPr>
        <p:spPr>
          <a:xfrm>
            <a:off x="0" y="636768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 name="PlaceHolder 1"/>
          <p:cNvSpPr>
            <a:spLocks noGrp="1"/>
          </p:cNvSpPr>
          <p:nvPr>
            <p:ph type="dt" idx="1"/>
          </p:nvPr>
        </p:nvSpPr>
        <p:spPr>
          <a:xfrm>
            <a:off x="822960" y="6459840"/>
            <a:ext cx="185400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7" name="PlaceHolder 2"/>
          <p:cNvSpPr>
            <a:spLocks noGrp="1"/>
          </p:cNvSpPr>
          <p:nvPr>
            <p:ph type="ftr" idx="2"/>
          </p:nvPr>
        </p:nvSpPr>
        <p:spPr>
          <a:xfrm>
            <a:off x="2764800" y="6459840"/>
            <a:ext cx="36169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 name="PlaceHolder 3"/>
          <p:cNvSpPr>
            <a:spLocks noGrp="1"/>
          </p:cNvSpPr>
          <p:nvPr>
            <p:ph type="sldNum" idx="3"/>
          </p:nvPr>
        </p:nvSpPr>
        <p:spPr>
          <a:xfrm>
            <a:off x="7425360" y="6459840"/>
            <a:ext cx="98352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31579FC3-7ACB-4ACB-BC97-6521126A4A3C}"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Rectangle 10"/>
          <p:cNvSpPr/>
          <p:nvPr/>
        </p:nvSpPr>
        <p:spPr>
          <a:xfrm>
            <a:off x="0" y="633384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1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Rectangle 10"/>
          <p:cNvSpPr/>
          <p:nvPr/>
        </p:nvSpPr>
        <p:spPr>
          <a:xfrm>
            <a:off x="0" y="644760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9" name="Rectangle 6"/>
          <p:cNvSpPr/>
          <p:nvPr/>
        </p:nvSpPr>
        <p:spPr>
          <a:xfrm>
            <a:off x="0" y="640080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0" name="Rectangle 8"/>
          <p:cNvSpPr/>
          <p:nvPr/>
        </p:nvSpPr>
        <p:spPr>
          <a:xfrm>
            <a:off x="0" y="633420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1" name="Straight Connector 9"/>
          <p:cNvSpPr/>
          <p:nvPr/>
        </p:nvSpPr>
        <p:spPr>
          <a:xfrm>
            <a:off x="894960" y="1737720"/>
            <a:ext cx="747540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52" name="Rectangle 11"/>
          <p:cNvSpPr/>
          <p:nvPr/>
        </p:nvSpPr>
        <p:spPr>
          <a:xfrm>
            <a:off x="0" y="633384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title"/>
          </p:nvPr>
        </p:nvSpPr>
        <p:spPr>
          <a:xfrm>
            <a:off x="822960" y="286560"/>
            <a:ext cx="7543440" cy="1450440"/>
          </a:xfrm>
          <a:prstGeom prst="rect">
            <a:avLst/>
          </a:prstGeom>
          <a:noFill/>
          <a:ln w="0">
            <a:noFill/>
          </a:ln>
        </p:spPr>
        <p:txBody>
          <a:bodyPr anchor="b">
            <a:noAutofit/>
          </a:bodyPr>
          <a:p>
            <a:pPr algn="ctr">
              <a:lnSpc>
                <a:spcPct val="85000"/>
              </a:lnSpc>
              <a:buNone/>
            </a:pPr>
            <a:r>
              <a:rPr b="1"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4" name="PlaceHolder 2"/>
          <p:cNvSpPr>
            <a:spLocks noGrp="1"/>
          </p:cNvSpPr>
          <p:nvPr>
            <p:ph type="body"/>
          </p:nvPr>
        </p:nvSpPr>
        <p:spPr>
          <a:xfrm>
            <a:off x="822960" y="1845720"/>
            <a:ext cx="75434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99cb38"/>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99cb38"/>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5" name="PlaceHolder 3"/>
          <p:cNvSpPr>
            <a:spLocks noGrp="1"/>
          </p:cNvSpPr>
          <p:nvPr>
            <p:ph type="dt" idx="4"/>
          </p:nvPr>
        </p:nvSpPr>
        <p:spPr>
          <a:xfrm>
            <a:off x="822960" y="6459840"/>
            <a:ext cx="185400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6" name="PlaceHolder 4"/>
          <p:cNvSpPr>
            <a:spLocks noGrp="1"/>
          </p:cNvSpPr>
          <p:nvPr>
            <p:ph type="ftr" idx="5"/>
          </p:nvPr>
        </p:nvSpPr>
        <p:spPr>
          <a:xfrm>
            <a:off x="2764800" y="6459840"/>
            <a:ext cx="36169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7" name="PlaceHolder 5"/>
          <p:cNvSpPr>
            <a:spLocks noGrp="1"/>
          </p:cNvSpPr>
          <p:nvPr>
            <p:ph type="sldNum" idx="6"/>
          </p:nvPr>
        </p:nvSpPr>
        <p:spPr>
          <a:xfrm>
            <a:off x="7425360" y="6459840"/>
            <a:ext cx="98352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E04092A5-E7F4-451E-B9E4-5E5368C9E303}" type="slidenum">
              <a:rPr b="0" lang="en-US" sz="1050" spc="-1" strike="noStrike">
                <a:solidFill>
                  <a:srgbClr val="ffffff"/>
                </a:solidFill>
                <a:latin typeface="Calibri"/>
              </a:rPr>
              <a:t>&lt;number&gt;</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600200" y="758880"/>
            <a:ext cx="7543440" cy="3565080"/>
          </a:xfrm>
          <a:prstGeom prst="rect">
            <a:avLst/>
          </a:prstGeom>
          <a:noFill/>
          <a:ln w="0">
            <a:noFill/>
          </a:ln>
        </p:spPr>
        <p:txBody>
          <a:bodyPr anchor="b">
            <a:normAutofit/>
          </a:bodyPr>
          <a:p>
            <a:pPr algn="ctr">
              <a:lnSpc>
                <a:spcPct val="85000"/>
              </a:lnSpc>
              <a:buNone/>
            </a:pPr>
            <a:r>
              <a:rPr b="0" lang="en-US" sz="4800" spc="-52" strike="noStrike">
                <a:solidFill>
                  <a:srgbClr val="404040"/>
                </a:solidFill>
                <a:latin typeface="Calibri Light"/>
              </a:rPr>
              <a:t>Historical Development of Engineering Management</a:t>
            </a:r>
            <a:endParaRPr b="0" lang="en-US" sz="4800" spc="-1" strike="noStrike">
              <a:solidFill>
                <a:srgbClr val="000000"/>
              </a:solidFill>
              <a:latin typeface="Calibri"/>
            </a:endParaRPr>
          </a:p>
        </p:txBody>
      </p:sp>
      <p:sp>
        <p:nvSpPr>
          <p:cNvPr id="3" name="PlaceHolder 2"/>
          <p:cNvSpPr>
            <a:spLocks noGrp="1"/>
          </p:cNvSpPr>
          <p:nvPr>
            <p:ph type="sldNum" idx="3"/>
          </p:nvPr>
        </p:nvSpPr>
        <p:spPr/>
        <p:txBody>
          <a:bodyPr/>
          <a:p>
            <a:fld id="{EDB185EA-DC45-41A8-B549-59574DD31D95}"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Box 3"/>
          <p:cNvSpPr/>
          <p:nvPr/>
        </p:nvSpPr>
        <p:spPr>
          <a:xfrm>
            <a:off x="85680" y="0"/>
            <a:ext cx="5331600" cy="7445520"/>
          </a:xfrm>
          <a:prstGeom prst="rect">
            <a:avLst/>
          </a:prstGeom>
          <a:noFill/>
          <a:ln w="0">
            <a:noFill/>
          </a:ln>
        </p:spPr>
        <p:style>
          <a:lnRef idx="0"/>
          <a:fillRef idx="0"/>
          <a:effectRef idx="0"/>
          <a:fontRef idx="minor"/>
        </p:style>
        <p:txBody>
          <a:bodyPr lIns="90000" rIns="90000" tIns="45000" bIns="45000" anchor="t">
            <a:spAutoFit/>
          </a:bodyPr>
          <a:p>
            <a:pPr lvl="1" marL="971640" indent="-514440">
              <a:lnSpc>
                <a:spcPct val="100000"/>
              </a:lnSpc>
              <a:buClr>
                <a:srgbClr val="000000"/>
              </a:buClr>
              <a:buFont typeface="Calibri Light"/>
              <a:buAutoNum type="arabicPeriod" startAt="4"/>
            </a:pPr>
            <a:r>
              <a:rPr b="0" lang="en-US" sz="2300" spc="-1" strike="noStrike">
                <a:solidFill>
                  <a:srgbClr val="000000"/>
                </a:solidFill>
                <a:latin typeface="Calibri"/>
              </a:rPr>
              <a:t>The </a:t>
            </a:r>
            <a:r>
              <a:rPr b="0" i="1" lang="en-US" sz="2300" spc="-1" strike="noStrike">
                <a:solidFill>
                  <a:srgbClr val="000000"/>
                </a:solidFill>
                <a:latin typeface="Calibri"/>
              </a:rPr>
              <a:t>power loom</a:t>
            </a:r>
            <a:r>
              <a:rPr b="0" lang="en-US" sz="2300" spc="-1" strike="noStrike">
                <a:solidFill>
                  <a:srgbClr val="000000"/>
                </a:solidFill>
                <a:latin typeface="Calibri"/>
              </a:rPr>
              <a:t>, a weaving machine patented in 1785 by Edmund Cartwright, which with time and improvements ended the ancient system of making cloth in the home.</a:t>
            </a:r>
            <a:endParaRPr b="0" lang="en-US" sz="2300" spc="-1" strike="noStrike">
              <a:latin typeface="Arial"/>
            </a:endParaRPr>
          </a:p>
          <a:p>
            <a:pPr lvl="1" marL="971640" indent="-514440">
              <a:lnSpc>
                <a:spcPct val="100000"/>
              </a:lnSpc>
              <a:buClr>
                <a:srgbClr val="000000"/>
              </a:buClr>
              <a:buFont typeface="Calibri Light"/>
              <a:buAutoNum type="arabicPeriod" startAt="4"/>
            </a:pPr>
            <a:r>
              <a:rPr b="0" i="1" lang="en-US" sz="2300" spc="-1" strike="noStrike">
                <a:solidFill>
                  <a:srgbClr val="000000"/>
                </a:solidFill>
                <a:latin typeface="Calibri"/>
              </a:rPr>
              <a:t>Chlorine bleach</a:t>
            </a:r>
            <a:r>
              <a:rPr b="0" lang="en-US" sz="2300" spc="-1" strike="noStrike">
                <a:solidFill>
                  <a:srgbClr val="000000"/>
                </a:solidFill>
                <a:latin typeface="Calibri"/>
              </a:rPr>
              <a:t>, discovered in 1785 by the French chemist Claude Louis Berhollet (and bleaching powder in 1798 by Charles Tennant), which provided quick bleaching without the need for large open areas or constant sunlight.</a:t>
            </a:r>
            <a:endParaRPr b="0" lang="en-US" sz="2300" spc="-1" strike="noStrike">
              <a:latin typeface="Arial"/>
            </a:endParaRPr>
          </a:p>
          <a:p>
            <a:pPr lvl="1" marL="971640" indent="-514440">
              <a:lnSpc>
                <a:spcPct val="100000"/>
              </a:lnSpc>
              <a:buClr>
                <a:srgbClr val="000000"/>
              </a:buClr>
              <a:buFont typeface="Calibri Light"/>
              <a:buAutoNum type="arabicPeriod" startAt="4"/>
            </a:pPr>
            <a:r>
              <a:rPr b="0" lang="en-US" sz="2300" spc="-1" strike="noStrike">
                <a:solidFill>
                  <a:srgbClr val="000000"/>
                </a:solidFill>
                <a:latin typeface="Calibri"/>
              </a:rPr>
              <a:t>The </a:t>
            </a:r>
            <a:r>
              <a:rPr b="0" i="1" lang="en-US" sz="2300" spc="-1" strike="noStrike">
                <a:solidFill>
                  <a:srgbClr val="000000"/>
                </a:solidFill>
                <a:latin typeface="Calibri"/>
              </a:rPr>
              <a:t>steam engine</a:t>
            </a:r>
            <a:r>
              <a:rPr b="0" lang="en-US" sz="2300" spc="-1" strike="noStrike">
                <a:solidFill>
                  <a:srgbClr val="000000"/>
                </a:solidFill>
                <a:latin typeface="Calibri"/>
              </a:rPr>
              <a:t>, patented by James Watt in 1769 and used in place of water power in factories beginning about 1785.</a:t>
            </a:r>
            <a:endParaRPr b="0" lang="en-US" sz="2300" spc="-1" strike="noStrike">
              <a:latin typeface="Arial"/>
            </a:endParaRPr>
          </a:p>
        </p:txBody>
      </p:sp>
      <p:pic>
        <p:nvPicPr>
          <p:cNvPr id="123" name="Picture 5" descr=""/>
          <p:cNvPicPr/>
          <p:nvPr/>
        </p:nvPicPr>
        <p:blipFill>
          <a:blip r:embed="rId1"/>
          <a:stretch/>
        </p:blipFill>
        <p:spPr>
          <a:xfrm>
            <a:off x="5331960" y="92520"/>
            <a:ext cx="3685680" cy="2695320"/>
          </a:xfrm>
          <a:prstGeom prst="rect">
            <a:avLst/>
          </a:prstGeom>
          <a:ln w="0">
            <a:noFill/>
          </a:ln>
        </p:spPr>
      </p:pic>
      <p:pic>
        <p:nvPicPr>
          <p:cNvPr id="124" name="Picture 7" descr=""/>
          <p:cNvPicPr/>
          <p:nvPr/>
        </p:nvPicPr>
        <p:blipFill>
          <a:blip r:embed="rId2"/>
          <a:stretch/>
        </p:blipFill>
        <p:spPr>
          <a:xfrm>
            <a:off x="5418000" y="3154680"/>
            <a:ext cx="3600000" cy="250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Num" idx="15"/>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CF2276E-86F8-4A69-914C-DC940A4B2C41}" type="slidenum">
              <a:rPr b="1" lang="en-US" sz="1400" spc="-1" strike="noStrike">
                <a:solidFill>
                  <a:srgbClr val="ffffff"/>
                </a:solidFill>
                <a:latin typeface="Calibri"/>
              </a:rPr>
              <a:t>8</a:t>
            </a:fld>
            <a:endParaRPr b="0" lang="en-US" sz="1400" spc="-1" strike="noStrike">
              <a:latin typeface="Times New Roman"/>
            </a:endParaRPr>
          </a:p>
        </p:txBody>
      </p:sp>
      <p:sp>
        <p:nvSpPr>
          <p:cNvPr id="126" name="PlaceHolder 2"/>
          <p:cNvSpPr>
            <a:spLocks noGrp="1"/>
          </p:cNvSpPr>
          <p:nvPr>
            <p:ph/>
          </p:nvPr>
        </p:nvSpPr>
        <p:spPr>
          <a:xfrm>
            <a:off x="137160" y="228600"/>
            <a:ext cx="4282920" cy="5897160"/>
          </a:xfrm>
          <a:prstGeom prst="rect">
            <a:avLst/>
          </a:prstGeom>
          <a:noFill/>
          <a:ln w="0">
            <a:noFill/>
          </a:ln>
        </p:spPr>
        <p:txBody>
          <a:bodyPr lIns="0" rIns="0" anchor="t">
            <a:normAutofit fontScale="89000"/>
          </a:bodyPr>
          <a:p>
            <a:pPr lvl="1" marL="971640" indent="-514440">
              <a:lnSpc>
                <a:spcPct val="90000"/>
              </a:lnSpc>
              <a:spcBef>
                <a:spcPts val="201"/>
              </a:spcBef>
              <a:spcAft>
                <a:spcPts val="400"/>
              </a:spcAft>
              <a:buClr>
                <a:srgbClr val="99cb38"/>
              </a:buClr>
              <a:buFont typeface="Calibri Light"/>
              <a:buAutoNum type="arabicPeriod" startAt="7"/>
            </a:pPr>
            <a:r>
              <a:rPr b="0" lang="en-US" sz="2400" spc="-1" strike="noStrike">
                <a:solidFill>
                  <a:srgbClr val="404040"/>
                </a:solidFill>
                <a:latin typeface="Calibri"/>
              </a:rPr>
              <a:t>The </a:t>
            </a:r>
            <a:r>
              <a:rPr b="0" i="1" lang="en-US" sz="2400" spc="-1" strike="noStrike">
                <a:solidFill>
                  <a:srgbClr val="404040"/>
                </a:solidFill>
                <a:latin typeface="Calibri"/>
              </a:rPr>
              <a:t>screw-cutting lathe</a:t>
            </a:r>
            <a:r>
              <a:rPr b="0" lang="en-US" sz="2400" spc="-1" strike="noStrike">
                <a:solidFill>
                  <a:srgbClr val="404040"/>
                </a:solidFill>
                <a:latin typeface="Calibri"/>
              </a:rPr>
              <a:t>, developed in 1797 by Henry Maudslay,  which made possible more durable metal (rather than wood) machines.</a:t>
            </a:r>
            <a:endParaRPr b="0" lang="en-US" sz="24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startAt="7"/>
            </a:pPr>
            <a:r>
              <a:rPr b="0" i="1" lang="en-US" sz="2400" spc="-1" strike="noStrike">
                <a:solidFill>
                  <a:srgbClr val="404040"/>
                </a:solidFill>
                <a:latin typeface="Calibri"/>
              </a:rPr>
              <a:t>Interchangeable manufacture</a:t>
            </a:r>
            <a:r>
              <a:rPr b="0" lang="en-US" sz="2400" spc="-1" strike="noStrike">
                <a:solidFill>
                  <a:srgbClr val="404040"/>
                </a:solidFill>
                <a:latin typeface="Calibri"/>
              </a:rPr>
              <a:t>, commonly attributed to the American Eli Whitney in carrying out a 1798 contract for 10,000 muskets, but perhaps adopted by him as a result of a letter dated May 30, 1785, from Thomas Jefferson (while in France) to John Jay.</a:t>
            </a:r>
            <a:endParaRPr b="0" lang="en-US" sz="2400" spc="-1" strike="noStrike">
              <a:solidFill>
                <a:srgbClr val="404040"/>
              </a:solidFill>
              <a:latin typeface="Calibri"/>
            </a:endParaRPr>
          </a:p>
        </p:txBody>
      </p:sp>
      <p:pic>
        <p:nvPicPr>
          <p:cNvPr id="127" name="Picture 3" descr=""/>
          <p:cNvPicPr/>
          <p:nvPr/>
        </p:nvPicPr>
        <p:blipFill>
          <a:blip r:embed="rId1"/>
          <a:stretch/>
        </p:blipFill>
        <p:spPr>
          <a:xfrm>
            <a:off x="4572000" y="67320"/>
            <a:ext cx="4282920" cy="6138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22960" y="286560"/>
            <a:ext cx="7543440" cy="1450440"/>
          </a:xfrm>
          <a:prstGeom prst="rect">
            <a:avLst/>
          </a:prstGeom>
          <a:noFill/>
          <a:ln w="0">
            <a:noFill/>
          </a:ln>
        </p:spPr>
        <p:txBody>
          <a:bodyPr anchor="b">
            <a:normAutofit/>
          </a:bodyPr>
          <a:p>
            <a:pPr algn="ctr">
              <a:lnSpc>
                <a:spcPct val="85000"/>
              </a:lnSpc>
              <a:buNone/>
            </a:pPr>
            <a:r>
              <a:rPr b="1" lang="en-US" sz="4800" spc="-52" strike="noStrike">
                <a:solidFill>
                  <a:srgbClr val="404040"/>
                </a:solidFill>
                <a:latin typeface="Calibri Light"/>
              </a:rPr>
              <a:t>Problems of the Factory System</a:t>
            </a:r>
            <a:endParaRPr b="0" lang="en-US" sz="4800" spc="-1" strike="noStrike">
              <a:solidFill>
                <a:srgbClr val="000000"/>
              </a:solidFill>
              <a:latin typeface="Calibri"/>
            </a:endParaRPr>
          </a:p>
        </p:txBody>
      </p:sp>
      <p:sp>
        <p:nvSpPr>
          <p:cNvPr id="129" name="PlaceHolder 2"/>
          <p:cNvSpPr>
            <a:spLocks noGrp="1"/>
          </p:cNvSpPr>
          <p:nvPr>
            <p:ph/>
          </p:nvPr>
        </p:nvSpPr>
        <p:spPr>
          <a:xfrm>
            <a:off x="405360" y="1845720"/>
            <a:ext cx="8498160" cy="4023000"/>
          </a:xfrm>
          <a:prstGeom prst="rect">
            <a:avLst/>
          </a:prstGeom>
          <a:noFill/>
          <a:ln w="0">
            <a:noFill/>
          </a:ln>
        </p:spPr>
        <p:txBody>
          <a:bodyPr lIns="0" rIns="0" anchor="t">
            <a:normAutofit fontScale="83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Problems of recruiting workers, training the largely illiterate workforce, and providing discipline and motivation to workers who had never developed the “habits of industry.”</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a:t>
            </a:r>
            <a:r>
              <a:rPr b="0" lang="en-US" sz="2400" spc="-1" strike="noStrike">
                <a:solidFill>
                  <a:srgbClr val="404040"/>
                </a:solidFill>
                <a:latin typeface="Calibri"/>
              </a:rPr>
              <a:t>If a person can get sufficient [income] in four days to support himself for seven days, he will keep holiday for the other three.”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Explosive growth of the English mill towns led to filthy, overcrowded living conditions, widespread child labor, crime, and brutality.</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Falling wages, rampant unemployment, and risking food prices led to a rash smashing of textile machinery, peaking in 1811 – 1812.</a:t>
            </a:r>
            <a:endParaRPr b="0" lang="en-US" sz="2400" spc="-1" strike="noStrike">
              <a:solidFill>
                <a:srgbClr val="404040"/>
              </a:solidFill>
              <a:latin typeface="Calibri"/>
            </a:endParaRPr>
          </a:p>
        </p:txBody>
      </p:sp>
      <p:sp>
        <p:nvSpPr>
          <p:cNvPr id="130" name="PlaceHolder 3"/>
          <p:cNvSpPr>
            <a:spLocks noGrp="1"/>
          </p:cNvSpPr>
          <p:nvPr>
            <p:ph type="sldNum" idx="16"/>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AEDBCD60-51A8-41CC-B235-92625DA2DF5F}" type="slidenum">
              <a:rPr b="1" lang="en-US" sz="1400" spc="-1" strike="noStrike">
                <a:solidFill>
                  <a:srgbClr val="ffffff"/>
                </a:solidFill>
                <a:latin typeface="Calibri"/>
              </a:rPr>
              <a:t>12</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Num" idx="17"/>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74860D58-A671-4E71-B804-779F1A7F3A6B}" type="slidenum">
              <a:rPr b="1" lang="en-US" sz="1400" spc="-1" strike="noStrike">
                <a:solidFill>
                  <a:srgbClr val="ffffff"/>
                </a:solidFill>
                <a:latin typeface="Calibri"/>
              </a:rPr>
              <a:t>12</a:t>
            </a:fld>
            <a:endParaRPr b="0" lang="en-US" sz="1400" spc="-1" strike="noStrike">
              <a:latin typeface="Times New Roman"/>
            </a:endParaRPr>
          </a:p>
        </p:txBody>
      </p:sp>
      <p:sp>
        <p:nvSpPr>
          <p:cNvPr id="132" name="PlaceHolder 2"/>
          <p:cNvSpPr>
            <a:spLocks noGrp="1"/>
          </p:cNvSpPr>
          <p:nvPr>
            <p:ph/>
          </p:nvPr>
        </p:nvSpPr>
        <p:spPr>
          <a:xfrm>
            <a:off x="291600" y="858960"/>
            <a:ext cx="8560800" cy="5474520"/>
          </a:xfrm>
          <a:prstGeom prst="rect">
            <a:avLst/>
          </a:prstGeom>
          <a:noFill/>
          <a:ln w="0">
            <a:noFill/>
          </a:ln>
        </p:spPr>
        <p:txBody>
          <a:bodyPr lIns="0" rIns="0" anchor="t">
            <a:normAutofit fontScale="89000"/>
          </a:bodyPr>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Supervisors often were illiterate workers who rose from the ranks and were paid little more than the workers they supervised, and there were no common body of knowledge about how to manage.</a:t>
            </a:r>
            <a:endParaRPr b="0" lang="en-US" sz="40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Upper management often consisted of the sons and relatives of the founders, a condition that persists today in many developing countries.</a:t>
            </a:r>
            <a:endParaRPr b="0" lang="en-US" sz="4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797400" y="318960"/>
            <a:ext cx="7569000" cy="1418040"/>
          </a:xfrm>
          <a:prstGeom prst="rect">
            <a:avLst/>
          </a:prstGeom>
          <a:noFill/>
          <a:ln w="0">
            <a:noFill/>
          </a:ln>
        </p:spPr>
        <p:txBody>
          <a:bodyPr anchor="b">
            <a:normAutofit fontScale="84000"/>
          </a:bodyPr>
          <a:p>
            <a:pPr algn="ctr">
              <a:lnSpc>
                <a:spcPct val="85000"/>
              </a:lnSpc>
              <a:buNone/>
            </a:pPr>
            <a:r>
              <a:rPr b="1" lang="en-US" sz="4800" spc="-52" strike="noStrike">
                <a:solidFill>
                  <a:srgbClr val="404040"/>
                </a:solidFill>
                <a:latin typeface="Calibri Light"/>
              </a:rPr>
              <a:t>Industrial Development in America</a:t>
            </a:r>
            <a:endParaRPr b="0" lang="en-US" sz="4800" spc="-1" strike="noStrike">
              <a:solidFill>
                <a:srgbClr val="000000"/>
              </a:solidFill>
              <a:latin typeface="Calibri"/>
            </a:endParaRPr>
          </a:p>
        </p:txBody>
      </p:sp>
      <p:sp>
        <p:nvSpPr>
          <p:cNvPr id="134" name="PlaceHolder 2"/>
          <p:cNvSpPr>
            <a:spLocks noGrp="1"/>
          </p:cNvSpPr>
          <p:nvPr>
            <p:ph/>
          </p:nvPr>
        </p:nvSpPr>
        <p:spPr>
          <a:xfrm>
            <a:off x="236880" y="2123640"/>
            <a:ext cx="8669520" cy="4131360"/>
          </a:xfrm>
          <a:prstGeom prst="rect">
            <a:avLst/>
          </a:prstGeom>
          <a:noFill/>
          <a:ln w="0">
            <a:noFill/>
          </a:ln>
        </p:spPr>
        <p:txBody>
          <a:bodyPr lIns="0" rIns="0" anchor="t">
            <a:normAutofit fontScale="82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An experienced textile machinery builder and mechanic Samuel Slated emigrated from England to America as a “farmer” and joined with three prosperous Rhode Island merchants to build the first technically advanced American textile mill in 1790; by 1810 the census listed 269 mills in operation.</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Although growth of American industry was accelerated by the War of 1812 with England, most American firms before 1835 were small, family owned, and water powered.</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Only 36 firms employed more than 250 workers: 31 textile firms, three iron, and two in nails and axes.</a:t>
            </a:r>
            <a:endParaRPr b="0" lang="en-US" sz="2800" spc="-1" strike="noStrike">
              <a:solidFill>
                <a:srgbClr val="404040"/>
              </a:solidFill>
              <a:latin typeface="Calibri"/>
            </a:endParaRPr>
          </a:p>
        </p:txBody>
      </p:sp>
      <p:sp>
        <p:nvSpPr>
          <p:cNvPr id="135" name="PlaceHolder 3"/>
          <p:cNvSpPr>
            <a:spLocks noGrp="1"/>
          </p:cNvSpPr>
          <p:nvPr>
            <p:ph type="sldNum" idx="18"/>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AFF4EDA8-FE8F-4591-AE58-81CE6C548FDD}" type="slidenum">
              <a:rPr b="1" lang="en-US" sz="1400" spc="-1" strike="noStrike">
                <a:solidFill>
                  <a:srgbClr val="ffffff"/>
                </a:solidFill>
                <a:latin typeface="Calibri"/>
              </a:rPr>
              <a:t>14</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Num" idx="19"/>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7DE26A49-52CB-403C-9CFB-3C52C735AF6E}" type="slidenum">
              <a:rPr b="1" lang="en-US" sz="1400" spc="-1" strike="noStrike">
                <a:solidFill>
                  <a:srgbClr val="ffffff"/>
                </a:solidFill>
                <a:latin typeface="Calibri"/>
              </a:rPr>
              <a:t>14</a:t>
            </a:fld>
            <a:endParaRPr b="0" lang="en-US" sz="1400" spc="-1" strike="noStrike">
              <a:latin typeface="Times New Roman"/>
            </a:endParaRPr>
          </a:p>
        </p:txBody>
      </p:sp>
      <p:sp>
        <p:nvSpPr>
          <p:cNvPr id="137" name="PlaceHolder 2"/>
          <p:cNvSpPr>
            <a:spLocks noGrp="1"/>
          </p:cNvSpPr>
          <p:nvPr>
            <p:ph/>
          </p:nvPr>
        </p:nvSpPr>
        <p:spPr>
          <a:xfrm>
            <a:off x="240120" y="605880"/>
            <a:ext cx="8169120" cy="5273280"/>
          </a:xfrm>
          <a:prstGeom prst="rect">
            <a:avLst/>
          </a:prstGeom>
          <a:noFill/>
          <a:ln w="0">
            <a:noFill/>
          </a:ln>
        </p:spPr>
        <p:txBody>
          <a:bodyPr lIns="0" rIns="0" anchor="t">
            <a:normAutofit fontScale="91000"/>
          </a:bodyPr>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Canals (1790~1830): William Weston</a:t>
            </a:r>
            <a:endParaRPr b="0" lang="en-US" sz="4400" spc="-1" strike="noStrike">
              <a:solidFill>
                <a:srgbClr val="404040"/>
              </a:solidFill>
              <a:latin typeface="Calibri"/>
            </a:endParaRPr>
          </a:p>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Railroad (1830~1850): John Stevens</a:t>
            </a:r>
            <a:endParaRPr b="0" lang="en-US" sz="4400" spc="-1" strike="noStrike">
              <a:solidFill>
                <a:srgbClr val="404040"/>
              </a:solidFill>
              <a:latin typeface="Calibri"/>
            </a:endParaRPr>
          </a:p>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Telegraph line (1844~1860): Samuel Morse</a:t>
            </a:r>
            <a:endParaRPr b="0" lang="en-US" sz="4400" spc="-1" strike="noStrike">
              <a:solidFill>
                <a:srgbClr val="404040"/>
              </a:solidFill>
              <a:latin typeface="Calibri"/>
            </a:endParaRPr>
          </a:p>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Steel making (1870~1900): Andrew Carnegie</a:t>
            </a:r>
            <a:endParaRPr b="0" lang="en-US" sz="4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1" descr=""/>
          <p:cNvPicPr/>
          <p:nvPr/>
        </p:nvPicPr>
        <p:blipFill>
          <a:blip r:embed="rId1"/>
          <a:stretch/>
        </p:blipFill>
        <p:spPr>
          <a:xfrm>
            <a:off x="320040" y="262800"/>
            <a:ext cx="3817440" cy="2788560"/>
          </a:xfrm>
          <a:prstGeom prst="rect">
            <a:avLst/>
          </a:prstGeom>
          <a:ln w="0">
            <a:noFill/>
          </a:ln>
        </p:spPr>
      </p:pic>
      <p:pic>
        <p:nvPicPr>
          <p:cNvPr id="139" name="Picture 2" descr=""/>
          <p:cNvPicPr/>
          <p:nvPr/>
        </p:nvPicPr>
        <p:blipFill>
          <a:blip r:embed="rId2"/>
          <a:stretch/>
        </p:blipFill>
        <p:spPr>
          <a:xfrm>
            <a:off x="4395960" y="365760"/>
            <a:ext cx="4427640" cy="2457000"/>
          </a:xfrm>
          <a:prstGeom prst="rect">
            <a:avLst/>
          </a:prstGeom>
          <a:ln w="0">
            <a:noFill/>
          </a:ln>
        </p:spPr>
      </p:pic>
      <p:pic>
        <p:nvPicPr>
          <p:cNvPr id="140" name="Picture 3" descr=""/>
          <p:cNvPicPr/>
          <p:nvPr/>
        </p:nvPicPr>
        <p:blipFill>
          <a:blip r:embed="rId3"/>
          <a:stretch/>
        </p:blipFill>
        <p:spPr>
          <a:xfrm>
            <a:off x="605880" y="3329640"/>
            <a:ext cx="1931400" cy="2934720"/>
          </a:xfrm>
          <a:prstGeom prst="rect">
            <a:avLst/>
          </a:prstGeom>
          <a:ln w="0">
            <a:noFill/>
          </a:ln>
        </p:spPr>
      </p:pic>
      <p:pic>
        <p:nvPicPr>
          <p:cNvPr id="141" name="Picture 4" descr=""/>
          <p:cNvPicPr/>
          <p:nvPr/>
        </p:nvPicPr>
        <p:blipFill>
          <a:blip r:embed="rId4"/>
          <a:stretch/>
        </p:blipFill>
        <p:spPr>
          <a:xfrm>
            <a:off x="4137840" y="3272760"/>
            <a:ext cx="4740120" cy="2991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733680" y="403920"/>
            <a:ext cx="7632720" cy="1333080"/>
          </a:xfrm>
          <a:prstGeom prst="rect">
            <a:avLst/>
          </a:prstGeom>
          <a:noFill/>
          <a:ln w="0">
            <a:noFill/>
          </a:ln>
        </p:spPr>
        <p:txBody>
          <a:bodyPr anchor="b">
            <a:normAutofit fontScale="97000"/>
          </a:bodyPr>
          <a:p>
            <a:pPr algn="ctr">
              <a:lnSpc>
                <a:spcPct val="85000"/>
              </a:lnSpc>
              <a:buNone/>
            </a:pPr>
            <a:r>
              <a:rPr b="1" lang="en-US" sz="4800" spc="-52" strike="noStrike">
                <a:solidFill>
                  <a:srgbClr val="404040"/>
                </a:solidFill>
                <a:latin typeface="Calibri Light"/>
              </a:rPr>
              <a:t>Development of Engineering Education</a:t>
            </a:r>
            <a:endParaRPr b="0" lang="en-US" sz="4800" spc="-1" strike="noStrike">
              <a:solidFill>
                <a:srgbClr val="000000"/>
              </a:solidFill>
              <a:latin typeface="Calibri"/>
            </a:endParaRPr>
          </a:p>
        </p:txBody>
      </p:sp>
      <p:sp>
        <p:nvSpPr>
          <p:cNvPr id="143" name="PlaceHolder 2"/>
          <p:cNvSpPr>
            <a:spLocks noGrp="1"/>
          </p:cNvSpPr>
          <p:nvPr>
            <p:ph/>
          </p:nvPr>
        </p:nvSpPr>
        <p:spPr>
          <a:xfrm>
            <a:off x="499680" y="1737360"/>
            <a:ext cx="8238600" cy="4517640"/>
          </a:xfrm>
          <a:prstGeom prst="rect">
            <a:avLst/>
          </a:prstGeom>
          <a:noFill/>
          <a:ln w="0">
            <a:noFill/>
          </a:ln>
        </p:spPr>
        <p:txBody>
          <a:bodyPr lIns="0" rIns="0" anchor="t">
            <a:normAutofit fontScale="84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Most engineering skill through the eighteenth century was gained through apprenticeship to a practitioner.</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When the American colonies revolted in 1776, they did not have the engineering resources needed to build (or destroy) fortifications, roads, and bridges, and they had to rely on French, Prussian, and Polish assistance.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Established the United States Military Academy at West Point, New York, in 1802 to provide training in, among other things, practical science.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Graduates did not acquit themselves as well as hoped in the War of 1812 with England.</a:t>
            </a:r>
            <a:endParaRPr b="0" lang="en-US" sz="2800" spc="-1" strike="noStrike">
              <a:solidFill>
                <a:srgbClr val="404040"/>
              </a:solidFill>
              <a:latin typeface="Calibri"/>
            </a:endParaRPr>
          </a:p>
        </p:txBody>
      </p:sp>
      <p:sp>
        <p:nvSpPr>
          <p:cNvPr id="144" name="PlaceHolder 3"/>
          <p:cNvSpPr>
            <a:spLocks noGrp="1"/>
          </p:cNvSpPr>
          <p:nvPr>
            <p:ph type="sldNum" idx="20"/>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2478F300-9533-4E9A-A2CF-B85BD1402E7C}" type="slidenum">
              <a:rPr b="1" lang="en-US" sz="1400" spc="-1" strike="noStrike">
                <a:solidFill>
                  <a:srgbClr val="ffffff"/>
                </a:solidFill>
                <a:latin typeface="Calibri"/>
              </a:rPr>
              <a:t>17</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Num" idx="21"/>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2E45BF23-E74F-4CD8-8605-6FD2F1B111CC}" type="slidenum">
              <a:rPr b="1" lang="en-US" sz="1400" spc="-1" strike="noStrike">
                <a:solidFill>
                  <a:srgbClr val="ffffff"/>
                </a:solidFill>
                <a:latin typeface="Calibri"/>
              </a:rPr>
              <a:t>17</a:t>
            </a:fld>
            <a:endParaRPr b="0" lang="en-US" sz="1400" spc="-1" strike="noStrike">
              <a:latin typeface="Times New Roman"/>
            </a:endParaRPr>
          </a:p>
        </p:txBody>
      </p:sp>
      <p:sp>
        <p:nvSpPr>
          <p:cNvPr id="146" name="PlaceHolder 2"/>
          <p:cNvSpPr>
            <a:spLocks noGrp="1"/>
          </p:cNvSpPr>
          <p:nvPr>
            <p:ph/>
          </p:nvPr>
        </p:nvSpPr>
        <p:spPr>
          <a:xfrm>
            <a:off x="510480" y="563400"/>
            <a:ext cx="8208000" cy="5592240"/>
          </a:xfrm>
          <a:prstGeom prst="rect">
            <a:avLst/>
          </a:prstGeom>
          <a:noFill/>
          <a:ln w="0">
            <a:noFill/>
          </a:ln>
        </p:spPr>
        <p:txBody>
          <a:bodyPr lIns="0" rIns="0" anchor="t">
            <a:normAutofit fontScale="83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Sylvanis Thyer, assistant professor of mathematics and Lt. Colonel Willian McRee were sent to Europe in 1815 to examine curricula at Ecole Polytechnic, the most famous scientific military school in the world.</a:t>
            </a:r>
            <a:endParaRPr b="0" lang="en-US" sz="32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After their return in 1817, Thayer collected the best teachers in physics, engineering, and mathematics available and set up a four-year civil engineering program.</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Many of the great canals, railroads, and bridges constructed during the nineteenth century were built by West Point graduates.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faculty, recruited by Thayer, wrote textbooks that dominated the subjects of mathematics, chemistry, and engineering during the 1800s.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Num" idx="22"/>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AD7EF44C-8A65-448B-9517-49745CBA1A5C}" type="slidenum">
              <a:rPr b="1" lang="en-US" sz="1400" spc="-1" strike="noStrike">
                <a:solidFill>
                  <a:srgbClr val="ffffff"/>
                </a:solidFill>
                <a:latin typeface="Calibri"/>
              </a:rPr>
              <a:t>18</a:t>
            </a:fld>
            <a:endParaRPr b="0" lang="en-US" sz="1400" spc="-1" strike="noStrike">
              <a:latin typeface="Times New Roman"/>
            </a:endParaRPr>
          </a:p>
        </p:txBody>
      </p:sp>
      <p:sp>
        <p:nvSpPr>
          <p:cNvPr id="148" name="PlaceHolder 2"/>
          <p:cNvSpPr>
            <a:spLocks noGrp="1"/>
          </p:cNvSpPr>
          <p:nvPr>
            <p:ph/>
          </p:nvPr>
        </p:nvSpPr>
        <p:spPr>
          <a:xfrm>
            <a:off x="331560" y="558360"/>
            <a:ext cx="8480160" cy="5740560"/>
          </a:xfrm>
          <a:prstGeom prst="rect">
            <a:avLst/>
          </a:prstGeom>
          <a:noFill/>
          <a:ln w="0">
            <a:noFill/>
          </a:ln>
        </p:spPr>
        <p:txBody>
          <a:bodyPr lIns="0" rIns="0" anchor="t">
            <a:normAutofit fontScale="77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Engineering Schools soon began to emerge:</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Norwich (Connecticut) University (1819)</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Rensselear (New York) Polytechnic Institute (1823)</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Union College (1845) </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Harvard, Yale, Michigan (1847)</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event that had the greatest influence on engineering education was passage of the Morrill Land Grant Act in 1862.</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This act gave federal land (ultimately [totaling] 13,000,000 acres, an area 46% greater than Taiwan) to each state to support ‘at least one college where the leading object shall be… scientific and classical studies… agriculture and mechanic arts.”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This made education in the “mechanic arts” (which became engineering) available and affordable throughout the country.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1893 – More than one hundred engineering schools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22960" y="502920"/>
            <a:ext cx="7543440" cy="1234080"/>
          </a:xfrm>
          <a:prstGeom prst="rect">
            <a:avLst/>
          </a:prstGeom>
          <a:noFill/>
          <a:ln w="0">
            <a:noFill/>
          </a:ln>
        </p:spPr>
        <p:txBody>
          <a:bodyPr anchor="b">
            <a:normAutofit fontScale="64000"/>
          </a:bodyPr>
          <a:p>
            <a:pPr algn="ctr">
              <a:lnSpc>
                <a:spcPct val="85000"/>
              </a:lnSpc>
              <a:buNone/>
            </a:pPr>
            <a:r>
              <a:rPr b="1" lang="en-US" sz="4800" spc="-52" strike="noStrike">
                <a:solidFill>
                  <a:srgbClr val="404040"/>
                </a:solidFill>
                <a:latin typeface="Calibri Light"/>
              </a:rPr>
              <a:t>Origins of Engineering Management: Ancient Civilization</a:t>
            </a:r>
            <a:endParaRPr b="0" lang="en-US" sz="4800" spc="-1" strike="noStrike">
              <a:solidFill>
                <a:srgbClr val="000000"/>
              </a:solidFill>
              <a:latin typeface="Calibri"/>
            </a:endParaRPr>
          </a:p>
        </p:txBody>
      </p:sp>
      <p:sp>
        <p:nvSpPr>
          <p:cNvPr id="102" name="PlaceHolder 2"/>
          <p:cNvSpPr>
            <a:spLocks noGrp="1"/>
          </p:cNvSpPr>
          <p:nvPr>
            <p:ph/>
          </p:nvPr>
        </p:nvSpPr>
        <p:spPr>
          <a:xfrm>
            <a:off x="405360" y="1845720"/>
            <a:ext cx="8332920" cy="4246200"/>
          </a:xfrm>
          <a:prstGeom prst="rect">
            <a:avLst/>
          </a:prstGeom>
          <a:noFill/>
          <a:ln w="0">
            <a:noFill/>
          </a:ln>
        </p:spPr>
        <p:txBody>
          <a:bodyPr lIns="0" rIns="0" anchor="t">
            <a:normAutofit fontScale="85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Even the earliest civilizations required </a:t>
            </a:r>
            <a:r>
              <a:rPr b="0" lang="en-US" sz="2800" spc="-1" strike="noStrike">
                <a:solidFill>
                  <a:srgbClr val="404040"/>
                </a:solidFill>
                <a:latin typeface="Calibri"/>
              </a:rPr>
              <a:t>management skills wherever groups of </a:t>
            </a:r>
            <a:r>
              <a:rPr b="0" lang="en-US" sz="2800" spc="-1" strike="noStrike">
                <a:solidFill>
                  <a:srgbClr val="404040"/>
                </a:solidFill>
                <a:latin typeface="Calibri"/>
              </a:rPr>
              <a:t>people shared a common purpose: tribal </a:t>
            </a:r>
            <a:r>
              <a:rPr b="0" lang="en-US" sz="2800" spc="-1" strike="noStrike">
                <a:solidFill>
                  <a:srgbClr val="404040"/>
                </a:solidFill>
                <a:latin typeface="Calibri"/>
              </a:rPr>
              <a:t>activities, estates of the rich, military </a:t>
            </a:r>
            <a:r>
              <a:rPr b="0" lang="en-US" sz="2800" spc="-1" strike="noStrike">
                <a:solidFill>
                  <a:srgbClr val="404040"/>
                </a:solidFill>
                <a:latin typeface="Calibri"/>
              </a:rPr>
              <a:t>ventures, governments, or organized </a:t>
            </a:r>
            <a:r>
              <a:rPr b="0" lang="en-US" sz="2800" spc="-1" strike="noStrike">
                <a:solidFill>
                  <a:srgbClr val="404040"/>
                </a:solidFill>
                <a:latin typeface="Calibri"/>
              </a:rPr>
              <a:t>religions.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In ancient Mesopotamia, lying just north and west </a:t>
            </a:r>
            <a:r>
              <a:rPr b="0" lang="en-US" sz="2400" spc="-1" strike="noStrike">
                <a:solidFill>
                  <a:srgbClr val="404040"/>
                </a:solidFill>
                <a:latin typeface="Calibri"/>
              </a:rPr>
              <a:t>of Babylon, the temples developed an early </a:t>
            </a:r>
            <a:r>
              <a:rPr b="0" lang="en-US" sz="2400" spc="-1" strike="noStrike">
                <a:solidFill>
                  <a:srgbClr val="404040"/>
                </a:solidFill>
                <a:latin typeface="Calibri"/>
              </a:rPr>
              <a:t>concept of a “corporation”, or a group of temples </a:t>
            </a:r>
            <a:r>
              <a:rPr b="0" lang="en-US" sz="2400" spc="-1" strike="noStrike">
                <a:solidFill>
                  <a:srgbClr val="404040"/>
                </a:solidFill>
                <a:latin typeface="Calibri"/>
              </a:rPr>
              <a:t>under a common body of management. </a:t>
            </a:r>
            <a:r>
              <a:rPr b="0" lang="en-US" sz="2400" spc="-1" strike="noStrike">
                <a:solidFill>
                  <a:srgbClr val="404040"/>
                </a:solidFill>
                <a:latin typeface="Calibri"/>
              </a:rPr>
              <a:t>Flourishing as early as 3000 B.C., temple </a:t>
            </a:r>
            <a:r>
              <a:rPr b="0" lang="en-US" sz="2400" spc="-1" strike="noStrike">
                <a:solidFill>
                  <a:srgbClr val="404040"/>
                </a:solidFill>
                <a:latin typeface="Calibri"/>
              </a:rPr>
              <a:t>management operated under a dual control </a:t>
            </a:r>
            <a:r>
              <a:rPr b="0" lang="en-US" sz="2400" spc="-1" strike="noStrike">
                <a:solidFill>
                  <a:srgbClr val="404040"/>
                </a:solidFill>
                <a:latin typeface="Calibri"/>
              </a:rPr>
              <a:t>system: one high priest was responsible for </a:t>
            </a:r>
            <a:r>
              <a:rPr b="0" lang="en-US" sz="2400" spc="-1" strike="noStrike">
                <a:solidFill>
                  <a:srgbClr val="404040"/>
                </a:solidFill>
                <a:latin typeface="Calibri"/>
              </a:rPr>
              <a:t>ceremonial and religious activities, while an </a:t>
            </a:r>
            <a:r>
              <a:rPr b="0" lang="en-US" sz="2400" spc="-1" strike="noStrike">
                <a:solidFill>
                  <a:srgbClr val="404040"/>
                </a:solidFill>
                <a:latin typeface="Calibri"/>
              </a:rPr>
              <a:t>administrative high priest coordinated the secular </a:t>
            </a:r>
            <a:r>
              <a:rPr b="0" lang="en-US" sz="2400" spc="-1" strike="noStrike">
                <a:solidFill>
                  <a:srgbClr val="404040"/>
                </a:solidFill>
                <a:latin typeface="Calibri"/>
              </a:rPr>
              <a:t>activities of the organization. Records were kept </a:t>
            </a:r>
            <a:r>
              <a:rPr b="0" lang="en-US" sz="2400" spc="-1" strike="noStrike">
                <a:solidFill>
                  <a:srgbClr val="404040"/>
                </a:solidFill>
                <a:latin typeface="Calibri"/>
              </a:rPr>
              <a:t>on clay tablets, plans made, labor divided, and </a:t>
            </a:r>
            <a:r>
              <a:rPr b="0" lang="en-US" sz="2400" spc="-1" strike="noStrike">
                <a:solidFill>
                  <a:srgbClr val="404040"/>
                </a:solidFill>
                <a:latin typeface="Calibri"/>
              </a:rPr>
              <a:t>work supervised by a hierarchy of officials.</a:t>
            </a:r>
            <a:endParaRPr b="0" lang="en-US" sz="2400" spc="-1" strike="noStrike">
              <a:solidFill>
                <a:srgbClr val="404040"/>
              </a:solidFill>
              <a:latin typeface="Calibri"/>
            </a:endParaRPr>
          </a:p>
        </p:txBody>
      </p:sp>
      <p:sp>
        <p:nvSpPr>
          <p:cNvPr id="103" name="PlaceHolder 3"/>
          <p:cNvSpPr>
            <a:spLocks noGrp="1"/>
          </p:cNvSpPr>
          <p:nvPr>
            <p:ph type="sldNum" idx="10"/>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101E3EE2-9C80-408E-A6AA-30BEB4834A73}"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22960" y="286560"/>
            <a:ext cx="7543440" cy="1450440"/>
          </a:xfrm>
          <a:prstGeom prst="rect">
            <a:avLst/>
          </a:prstGeom>
          <a:noFill/>
          <a:ln w="0">
            <a:noFill/>
          </a:ln>
        </p:spPr>
        <p:txBody>
          <a:bodyPr anchor="b">
            <a:noAutofit/>
          </a:bodyPr>
          <a:p>
            <a:pPr algn="ctr">
              <a:lnSpc>
                <a:spcPct val="85000"/>
              </a:lnSpc>
              <a:buNone/>
            </a:pPr>
            <a:r>
              <a:rPr b="1" lang="en-US" sz="4800" spc="-52" strike="noStrike">
                <a:solidFill>
                  <a:srgbClr val="404040"/>
                </a:solidFill>
                <a:latin typeface="Calibri Light"/>
              </a:rPr>
              <a:t>Management Philosophies</a:t>
            </a:r>
            <a:endParaRPr b="0" lang="en-US" sz="4800" spc="-1" strike="noStrike">
              <a:solidFill>
                <a:srgbClr val="000000"/>
              </a:solidFill>
              <a:latin typeface="Calibri"/>
            </a:endParaRPr>
          </a:p>
        </p:txBody>
      </p:sp>
      <p:sp>
        <p:nvSpPr>
          <p:cNvPr id="150" name="PlaceHolder 2"/>
          <p:cNvSpPr>
            <a:spLocks noGrp="1"/>
          </p:cNvSpPr>
          <p:nvPr>
            <p:ph/>
          </p:nvPr>
        </p:nvSpPr>
        <p:spPr>
          <a:xfrm>
            <a:off x="405360" y="1845720"/>
            <a:ext cx="8332920" cy="4409280"/>
          </a:xfrm>
          <a:prstGeom prst="rect">
            <a:avLst/>
          </a:prstGeom>
          <a:noFill/>
          <a:ln w="0">
            <a:noFill/>
          </a:ln>
        </p:spPr>
        <p:txBody>
          <a:bodyPr lIns="0" rIns="0" anchor="t">
            <a:normAutofit fontScale="91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Goal</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Obtain optimal organizational performance, with the overall business environment guiding the selection of a particular style of management.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Some theories have been fads that have not influenced a company’s performance in the long term, and others enhance quality and productivity.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Each theory has had its merits and drawbacks.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These philosophies may be grouped in general categories as follows: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Scientific,  Administrative, and Behavioral</a:t>
            </a:r>
            <a:endParaRPr b="0" lang="en-US" sz="2400" spc="-1" strike="noStrike">
              <a:solidFill>
                <a:srgbClr val="404040"/>
              </a:solidFill>
              <a:latin typeface="Calibri"/>
            </a:endParaRPr>
          </a:p>
        </p:txBody>
      </p:sp>
      <p:sp>
        <p:nvSpPr>
          <p:cNvPr id="151" name="PlaceHolder 3"/>
          <p:cNvSpPr>
            <a:spLocks noGrp="1"/>
          </p:cNvSpPr>
          <p:nvPr>
            <p:ph type="sldNum" idx="23"/>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86AA3D3-A240-4D96-A94E-C6AD66A62BEA}" type="slidenum">
              <a:rPr b="1" lang="en-US" sz="1400" spc="-1" strike="noStrike">
                <a:solidFill>
                  <a:srgbClr val="ffffff"/>
                </a:solidFill>
                <a:latin typeface="Calibri"/>
              </a:rPr>
              <a:t>20</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22960" y="286560"/>
            <a:ext cx="7543440" cy="1450440"/>
          </a:xfrm>
          <a:prstGeom prst="rect">
            <a:avLst/>
          </a:prstGeom>
          <a:noFill/>
          <a:ln w="0">
            <a:noFill/>
          </a:ln>
        </p:spPr>
        <p:txBody>
          <a:bodyPr anchor="b">
            <a:noAutofit/>
          </a:bodyPr>
          <a:p>
            <a:pPr algn="ctr">
              <a:lnSpc>
                <a:spcPct val="85000"/>
              </a:lnSpc>
              <a:buNone/>
            </a:pPr>
            <a:r>
              <a:rPr b="1" lang="en-US" sz="4800" spc="-52" strike="noStrike">
                <a:solidFill>
                  <a:srgbClr val="404040"/>
                </a:solidFill>
                <a:latin typeface="Calibri Light"/>
              </a:rPr>
              <a:t>Scientific Management</a:t>
            </a:r>
            <a:endParaRPr b="0" lang="en-US" sz="4800" spc="-1" strike="noStrike">
              <a:solidFill>
                <a:srgbClr val="000000"/>
              </a:solidFill>
              <a:latin typeface="Calibri"/>
            </a:endParaRPr>
          </a:p>
        </p:txBody>
      </p:sp>
      <p:sp>
        <p:nvSpPr>
          <p:cNvPr id="153" name="PlaceHolder 2"/>
          <p:cNvSpPr>
            <a:spLocks noGrp="1"/>
          </p:cNvSpPr>
          <p:nvPr>
            <p:ph/>
          </p:nvPr>
        </p:nvSpPr>
        <p:spPr>
          <a:xfrm>
            <a:off x="627480" y="1845720"/>
            <a:ext cx="8229240" cy="4409280"/>
          </a:xfrm>
          <a:prstGeom prst="rect">
            <a:avLst/>
          </a:prstGeom>
          <a:noFill/>
          <a:ln w="0">
            <a:noFill/>
          </a:ln>
        </p:spPr>
        <p:txBody>
          <a:bodyPr lIns="0" rIns="0" anchor="t">
            <a:normAutofit fontScale="81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The application of scientific methods to analyze work and to determine how to complete production tasks efficiently.</a:t>
            </a:r>
            <a:endParaRPr b="0" lang="en-US" sz="32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The use of the scientific method to define the “one best way” for a job to be done.</a:t>
            </a:r>
            <a:endParaRPr b="0" lang="en-US" sz="3200" spc="-1" strike="noStrike">
              <a:solidFill>
                <a:srgbClr val="404040"/>
              </a:solidFill>
              <a:latin typeface="Calibri"/>
            </a:endParaRPr>
          </a:p>
          <a:p>
            <a:pPr>
              <a:lnSpc>
                <a:spcPct val="90000"/>
              </a:lnSpc>
              <a:spcBef>
                <a:spcPts val="1199"/>
              </a:spcBef>
              <a:spcAft>
                <a:spcPts val="201"/>
              </a:spcAft>
              <a:buNone/>
              <a:tabLst>
                <a:tab algn="l" pos="0"/>
              </a:tabLst>
            </a:pPr>
            <a:endParaRPr b="0" lang="en-US" sz="32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tabLst>
                <a:tab algn="l" pos="0"/>
              </a:tabLst>
            </a:pPr>
            <a:r>
              <a:rPr b="0" lang="en-US" sz="3200" spc="-1" strike="noStrike">
                <a:solidFill>
                  <a:srgbClr val="404040"/>
                </a:solidFill>
                <a:latin typeface="Calibri"/>
              </a:rPr>
              <a:t>Scientific management was developed to solve two major problems:</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how to increase the output of the average worker, and</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how to improve the efficiency of management</a:t>
            </a:r>
            <a:endParaRPr b="0" lang="en-US" sz="2800" spc="-1" strike="noStrike">
              <a:solidFill>
                <a:srgbClr val="404040"/>
              </a:solidFill>
              <a:latin typeface="Calibri"/>
            </a:endParaRPr>
          </a:p>
        </p:txBody>
      </p:sp>
      <p:sp>
        <p:nvSpPr>
          <p:cNvPr id="154" name="PlaceHolder 3"/>
          <p:cNvSpPr>
            <a:spLocks noGrp="1"/>
          </p:cNvSpPr>
          <p:nvPr>
            <p:ph type="sldNum" idx="24"/>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6401032-EA50-4CEC-BBBE-1E495CEE5849}" type="slidenum">
              <a:rPr b="1" lang="en-US" sz="1400" spc="-1" strike="noStrike">
                <a:solidFill>
                  <a:srgbClr val="ffffff"/>
                </a:solidFill>
                <a:latin typeface="Calibri"/>
              </a:rPr>
              <a:t>21</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Num" idx="25"/>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EF8AE38B-3018-4EA1-BC87-C8B86D69A7CF}" type="slidenum">
              <a:rPr b="1" lang="en-US" sz="1400" spc="-1" strike="noStrike">
                <a:solidFill>
                  <a:srgbClr val="ffffff"/>
                </a:solidFill>
                <a:latin typeface="Calibri"/>
              </a:rPr>
              <a:t>&lt;number&gt;</a:t>
            </a:fld>
            <a:endParaRPr b="0" lang="en-US" sz="1400" spc="-1" strike="noStrike">
              <a:latin typeface="Times New Roman"/>
            </a:endParaRPr>
          </a:p>
        </p:txBody>
      </p:sp>
      <p:sp>
        <p:nvSpPr>
          <p:cNvPr id="156" name="PlaceHolder 2"/>
          <p:cNvSpPr>
            <a:spLocks noGrp="1"/>
          </p:cNvSpPr>
          <p:nvPr>
            <p:ph/>
          </p:nvPr>
        </p:nvSpPr>
        <p:spPr>
          <a:xfrm>
            <a:off x="201960" y="673560"/>
            <a:ext cx="8559000" cy="5560560"/>
          </a:xfrm>
          <a:prstGeom prst="rect">
            <a:avLst/>
          </a:prstGeom>
          <a:noFill/>
          <a:ln w="0">
            <a:noFill/>
          </a:ln>
        </p:spPr>
        <p:txBody>
          <a:bodyPr lIns="0" rIns="0" anchor="t">
            <a:normAutofit fontScale="85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Charles Babbage (1792 – 1871)</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The “grandfather of scientific management”</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Invented first practical mechanical calculator – “difference engine” in 1822.</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Described his ideas on division of labor, “method of observing manufactures”, and methods of optimizing factory size and location, and a profit-sharing scheme in a very successful book </a:t>
            </a:r>
            <a:r>
              <a:rPr b="0" i="1" lang="en-US" sz="2400" spc="-1" strike="noStrike">
                <a:solidFill>
                  <a:srgbClr val="404040"/>
                </a:solidFill>
                <a:latin typeface="Calibri"/>
              </a:rPr>
              <a:t>On the Economy of Machinery and Manufactures</a:t>
            </a:r>
            <a:r>
              <a:rPr b="0" lang="en-US" sz="2400" spc="-1" strike="noStrike">
                <a:solidFill>
                  <a:srgbClr val="404040"/>
                </a:solidFill>
                <a:latin typeface="Calibri"/>
              </a:rPr>
              <a:t>, in 1832.</a:t>
            </a:r>
            <a:endParaRPr b="0" lang="en-US" sz="2400" spc="-1" strike="noStrike">
              <a:solidFill>
                <a:srgbClr val="404040"/>
              </a:solidFill>
              <a:latin typeface="Calibri"/>
            </a:endParaRPr>
          </a:p>
          <a:p>
            <a:pPr>
              <a:lnSpc>
                <a:spcPct val="90000"/>
              </a:lnSpc>
              <a:spcBef>
                <a:spcPts val="1417"/>
              </a:spcBef>
              <a:buNone/>
            </a:pP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Henry Towne and the American Society of Mechanical Engineers (ASME)</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Towne cited the need for a medium for the interchange of management experience</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Consideration of matters of shop management became parts of ASME meetings, and the ASME Management Division (Towne’s 1886 paper).</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Num" idx="26"/>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4D5FDD28-76D9-4361-95E7-1A58FA843E97}" type="slidenum">
              <a:rPr b="1" lang="en-US" sz="1400" spc="-1" strike="noStrike">
                <a:solidFill>
                  <a:srgbClr val="ffffff"/>
                </a:solidFill>
                <a:latin typeface="Calibri"/>
              </a:rPr>
              <a:t>&lt;number&gt;</a:t>
            </a:fld>
            <a:endParaRPr b="0" lang="en-US" sz="1400" spc="-1" strike="noStrike">
              <a:latin typeface="Times New Roman"/>
            </a:endParaRPr>
          </a:p>
        </p:txBody>
      </p:sp>
      <p:sp>
        <p:nvSpPr>
          <p:cNvPr id="158" name="PlaceHolder 2"/>
          <p:cNvSpPr>
            <a:spLocks noGrp="1"/>
          </p:cNvSpPr>
          <p:nvPr>
            <p:ph/>
          </p:nvPr>
        </p:nvSpPr>
        <p:spPr>
          <a:xfrm>
            <a:off x="340200" y="462960"/>
            <a:ext cx="8314200" cy="5931360"/>
          </a:xfrm>
          <a:prstGeom prst="rect">
            <a:avLst/>
          </a:prstGeom>
          <a:noFill/>
          <a:ln w="0">
            <a:noFill/>
          </a:ln>
        </p:spPr>
        <p:txBody>
          <a:bodyPr lIns="0" rIns="0" anchor="t">
            <a:normAutofit fontScale="79000"/>
          </a:bodyPr>
          <a:p>
            <a:pPr marL="91440" indent="-91440">
              <a:lnSpc>
                <a:spcPct val="90000"/>
              </a:lnSpc>
              <a:spcBef>
                <a:spcPts val="1199"/>
              </a:spcBef>
              <a:spcAft>
                <a:spcPts val="201"/>
              </a:spcAft>
              <a:buClr>
                <a:srgbClr val="99cb38"/>
              </a:buClr>
              <a:buFont typeface="Calibri"/>
              <a:buChar char=" "/>
            </a:pPr>
            <a:r>
              <a:rPr b="0" lang="en-US" sz="3600" spc="-1" strike="noStrike">
                <a:solidFill>
                  <a:srgbClr val="404040"/>
                </a:solidFill>
                <a:latin typeface="Calibri"/>
              </a:rPr>
              <a:t>Frederick W. Taylor (1856 – 1915)</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“father of scientific management”</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Conducted a series of experiments in which work was broken down into its “elements” and the elements timed to establish what represented a “fair day’s work”</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Encouraged by Henry Towne’s paper, continued studies of work methods and shop management</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a:t>
            </a:r>
            <a:r>
              <a:rPr b="0" lang="en-US" sz="3200" spc="-1" strike="noStrike">
                <a:solidFill>
                  <a:srgbClr val="404040"/>
                </a:solidFill>
                <a:latin typeface="Calibri"/>
              </a:rPr>
              <a:t>A piece rate system” - a paper presented to the ASME in 1895 - involved breaking a job into elementary motions, discarding unnecessary motions, examining the remaining motions (usually through stopwatch studies) to find the most efficient method and sequence of elements, and teaching the resulting methods to workers.</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Num" idx="27"/>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EB2C729-5AC3-419B-8B2B-70240407E6F2}" type="slidenum">
              <a:rPr b="1" lang="en-US" sz="1400" spc="-1" strike="noStrike">
                <a:solidFill>
                  <a:srgbClr val="ffffff"/>
                </a:solidFill>
                <a:latin typeface="Calibri"/>
              </a:rPr>
              <a:t>&lt;number&gt;</a:t>
            </a:fld>
            <a:endParaRPr b="0" lang="en-US" sz="1400" spc="-1" strike="noStrike">
              <a:latin typeface="Times New Roman"/>
            </a:endParaRPr>
          </a:p>
        </p:txBody>
      </p:sp>
      <p:sp>
        <p:nvSpPr>
          <p:cNvPr id="160" name="PlaceHolder 2"/>
          <p:cNvSpPr>
            <a:spLocks noGrp="1"/>
          </p:cNvSpPr>
          <p:nvPr>
            <p:ph/>
          </p:nvPr>
        </p:nvSpPr>
        <p:spPr>
          <a:xfrm>
            <a:off x="398880" y="479160"/>
            <a:ext cx="8346240" cy="5506920"/>
          </a:xfrm>
          <a:prstGeom prst="rect">
            <a:avLst/>
          </a:prstGeom>
          <a:noFill/>
          <a:ln w="0">
            <a:noFill/>
          </a:ln>
        </p:spPr>
        <p:txBody>
          <a:bodyPr lIns="0" rIns="0" anchor="t">
            <a:normAutofit fontScale="93000"/>
          </a:bodyPr>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worker would be paid according to the quantity of work produced.</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a:t>
            </a:r>
            <a:r>
              <a:rPr b="0" lang="en-US" sz="3200" spc="-1" strike="noStrike">
                <a:solidFill>
                  <a:srgbClr val="404040"/>
                </a:solidFill>
                <a:latin typeface="Calibri"/>
              </a:rPr>
              <a:t>Differential piecework” method: one piece rate if the worker produced the standard number of pieces, and a higher rate for all work if the worker produced more.</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Bethlehem Iron Company (1898).</a:t>
            </a:r>
            <a:endParaRPr b="0" lang="en-US" sz="32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By developing a method that involved frequent rest periods number of tons loaded by a worker in a day increased from 12.5 to 47.5.</a:t>
            </a: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Workers’ earnings increased from $1.85 a day, while management’s cost per ton handled was reduced by 55 percent or more.</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Num" idx="28"/>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5C53FBD-0BF4-42EA-B139-CB165FCA1142}" type="slidenum">
              <a:rPr b="1" lang="en-US" sz="1400" spc="-1" strike="noStrike">
                <a:solidFill>
                  <a:srgbClr val="ffffff"/>
                </a:solidFill>
                <a:latin typeface="Calibri"/>
              </a:rPr>
              <a:t>&lt;number&gt;</a:t>
            </a:fld>
            <a:endParaRPr b="0" lang="en-US" sz="1400" spc="-1" strike="noStrike">
              <a:latin typeface="Times New Roman"/>
            </a:endParaRPr>
          </a:p>
        </p:txBody>
      </p:sp>
      <p:sp>
        <p:nvSpPr>
          <p:cNvPr id="162" name="PlaceHolder 2"/>
          <p:cNvSpPr>
            <a:spLocks noGrp="1"/>
          </p:cNvSpPr>
          <p:nvPr>
            <p:ph/>
          </p:nvPr>
        </p:nvSpPr>
        <p:spPr>
          <a:xfrm>
            <a:off x="393480" y="905040"/>
            <a:ext cx="8175960" cy="4644720"/>
          </a:xfrm>
          <a:prstGeom prst="rect">
            <a:avLst/>
          </a:prstGeom>
          <a:noFill/>
          <a:ln w="0">
            <a:noFill/>
          </a:ln>
        </p:spPr>
        <p:txBody>
          <a:bodyPr lIns="0" rIns="0" anchor="t">
            <a:normAutofit fontScale="90000"/>
          </a:bodyPr>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In his 1911 book </a:t>
            </a:r>
            <a:r>
              <a:rPr b="0" i="1" lang="en-US" sz="3200" spc="-1" strike="noStrike">
                <a:solidFill>
                  <a:srgbClr val="404040"/>
                </a:solidFill>
                <a:latin typeface="Calibri"/>
              </a:rPr>
              <a:t>Principles of Scientific Management</a:t>
            </a:r>
            <a:r>
              <a:rPr b="0" lang="en-US" sz="3200" spc="-1" strike="noStrike">
                <a:solidFill>
                  <a:srgbClr val="404040"/>
                </a:solidFill>
                <a:latin typeface="Calibri"/>
              </a:rPr>
              <a:t>, Taylor summarized his methods as a combination of four principles:</a:t>
            </a:r>
            <a:endParaRPr b="0" lang="en-US" sz="3200" spc="-1" strike="noStrike">
              <a:solidFill>
                <a:srgbClr val="404040"/>
              </a:solidFill>
              <a:latin typeface="Calibri"/>
            </a:endParaRPr>
          </a:p>
          <a:p>
            <a:pPr lvl="1" marL="1097280" indent="-45720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Develop a science for each element of a man’s work, which replaces the old rule-of-thumb method.</a:t>
            </a:r>
            <a:endParaRPr b="0" lang="en-US" sz="3200" spc="-1" strike="noStrike">
              <a:solidFill>
                <a:srgbClr val="404040"/>
              </a:solidFill>
              <a:latin typeface="Calibri"/>
            </a:endParaRPr>
          </a:p>
          <a:p>
            <a:pPr lvl="1" marL="1097280" indent="-45720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Scientifically select, then train, teach, and develop the workmen, whereas in the past he chose his own work and trained himself as best he could.</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Num" idx="29"/>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BC2522E-71C6-44CE-912F-5B6F2F77D69A}" type="slidenum">
              <a:rPr b="1" lang="en-US" sz="1400" spc="-1" strike="noStrike">
                <a:solidFill>
                  <a:srgbClr val="ffffff"/>
                </a:solidFill>
                <a:latin typeface="Calibri"/>
              </a:rPr>
              <a:t>&lt;number&gt;</a:t>
            </a:fld>
            <a:endParaRPr b="0" lang="en-US" sz="1400" spc="-1" strike="noStrike">
              <a:latin typeface="Times New Roman"/>
            </a:endParaRPr>
          </a:p>
        </p:txBody>
      </p:sp>
      <p:sp>
        <p:nvSpPr>
          <p:cNvPr id="164" name="PlaceHolder 2"/>
          <p:cNvSpPr>
            <a:spLocks noGrp="1"/>
          </p:cNvSpPr>
          <p:nvPr>
            <p:ph/>
          </p:nvPr>
        </p:nvSpPr>
        <p:spPr>
          <a:xfrm>
            <a:off x="579600" y="568800"/>
            <a:ext cx="7984800" cy="5720040"/>
          </a:xfrm>
          <a:prstGeom prst="rect">
            <a:avLst/>
          </a:prstGeom>
          <a:noFill/>
          <a:ln w="0">
            <a:noFill/>
          </a:ln>
        </p:spPr>
        <p:txBody>
          <a:bodyPr lIns="0" rIns="0" anchor="t">
            <a:normAutofit fontScale="84000"/>
          </a:bodyPr>
          <a:p>
            <a:pPr lvl="1" marL="925920" indent="-28584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 </a:t>
            </a:r>
            <a:r>
              <a:rPr b="0" lang="en-US" sz="3200" spc="-1" strike="noStrike">
                <a:solidFill>
                  <a:srgbClr val="404040"/>
                </a:solidFill>
                <a:latin typeface="Calibri"/>
              </a:rPr>
              <a:t>Heartily cooperate with the men so as to insure all of the work being done in accordance with the principles of the science which has been developed.</a:t>
            </a:r>
            <a:endParaRPr b="0" lang="en-US" sz="3200" spc="-1" strike="noStrike">
              <a:solidFill>
                <a:srgbClr val="404040"/>
              </a:solidFill>
              <a:latin typeface="Calibri"/>
            </a:endParaRPr>
          </a:p>
          <a:p>
            <a:pPr marL="640080">
              <a:lnSpc>
                <a:spcPct val="90000"/>
              </a:lnSpc>
              <a:spcBef>
                <a:spcPts val="201"/>
              </a:spcBef>
              <a:spcAft>
                <a:spcPts val="400"/>
              </a:spcAft>
              <a:buNone/>
              <a:tabLst>
                <a:tab algn="l" pos="0"/>
              </a:tabLst>
            </a:pPr>
            <a:endParaRPr b="0" lang="en-US" sz="3200" spc="-1" strike="noStrike">
              <a:solidFill>
                <a:srgbClr val="404040"/>
              </a:solidFill>
              <a:latin typeface="Calibri"/>
            </a:endParaRPr>
          </a:p>
          <a:p>
            <a:pPr lvl="1" marL="925920" indent="-285840">
              <a:lnSpc>
                <a:spcPct val="90000"/>
              </a:lnSpc>
              <a:spcBef>
                <a:spcPts val="201"/>
              </a:spcBef>
              <a:spcAft>
                <a:spcPts val="400"/>
              </a:spcAft>
              <a:buClr>
                <a:srgbClr val="99cb38"/>
              </a:buClr>
              <a:buFont typeface="Calibri"/>
              <a:buChar char="◦"/>
              <a:tabLst>
                <a:tab algn="l" pos="0"/>
              </a:tabLst>
            </a:pPr>
            <a:r>
              <a:rPr b="0" lang="en-US" sz="3200" spc="-1" strike="noStrike">
                <a:solidFill>
                  <a:srgbClr val="404040"/>
                </a:solidFill>
                <a:latin typeface="Calibri"/>
              </a:rPr>
              <a:t>There is an almost equal division of the work and the responsibility between the management and the workmen. The management take over all work for which they are better fitted than the workmen [defining how work is to be done], while in the past almost all of the work and the greater part of the responsibility were thrown upon the men.</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Num" idx="30"/>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283B0EFE-3A29-466E-B6A7-7EBE21083531}" type="slidenum">
              <a:rPr b="1" lang="en-US" sz="1400" spc="-1" strike="noStrike">
                <a:solidFill>
                  <a:srgbClr val="ffffff"/>
                </a:solidFill>
                <a:latin typeface="Calibri"/>
              </a:rPr>
              <a:t>&lt;number&gt;</a:t>
            </a:fld>
            <a:endParaRPr b="0" lang="en-US" sz="1400" spc="-1" strike="noStrike">
              <a:latin typeface="Times New Roman"/>
            </a:endParaRPr>
          </a:p>
        </p:txBody>
      </p:sp>
      <p:sp>
        <p:nvSpPr>
          <p:cNvPr id="166" name="PlaceHolder 2"/>
          <p:cNvSpPr>
            <a:spLocks noGrp="1"/>
          </p:cNvSpPr>
          <p:nvPr>
            <p:ph/>
          </p:nvPr>
        </p:nvSpPr>
        <p:spPr>
          <a:xfrm>
            <a:off x="563400" y="774720"/>
            <a:ext cx="8016480" cy="5582880"/>
          </a:xfrm>
          <a:prstGeom prst="rect">
            <a:avLst/>
          </a:prstGeom>
          <a:noFill/>
          <a:ln w="0">
            <a:noFill/>
          </a:ln>
        </p:spPr>
        <p:txBody>
          <a:bodyPr lIns="0" rIns="0" anchor="t">
            <a:normAutofit fontScale="84000"/>
          </a:bodyPr>
          <a:p>
            <a:pPr marL="91440" indent="-91440">
              <a:lnSpc>
                <a:spcPct val="90000"/>
              </a:lnSpc>
              <a:spcBef>
                <a:spcPts val="1199"/>
              </a:spcBef>
              <a:spcAft>
                <a:spcPts val="201"/>
              </a:spcAft>
              <a:buClr>
                <a:srgbClr val="99cb38"/>
              </a:buClr>
              <a:buFont typeface="Calibri"/>
              <a:buChar char=" "/>
            </a:pPr>
            <a:r>
              <a:rPr b="0" lang="en-US" sz="3600" spc="-1" strike="noStrike">
                <a:solidFill>
                  <a:srgbClr val="404040"/>
                </a:solidFill>
                <a:latin typeface="Calibri"/>
              </a:rPr>
              <a:t>The Gilbreths</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1" lang="en-US" sz="3200" spc="-1" strike="noStrike">
                <a:solidFill>
                  <a:srgbClr val="404040"/>
                </a:solidFill>
                <a:latin typeface="Calibri"/>
              </a:rPr>
              <a:t>Frank B. Gilbreth</a:t>
            </a:r>
            <a:r>
              <a:rPr b="0" lang="en-US" sz="3200" spc="-1" strike="noStrike">
                <a:solidFill>
                  <a:srgbClr val="404040"/>
                </a:solidFill>
                <a:latin typeface="Calibri"/>
              </a:rPr>
              <a:t> (1868 – 1924) found that bricklayers used three sets of motions: one when working deliberately but slowly, another when working rapidly, and a third when trying to teach their helpers! Gilbreth resolved to find the “one best way.”</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By 1895 Gilbreth has his own construction firm based on “speed work.”</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He analyzed each job to eliminate unnecessary motions, devising a system of classifying hand motions into 17 basic divisions such as “search,” “select,” and “hold.”</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Num" idx="31"/>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EC1E049F-ABFB-4482-86B0-25EFD38A3A78}" type="slidenum">
              <a:rPr b="1" lang="en-US" sz="1400" spc="-1" strike="noStrike">
                <a:solidFill>
                  <a:srgbClr val="ffffff"/>
                </a:solidFill>
                <a:latin typeface="Calibri"/>
              </a:rPr>
              <a:t>&lt;number&gt;</a:t>
            </a:fld>
            <a:endParaRPr b="0" lang="en-US" sz="1400" spc="-1" strike="noStrike">
              <a:latin typeface="Times New Roman"/>
            </a:endParaRPr>
          </a:p>
        </p:txBody>
      </p:sp>
      <p:sp>
        <p:nvSpPr>
          <p:cNvPr id="168" name="PlaceHolder 2"/>
          <p:cNvSpPr>
            <a:spLocks noGrp="1"/>
          </p:cNvSpPr>
          <p:nvPr>
            <p:ph/>
          </p:nvPr>
        </p:nvSpPr>
        <p:spPr>
          <a:xfrm>
            <a:off x="446400" y="603000"/>
            <a:ext cx="8335440" cy="5651280"/>
          </a:xfrm>
          <a:prstGeom prst="rect">
            <a:avLst/>
          </a:prstGeom>
          <a:noFill/>
          <a:ln w="0">
            <a:noFill/>
          </a:ln>
        </p:spPr>
        <p:txBody>
          <a:bodyPr lIns="0" rIns="0" anchor="t">
            <a:normAutofit fontScale="90000"/>
          </a:bodyPr>
          <a:p>
            <a:pPr lvl="1" marL="384120" indent="-182880">
              <a:lnSpc>
                <a:spcPct val="90000"/>
              </a:lnSpc>
              <a:spcBef>
                <a:spcPts val="201"/>
              </a:spcBef>
              <a:spcAft>
                <a:spcPts val="400"/>
              </a:spcAft>
              <a:buClr>
                <a:srgbClr val="99cb38"/>
              </a:buClr>
              <a:buFont typeface="Calibri"/>
              <a:buChar char="◦"/>
            </a:pPr>
            <a:r>
              <a:rPr b="1" lang="en-US" sz="3200" spc="-1" strike="noStrike">
                <a:solidFill>
                  <a:srgbClr val="404040"/>
                </a:solidFill>
                <a:latin typeface="Calibri"/>
              </a:rPr>
              <a:t>Lillian Moller Gilbreth</a:t>
            </a:r>
            <a:r>
              <a:rPr b="0" lang="en-US" sz="3200" spc="-1" strike="noStrike">
                <a:solidFill>
                  <a:srgbClr val="404040"/>
                </a:solidFill>
                <a:latin typeface="Calibri"/>
              </a:rPr>
              <a:t> (1878 – 1972). “The Psychology of Management”, one of the earliest contributions to understanding the human factor in industry.</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first woman admitted to the Society of Industrial Engineers and the ASME, the first woman professor of management at an engineering school (Purdue University and later the Newark College of Engineering), and only woman to date to be awarded the Gilbreth Medal, the Gantt Gold Medal, or the CIOS Gold Medal.</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“first lady of management.”</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32"/>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0C6DB83-EB39-4F53-A110-747FF79D0A8D}" type="slidenum">
              <a:rPr b="1" lang="en-US" sz="1400" spc="-1" strike="noStrike">
                <a:solidFill>
                  <a:srgbClr val="ffffff"/>
                </a:solidFill>
                <a:latin typeface="Calibri"/>
              </a:rPr>
              <a:t>&lt;number&gt;</a:t>
            </a:fld>
            <a:endParaRPr b="0" lang="en-US" sz="1400" spc="-1" strike="noStrike">
              <a:latin typeface="Times New Roman"/>
            </a:endParaRPr>
          </a:p>
        </p:txBody>
      </p:sp>
      <p:sp>
        <p:nvSpPr>
          <p:cNvPr id="170" name="PlaceHolder 2"/>
          <p:cNvSpPr>
            <a:spLocks noGrp="1"/>
          </p:cNvSpPr>
          <p:nvPr>
            <p:ph/>
          </p:nvPr>
        </p:nvSpPr>
        <p:spPr>
          <a:xfrm>
            <a:off x="292320" y="460080"/>
            <a:ext cx="8559000" cy="5937120"/>
          </a:xfrm>
          <a:prstGeom prst="rect">
            <a:avLst/>
          </a:prstGeom>
          <a:noFill/>
          <a:ln w="0">
            <a:noFill/>
          </a:ln>
        </p:spPr>
        <p:txBody>
          <a:bodyPr lIns="0" rIns="0" anchor="t">
            <a:normAutofit fontScale="79000"/>
          </a:bodyPr>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Growth and Implications of Scientific Management</a:t>
            </a:r>
            <a:endParaRPr b="0" lang="en-US" sz="40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Henry Laurence Gantt (1861 – 1919). Incentive system that gave workers a bonus for completing their jobs less time than allowed standards. Also developed Gantt chart that graphed some function against time.</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Morris L. Cooke (1872 – 1960). Labor was as important for production as management.</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Universities increasingly decided management was, after all, worthy study. Stevens (1902), Yale (1911), and MIT (1913).</a:t>
            </a:r>
            <a:endParaRPr b="0" lang="en-US" sz="36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3" descr=""/>
          <p:cNvPicPr/>
          <p:nvPr/>
        </p:nvPicPr>
        <p:blipFill>
          <a:blip r:embed="rId1"/>
          <a:stretch/>
        </p:blipFill>
        <p:spPr>
          <a:xfrm>
            <a:off x="227520" y="194400"/>
            <a:ext cx="4344120" cy="2617200"/>
          </a:xfrm>
          <a:prstGeom prst="rect">
            <a:avLst/>
          </a:prstGeom>
          <a:ln w="0">
            <a:noFill/>
          </a:ln>
        </p:spPr>
      </p:pic>
      <p:pic>
        <p:nvPicPr>
          <p:cNvPr id="105" name="Picture 4" descr=""/>
          <p:cNvPicPr/>
          <p:nvPr/>
        </p:nvPicPr>
        <p:blipFill>
          <a:blip r:embed="rId2"/>
          <a:stretch/>
        </p:blipFill>
        <p:spPr>
          <a:xfrm>
            <a:off x="4883760" y="141120"/>
            <a:ext cx="4032000" cy="2617200"/>
          </a:xfrm>
          <a:prstGeom prst="rect">
            <a:avLst/>
          </a:prstGeom>
          <a:ln w="0">
            <a:noFill/>
          </a:ln>
        </p:spPr>
      </p:pic>
      <p:pic>
        <p:nvPicPr>
          <p:cNvPr id="106" name="Picture 5" descr=""/>
          <p:cNvPicPr/>
          <p:nvPr/>
        </p:nvPicPr>
        <p:blipFill>
          <a:blip r:embed="rId3"/>
          <a:stretch/>
        </p:blipFill>
        <p:spPr>
          <a:xfrm>
            <a:off x="227520" y="3058200"/>
            <a:ext cx="4001040" cy="2942280"/>
          </a:xfrm>
          <a:prstGeom prst="rect">
            <a:avLst/>
          </a:prstGeom>
          <a:ln w="0">
            <a:noFill/>
          </a:ln>
        </p:spPr>
      </p:pic>
      <p:pic>
        <p:nvPicPr>
          <p:cNvPr id="107" name="Picture 6" descr=""/>
          <p:cNvPicPr/>
          <p:nvPr/>
        </p:nvPicPr>
        <p:blipFill>
          <a:blip r:embed="rId4"/>
          <a:stretch/>
        </p:blipFill>
        <p:spPr>
          <a:xfrm>
            <a:off x="4676400" y="3058200"/>
            <a:ext cx="4212360" cy="29530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Num" idx="33"/>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F7F7850-D658-4640-A880-7A54306FD1EF}" type="slidenum">
              <a:rPr b="1" lang="en-US" sz="1400" spc="-1" strike="noStrike">
                <a:solidFill>
                  <a:srgbClr val="ffffff"/>
                </a:solidFill>
                <a:latin typeface="Calibri"/>
              </a:rPr>
              <a:t>&lt;number&gt;</a:t>
            </a:fld>
            <a:endParaRPr b="0" lang="en-US" sz="1400" spc="-1" strike="noStrike">
              <a:latin typeface="Times New Roman"/>
            </a:endParaRPr>
          </a:p>
        </p:txBody>
      </p:sp>
      <p:sp>
        <p:nvSpPr>
          <p:cNvPr id="172" name="PlaceHolder 2"/>
          <p:cNvSpPr>
            <a:spLocks noGrp="1"/>
          </p:cNvSpPr>
          <p:nvPr>
            <p:ph/>
          </p:nvPr>
        </p:nvSpPr>
        <p:spPr>
          <a:xfrm>
            <a:off x="414720" y="1179720"/>
            <a:ext cx="8195400" cy="4946040"/>
          </a:xfrm>
          <a:prstGeom prst="rect">
            <a:avLst/>
          </a:prstGeom>
          <a:noFill/>
          <a:ln w="0">
            <a:noFill/>
          </a:ln>
        </p:spPr>
        <p:txBody>
          <a:bodyPr lIns="0" rIns="0" anchor="t">
            <a:normAutofit fontScale="79000"/>
          </a:bodyPr>
          <a:p>
            <a:pPr>
              <a:lnSpc>
                <a:spcPct val="90000"/>
              </a:lnSpc>
              <a:spcBef>
                <a:spcPts val="1199"/>
              </a:spcBef>
              <a:spcAft>
                <a:spcPts val="201"/>
              </a:spcAft>
              <a:buNone/>
              <a:tabLst>
                <a:tab algn="l" pos="0"/>
              </a:tabLst>
            </a:pP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r>
              <a:rPr b="1" lang="en-GB" sz="2800" spc="-1" strike="noStrike">
                <a:solidFill>
                  <a:srgbClr val="404040"/>
                </a:solidFill>
                <a:latin typeface="Calibri"/>
              </a:rPr>
              <a:t>Workers Viewpoint</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Unemployment -</a:t>
            </a:r>
            <a:r>
              <a:rPr b="0" lang="en-GB" sz="2800" spc="-1" strike="noStrike">
                <a:solidFill>
                  <a:srgbClr val="404040"/>
                </a:solidFill>
                <a:latin typeface="Calibri"/>
              </a:rPr>
              <a:t> Workers feel that management reduces employment opportunities from them through replacement of men by machines and by increasing human productivity less workers are needed to do work leading to chucking out from their jobs.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Exploitation -</a:t>
            </a:r>
            <a:r>
              <a:rPr b="0" lang="en-GB" sz="2800" spc="-1" strike="noStrike">
                <a:solidFill>
                  <a:srgbClr val="404040"/>
                </a:solidFill>
                <a:latin typeface="Calibri"/>
              </a:rPr>
              <a:t> Workers feel they are exploited as they are not given due share in increasing profits which is due to their increased productivity. Wages do not rise in proportion as rise in production. Wage payment creates uncertainty &amp; insecurity (beyond a standard output, there is no increase in wage rate). </a:t>
            </a:r>
            <a:endParaRPr b="0" lang="en-US" sz="2800" spc="-1" strike="noStrike">
              <a:solidFill>
                <a:srgbClr val="404040"/>
              </a:solidFill>
              <a:latin typeface="Calibri"/>
            </a:endParaRPr>
          </a:p>
        </p:txBody>
      </p:sp>
      <p:sp>
        <p:nvSpPr>
          <p:cNvPr id="173" name="TextBox 3"/>
          <p:cNvSpPr/>
          <p:nvPr/>
        </p:nvSpPr>
        <p:spPr>
          <a:xfrm>
            <a:off x="304920" y="533520"/>
            <a:ext cx="83055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Calibri"/>
              </a:rPr>
              <a:t>Criticism of Scientific Management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Num" idx="34"/>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2CCEAAA8-676B-4208-8152-8C771A68DFCA}" type="slidenum">
              <a:rPr b="1" lang="en-US" sz="1400" spc="-1" strike="noStrike">
                <a:solidFill>
                  <a:srgbClr val="ffffff"/>
                </a:solidFill>
                <a:latin typeface="Calibri"/>
              </a:rPr>
              <a:t>&lt;number&gt;</a:t>
            </a:fld>
            <a:endParaRPr b="0" lang="en-US" sz="1400" spc="-1" strike="noStrike">
              <a:latin typeface="Times New Roman"/>
            </a:endParaRPr>
          </a:p>
        </p:txBody>
      </p:sp>
      <p:sp>
        <p:nvSpPr>
          <p:cNvPr id="175" name="PlaceHolder 2"/>
          <p:cNvSpPr>
            <a:spLocks noGrp="1"/>
          </p:cNvSpPr>
          <p:nvPr>
            <p:ph/>
          </p:nvPr>
        </p:nvSpPr>
        <p:spPr>
          <a:xfrm>
            <a:off x="308160" y="567720"/>
            <a:ext cx="8306280" cy="5331960"/>
          </a:xfrm>
          <a:prstGeom prst="rect">
            <a:avLst/>
          </a:prstGeom>
          <a:noFill/>
          <a:ln w="0">
            <a:noFill/>
          </a:ln>
        </p:spPr>
        <p:txBody>
          <a:bodyPr lIns="0" rIns="0" anchor="t">
            <a:normAutofit fontScale="74000"/>
          </a:bodyPr>
          <a:p>
            <a:pPr marL="91440" indent="-91440">
              <a:lnSpc>
                <a:spcPct val="90000"/>
              </a:lnSpc>
              <a:spcBef>
                <a:spcPts val="1199"/>
              </a:spcBef>
              <a:spcAft>
                <a:spcPts val="201"/>
              </a:spcAft>
              <a:buClr>
                <a:srgbClr val="99cb38"/>
              </a:buClr>
              <a:buFont typeface="Calibri"/>
              <a:buChar char=" "/>
            </a:pPr>
            <a:r>
              <a:rPr b="1" lang="en-GB" sz="2800" spc="-1" strike="noStrike">
                <a:solidFill>
                  <a:srgbClr val="404040"/>
                </a:solidFill>
                <a:latin typeface="Calibri"/>
              </a:rPr>
              <a:t>Monotony -</a:t>
            </a:r>
            <a:r>
              <a:rPr b="0" lang="en-GB" sz="2800" spc="-1" strike="noStrike">
                <a:solidFill>
                  <a:srgbClr val="404040"/>
                </a:solidFill>
                <a:latin typeface="Calibri"/>
              </a:rPr>
              <a:t> Due to excessive specialization the workers are not able to take initiative on their own. Their status is reduced to being mere cogs in wheel. Jobs become dull. Workers loose interest in jobs and derive little pleasure from work.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1" lang="en-GB" sz="2800" spc="-1" strike="noStrike">
                <a:solidFill>
                  <a:srgbClr val="404040"/>
                </a:solidFill>
                <a:latin typeface="Calibri"/>
              </a:rPr>
              <a:t>Weakening of Trade Union -</a:t>
            </a:r>
            <a:r>
              <a:rPr b="0" lang="en-GB" sz="2800" spc="-1" strike="noStrike">
                <a:solidFill>
                  <a:srgbClr val="404040"/>
                </a:solidFill>
                <a:latin typeface="Calibri"/>
              </a:rPr>
              <a:t> To everything is fixed &amp; predetermined by management. So it leaves no room for trade unions to bargain as everything is standardized, standard output, standard working conditions, standard time etc. This further weakens trade unions, creates a rift between efficient &amp; in efficient workers according to their wages.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1" lang="en-GB" sz="2800" spc="-1" strike="noStrike">
                <a:solidFill>
                  <a:srgbClr val="404040"/>
                </a:solidFill>
                <a:latin typeface="Calibri"/>
              </a:rPr>
              <a:t>Over speeding -</a:t>
            </a:r>
            <a:r>
              <a:rPr b="0" lang="en-GB" sz="2800" spc="-1" strike="noStrike">
                <a:solidFill>
                  <a:srgbClr val="404040"/>
                </a:solidFill>
                <a:latin typeface="Calibri"/>
              </a:rPr>
              <a:t> the scientific management lays standard output, time so they have to rush up and finish the work in time. These have adverse effect on health of workers. The workers speed up to that standard output, so scientific management drives the workers to rush towards output and finish work in standard time.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Num" idx="35"/>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571C4B6-CD9F-431F-A29B-19FA092D7DCB}" type="slidenum">
              <a:rPr b="1" lang="en-US" sz="1400" spc="-1" strike="noStrike">
                <a:solidFill>
                  <a:srgbClr val="ffffff"/>
                </a:solidFill>
                <a:latin typeface="Calibri"/>
              </a:rPr>
              <a:t>&lt;number&gt;</a:t>
            </a:fld>
            <a:endParaRPr b="0" lang="en-US" sz="1400" spc="-1" strike="noStrike">
              <a:latin typeface="Times New Roman"/>
            </a:endParaRPr>
          </a:p>
        </p:txBody>
      </p:sp>
      <p:sp>
        <p:nvSpPr>
          <p:cNvPr id="177" name="PlaceHolder 2"/>
          <p:cNvSpPr>
            <a:spLocks noGrp="1"/>
          </p:cNvSpPr>
          <p:nvPr>
            <p:ph/>
          </p:nvPr>
        </p:nvSpPr>
        <p:spPr>
          <a:xfrm>
            <a:off x="125640" y="205920"/>
            <a:ext cx="8846640" cy="5909040"/>
          </a:xfrm>
          <a:prstGeom prst="rect">
            <a:avLst/>
          </a:prstGeom>
          <a:noFill/>
          <a:ln w="0">
            <a:noFill/>
          </a:ln>
        </p:spPr>
        <p:txBody>
          <a:bodyPr lIns="0" rIns="0" anchor="t">
            <a:normAutofit fontScale="97000"/>
          </a:bodyPr>
          <a:p>
            <a:pPr>
              <a:lnSpc>
                <a:spcPct val="90000"/>
              </a:lnSpc>
              <a:spcBef>
                <a:spcPts val="1199"/>
              </a:spcBef>
              <a:spcAft>
                <a:spcPts val="201"/>
              </a:spcAft>
              <a:buNone/>
              <a:tabLst>
                <a:tab algn="l" pos="0"/>
              </a:tabLst>
            </a:pPr>
            <a:r>
              <a:rPr b="1" lang="en-GB" sz="2800" spc="-1" strike="noStrike">
                <a:solidFill>
                  <a:srgbClr val="404040"/>
                </a:solidFill>
                <a:latin typeface="Calibri"/>
              </a:rPr>
              <a:t>Employer’s Viewpoint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Expensive -</a:t>
            </a:r>
            <a:r>
              <a:rPr b="0" lang="en-GB" sz="2800" spc="-1" strike="noStrike">
                <a:solidFill>
                  <a:srgbClr val="404040"/>
                </a:solidFill>
                <a:latin typeface="Calibri"/>
              </a:rPr>
              <a:t> Scientific management is a costly system and a huge investment is required in establishment of planning dept., standardization, work study, training of workers. It may be beyond reach of small firms. Heavy food investment leads to increase in overhead costs.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Time Consuming -</a:t>
            </a:r>
            <a:r>
              <a:rPr b="0" lang="en-GB" sz="2800" spc="-1" strike="noStrike">
                <a:solidFill>
                  <a:srgbClr val="404040"/>
                </a:solidFill>
                <a:latin typeface="Calibri"/>
              </a:rPr>
              <a:t> Scientific management requires mental revision and complete reorganizing of organization. A lot of time is required for work, study, standardization &amp; specialization. During this overhauling of organization, the work suffers.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Deterioration of Quality</a:t>
            </a:r>
            <a:r>
              <a:rPr b="0" lang="en-GB" sz="2800" spc="-1" strike="noStrike">
                <a:solidFill>
                  <a:srgbClr val="404040"/>
                </a:solidFill>
                <a:latin typeface="Calibri"/>
              </a:rPr>
              <a:t> </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22960" y="286560"/>
            <a:ext cx="7543440" cy="1450440"/>
          </a:xfrm>
          <a:prstGeom prst="rect">
            <a:avLst/>
          </a:prstGeom>
          <a:noFill/>
          <a:ln w="0">
            <a:noFill/>
          </a:ln>
        </p:spPr>
        <p:txBody>
          <a:bodyPr anchor="b">
            <a:noAutofit/>
          </a:bodyPr>
          <a:p>
            <a:pPr algn="ctr">
              <a:lnSpc>
                <a:spcPct val="85000"/>
              </a:lnSpc>
              <a:buNone/>
            </a:pPr>
            <a:r>
              <a:rPr b="1" lang="en-US" sz="4800" spc="-52" strike="noStrike">
                <a:solidFill>
                  <a:srgbClr val="404040"/>
                </a:solidFill>
                <a:latin typeface="Calibri Light"/>
              </a:rPr>
              <a:t>Administrative Management</a:t>
            </a:r>
            <a:endParaRPr b="0" lang="en-US" sz="4800" spc="-1" strike="noStrike">
              <a:solidFill>
                <a:srgbClr val="000000"/>
              </a:solidFill>
              <a:latin typeface="Calibri"/>
            </a:endParaRPr>
          </a:p>
        </p:txBody>
      </p:sp>
      <p:sp>
        <p:nvSpPr>
          <p:cNvPr id="179" name="PlaceHolder 2"/>
          <p:cNvSpPr>
            <a:spLocks noGrp="1"/>
          </p:cNvSpPr>
          <p:nvPr>
            <p:ph/>
          </p:nvPr>
        </p:nvSpPr>
        <p:spPr>
          <a:xfrm>
            <a:off x="405360" y="1845720"/>
            <a:ext cx="8256960" cy="4409280"/>
          </a:xfrm>
          <a:prstGeom prst="rect">
            <a:avLst/>
          </a:prstGeom>
          <a:noFill/>
          <a:ln w="0">
            <a:noFill/>
          </a:ln>
        </p:spPr>
        <p:txBody>
          <a:bodyPr lIns="0" rIns="0" anchor="t">
            <a:normAutofit fontScale="78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Henri Fayol (1841 – 1925)</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Concept of universal nature of management and a broad framework for administrative management (which has significant influence on the modern day management). </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Fayol described the practice of management as distinct from accounting, finance, production, distribution, and other typical business functions.</a:t>
            </a:r>
            <a:br>
              <a:rPr sz="2800"/>
            </a:br>
            <a:r>
              <a:rPr b="0" lang="en-US" sz="2800" spc="-1" strike="noStrike">
                <a:solidFill>
                  <a:srgbClr val="404040"/>
                </a:solidFill>
                <a:latin typeface="Calibri"/>
              </a:rPr>
              <a:t> </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Five functions of Administrative Management:</a:t>
            </a:r>
            <a:endParaRPr b="0" lang="en-US" sz="2800" spc="-1" strike="noStrike">
              <a:solidFill>
                <a:srgbClr val="404040"/>
              </a:solidFill>
              <a:latin typeface="Calibri"/>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Planning/Forecasting </a:t>
            </a:r>
            <a:endParaRPr b="0" lang="en-US" sz="2000" spc="-1" strike="noStrike">
              <a:solidFill>
                <a:srgbClr val="404040"/>
              </a:solidFill>
              <a:latin typeface="Calibri"/>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Organizing </a:t>
            </a:r>
            <a:endParaRPr b="0" lang="en-US" sz="2000" spc="-1" strike="noStrike">
              <a:solidFill>
                <a:srgbClr val="404040"/>
              </a:solidFill>
              <a:latin typeface="Calibri"/>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Commanding </a:t>
            </a:r>
            <a:endParaRPr b="0" lang="en-US" sz="2000" spc="-1" strike="noStrike">
              <a:solidFill>
                <a:srgbClr val="404040"/>
              </a:solidFill>
              <a:latin typeface="Calibri"/>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Coordinating </a:t>
            </a:r>
            <a:endParaRPr b="0" lang="en-US" sz="2000" spc="-1" strike="noStrike">
              <a:solidFill>
                <a:srgbClr val="404040"/>
              </a:solidFill>
              <a:latin typeface="Calibri"/>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Controlling</a:t>
            </a:r>
            <a:endParaRPr b="0" lang="en-US" sz="2000" spc="-1" strike="noStrike">
              <a:solidFill>
                <a:srgbClr val="404040"/>
              </a:solidFill>
              <a:latin typeface="Calibri"/>
            </a:endParaRPr>
          </a:p>
        </p:txBody>
      </p:sp>
      <p:sp>
        <p:nvSpPr>
          <p:cNvPr id="180" name="PlaceHolder 3"/>
          <p:cNvSpPr>
            <a:spLocks noGrp="1"/>
          </p:cNvSpPr>
          <p:nvPr>
            <p:ph type="sldNum" idx="36"/>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4C8B064B-46B3-4E22-A7FC-DB1C16F6920C}"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Picture 2" descr=""/>
          <p:cNvPicPr/>
          <p:nvPr/>
        </p:nvPicPr>
        <p:blipFill>
          <a:blip r:embed="rId1"/>
          <a:stretch/>
        </p:blipFill>
        <p:spPr>
          <a:xfrm>
            <a:off x="380880" y="685800"/>
            <a:ext cx="8610840" cy="5333760"/>
          </a:xfrm>
          <a:prstGeom prst="rect">
            <a:avLst/>
          </a:prstGeom>
          <a:ln w="0">
            <a:noFill/>
          </a:ln>
        </p:spPr>
      </p:pic>
      <p:sp>
        <p:nvSpPr>
          <p:cNvPr id="182" name="PlaceHolder 1"/>
          <p:cNvSpPr>
            <a:spLocks noGrp="1"/>
          </p:cNvSpPr>
          <p:nvPr>
            <p:ph type="sldNum" idx="37"/>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B058299E-4C4D-4508-82E7-3EFEEE0E23F5}"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Num" idx="38"/>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AA8E01F-85CF-480B-B546-2F5E4DD356C7}" type="slidenum">
              <a:rPr b="1" lang="en-US" sz="1400" spc="-1" strike="noStrike">
                <a:solidFill>
                  <a:srgbClr val="ffffff"/>
                </a:solidFill>
                <a:latin typeface="Calibri"/>
              </a:rPr>
              <a:t>&lt;number&gt;</a:t>
            </a:fld>
            <a:endParaRPr b="0" lang="en-US" sz="1400" spc="-1" strike="noStrike">
              <a:latin typeface="Times New Roman"/>
            </a:endParaRPr>
          </a:p>
        </p:txBody>
      </p:sp>
      <p:sp>
        <p:nvSpPr>
          <p:cNvPr id="184" name="PlaceHolder 2"/>
          <p:cNvSpPr>
            <a:spLocks noGrp="1"/>
          </p:cNvSpPr>
          <p:nvPr>
            <p:ph/>
          </p:nvPr>
        </p:nvSpPr>
        <p:spPr>
          <a:xfrm>
            <a:off x="288720" y="375480"/>
            <a:ext cx="8537400" cy="5774760"/>
          </a:xfrm>
          <a:prstGeom prst="rect">
            <a:avLst/>
          </a:prstGeom>
          <a:noFill/>
          <a:ln w="0">
            <a:noFill/>
          </a:ln>
        </p:spPr>
        <p:txBody>
          <a:bodyPr lIns="0" rIns="0" anchor="t">
            <a:noAutofit/>
          </a:bodyPr>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Division of Work</a:t>
            </a:r>
            <a:r>
              <a:rPr b="0" lang="en-US" sz="2200" spc="-1" strike="noStrike">
                <a:solidFill>
                  <a:srgbClr val="404040"/>
                </a:solidFill>
                <a:latin typeface="Calibri"/>
              </a:rPr>
              <a:t> – When employees are specialized, output can increase because they become increasingly skilled and efficient.</a:t>
            </a:r>
            <a:endParaRPr b="0" lang="en-US" sz="22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Authority</a:t>
            </a:r>
            <a:r>
              <a:rPr b="0" lang="en-US" sz="2200" spc="-1" strike="noStrike">
                <a:solidFill>
                  <a:srgbClr val="404040"/>
                </a:solidFill>
                <a:latin typeface="Calibri"/>
              </a:rPr>
              <a:t> – Managers must have the authority to give orders, but they must also keep in mind that with authority comes responsibility.</a:t>
            </a:r>
            <a:endParaRPr b="0" lang="en-US" sz="22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Discipline</a:t>
            </a:r>
            <a:r>
              <a:rPr b="0" lang="en-US" sz="2200" spc="-1" strike="noStrike">
                <a:solidFill>
                  <a:srgbClr val="404040"/>
                </a:solidFill>
                <a:latin typeface="Calibri"/>
              </a:rPr>
              <a:t> – Discipline must be upheld in organizations, but methods for doing so can vary.</a:t>
            </a:r>
            <a:endParaRPr b="0" lang="en-US" sz="22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Unity of Command</a:t>
            </a:r>
            <a:r>
              <a:rPr b="0" lang="en-US" sz="2200" spc="-1" strike="noStrike">
                <a:solidFill>
                  <a:srgbClr val="404040"/>
                </a:solidFill>
                <a:latin typeface="Calibri"/>
              </a:rPr>
              <a:t> – Employees should have only one direct supervisor.</a:t>
            </a:r>
            <a:endParaRPr b="0" lang="en-US" sz="22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Unity of Direction</a:t>
            </a:r>
            <a:r>
              <a:rPr b="0" lang="en-US" sz="2200" spc="-1" strike="noStrike">
                <a:solidFill>
                  <a:srgbClr val="404040"/>
                </a:solidFill>
                <a:latin typeface="Calibri"/>
              </a:rPr>
              <a:t> – Teams with the same objective should be working under the direction of one manager, using one plan. </a:t>
            </a:r>
            <a:endParaRPr b="0" lang="en-US" sz="22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Subordination of Individual Interests to the General Interest</a:t>
            </a:r>
            <a:r>
              <a:rPr b="0" lang="en-US" sz="2200" spc="-1" strike="noStrike">
                <a:solidFill>
                  <a:srgbClr val="404040"/>
                </a:solidFill>
                <a:latin typeface="Calibri"/>
              </a:rPr>
              <a:t> – The interests of one employee should not be allowed to become more important than those of the group. This includes managers.</a:t>
            </a:r>
            <a:endParaRPr b="0" lang="en-US" sz="22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Remuneration</a:t>
            </a:r>
            <a:r>
              <a:rPr b="0" lang="en-US" sz="2200" spc="-1" strike="noStrike">
                <a:solidFill>
                  <a:srgbClr val="404040"/>
                </a:solidFill>
                <a:latin typeface="Calibri"/>
              </a:rPr>
              <a:t> – Employee satisfaction depends on fair remuneration for everyone. </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Num" idx="39"/>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20100A10-39B4-4679-8C7A-D492D808DE6F}" type="slidenum">
              <a:rPr b="1" lang="en-US" sz="1400" spc="-1" strike="noStrike">
                <a:solidFill>
                  <a:srgbClr val="ffffff"/>
                </a:solidFill>
                <a:latin typeface="Calibri"/>
              </a:rPr>
              <a:t>&lt;number&gt;</a:t>
            </a:fld>
            <a:endParaRPr b="0" lang="en-US" sz="1400" spc="-1" strike="noStrike">
              <a:latin typeface="Times New Roman"/>
            </a:endParaRPr>
          </a:p>
        </p:txBody>
      </p:sp>
      <p:sp>
        <p:nvSpPr>
          <p:cNvPr id="186" name="PlaceHolder 2"/>
          <p:cNvSpPr>
            <a:spLocks noGrp="1"/>
          </p:cNvSpPr>
          <p:nvPr>
            <p:ph/>
          </p:nvPr>
        </p:nvSpPr>
        <p:spPr>
          <a:xfrm>
            <a:off x="471600" y="948600"/>
            <a:ext cx="8200440" cy="5211000"/>
          </a:xfrm>
          <a:prstGeom prst="rect">
            <a:avLst/>
          </a:prstGeom>
          <a:noFill/>
          <a:ln w="0">
            <a:noFill/>
          </a:ln>
        </p:spPr>
        <p:txBody>
          <a:bodyPr lIns="0" rIns="0" anchor="t">
            <a:normAutofit fontScale="78000"/>
          </a:bodyPr>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Centralization</a:t>
            </a:r>
            <a:r>
              <a:rPr b="0" lang="en-US" sz="2400" spc="-1" strike="noStrike">
                <a:solidFill>
                  <a:srgbClr val="404040"/>
                </a:solidFill>
                <a:latin typeface="Calibri"/>
              </a:rPr>
              <a:t> – This principle refers to how close employees are to the decision-making process. It is important to aim for an appropriate balance.</a:t>
            </a:r>
            <a:endParaRPr b="0" lang="en-US" sz="24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Scalar Chain</a:t>
            </a:r>
            <a:r>
              <a:rPr b="0" lang="en-US" sz="2400" spc="-1" strike="noStrike">
                <a:solidFill>
                  <a:srgbClr val="404040"/>
                </a:solidFill>
                <a:latin typeface="Calibri"/>
              </a:rPr>
              <a:t> – Employees should be aware of where they stand in the organization's hierarchy, or chain of command.</a:t>
            </a:r>
            <a:endParaRPr b="0" lang="en-US" sz="24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Order</a:t>
            </a:r>
            <a:r>
              <a:rPr b="0" lang="en-US" sz="2400" spc="-1" strike="noStrike">
                <a:solidFill>
                  <a:srgbClr val="404040"/>
                </a:solidFill>
                <a:latin typeface="Calibri"/>
              </a:rPr>
              <a:t> – The workplace facilities must be clean, tidy and safe for employees. Everything should have its place.</a:t>
            </a:r>
            <a:endParaRPr b="0" lang="en-US" sz="24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Equity</a:t>
            </a:r>
            <a:r>
              <a:rPr b="0" lang="en-US" sz="2400" spc="-1" strike="noStrike">
                <a:solidFill>
                  <a:srgbClr val="404040"/>
                </a:solidFill>
                <a:latin typeface="Calibri"/>
              </a:rPr>
              <a:t> – Managers should be fair to staff at all times, both maintaining discipline as necessary and acting with kindness where appropriate.</a:t>
            </a:r>
            <a:endParaRPr b="0" lang="en-US" sz="24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Stability of Tenure of Personne</a:t>
            </a:r>
            <a:r>
              <a:rPr b="0" lang="en-US" sz="2400" spc="-1" strike="noStrike">
                <a:solidFill>
                  <a:srgbClr val="404040"/>
                </a:solidFill>
                <a:latin typeface="Calibri"/>
              </a:rPr>
              <a:t>l – Managers should strive to minimize employee turnover. Personnel planning should be a priority.</a:t>
            </a:r>
            <a:endParaRPr b="0" lang="en-US" sz="24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Initiative</a:t>
            </a:r>
            <a:r>
              <a:rPr b="0" lang="en-US" sz="2400" spc="-1" strike="noStrike">
                <a:solidFill>
                  <a:srgbClr val="404040"/>
                </a:solidFill>
                <a:latin typeface="Calibri"/>
              </a:rPr>
              <a:t> – Employees should be given the necessary level of freedom to create and carry out plans.</a:t>
            </a:r>
            <a:endParaRPr b="0" lang="en-US" sz="2400" spc="-1" strike="noStrike">
              <a:solidFill>
                <a:srgbClr val="404040"/>
              </a:solidFill>
              <a:latin typeface="Calibri"/>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Esprit de Corps</a:t>
            </a:r>
            <a:r>
              <a:rPr b="0" lang="en-US" sz="2400" spc="-1" strike="noStrike">
                <a:solidFill>
                  <a:srgbClr val="404040"/>
                </a:solidFill>
                <a:latin typeface="Calibri"/>
              </a:rPr>
              <a:t> – Organizations should strive to promote team spirit and unity.</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Num" idx="40"/>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1F58C195-BB13-4331-85B7-1621DF1F0607}" type="slidenum">
              <a:rPr b="1" lang="en-US" sz="1400" spc="-1" strike="noStrike">
                <a:solidFill>
                  <a:srgbClr val="ffffff"/>
                </a:solidFill>
                <a:latin typeface="Calibri"/>
              </a:rPr>
              <a:t>&lt;number&gt;</a:t>
            </a:fld>
            <a:endParaRPr b="0" lang="en-US" sz="1400" spc="-1" strike="noStrike">
              <a:latin typeface="Times New Roman"/>
            </a:endParaRPr>
          </a:p>
        </p:txBody>
      </p:sp>
      <p:sp>
        <p:nvSpPr>
          <p:cNvPr id="188" name="PlaceHolder 2"/>
          <p:cNvSpPr>
            <a:spLocks noGrp="1"/>
          </p:cNvSpPr>
          <p:nvPr>
            <p:ph/>
          </p:nvPr>
        </p:nvSpPr>
        <p:spPr>
          <a:xfrm>
            <a:off x="471600" y="625680"/>
            <a:ext cx="8393040" cy="5614920"/>
          </a:xfrm>
          <a:prstGeom prst="rect">
            <a:avLst/>
          </a:prstGeom>
          <a:noFill/>
          <a:ln w="0">
            <a:noFill/>
          </a:ln>
        </p:spPr>
        <p:txBody>
          <a:bodyPr lIns="0" rIns="0" anchor="t">
            <a:normAutofit fontScale="84000"/>
          </a:bodyPr>
          <a:p>
            <a:pPr marL="91440" indent="-91440">
              <a:lnSpc>
                <a:spcPct val="90000"/>
              </a:lnSpc>
              <a:spcBef>
                <a:spcPts val="1199"/>
              </a:spcBef>
              <a:spcAft>
                <a:spcPts val="201"/>
              </a:spcAft>
              <a:buClr>
                <a:srgbClr val="99cb38"/>
              </a:buClr>
              <a:buFont typeface="Calibri"/>
              <a:buChar char=" "/>
            </a:pPr>
            <a:r>
              <a:rPr b="0" lang="en-US" sz="4400" spc="-1" strike="noStrike">
                <a:solidFill>
                  <a:srgbClr val="404040"/>
                </a:solidFill>
                <a:latin typeface="Calibri"/>
              </a:rPr>
              <a:t>Max Weber (1864 – 1920)</a:t>
            </a:r>
            <a:endParaRPr b="0" lang="en-US" sz="4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4000" spc="-1" strike="noStrike">
                <a:solidFill>
                  <a:srgbClr val="404040"/>
                </a:solidFill>
                <a:latin typeface="Calibri"/>
              </a:rPr>
              <a:t>Weber developed a model for a rational and efficient large organization, which he termed as bureaucracy.</a:t>
            </a:r>
            <a:endParaRPr b="0" lang="en-US" sz="4000" spc="-1" strike="noStrike">
              <a:solidFill>
                <a:srgbClr val="404040"/>
              </a:solidFill>
              <a:latin typeface="Calibri"/>
            </a:endParaRPr>
          </a:p>
          <a:p>
            <a:pPr marL="914400">
              <a:lnSpc>
                <a:spcPct val="90000"/>
              </a:lnSpc>
              <a:spcBef>
                <a:spcPts val="201"/>
              </a:spcBef>
              <a:spcAft>
                <a:spcPts val="400"/>
              </a:spcAft>
              <a:buNone/>
              <a:tabLst>
                <a:tab algn="l" pos="0"/>
              </a:tabLst>
            </a:pPr>
            <a:r>
              <a:rPr b="0" lang="en-US" sz="3200" spc="-1" strike="noStrike">
                <a:solidFill>
                  <a:srgbClr val="404040"/>
                </a:solidFill>
                <a:latin typeface="Calibri"/>
              </a:rPr>
              <a:t>Bureaucracy – “an ideal form of organization whose activities and objectives are rationally thought out and whose division of labor are explicitly spelled out.”</a:t>
            </a:r>
            <a:endParaRPr b="0" lang="en-US" sz="3200" spc="-1" strike="noStrike">
              <a:solidFill>
                <a:srgbClr val="404040"/>
              </a:solidFill>
              <a:latin typeface="Calibri"/>
            </a:endParaRPr>
          </a:p>
          <a:p>
            <a:pPr marL="914400">
              <a:lnSpc>
                <a:spcPct val="90000"/>
              </a:lnSpc>
              <a:spcBef>
                <a:spcPts val="201"/>
              </a:spcBef>
              <a:spcAft>
                <a:spcPts val="400"/>
              </a:spcAft>
              <a:buNone/>
              <a:tabLst>
                <a:tab algn="l" pos="0"/>
              </a:tabLst>
            </a:pPr>
            <a:r>
              <a:rPr b="0" lang="en-US" sz="3200" spc="-1" strike="noStrike">
                <a:solidFill>
                  <a:srgbClr val="404040"/>
                </a:solidFill>
                <a:latin typeface="Calibri"/>
              </a:rPr>
              <a:t>- characterized by division of labor, a clearly defined hierarchy, detailed rules and regulations, and impersonal relationships.</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Num" idx="41"/>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B41CCBB-C297-44BC-AEDB-C69CA5B644B7}" type="slidenum">
              <a:rPr b="1" lang="en-US" sz="1400" spc="-1" strike="noStrike">
                <a:solidFill>
                  <a:srgbClr val="ffffff"/>
                </a:solidFill>
                <a:latin typeface="Calibri"/>
              </a:rPr>
              <a:t>&lt;number&gt;</a:t>
            </a:fld>
            <a:endParaRPr b="0" lang="en-US" sz="1400" spc="-1" strike="noStrike">
              <a:latin typeface="Times New Roman"/>
            </a:endParaRPr>
          </a:p>
        </p:txBody>
      </p:sp>
      <p:sp>
        <p:nvSpPr>
          <p:cNvPr id="190" name="PlaceHolder 2"/>
          <p:cNvSpPr>
            <a:spLocks noGrp="1"/>
          </p:cNvSpPr>
          <p:nvPr>
            <p:ph/>
          </p:nvPr>
        </p:nvSpPr>
        <p:spPr>
          <a:xfrm>
            <a:off x="356040" y="288720"/>
            <a:ext cx="8501760" cy="6035400"/>
          </a:xfrm>
          <a:prstGeom prst="rect">
            <a:avLst/>
          </a:prstGeom>
          <a:noFill/>
          <a:ln w="0">
            <a:noFill/>
          </a:ln>
        </p:spPr>
        <p:txBody>
          <a:bodyPr lIns="0" rIns="0" anchor="t">
            <a:normAutofit fontScale="89000"/>
          </a:bodyPr>
          <a:p>
            <a:pPr>
              <a:lnSpc>
                <a:spcPct val="90000"/>
              </a:lnSpc>
              <a:spcBef>
                <a:spcPts val="1199"/>
              </a:spcBef>
              <a:spcAft>
                <a:spcPts val="201"/>
              </a:spcAft>
              <a:buNone/>
              <a:tabLst>
                <a:tab algn="l" pos="0"/>
              </a:tabLst>
            </a:pPr>
            <a:r>
              <a:rPr b="0" lang="en-US" sz="4000" spc="-1" strike="noStrike">
                <a:solidFill>
                  <a:srgbClr val="404040"/>
                </a:solidFill>
                <a:latin typeface="Calibri"/>
              </a:rPr>
              <a:t>Weber’s Ideal Bureaucracy (or Theory of Bureaucracy)</a:t>
            </a:r>
            <a:endParaRPr b="0" lang="en-US" sz="4000" spc="-1" strike="noStrike">
              <a:solidFill>
                <a:srgbClr val="404040"/>
              </a:solidFill>
              <a:latin typeface="Calibri"/>
            </a:endParaRPr>
          </a:p>
          <a:p>
            <a:pPr marL="731520" indent="-457200">
              <a:lnSpc>
                <a:spcPct val="90000"/>
              </a:lnSpc>
              <a:spcBef>
                <a:spcPts val="1199"/>
              </a:spcBef>
              <a:spcAft>
                <a:spcPts val="201"/>
              </a:spcAft>
              <a:buClr>
                <a:srgbClr val="99cb38"/>
              </a:buClr>
              <a:buFont typeface="Calibri Light"/>
              <a:buAutoNum type="arabicPeriod"/>
              <a:tabLst>
                <a:tab algn="l" pos="0"/>
              </a:tabLst>
            </a:pPr>
            <a:r>
              <a:rPr b="1" lang="en-US" sz="3200" spc="-1" strike="noStrike">
                <a:solidFill>
                  <a:srgbClr val="404040"/>
                </a:solidFill>
                <a:latin typeface="Calibri"/>
              </a:rPr>
              <a:t>Division of Labor</a:t>
            </a:r>
            <a:r>
              <a:rPr b="0" lang="en-US" sz="3200" spc="-1" strike="noStrike">
                <a:solidFill>
                  <a:srgbClr val="404040"/>
                </a:solidFill>
                <a:latin typeface="Calibri"/>
              </a:rPr>
              <a:t>. Jobs are broken down into simple, routine, and well-defined tasks.</a:t>
            </a:r>
            <a:endParaRPr b="0" lang="en-US" sz="3200" spc="-1" strike="noStrike">
              <a:solidFill>
                <a:srgbClr val="404040"/>
              </a:solidFill>
              <a:latin typeface="Calibri"/>
            </a:endParaRPr>
          </a:p>
          <a:p>
            <a:pPr marL="731520" indent="-457200">
              <a:lnSpc>
                <a:spcPct val="90000"/>
              </a:lnSpc>
              <a:spcBef>
                <a:spcPts val="1199"/>
              </a:spcBef>
              <a:spcAft>
                <a:spcPts val="201"/>
              </a:spcAft>
              <a:buClr>
                <a:srgbClr val="99cb38"/>
              </a:buClr>
              <a:buFont typeface="Calibri Light"/>
              <a:buAutoNum type="arabicPeriod"/>
              <a:tabLst>
                <a:tab algn="l" pos="0"/>
              </a:tabLst>
            </a:pPr>
            <a:r>
              <a:rPr b="1" lang="en-US" sz="3200" spc="-1" strike="noStrike">
                <a:solidFill>
                  <a:srgbClr val="404040"/>
                </a:solidFill>
                <a:latin typeface="Calibri"/>
              </a:rPr>
              <a:t>Authority Hierarchy</a:t>
            </a:r>
            <a:r>
              <a:rPr b="0" lang="en-US" sz="3200" spc="-1" strike="noStrike">
                <a:solidFill>
                  <a:srgbClr val="404040"/>
                </a:solidFill>
                <a:latin typeface="Calibri"/>
              </a:rPr>
              <a:t>. Offices or positions are organized in a hierarchy, each lower one being controlled and supervised by a higher one.</a:t>
            </a:r>
            <a:endParaRPr b="0" lang="en-US" sz="3200" spc="-1" strike="noStrike">
              <a:solidFill>
                <a:srgbClr val="404040"/>
              </a:solidFill>
              <a:latin typeface="Calibri"/>
            </a:endParaRPr>
          </a:p>
          <a:p>
            <a:pPr marL="731520" indent="-457200">
              <a:lnSpc>
                <a:spcPct val="90000"/>
              </a:lnSpc>
              <a:spcBef>
                <a:spcPts val="1199"/>
              </a:spcBef>
              <a:spcAft>
                <a:spcPts val="201"/>
              </a:spcAft>
              <a:buClr>
                <a:srgbClr val="99cb38"/>
              </a:buClr>
              <a:buFont typeface="Calibri Light"/>
              <a:buAutoNum type="arabicPeriod"/>
              <a:tabLst>
                <a:tab algn="l" pos="0"/>
              </a:tabLst>
            </a:pPr>
            <a:r>
              <a:rPr b="1" lang="en-US" sz="3200" spc="-1" strike="noStrike">
                <a:solidFill>
                  <a:srgbClr val="404040"/>
                </a:solidFill>
                <a:latin typeface="Calibri"/>
              </a:rPr>
              <a:t>Formal Selection</a:t>
            </a:r>
            <a:r>
              <a:rPr b="0" lang="en-US" sz="3200" spc="-1" strike="noStrike">
                <a:solidFill>
                  <a:srgbClr val="404040"/>
                </a:solidFill>
                <a:latin typeface="Calibri"/>
              </a:rPr>
              <a:t>. All organizational members are to be selected on the basis of technical qualifications demonstrated by training, education, or formal examination.</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Num" idx="42"/>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8167CDC-42FA-43D6-9298-8B7445990D0F}" type="slidenum">
              <a:rPr b="1" lang="en-US" sz="1400" spc="-1" strike="noStrike">
                <a:solidFill>
                  <a:srgbClr val="ffffff"/>
                </a:solidFill>
                <a:latin typeface="Calibri"/>
              </a:rPr>
              <a:t>&lt;number&gt;</a:t>
            </a:fld>
            <a:endParaRPr b="0" lang="en-US" sz="1400" spc="-1" strike="noStrike">
              <a:latin typeface="Times New Roman"/>
            </a:endParaRPr>
          </a:p>
        </p:txBody>
      </p:sp>
      <p:sp>
        <p:nvSpPr>
          <p:cNvPr id="192" name="PlaceHolder 2"/>
          <p:cNvSpPr>
            <a:spLocks noGrp="1"/>
          </p:cNvSpPr>
          <p:nvPr>
            <p:ph/>
          </p:nvPr>
        </p:nvSpPr>
        <p:spPr>
          <a:xfrm>
            <a:off x="365760" y="471600"/>
            <a:ext cx="8537760" cy="5791680"/>
          </a:xfrm>
          <a:prstGeom prst="rect">
            <a:avLst/>
          </a:prstGeom>
          <a:noFill/>
          <a:ln w="0">
            <a:noFill/>
          </a:ln>
        </p:spPr>
        <p:txBody>
          <a:bodyPr lIns="0" rIns="0" anchor="t">
            <a:normAutofit fontScale="87000"/>
          </a:bodyPr>
          <a:p>
            <a:pPr marL="731520" indent="-457200">
              <a:lnSpc>
                <a:spcPct val="90000"/>
              </a:lnSpc>
              <a:spcBef>
                <a:spcPts val="1199"/>
              </a:spcBef>
              <a:spcAft>
                <a:spcPts val="201"/>
              </a:spcAft>
              <a:buClr>
                <a:srgbClr val="99cb38"/>
              </a:buClr>
              <a:buFont typeface="Calibri Light"/>
              <a:buAutoNum type="arabicPeriod" startAt="4"/>
            </a:pPr>
            <a:r>
              <a:rPr b="1" lang="en-US" sz="3200" spc="-1" strike="noStrike">
                <a:solidFill>
                  <a:srgbClr val="404040"/>
                </a:solidFill>
                <a:latin typeface="Calibri"/>
              </a:rPr>
              <a:t>Formal Rules and Regulations</a:t>
            </a:r>
            <a:r>
              <a:rPr b="0" lang="en-US" sz="3200" spc="-1" strike="noStrike">
                <a:solidFill>
                  <a:srgbClr val="404040"/>
                </a:solidFill>
                <a:latin typeface="Calibri"/>
              </a:rPr>
              <a:t>. To ensure uniformity and to regulate the actions of employees, managers must depend heavily on formal organizational rules.</a:t>
            </a:r>
            <a:endParaRPr b="0" lang="en-US" sz="3200" spc="-1" strike="noStrike">
              <a:solidFill>
                <a:srgbClr val="404040"/>
              </a:solidFill>
              <a:latin typeface="Calibri"/>
            </a:endParaRPr>
          </a:p>
          <a:p>
            <a:pPr marL="731520" indent="-457200">
              <a:lnSpc>
                <a:spcPct val="90000"/>
              </a:lnSpc>
              <a:spcBef>
                <a:spcPts val="1199"/>
              </a:spcBef>
              <a:spcAft>
                <a:spcPts val="201"/>
              </a:spcAft>
              <a:buClr>
                <a:srgbClr val="99cb38"/>
              </a:buClr>
              <a:buFont typeface="Calibri Light"/>
              <a:buAutoNum type="arabicPeriod" startAt="5"/>
            </a:pPr>
            <a:r>
              <a:rPr b="1" lang="en-US" sz="3200" spc="-1" strike="noStrike">
                <a:solidFill>
                  <a:srgbClr val="404040"/>
                </a:solidFill>
                <a:latin typeface="Calibri"/>
              </a:rPr>
              <a:t>Impersonality</a:t>
            </a:r>
            <a:r>
              <a:rPr b="0" lang="en-US" sz="3200" spc="-1" strike="noStrike">
                <a:solidFill>
                  <a:srgbClr val="404040"/>
                </a:solidFill>
                <a:latin typeface="Calibri"/>
              </a:rPr>
              <a:t>. Rules and controls are applied uniformly, avoiding involvement with personalities and personal preferences of employees.</a:t>
            </a:r>
            <a:endParaRPr b="0" lang="en-US" sz="3200" spc="-1" strike="noStrike">
              <a:solidFill>
                <a:srgbClr val="404040"/>
              </a:solidFill>
              <a:latin typeface="Calibri"/>
            </a:endParaRPr>
          </a:p>
          <a:p>
            <a:pPr marL="731520" indent="-457200">
              <a:lnSpc>
                <a:spcPct val="90000"/>
              </a:lnSpc>
              <a:spcBef>
                <a:spcPts val="1199"/>
              </a:spcBef>
              <a:spcAft>
                <a:spcPts val="201"/>
              </a:spcAft>
              <a:buClr>
                <a:srgbClr val="99cb38"/>
              </a:buClr>
              <a:buFont typeface="Calibri Light"/>
              <a:buAutoNum type="arabicPeriod" startAt="5"/>
            </a:pPr>
            <a:r>
              <a:rPr b="1" lang="en-US" sz="3200" spc="-1" strike="noStrike">
                <a:solidFill>
                  <a:srgbClr val="404040"/>
                </a:solidFill>
                <a:latin typeface="Calibri"/>
              </a:rPr>
              <a:t>Career Orientation</a:t>
            </a:r>
            <a:r>
              <a:rPr b="0" lang="en-US" sz="3200" spc="-1" strike="noStrike">
                <a:solidFill>
                  <a:srgbClr val="404040"/>
                </a:solidFill>
                <a:latin typeface="Calibri"/>
              </a:rPr>
              <a:t>. Managers are professional officials rather than owners of the units they manage. They work for fixed salaries and pursue their careers within the organization.</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Num" idx="11"/>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D8DB4A50-C1B9-461D-BF9D-3E0D95A14FA2}" type="slidenum">
              <a:rPr b="1" lang="en-US" sz="1400" spc="-1" strike="noStrike">
                <a:solidFill>
                  <a:srgbClr val="ffffff"/>
                </a:solidFill>
                <a:latin typeface="Calibri"/>
              </a:rPr>
              <a:t>2</a:t>
            </a:fld>
            <a:endParaRPr b="0" lang="en-US" sz="1400" spc="-1" strike="noStrike">
              <a:latin typeface="Times New Roman"/>
            </a:endParaRPr>
          </a:p>
        </p:txBody>
      </p:sp>
      <p:sp>
        <p:nvSpPr>
          <p:cNvPr id="109" name="PlaceHolder 2"/>
          <p:cNvSpPr>
            <a:spLocks noGrp="1"/>
          </p:cNvSpPr>
          <p:nvPr>
            <p:ph/>
          </p:nvPr>
        </p:nvSpPr>
        <p:spPr>
          <a:xfrm>
            <a:off x="217080" y="991800"/>
            <a:ext cx="8709480" cy="5100120"/>
          </a:xfrm>
          <a:prstGeom prst="rect">
            <a:avLst/>
          </a:prstGeom>
          <a:noFill/>
          <a:ln w="0">
            <a:noFill/>
          </a:ln>
        </p:spPr>
        <p:txBody>
          <a:bodyPr lIns="0" rIns="0" anchor="t">
            <a:normAutofit fontScale="77000"/>
          </a:bodyPr>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Examples: the Great Wall of China, Mayan temples in South America, Stonehenge in England, and the pyramids of Egypt.</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great pyramids of Cheops, built about 4500 years ago, covers 13 acres and contains 2,300,000 stone blocks weighing an average of 5000 pounds apiece. Estimates are that it took 100,000 men from 20 to 30 years to complete the pyramid – about the same effort in worker-years as it later took the United States to put a man on the moon. The only construction tools available were levers, rollers, and immense earthen ramps. Yet the difference in height of opposite corners of the base is only ½ inch!</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Hammurabi (2123 – 2081 B.C.) of Babylon “issued a unique code of 282 laws which governed business dealings… and a host of other societal matters.” One law that should interest the civil engineer is the following:</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22960" y="286560"/>
            <a:ext cx="7543440" cy="1450440"/>
          </a:xfrm>
          <a:prstGeom prst="rect">
            <a:avLst/>
          </a:prstGeom>
          <a:noFill/>
          <a:ln w="0">
            <a:noFill/>
          </a:ln>
        </p:spPr>
        <p:txBody>
          <a:bodyPr anchor="b">
            <a:noAutofit/>
          </a:bodyPr>
          <a:p>
            <a:pPr algn="ctr">
              <a:lnSpc>
                <a:spcPct val="85000"/>
              </a:lnSpc>
              <a:buNone/>
            </a:pPr>
            <a:r>
              <a:rPr b="1" lang="en-US" sz="4800" spc="-52" strike="noStrike">
                <a:solidFill>
                  <a:srgbClr val="404040"/>
                </a:solidFill>
                <a:latin typeface="Calibri Light"/>
              </a:rPr>
              <a:t>Behavioral Management</a:t>
            </a:r>
            <a:endParaRPr b="0" lang="en-US" sz="4800" spc="-1" strike="noStrike">
              <a:solidFill>
                <a:srgbClr val="000000"/>
              </a:solidFill>
              <a:latin typeface="Calibri"/>
            </a:endParaRPr>
          </a:p>
        </p:txBody>
      </p:sp>
      <p:sp>
        <p:nvSpPr>
          <p:cNvPr id="194" name="PlaceHolder 2"/>
          <p:cNvSpPr>
            <a:spLocks noGrp="1"/>
          </p:cNvSpPr>
          <p:nvPr>
            <p:ph/>
          </p:nvPr>
        </p:nvSpPr>
        <p:spPr>
          <a:xfrm>
            <a:off x="664200" y="1847880"/>
            <a:ext cx="7950240" cy="4020840"/>
          </a:xfrm>
          <a:prstGeom prst="rect">
            <a:avLst/>
          </a:prstGeom>
          <a:noFill/>
          <a:ln w="0">
            <a:noFill/>
          </a:ln>
        </p:spPr>
        <p:txBody>
          <a:bodyPr lIns="0" rIns="0" anchor="t">
            <a:normAutofit fontScale="85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a:t>
            </a:r>
            <a:r>
              <a:rPr b="1" lang="en-US" sz="2800" spc="-1" strike="noStrike">
                <a:solidFill>
                  <a:srgbClr val="404040"/>
                </a:solidFill>
                <a:latin typeface="Calibri"/>
              </a:rPr>
              <a:t>behavioral management theory</a:t>
            </a:r>
            <a:r>
              <a:rPr b="0" lang="en-US" sz="2800" spc="-1" strike="noStrike">
                <a:solidFill>
                  <a:srgbClr val="404040"/>
                </a:solidFill>
                <a:latin typeface="Calibri"/>
              </a:rPr>
              <a:t> is often called the human relations movement because it addresses the human dimension of work.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Behavioral theorists believed that a better understanding of human behavior at work, such as motivation, conflict, expectations, and group dynamics, improved productivity.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theorists who contributed to this school viewed employees as individuals, resources, and assets to be developed and worked with — not as machines, as in the past. </a:t>
            </a:r>
            <a:endParaRPr b="0" lang="en-US" sz="2800" spc="-1" strike="noStrike">
              <a:solidFill>
                <a:srgbClr val="404040"/>
              </a:solidFill>
              <a:latin typeface="Calibri"/>
            </a:endParaRPr>
          </a:p>
        </p:txBody>
      </p:sp>
      <p:sp>
        <p:nvSpPr>
          <p:cNvPr id="195" name="PlaceHolder 3"/>
          <p:cNvSpPr>
            <a:spLocks noGrp="1"/>
          </p:cNvSpPr>
          <p:nvPr>
            <p:ph type="sldNum" idx="43"/>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D77EBA4-DEB3-4DDC-A080-22BC55BCEF2E}"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Num" idx="44"/>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B0C2B21-A678-48C2-AB81-9EC439429A1A}" type="slidenum">
              <a:rPr b="1" lang="en-US" sz="1400" spc="-1" strike="noStrike">
                <a:solidFill>
                  <a:srgbClr val="ffffff"/>
                </a:solidFill>
                <a:latin typeface="Calibri"/>
              </a:rPr>
              <a:t>&lt;number&gt;</a:t>
            </a:fld>
            <a:endParaRPr b="0" lang="en-US" sz="1400" spc="-1" strike="noStrike">
              <a:latin typeface="Times New Roman"/>
            </a:endParaRPr>
          </a:p>
        </p:txBody>
      </p:sp>
      <p:sp>
        <p:nvSpPr>
          <p:cNvPr id="197" name="PlaceHolder 2"/>
          <p:cNvSpPr>
            <a:spLocks noGrp="1"/>
          </p:cNvSpPr>
          <p:nvPr>
            <p:ph/>
          </p:nvPr>
        </p:nvSpPr>
        <p:spPr>
          <a:xfrm>
            <a:off x="251640" y="768240"/>
            <a:ext cx="8640720" cy="5954400"/>
          </a:xfrm>
          <a:prstGeom prst="rect">
            <a:avLst/>
          </a:prstGeom>
          <a:noFill/>
          <a:ln w="0">
            <a:noFill/>
          </a:ln>
        </p:spPr>
        <p:txBody>
          <a:bodyPr lIns="0" rIns="0" anchor="t">
            <a:normAutofit fontScale="87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Hawthorne Studies</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research team, headed by Elton Mayo (1880 – 1949), was formed to study the effects of the physical environment, such as changes in the level of lighting in the working area, upon the productivity of workers.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Hawthorne experiments consisted of two studies conducted at the Hawthorne Works of the Western Electric Company in Chicago from 1924 to 1932.</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a:t>
            </a:r>
            <a:r>
              <a:rPr b="0" i="1" lang="en-US" sz="2800" spc="-1" strike="noStrike" u="sng">
                <a:solidFill>
                  <a:srgbClr val="404040"/>
                </a:solidFill>
                <a:uFillTx/>
                <a:latin typeface="Calibri"/>
              </a:rPr>
              <a:t>first study</a:t>
            </a:r>
            <a:r>
              <a:rPr b="0" lang="en-US" sz="2800" spc="-1" strike="noStrike">
                <a:solidFill>
                  <a:srgbClr val="404040"/>
                </a:solidFill>
                <a:latin typeface="Calibri"/>
              </a:rPr>
              <a:t> was conducted by a group of engineers seeking to determine the relationship of lighting levels to worker productivity.</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Workers’ productivity increased as the lighting levels decreased — that is, until the employees were unable to see what they were doing, after which performance naturally declined.</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Num" idx="45"/>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6604A37-87EB-4EB1-A9AE-BE03C54B9A0D}" type="slidenum">
              <a:rPr b="1" lang="en-US" sz="1400" spc="-1" strike="noStrike">
                <a:solidFill>
                  <a:srgbClr val="ffffff"/>
                </a:solidFill>
                <a:latin typeface="Calibri"/>
              </a:rPr>
              <a:t>&lt;number&gt;</a:t>
            </a:fld>
            <a:endParaRPr b="0" lang="en-US" sz="1400" spc="-1" strike="noStrike">
              <a:latin typeface="Times New Roman"/>
            </a:endParaRPr>
          </a:p>
        </p:txBody>
      </p:sp>
      <p:sp>
        <p:nvSpPr>
          <p:cNvPr id="199" name="PlaceHolder 2"/>
          <p:cNvSpPr>
            <a:spLocks noGrp="1"/>
          </p:cNvSpPr>
          <p:nvPr>
            <p:ph/>
          </p:nvPr>
        </p:nvSpPr>
        <p:spPr>
          <a:xfrm>
            <a:off x="228600" y="577440"/>
            <a:ext cx="8629200" cy="5502960"/>
          </a:xfrm>
          <a:prstGeom prst="rect">
            <a:avLst/>
          </a:prstGeom>
          <a:noFill/>
          <a:ln w="0">
            <a:noFill/>
          </a:ln>
        </p:spPr>
        <p:txBody>
          <a:bodyPr lIns="0" rIns="0" anchor="t">
            <a:normAutofit fontScale="78000"/>
          </a:bodyPr>
          <a:p>
            <a:pPr lvl="1" marL="384120" indent="-182880">
              <a:lnSpc>
                <a:spcPct val="90000"/>
              </a:lnSpc>
              <a:spcBef>
                <a:spcPts val="201"/>
              </a:spcBef>
              <a:spcAft>
                <a:spcPts val="400"/>
              </a:spcAft>
              <a:buClr>
                <a:srgbClr val="99cb38"/>
              </a:buClr>
              <a:buFont typeface="Calibri"/>
              <a:buChar char="◦"/>
            </a:pPr>
            <a:r>
              <a:rPr b="0" i="1" lang="en-US" sz="4000" spc="-1" strike="noStrike" u="sng">
                <a:solidFill>
                  <a:srgbClr val="404040"/>
                </a:solidFill>
                <a:uFillTx/>
                <a:latin typeface="Calibri"/>
              </a:rPr>
              <a:t>Second group of experiments</a:t>
            </a:r>
            <a:r>
              <a:rPr b="0" lang="en-US" sz="4000" spc="-1" strike="noStrike">
                <a:solidFill>
                  <a:srgbClr val="404040"/>
                </a:solidFill>
                <a:latin typeface="Calibri"/>
              </a:rPr>
              <a:t> began in which the researchers supervised a group of five women in a bank wiring room. </a:t>
            </a:r>
            <a:endParaRPr b="0" lang="en-US" sz="40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4000" spc="-1" strike="noStrike">
                <a:solidFill>
                  <a:srgbClr val="404040"/>
                </a:solidFill>
                <a:latin typeface="Calibri"/>
              </a:rPr>
              <a:t>They gave the women special privileges, such as the right to leave their workstations without permission, take rest periods, enjoy free lunches, and have variations in pay levels and workdays. </a:t>
            </a:r>
            <a:endParaRPr b="0" lang="en-US" sz="40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4000" spc="-1" strike="noStrike">
                <a:solidFill>
                  <a:srgbClr val="404040"/>
                </a:solidFill>
                <a:latin typeface="Calibri"/>
              </a:rPr>
              <a:t>This experiment also resulted in significantly increased rates of productivity.</a:t>
            </a:r>
            <a:endParaRPr b="0" lang="en-US" sz="4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Num" idx="46"/>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F85C7AC0-6470-451E-AF1B-66447EF8E162}" type="slidenum">
              <a:rPr b="1" lang="en-US" sz="1400" spc="-1" strike="noStrike">
                <a:solidFill>
                  <a:srgbClr val="ffffff"/>
                </a:solidFill>
                <a:latin typeface="Calibri"/>
              </a:rPr>
              <a:t>&lt;number&gt;</a:t>
            </a:fld>
            <a:endParaRPr b="0" lang="en-US" sz="1400" spc="-1" strike="noStrike">
              <a:latin typeface="Times New Roman"/>
            </a:endParaRPr>
          </a:p>
        </p:txBody>
      </p:sp>
      <p:sp>
        <p:nvSpPr>
          <p:cNvPr id="201" name="PlaceHolder 2"/>
          <p:cNvSpPr>
            <a:spLocks noGrp="1"/>
          </p:cNvSpPr>
          <p:nvPr>
            <p:ph/>
          </p:nvPr>
        </p:nvSpPr>
        <p:spPr>
          <a:xfrm>
            <a:off x="365760" y="558360"/>
            <a:ext cx="8595000" cy="5567400"/>
          </a:xfrm>
          <a:prstGeom prst="rect">
            <a:avLst/>
          </a:prstGeom>
          <a:noFill/>
          <a:ln w="0">
            <a:noFill/>
          </a:ln>
        </p:spPr>
        <p:txBody>
          <a:bodyPr lIns="0" rIns="0" anchor="t">
            <a:normAutofit fontScale="83000"/>
          </a:bodyPr>
          <a:p>
            <a:pPr>
              <a:lnSpc>
                <a:spcPct val="90000"/>
              </a:lnSpc>
              <a:spcBef>
                <a:spcPts val="1199"/>
              </a:spcBef>
              <a:spcAft>
                <a:spcPts val="201"/>
              </a:spcAft>
              <a:buNone/>
              <a:tabLst>
                <a:tab algn="l" pos="0"/>
              </a:tabLst>
            </a:pPr>
            <a:r>
              <a:rPr b="0" lang="en-US" sz="3200" spc="-1" strike="noStrike">
                <a:solidFill>
                  <a:srgbClr val="404040"/>
                </a:solidFill>
                <a:latin typeface="Calibri"/>
              </a:rPr>
              <a:t>Conclusion of Experiment</a:t>
            </a:r>
            <a:r>
              <a:rPr b="0" lang="en-US" sz="2800" spc="-1" strike="noStrike">
                <a:solidFill>
                  <a:srgbClr val="404040"/>
                </a:solidFill>
                <a:latin typeface="Calibri"/>
              </a:rPr>
              <a:t>: </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The increase in productivity resulted from the supervisory arrangement rather than the changes in lighting or other associated worker benefits. The intense interest supervisors displayed for the workers was the basis for the increased motivation and resulting productivity. </a:t>
            </a:r>
            <a:endParaRPr b="0" lang="en-US" sz="2800" spc="-1" strike="noStrike">
              <a:solidFill>
                <a:srgbClr val="404040"/>
              </a:solidFill>
              <a:latin typeface="Calibri"/>
            </a:endParaRPr>
          </a:p>
          <a:p>
            <a:pPr marL="457200">
              <a:lnSpc>
                <a:spcPct val="90000"/>
              </a:lnSpc>
              <a:spcBef>
                <a:spcPts val="201"/>
              </a:spcBef>
              <a:spcAft>
                <a:spcPts val="400"/>
              </a:spcAft>
              <a:buNone/>
              <a:tabLst>
                <a:tab algn="l" pos="0"/>
              </a:tabLst>
            </a:pPr>
            <a:r>
              <a:rPr b="0" lang="en-US" sz="2800" spc="-1" strike="noStrike">
                <a:solidFill>
                  <a:srgbClr val="455f51"/>
                </a:solidFill>
                <a:latin typeface="Calibri"/>
              </a:rPr>
              <a:t>The term </a:t>
            </a:r>
            <a:r>
              <a:rPr b="0" i="1" lang="en-US" sz="2800" spc="-1" strike="noStrike">
                <a:solidFill>
                  <a:srgbClr val="455f51"/>
                </a:solidFill>
                <a:latin typeface="Calibri"/>
              </a:rPr>
              <a:t>Hawthorne effect</a:t>
            </a:r>
            <a:r>
              <a:rPr b="0" lang="en-US" sz="2800" spc="-1" strike="noStrike">
                <a:solidFill>
                  <a:srgbClr val="455f51"/>
                </a:solidFill>
                <a:latin typeface="Calibri"/>
              </a:rPr>
              <a:t> describes the special attention researchers give to a study's subjects and the impact that attention has on the study's findings.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The </a:t>
            </a:r>
            <a:r>
              <a:rPr b="0" i="1" lang="en-US" sz="2800" spc="-1" strike="noStrike">
                <a:solidFill>
                  <a:srgbClr val="404040"/>
                </a:solidFill>
                <a:latin typeface="Calibri"/>
              </a:rPr>
              <a:t>general conclusion</a:t>
            </a:r>
            <a:r>
              <a:rPr b="0" lang="en-US" sz="2800" spc="-1" strike="noStrike">
                <a:solidFill>
                  <a:srgbClr val="404040"/>
                </a:solidFill>
                <a:latin typeface="Calibri"/>
              </a:rPr>
              <a:t> from the Hawthorne studies was that human relations and the social needs of workers are crucial aspects of business management. This principle of human motivation helped revolutionize theories and practices of management.</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Num" idx="47"/>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A110884-B642-4E54-81D0-3A301B86C152}" type="slidenum">
              <a:rPr b="1" lang="en-US" sz="1400" spc="-1" strike="noStrike">
                <a:solidFill>
                  <a:srgbClr val="ffffff"/>
                </a:solidFill>
                <a:latin typeface="Calibri"/>
              </a:rPr>
              <a:t>&lt;number&gt;</a:t>
            </a:fld>
            <a:endParaRPr b="0" lang="en-US" sz="1400" spc="-1" strike="noStrike">
              <a:latin typeface="Times New Roman"/>
            </a:endParaRPr>
          </a:p>
        </p:txBody>
      </p:sp>
      <p:sp>
        <p:nvSpPr>
          <p:cNvPr id="203" name="PlaceHolder 2"/>
          <p:cNvSpPr>
            <a:spLocks noGrp="1"/>
          </p:cNvSpPr>
          <p:nvPr>
            <p:ph/>
          </p:nvPr>
        </p:nvSpPr>
        <p:spPr>
          <a:xfrm>
            <a:off x="452520" y="750600"/>
            <a:ext cx="8409240" cy="5515200"/>
          </a:xfrm>
          <a:prstGeom prst="rect">
            <a:avLst/>
          </a:prstGeom>
          <a:noFill/>
          <a:ln w="0">
            <a:noFill/>
          </a:ln>
        </p:spPr>
        <p:txBody>
          <a:bodyPr lIns="0" rIns="0" anchor="t">
            <a:normAutofit fontScale="74000"/>
          </a:bodyPr>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Abilene Paradox</a:t>
            </a:r>
            <a:endParaRPr b="0" lang="en-US" sz="40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The situation that results when groups take an action that contradicts what the members of the group silently agree they want or need to do.</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It is the inability of a group to agree to disagree.</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The paradox is that not all group members are in agreement, but go along with decisions because they think the rest of the group does agree.</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It occurs in group decision-making and may happen in the workplace, with a family, or with friends.</a:t>
            </a:r>
            <a:endParaRPr b="0" lang="en-US" sz="36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Num" idx="12"/>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876719F-BF28-4FC2-B9AB-9E2C9D3B90B9}" type="slidenum">
              <a:rPr b="1" lang="en-US" sz="1400" spc="-1" strike="noStrike">
                <a:solidFill>
                  <a:srgbClr val="ffffff"/>
                </a:solidFill>
                <a:latin typeface="Calibri"/>
              </a:rPr>
              <a:t>4</a:t>
            </a:fld>
            <a:endParaRPr b="0" lang="en-US" sz="1400" spc="-1" strike="noStrike">
              <a:latin typeface="Times New Roman"/>
            </a:endParaRPr>
          </a:p>
        </p:txBody>
      </p:sp>
      <p:sp>
        <p:nvSpPr>
          <p:cNvPr id="111" name="PlaceHolder 2"/>
          <p:cNvSpPr>
            <a:spLocks noGrp="1"/>
          </p:cNvSpPr>
          <p:nvPr>
            <p:ph/>
          </p:nvPr>
        </p:nvSpPr>
        <p:spPr>
          <a:xfrm>
            <a:off x="297360" y="754560"/>
            <a:ext cx="8606520" cy="5234760"/>
          </a:xfrm>
          <a:prstGeom prst="rect">
            <a:avLst/>
          </a:prstGeom>
          <a:noFill/>
          <a:ln w="0">
            <a:noFill/>
          </a:ln>
        </p:spPr>
        <p:txBody>
          <a:bodyPr lIns="0" rIns="0" anchor="t">
            <a:noAutofit/>
          </a:bodyPr>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If a builder builds a house for a man and does not make its construction firm, and the house which he has built collapses, and causes the death of the owner of the house, that builder shall be put to death.</a:t>
            </a:r>
            <a:endParaRPr b="0" lang="en-US" sz="23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Alexander the Great (336 – 323 B.C.) is generally credited with the first documented (European) use of the staff system. He developed an informal council whose members were each entrusted with a specific function (supply, provost marshal, and engineer)</a:t>
            </a:r>
            <a:endParaRPr b="0" lang="en-US" sz="23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Ancient records indicate that the Chinese were aware of certain principles bearing on organizing, planning, directing, and controlling.</a:t>
            </a:r>
            <a:endParaRPr b="0" lang="en-US" sz="23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In India, one Brahman Kautilya described in Arthasastra in 321 B.C. a wide range of topics on government, commerce, and customs. Because he analyzed objectively rather than morally the political practices that brought success to the past, his name “has become synonymous with sinister and unscrupulous management” in India.</a:t>
            </a:r>
            <a:endParaRPr b="0" lang="en-US" sz="23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Num" idx="13"/>
          </p:nvPr>
        </p:nvSpPr>
        <p:spPr>
          <a:xfrm>
            <a:off x="7425360" y="6459840"/>
            <a:ext cx="9835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A34F9B36-4FE9-467A-9158-F94FD7B317B4}" type="slidenum">
              <a:rPr b="1" lang="en-US" sz="1400" spc="-1" strike="noStrike">
                <a:solidFill>
                  <a:srgbClr val="ffffff"/>
                </a:solidFill>
                <a:latin typeface="Calibri"/>
              </a:rPr>
              <a:t>4</a:t>
            </a:fld>
            <a:endParaRPr b="0" lang="en-US" sz="1400" spc="-1" strike="noStrike">
              <a:latin typeface="Times New Roman"/>
            </a:endParaRPr>
          </a:p>
        </p:txBody>
      </p:sp>
      <p:sp>
        <p:nvSpPr>
          <p:cNvPr id="113" name="PlaceHolder 2"/>
          <p:cNvSpPr>
            <a:spLocks noGrp="1"/>
          </p:cNvSpPr>
          <p:nvPr>
            <p:ph/>
          </p:nvPr>
        </p:nvSpPr>
        <p:spPr>
          <a:xfrm>
            <a:off x="324360" y="679320"/>
            <a:ext cx="8494920" cy="5499360"/>
          </a:xfrm>
          <a:prstGeom prst="rect">
            <a:avLst/>
          </a:prstGeom>
          <a:noFill/>
          <a:ln w="0">
            <a:noFill/>
          </a:ln>
        </p:spPr>
        <p:txBody>
          <a:bodyPr lIns="0" rIns="0" anchor="t">
            <a:normAutofit fontScale="67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Several industrial management practices of the Arsenal of Venice (1436 B.C.)  that were ahead of their time:</a:t>
            </a:r>
            <a:br>
              <a:rPr sz="2800"/>
            </a:br>
            <a:br>
              <a:rPr sz="2800"/>
            </a:br>
            <a:r>
              <a:rPr b="0" lang="en-US" sz="2400" spc="-1" strike="noStrike">
                <a:solidFill>
                  <a:srgbClr val="404040"/>
                </a:solidFill>
                <a:latin typeface="Calibri"/>
              </a:rPr>
              <a:t>The Arsenal “had a threefold task: (1) the manufacture of galleys, arms, and equipment; (2) the storage of the equipment until needed; and (3) the assembly and refitting of the ships on reserve.</a:t>
            </a:r>
            <a:br>
              <a:rPr sz="2400"/>
            </a:br>
            <a:r>
              <a:rPr b="0" lang="en-US" sz="2400" spc="-1" strike="noStrike">
                <a:solidFill>
                  <a:srgbClr val="404040"/>
                </a:solidFill>
                <a:latin typeface="Calibri"/>
              </a:rPr>
              <a:t> </a:t>
            </a:r>
            <a:endParaRPr b="0" lang="en-US" sz="24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Systematic warehousing and inventory control of the hundreds of masts, spars, and rudders and thousands of benches, footbraces, and oars needed to make the assembly line work.</a:t>
            </a:r>
            <a:endParaRPr b="0" lang="en-US" sz="24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Well-developed personnel policies, including piecework pay for some work (making oars) and day wages for both menial labor and artisans (the latter with semiannual merit reviews and raises.</a:t>
            </a:r>
            <a:endParaRPr b="0" lang="en-US" sz="24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Standardization so that any ruder would meet any sternpost, and all ships were handled the same way</a:t>
            </a:r>
            <a:endParaRPr b="0" lang="en-US" sz="24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Meticulous accounting in two journals and one ledger, with annual auditing.</a:t>
            </a:r>
            <a:endParaRPr b="0" lang="en-US" sz="24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Cost control. As an example, one accountant discovered that lumber was stored casually in piles, and the process of searching through the piles to find a suitable log was costing three times as much as it did to buy the log in the first place; as a result of this early industrial engineering study an orderly lumberyard was established, which not only saved time and money but permitted accurate inventory of lumber on hand.</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2" descr=""/>
          <p:cNvPicPr/>
          <p:nvPr/>
        </p:nvPicPr>
        <p:blipFill>
          <a:blip r:embed="rId1"/>
          <a:stretch/>
        </p:blipFill>
        <p:spPr>
          <a:xfrm>
            <a:off x="0" y="250200"/>
            <a:ext cx="9143640" cy="6509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22960" y="286560"/>
            <a:ext cx="7543440" cy="1450440"/>
          </a:xfrm>
          <a:prstGeom prst="rect">
            <a:avLst/>
          </a:prstGeom>
          <a:noFill/>
          <a:ln w="0">
            <a:noFill/>
          </a:ln>
        </p:spPr>
        <p:txBody>
          <a:bodyPr anchor="b">
            <a:noAutofit/>
          </a:bodyPr>
          <a:p>
            <a:pPr algn="ctr">
              <a:lnSpc>
                <a:spcPct val="85000"/>
              </a:lnSpc>
              <a:buNone/>
            </a:pPr>
            <a:r>
              <a:rPr b="1" lang="en-US" sz="4800" spc="-52" strike="noStrike">
                <a:solidFill>
                  <a:srgbClr val="404040"/>
                </a:solidFill>
                <a:latin typeface="Calibri Light"/>
              </a:rPr>
              <a:t>The Industrial Revolution</a:t>
            </a:r>
            <a:endParaRPr b="0" lang="en-US" sz="4800" spc="-1" strike="noStrike">
              <a:solidFill>
                <a:srgbClr val="000000"/>
              </a:solidFill>
              <a:latin typeface="Calibri"/>
            </a:endParaRPr>
          </a:p>
        </p:txBody>
      </p:sp>
      <p:sp>
        <p:nvSpPr>
          <p:cNvPr id="116" name="PlaceHolder 2"/>
          <p:cNvSpPr>
            <a:spLocks noGrp="1"/>
          </p:cNvSpPr>
          <p:nvPr>
            <p:ph/>
          </p:nvPr>
        </p:nvSpPr>
        <p:spPr>
          <a:xfrm>
            <a:off x="822960" y="1845720"/>
            <a:ext cx="8172000" cy="4303080"/>
          </a:xfrm>
          <a:prstGeom prst="rect">
            <a:avLst/>
          </a:prstGeom>
          <a:noFill/>
          <a:ln w="0">
            <a:noFill/>
          </a:ln>
        </p:spPr>
        <p:txBody>
          <a:bodyPr lIns="0" rIns="0" anchor="t">
            <a:normAutofit/>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In the last third of the eighteenth century, a series of eight inventions (six British and two French) changed societies irretrievably.</a:t>
            </a:r>
            <a:endParaRPr b="0" lang="en-US" sz="2800" spc="-1" strike="noStrike">
              <a:solidFill>
                <a:srgbClr val="404040"/>
              </a:solidFill>
              <a:latin typeface="Calibri"/>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The </a:t>
            </a:r>
            <a:r>
              <a:rPr b="0" i="1" lang="en-US" sz="2400" spc="-1" strike="noStrike">
                <a:solidFill>
                  <a:srgbClr val="404040"/>
                </a:solidFill>
                <a:latin typeface="Calibri"/>
              </a:rPr>
              <a:t>spinning jenny</a:t>
            </a:r>
            <a:r>
              <a:rPr b="0" lang="en-US" sz="2400" spc="-1" strike="noStrike">
                <a:solidFill>
                  <a:srgbClr val="404040"/>
                </a:solidFill>
                <a:latin typeface="Calibri"/>
              </a:rPr>
              <a:t>, invented by James Hargreaves in 1764, which could spin eight threads of yarn (later, 80) at once instead of one.</a:t>
            </a:r>
            <a:endParaRPr b="0" lang="en-US" sz="2400" spc="-1" strike="noStrike">
              <a:solidFill>
                <a:srgbClr val="404040"/>
              </a:solidFill>
              <a:latin typeface="Calibri"/>
            </a:endParaRPr>
          </a:p>
        </p:txBody>
      </p:sp>
      <p:sp>
        <p:nvSpPr>
          <p:cNvPr id="117" name="PlaceHolder 3"/>
          <p:cNvSpPr>
            <a:spLocks noGrp="1"/>
          </p:cNvSpPr>
          <p:nvPr>
            <p:ph type="sldNum" idx="14"/>
          </p:nvPr>
        </p:nvSpPr>
        <p:spPr>
          <a:xfrm>
            <a:off x="8129160" y="5734080"/>
            <a:ext cx="609120" cy="52092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57AB5345-A31B-449D-902A-FA9C60FCE3E6}" type="slidenum">
              <a:rPr b="1" lang="en-US" sz="1400" spc="-1" strike="noStrike">
                <a:solidFill>
                  <a:srgbClr val="ffffff"/>
                </a:solidFill>
                <a:latin typeface="Calibri"/>
              </a:rPr>
              <a:t>8</a:t>
            </a:fld>
            <a:endParaRPr b="0" lang="en-US" sz="1400" spc="-1" strike="noStrike">
              <a:latin typeface="Times New Roman"/>
            </a:endParaRPr>
          </a:p>
        </p:txBody>
      </p:sp>
      <p:pic>
        <p:nvPicPr>
          <p:cNvPr id="118" name="Picture 6" descr=""/>
          <p:cNvPicPr/>
          <p:nvPr/>
        </p:nvPicPr>
        <p:blipFill>
          <a:blip r:embed="rId1"/>
          <a:stretch/>
        </p:blipFill>
        <p:spPr>
          <a:xfrm>
            <a:off x="5032080" y="4218120"/>
            <a:ext cx="3654720" cy="1930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2"/>
          <p:cNvSpPr/>
          <p:nvPr/>
        </p:nvSpPr>
        <p:spPr>
          <a:xfrm>
            <a:off x="182880" y="285840"/>
            <a:ext cx="5543280" cy="7341840"/>
          </a:xfrm>
          <a:prstGeom prst="rect">
            <a:avLst/>
          </a:prstGeom>
          <a:noFill/>
          <a:ln w="0">
            <a:noFill/>
          </a:ln>
        </p:spPr>
        <p:style>
          <a:lnRef idx="0"/>
          <a:fillRef idx="0"/>
          <a:effectRef idx="0"/>
          <a:fontRef idx="minor"/>
        </p:style>
        <p:txBody>
          <a:bodyPr lIns="90000" rIns="90000" tIns="45000" bIns="45000" anchor="t">
            <a:spAutoFit/>
          </a:bodyPr>
          <a:p>
            <a:pPr lvl="1" marL="971640" indent="-514440">
              <a:lnSpc>
                <a:spcPct val="100000"/>
              </a:lnSpc>
              <a:buClr>
                <a:srgbClr val="404040"/>
              </a:buClr>
              <a:buFont typeface="Calibri Light"/>
              <a:buAutoNum type="arabicPeriod" startAt="2"/>
            </a:pPr>
            <a:r>
              <a:rPr b="0" lang="en-US" sz="2800" spc="-1" strike="noStrike">
                <a:solidFill>
                  <a:srgbClr val="404040"/>
                </a:solidFill>
                <a:latin typeface="Calibri"/>
              </a:rPr>
              <a:t>The water frame, a spinning machine driven by water power, patented by Richard Arkwright and incorporated by him in 1771 in the first of many successful mills.</a:t>
            </a:r>
            <a:endParaRPr b="0" lang="en-US" sz="2800" spc="-1" strike="noStrike">
              <a:latin typeface="Arial"/>
            </a:endParaRPr>
          </a:p>
          <a:p>
            <a:pPr lvl="1" marL="971640" indent="-514440">
              <a:lnSpc>
                <a:spcPct val="100000"/>
              </a:lnSpc>
              <a:buClr>
                <a:srgbClr val="404040"/>
              </a:buClr>
              <a:buFont typeface="Calibri Light"/>
              <a:buAutoNum type="arabicPeriod" startAt="2"/>
            </a:pPr>
            <a:r>
              <a:rPr b="0" lang="en-US" sz="2800" spc="-1" strike="noStrike">
                <a:solidFill>
                  <a:srgbClr val="404040"/>
                </a:solidFill>
                <a:latin typeface="Calibri"/>
              </a:rPr>
              <a:t>The mule, a combination of the spinning jenny and water frame incented by Samuel Crompton in 1779, which enormously increased productivity and eliminated hand spinning.</a:t>
            </a:r>
            <a:endParaRPr b="0" lang="en-US" sz="2800" spc="-1" strike="noStrike">
              <a:latin typeface="Arial"/>
            </a:endParaRPr>
          </a:p>
        </p:txBody>
      </p:sp>
      <p:pic>
        <p:nvPicPr>
          <p:cNvPr id="120" name="Picture 4" descr=""/>
          <p:cNvPicPr/>
          <p:nvPr/>
        </p:nvPicPr>
        <p:blipFill>
          <a:blip r:embed="rId1"/>
          <a:stretch/>
        </p:blipFill>
        <p:spPr>
          <a:xfrm>
            <a:off x="5985000" y="285840"/>
            <a:ext cx="2655720" cy="2606040"/>
          </a:xfrm>
          <a:prstGeom prst="rect">
            <a:avLst/>
          </a:prstGeom>
          <a:ln w="0">
            <a:noFill/>
          </a:ln>
        </p:spPr>
      </p:pic>
      <p:pic>
        <p:nvPicPr>
          <p:cNvPr id="121" name="Picture 6" descr=""/>
          <p:cNvPicPr/>
          <p:nvPr/>
        </p:nvPicPr>
        <p:blipFill>
          <a:blip r:embed="rId2"/>
          <a:stretch/>
        </p:blipFill>
        <p:spPr>
          <a:xfrm>
            <a:off x="5726520" y="3246120"/>
            <a:ext cx="3199680" cy="2783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25263</TotalTime>
  <Application>LibreOffice/7.3.5.2$Linux_X86_64 LibreOffice_project/392c644e8a6d1ea0765aa2d613a91bcef808d6ea</Application>
  <AppVersion>15.0000</AppVersion>
  <Words>4019</Words>
  <Paragraphs>227</Paragraphs>
  <Company>College of Engineering-FIU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2006-10-24T18:48:00Z</dcterms:created>
  <dc:creator>ENG</dc:creator>
  <dc:description/>
  <dc:language>en-US</dc:language>
  <cp:lastModifiedBy/>
  <dcterms:modified xsi:type="dcterms:W3CDTF">2022-09-04T07:00:44Z</dcterms:modified>
  <cp:revision>820</cp:revision>
  <dc:subject/>
  <dc:title>Chapter 1 Making Economic Decisions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(4:3)</vt:lpwstr>
  </property>
  <property fmtid="{D5CDD505-2E9C-101B-9397-08002B2CF9AE}" pid="4" name="Slides">
    <vt:i4>44</vt:i4>
  </property>
</Properties>
</file>