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32"/>
  </p:notesMasterIdLst>
  <p:handoutMasterIdLst>
    <p:handoutMasterId r:id="rId33"/>
  </p:handoutMasterIdLst>
  <p:sldIdLst>
    <p:sldId id="357" r:id="rId2"/>
    <p:sldId id="358" r:id="rId3"/>
    <p:sldId id="359" r:id="rId4"/>
    <p:sldId id="364" r:id="rId5"/>
    <p:sldId id="378" r:id="rId6"/>
    <p:sldId id="379" r:id="rId7"/>
    <p:sldId id="377" r:id="rId8"/>
    <p:sldId id="384" r:id="rId9"/>
    <p:sldId id="386" r:id="rId10"/>
    <p:sldId id="387" r:id="rId11"/>
    <p:sldId id="388" r:id="rId12"/>
    <p:sldId id="389" r:id="rId13"/>
    <p:sldId id="390" r:id="rId14"/>
    <p:sldId id="365" r:id="rId15"/>
    <p:sldId id="400" r:id="rId16"/>
    <p:sldId id="401" r:id="rId17"/>
    <p:sldId id="402" r:id="rId18"/>
    <p:sldId id="399" r:id="rId19"/>
    <p:sldId id="395" r:id="rId20"/>
    <p:sldId id="366" r:id="rId21"/>
    <p:sldId id="392" r:id="rId22"/>
    <p:sldId id="385" r:id="rId23"/>
    <p:sldId id="367" r:id="rId24"/>
    <p:sldId id="369" r:id="rId25"/>
    <p:sldId id="370" r:id="rId26"/>
    <p:sldId id="372" r:id="rId27"/>
    <p:sldId id="373" r:id="rId28"/>
    <p:sldId id="374" r:id="rId29"/>
    <p:sldId id="375" r:id="rId30"/>
    <p:sldId id="37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602"/>
    <a:srgbClr val="CCECFF"/>
    <a:srgbClr val="000066"/>
    <a:srgbClr val="CFA303"/>
    <a:srgbClr val="D2C304"/>
    <a:srgbClr val="0033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0" autoAdjust="0"/>
    <p:restoredTop sz="82219" autoAdjust="0"/>
  </p:normalViewPr>
  <p:slideViewPr>
    <p:cSldViewPr snapToGrid="0">
      <p:cViewPr varScale="1">
        <p:scale>
          <a:sx n="66" d="100"/>
          <a:sy n="66" d="100"/>
        </p:scale>
        <p:origin x="19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628" y="-14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48317D-8A8D-46BE-982F-5E933DCAB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2738D-A9B1-40EB-8A91-65D4FD6578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FFC12-FB13-40BB-AF88-DF539BC90DF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27E9-BED2-42EB-8210-A59AE79CE1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ED10F-D4C3-4281-B741-D5F286241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B6C2-C936-481C-966D-6381857F3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5B5D7B-EB6B-4764-9926-B00067E1F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GB" sz="11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228600" indent="-228600">
              <a:buAutoNum type="arabicPeriod"/>
            </a:pPr>
            <a:endParaRPr lang="en-GB" sz="11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sz="11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sz="11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152900" cy="3114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838575"/>
            <a:ext cx="5638800" cy="4619625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152900" cy="3114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838575"/>
            <a:ext cx="5638800" cy="4619625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152900" cy="3114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838575"/>
            <a:ext cx="5638800" cy="4619625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152900" cy="3114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838575"/>
            <a:ext cx="5638800" cy="4619625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sz="11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sz="11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20054"/>
            <a:ext cx="9141619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10640-6119-4449-B2E0-6D24E45D9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2A165-353E-4E2F-BF00-399CE5D5A1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09B01C-79C9-4DC2-AF26-6F17AE96017A}"/>
              </a:ext>
            </a:extLst>
          </p:cNvPr>
          <p:cNvSpPr/>
          <p:nvPr userDrawn="1"/>
        </p:nvSpPr>
        <p:spPr>
          <a:xfrm>
            <a:off x="0" y="6400303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0F080-38D0-48DA-840C-2351F2B663CC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</a:t>
            </a:r>
            <a:r>
              <a:rPr lang="en-US" dirty="0" err="1"/>
              <a:t>ebdit</a:t>
            </a:r>
            <a:r>
              <a:rPr lang="en-US" dirty="0"/>
              <a:t>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3F93A-DDAF-4CA2-AD24-FE497280D1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A128F-C9F6-4B51-8AD2-0CD5C04B9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5E1DFA-6010-4FAB-A78E-16FBA293B3CD}"/>
              </a:ext>
            </a:extLst>
          </p:cNvPr>
          <p:cNvSpPr/>
          <p:nvPr userDrawn="1"/>
        </p:nvSpPr>
        <p:spPr>
          <a:xfrm>
            <a:off x="0" y="6400303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606BD-886C-4A2B-9211-9D3299F2D9FC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7DA08-88A7-44A4-88EB-BEFC711C46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6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C457E-B627-49CC-8D32-085D7FBF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E2158-BF3E-477B-8CEF-EC93C77D5E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33F82-9CB1-454C-83B0-714B72DD90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4EE11-156A-4E49-B922-DEAB3FDCBA39}"/>
              </a:ext>
            </a:extLst>
          </p:cNvPr>
          <p:cNvSpPr/>
          <p:nvPr userDrawn="1"/>
        </p:nvSpPr>
        <p:spPr>
          <a:xfrm>
            <a:off x="0" y="6367711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CEDEC-E7A6-4846-B5D5-D0BC8ABC68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D2CB0-3F73-42D4-A3F5-0CD6B0C2BC6C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39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28B508-6ABC-412D-949F-29319B3E01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6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C457E-B627-49CC-8D32-085D7FBF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E84994-CF6E-4843-A8F3-25EB892134AD}"/>
              </a:ext>
            </a:extLst>
          </p:cNvPr>
          <p:cNvSpPr/>
          <p:nvPr userDrawn="1"/>
        </p:nvSpPr>
        <p:spPr>
          <a:xfrm>
            <a:off x="0" y="6447437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9C457E-B627-49CC-8D32-085D7FBF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290C8-11E5-4B7D-B6EB-E3BDFF1B5EA1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2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c.c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oss-functional_tea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Graicunas_formul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usinessdictionary.com/definition/resource.html" TargetMode="External"/><Relationship Id="rId3" Type="http://schemas.openxmlformats.org/officeDocument/2006/relationships/hyperlink" Target="http://www.businessdictionary.com/definition/element.html" TargetMode="External"/><Relationship Id="rId7" Type="http://schemas.openxmlformats.org/officeDocument/2006/relationships/hyperlink" Target="http://www.businessdictionary.com/definition/requir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usinessdictionary.com/definition/structure.html" TargetMode="External"/><Relationship Id="rId5" Type="http://schemas.openxmlformats.org/officeDocument/2006/relationships/hyperlink" Target="http://www.businessdictionary.com/definition/order.html" TargetMode="External"/><Relationship Id="rId10" Type="http://schemas.openxmlformats.org/officeDocument/2006/relationships/hyperlink" Target="http://www.businessdictionary.com/definition/objective.html" TargetMode="External"/><Relationship Id="rId4" Type="http://schemas.openxmlformats.org/officeDocument/2006/relationships/hyperlink" Target="http://www.businessdictionary.com/definition/sequential.html" TargetMode="External"/><Relationship Id="rId9" Type="http://schemas.openxmlformats.org/officeDocument/2006/relationships/hyperlink" Target="http://www.businessdictionary.com/definition/organizational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Calibri" pitchFamily="34" charset="0"/>
                <a:cs typeface="Calibri" pitchFamily="34" charset="0"/>
              </a:rPr>
              <a:t>Organizing</a:t>
            </a:r>
            <a:endParaRPr lang="en-GB" sz="4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  <a:noFill/>
          <a:ln/>
        </p:spPr>
        <p:txBody>
          <a:bodyPr/>
          <a:lstStyle/>
          <a:p>
            <a:r>
              <a:rPr lang="en-US" dirty="0"/>
              <a:t>Legal Forms of Organization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736725"/>
            <a:ext cx="7696200" cy="464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Sole Proprietorship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Easy to organize and shutdown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Few legal restrictions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Owner forced/free to make all decisions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Profits taxed once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Owner faces unlimited liability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Duration of business is limited by life of proprietor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230313" y="274638"/>
            <a:ext cx="7913687" cy="1143000"/>
          </a:xfrm>
          <a:noFill/>
          <a:ln/>
        </p:spPr>
        <p:txBody>
          <a:bodyPr/>
          <a:lstStyle/>
          <a:p>
            <a:r>
              <a:rPr lang="en-US" dirty="0"/>
              <a:t>Legal Forms of Organization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93687" y="1417638"/>
            <a:ext cx="8618084" cy="495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Partnership</a:t>
            </a:r>
          </a:p>
          <a:p>
            <a:pPr lvl="1"/>
            <a:r>
              <a:rPr lang="en-US" sz="3600" dirty="0"/>
              <a:t>Two or more partners</a:t>
            </a:r>
          </a:p>
          <a:p>
            <a:pPr lvl="1"/>
            <a:r>
              <a:rPr lang="en-US" sz="3600" dirty="0"/>
              <a:t>Easy to organize &amp; relatively few legal restrictions</a:t>
            </a:r>
          </a:p>
          <a:p>
            <a:pPr lvl="1"/>
            <a:r>
              <a:rPr lang="en-US" sz="3600" dirty="0"/>
              <a:t>Pooling of skills</a:t>
            </a:r>
          </a:p>
          <a:p>
            <a:pPr lvl="1"/>
            <a:r>
              <a:rPr lang="en-US" sz="3600" dirty="0"/>
              <a:t>Partners do individual taxes</a:t>
            </a:r>
          </a:p>
          <a:p>
            <a:pPr lvl="1"/>
            <a:r>
              <a:rPr lang="en-US" sz="3600" dirty="0"/>
              <a:t>Unlimited liability for partners, but in limited partnership, at least one unlimited partner and others limited.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30313" y="274638"/>
            <a:ext cx="7913687" cy="1143000"/>
          </a:xfrm>
          <a:noFill/>
          <a:ln/>
        </p:spPr>
        <p:txBody>
          <a:bodyPr/>
          <a:lstStyle/>
          <a:p>
            <a:r>
              <a:rPr lang="en-US" dirty="0"/>
              <a:t>Legal Forms of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427390"/>
            <a:ext cx="7927975" cy="4800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Corporations</a:t>
            </a:r>
          </a:p>
          <a:p>
            <a:pPr lvl="1">
              <a:lnSpc>
                <a:spcPct val="90000"/>
              </a:lnSpc>
            </a:pPr>
            <a:r>
              <a:rPr lang="en-US" sz="4800" dirty="0"/>
              <a:t>Owned by shareholders</a:t>
            </a:r>
          </a:p>
          <a:p>
            <a:pPr lvl="1">
              <a:lnSpc>
                <a:spcPct val="90000"/>
              </a:lnSpc>
            </a:pPr>
            <a:r>
              <a:rPr lang="en-US" sz="4800" dirty="0"/>
              <a:t>No liability beyond stocks</a:t>
            </a:r>
          </a:p>
          <a:p>
            <a:pPr lvl="1">
              <a:lnSpc>
                <a:spcPct val="90000"/>
              </a:lnSpc>
            </a:pPr>
            <a:r>
              <a:rPr lang="en-US" sz="4800" dirty="0"/>
              <a:t>Taxed twice (corp. tax and personal income tax)</a:t>
            </a:r>
          </a:p>
          <a:p>
            <a:pPr lvl="1">
              <a:lnSpc>
                <a:spcPct val="90000"/>
              </a:lnSpc>
            </a:pPr>
            <a:r>
              <a:rPr lang="en-US" sz="4800" dirty="0"/>
              <a:t>Subject to many state and federal controls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6025" y="274638"/>
            <a:ext cx="7927975" cy="1143000"/>
          </a:xfrm>
          <a:noFill/>
          <a:ln/>
        </p:spPr>
        <p:txBody>
          <a:bodyPr/>
          <a:lstStyle/>
          <a:p>
            <a:r>
              <a:rPr lang="en-US" dirty="0"/>
              <a:t>Legal Forms of Organization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7054" y="1417638"/>
            <a:ext cx="7927975" cy="4800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Cooperatives</a:t>
            </a:r>
          </a:p>
          <a:p>
            <a:pPr lvl="1"/>
            <a:r>
              <a:rPr lang="en-US" sz="4800" dirty="0"/>
              <a:t>Owned by users and customers</a:t>
            </a:r>
          </a:p>
          <a:p>
            <a:pPr lvl="1"/>
            <a:r>
              <a:rPr lang="en-US" sz="4800" dirty="0"/>
              <a:t>Usually tax free</a:t>
            </a:r>
          </a:p>
          <a:p>
            <a:pPr lvl="1"/>
            <a:r>
              <a:rPr lang="en-US" sz="4800" dirty="0"/>
              <a:t>Ex: </a:t>
            </a:r>
            <a:r>
              <a:rPr lang="en-US" sz="4800" dirty="0" err="1">
                <a:hlinkClick r:id="rId3"/>
              </a:rPr>
              <a:t>Khimti</a:t>
            </a:r>
            <a:r>
              <a:rPr lang="en-US" sz="4800" dirty="0">
                <a:hlinkClick r:id="rId3"/>
              </a:rPr>
              <a:t> Rural Electric Coop</a:t>
            </a:r>
            <a:endParaRPr lang="en-US" sz="4800" dirty="0"/>
          </a:p>
          <a:p>
            <a:pPr>
              <a:lnSpc>
                <a:spcPct val="90000"/>
              </a:lnSpc>
            </a:pPr>
            <a:r>
              <a:rPr lang="en-US" sz="4000" b="1" dirty="0"/>
              <a:t>Trust</a:t>
            </a:r>
          </a:p>
          <a:p>
            <a:pPr lvl="1"/>
            <a:r>
              <a:rPr lang="en-US" sz="4800" dirty="0"/>
              <a:t>Ex: </a:t>
            </a:r>
            <a:r>
              <a:rPr lang="en-US" sz="4800" dirty="0">
                <a:hlinkClick r:id="rId3"/>
              </a:rPr>
              <a:t>KU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6025" y="274638"/>
            <a:ext cx="7927975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Traditional Organization Theory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5771" y="1489076"/>
            <a:ext cx="8592457" cy="4766581"/>
          </a:xfrm>
        </p:spPr>
        <p:txBody>
          <a:bodyPr>
            <a:normAutofit lnSpcReduction="10000"/>
          </a:bodyPr>
          <a:lstStyle/>
          <a:p>
            <a:pPr lvl="0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Patterns of Departmentation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Basic/primitive: hire few people to work under you.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Functional: hire special mgrs for particular areas like finance, production, sales etc.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Product/Sector: done when functional gets too complicated and chain of command is too long.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Geographic: say, full set for western and eastern coasts. good communication makes this easy.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Mixed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201613"/>
            <a:ext cx="749935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Departmentation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483" name="Picture 3" descr="C:\Users\HP\Desktop\100EOS5D\IMG_8079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694" y="1988231"/>
            <a:ext cx="8382906" cy="4296455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9672" y="1074058"/>
            <a:ext cx="749935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5143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AutoNum type="alphaLcParenR"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Organization</a:t>
            </a:r>
          </a:p>
          <a:p>
            <a:pPr marR="0" lvl="0" indent="-5143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AutoNum type="alphaLcParenR"/>
              <a:tabLst/>
              <a:defRPr/>
            </a:pPr>
            <a:r>
              <a:rPr lang="en-US" sz="3200" baseline="0" dirty="0">
                <a:latin typeface="+mn-lt"/>
              </a:rPr>
              <a:t>Functional organization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6079" y="808492"/>
            <a:ext cx="7499350" cy="79375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itchFamily="34" charset="0"/>
                <a:cs typeface="Calibri" pitchFamily="34" charset="0"/>
              </a:rPr>
              <a:t>Basic Organizational Structures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70856" y="2209801"/>
            <a:ext cx="7358743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5143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AutoNum type="alphaLcParenR"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Product Organization</a:t>
            </a:r>
          </a:p>
          <a:p>
            <a:pPr marR="0" lvl="0" indent="-5143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AutoNum type="alphaLcParenR"/>
              <a:tabLst/>
              <a:defRPr/>
            </a:pPr>
            <a:r>
              <a:rPr lang="en-US" sz="4000" b="1" baseline="0" dirty="0">
                <a:latin typeface="Calibri" pitchFamily="34" charset="0"/>
                <a:cs typeface="Calibri" pitchFamily="34" charset="0"/>
              </a:rPr>
              <a:t>Geographic organization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HP\Desktop\100EOS5D\IMG_8080.JPG">
            <a:extLst>
              <a:ext uri="{FF2B5EF4-FFF2-40B4-BE49-F238E27FC236}">
                <a16:creationId xmlns:a16="http://schemas.microsoft.com/office/drawing/2014/main" id="{06C1A008-76DF-4FCD-8D20-2877D4C9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600"/>
            <a:ext cx="9144000" cy="675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421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93662"/>
            <a:ext cx="7499350" cy="55449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Basic Organizational Structures</a:t>
            </a:r>
          </a:p>
        </p:txBody>
      </p:sp>
      <p:pic>
        <p:nvPicPr>
          <p:cNvPr id="22530" name="Picture 2" descr="C:\Users\HP\Desktop\100EOS5D\IMG_808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1367294"/>
            <a:ext cx="8660266" cy="4946419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31901" y="730478"/>
            <a:ext cx="7499350" cy="55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51435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Mixed </a:t>
            </a:r>
            <a:r>
              <a:rPr lang="en-US" sz="2800" b="1" baseline="0" dirty="0">
                <a:latin typeface="Calibri" pitchFamily="34" charset="0"/>
                <a:cs typeface="Calibri" pitchFamily="34" charset="0"/>
              </a:rPr>
              <a:t>organization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9590" y="1353367"/>
            <a:ext cx="8193496" cy="5184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3600" b="1" dirty="0"/>
              <a:t>Spans of Control</a:t>
            </a:r>
          </a:p>
          <a:p>
            <a:r>
              <a:rPr lang="en-US" sz="3600" dirty="0"/>
              <a:t>Number of subordinates a supervisor has</a:t>
            </a:r>
          </a:p>
          <a:p>
            <a:r>
              <a:rPr lang="en-US" sz="3600" dirty="0"/>
              <a:t>In the hierarchical business organization of the past it was not uncommon to see average spans of 1 to 4 or even less. </a:t>
            </a:r>
          </a:p>
          <a:p>
            <a:r>
              <a:rPr lang="en-US" sz="3600" dirty="0"/>
              <a:t>In the 1980s corporate leaders flattened many organizational structures causing average spans to move closer to 1 to 10.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5060" y="259398"/>
            <a:ext cx="7499350" cy="1143000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charset="0"/>
                <a:ea typeface="+mj-ea"/>
                <a:cs typeface="+mj-cs"/>
              </a:rPr>
              <a:t>Traditional Organization Theory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2479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Chapter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62479" y="1417638"/>
            <a:ext cx="7499350" cy="4800600"/>
          </a:xfrm>
        </p:spPr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Analyze the different forms of an organization</a:t>
            </a:r>
          </a:p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Explain different organizational structures</a:t>
            </a:r>
          </a:p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Describe the differences in Line and Staff relationships</a:t>
            </a:r>
          </a:p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Describe the use and value of teams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0915" y="1413828"/>
            <a:ext cx="8389256" cy="4841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3200" b="1" dirty="0"/>
              <a:t>Spans of Control</a:t>
            </a:r>
          </a:p>
          <a:p>
            <a:r>
              <a:rPr lang="en-US" sz="3200" dirty="0"/>
              <a:t>The current shift to self-directed </a:t>
            </a:r>
            <a:r>
              <a:rPr lang="en-US" sz="3200" dirty="0">
                <a:hlinkClick r:id="rId3" action="ppaction://hlinkfile" tooltip="Cross-functional team"/>
              </a:rPr>
              <a:t>cross-functional teams</a:t>
            </a:r>
            <a:r>
              <a:rPr lang="en-US" sz="3200" dirty="0"/>
              <a:t> and other forms of non-hierarchical structures, have made the concept of span of control less salient.</a:t>
            </a:r>
          </a:p>
          <a:p>
            <a:r>
              <a:rPr lang="en-US" sz="3200" dirty="0"/>
              <a:t>Theories about the optimum span of control go back to </a:t>
            </a:r>
            <a:r>
              <a:rPr lang="en-US" sz="3200" dirty="0">
                <a:hlinkClick r:id="rId4" action="ppaction://hlinkfile" tooltip="Graicunas formula"/>
              </a:rPr>
              <a:t>V. A. </a:t>
            </a:r>
            <a:r>
              <a:rPr lang="en-US" sz="3200" dirty="0" err="1">
                <a:hlinkClick r:id="rId4" action="ppaction://hlinkfile" tooltip="Graicunas formula"/>
              </a:rPr>
              <a:t>Graicunas</a:t>
            </a:r>
            <a:r>
              <a:rPr lang="en-US" sz="3200" dirty="0"/>
              <a:t>. In 1933 he used assumptions about mental capacity and attention span to develop a set of practical heuristics.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5060" y="259398"/>
            <a:ext cx="7499350" cy="1143000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charset="0"/>
                <a:ea typeface="+mj-ea"/>
                <a:cs typeface="+mj-cs"/>
              </a:rPr>
              <a:t>Traditional Organization Theory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5060" y="259398"/>
            <a:ext cx="7499350" cy="1143000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charset="0"/>
                <a:ea typeface="+mj-ea"/>
                <a:cs typeface="+mj-cs"/>
              </a:rPr>
              <a:t>Traditional Organization Theory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49680"/>
            <a:ext cx="7680960" cy="489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5429" y="1447801"/>
            <a:ext cx="8708571" cy="47643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3600" b="1" dirty="0"/>
              <a:t>Spans of Control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3600" dirty="0"/>
              <a:t>Factors determining effective spans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Subordinate training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Nature of jobs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Rate of change of activities and personnel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Clarity of instruction and delegation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Staff assistance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5060" y="259398"/>
            <a:ext cx="7499350" cy="1143000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charset="0"/>
                <a:ea typeface="+mj-ea"/>
                <a:cs typeface="+mj-cs"/>
              </a:rPr>
              <a:t>Traditional Organization Theory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</p:spPr>
        <p:txBody>
          <a:bodyPr>
            <a:normAutofit/>
          </a:bodyPr>
          <a:lstStyle/>
          <a:p>
            <a:pPr lvl="0"/>
            <a:r>
              <a:rPr lang="en-GB" sz="4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Traditional Organization Theory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454478" y="1417638"/>
            <a:ext cx="8399236" cy="4800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dirty="0"/>
              <a:t>Line and Staff Relationships</a:t>
            </a:r>
            <a:b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 sz="3200" dirty="0"/>
              <a:t>Line functions: those that accomplish the main mission/objectives of the organization.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Staff functions: those that help line accomplish these objectives by providing some kind of service/advice.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Personal staff: `assistant’ to a manager, troubleshoots or does assignments for the manager.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Specialized staff: they serve the entire organization in an area of special competence.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77900" y="0"/>
            <a:ext cx="749935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2543" y="0"/>
            <a:ext cx="7543800" cy="1449387"/>
          </a:xfrm>
          <a:noFill/>
          <a:ln/>
        </p:spPr>
        <p:txBody>
          <a:bodyPr/>
          <a:lstStyle/>
          <a:p>
            <a:r>
              <a:rPr lang="en-US" dirty="0"/>
              <a:t>Line and Staff Relationships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3935" y="1449387"/>
            <a:ext cx="8497208" cy="5023758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Line relationships: Superior/Subordinate relationships typically represented vertically in organizational charts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4800" dirty="0"/>
              <a:t>Staff relationships:  Advisory in nature, degree of influence may vary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Provide advice on request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Recommendations when appropriate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Must be consulted by line but have no direct authority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Concurring authority - veto authority over line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  <a:noFill/>
          <a:ln/>
        </p:spPr>
        <p:txBody>
          <a:bodyPr/>
          <a:lstStyle/>
          <a:p>
            <a:r>
              <a:rPr lang="en-US"/>
              <a:t>Line and Staff Relationships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736725"/>
            <a:ext cx="7727950" cy="4114800"/>
          </a:xfrm>
          <a:noFill/>
          <a:ln/>
        </p:spPr>
        <p:txBody>
          <a:bodyPr>
            <a:normAutofit/>
          </a:bodyPr>
          <a:lstStyle/>
          <a:p>
            <a:r>
              <a:rPr lang="en-US" sz="5400" dirty="0"/>
              <a:t>Service:  Centralized support functions</a:t>
            </a:r>
          </a:p>
          <a:p>
            <a:pPr lvl="1"/>
            <a:r>
              <a:rPr lang="en-US" sz="5400" dirty="0"/>
              <a:t>Custodial</a:t>
            </a:r>
          </a:p>
          <a:p>
            <a:pPr lvl="1"/>
            <a:r>
              <a:rPr lang="en-US" sz="5400" dirty="0"/>
              <a:t>Security</a:t>
            </a:r>
          </a:p>
          <a:p>
            <a:pPr lvl="1"/>
            <a:r>
              <a:rPr lang="en-US" sz="5400" dirty="0"/>
              <a:t>Medical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886" y="287338"/>
            <a:ext cx="8879114" cy="1449387"/>
          </a:xfrm>
        </p:spPr>
        <p:txBody>
          <a:bodyPr>
            <a:normAutofit/>
          </a:bodyPr>
          <a:lstStyle/>
          <a:p>
            <a:r>
              <a:rPr lang="en-US" dirty="0"/>
              <a:t>Friction b/w line &amp; staff personnel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4886" y="1736725"/>
            <a:ext cx="8574314" cy="4402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Staff specialists: hired from college for degree, little understanding of problems and realities of line organization.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Line managers: usually older, longer tenure in org., less educated and doesn’t understand expertise of staff specialists and need for org.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To solve this in military, officers have assignments in both command and staff.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249805"/>
            <a:ext cx="7543800" cy="724694"/>
          </a:xfrm>
        </p:spPr>
        <p:txBody>
          <a:bodyPr/>
          <a:lstStyle/>
          <a:p>
            <a:r>
              <a:rPr lang="en-US" dirty="0"/>
              <a:t>Teams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343" y="1204687"/>
            <a:ext cx="8574314" cy="50654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Small group of people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Serve interests of its members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Exchange ideas freely and clearly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Have common goals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Committed to achieving goals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Each team member treated equally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Physical and virtual teams: cross boundaries of time, distance and organization, and communicate using technology.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>
            <a:normAutofit/>
          </a:bodyPr>
          <a:lstStyle/>
          <a:p>
            <a:r>
              <a:rPr lang="en-US"/>
              <a:t>Impact of Information Revolution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846263"/>
            <a:ext cx="7543800" cy="4022725"/>
          </a:xfrm>
        </p:spPr>
        <p:txBody>
          <a:bodyPr>
            <a:normAutofit/>
          </a:bodyPr>
          <a:lstStyle/>
          <a:p>
            <a:r>
              <a:rPr lang="en-US" sz="4000" dirty="0"/>
              <a:t>Computer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Internet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Intranet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650" y="274638"/>
            <a:ext cx="749935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Computer Technology’s Impact on the Work Force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5143" y="1417638"/>
            <a:ext cx="8708571" cy="4881562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Workers will </a:t>
            </a:r>
            <a:r>
              <a:rPr lang="en-US" sz="2800" u="sng" dirty="0">
                <a:latin typeface="Calibri" pitchFamily="34" charset="0"/>
                <a:cs typeface="Calibri" pitchFamily="34" charset="0"/>
              </a:rPr>
              <a:t>monitor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rather than be a part of production.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Factory workers will require a  higher level of skills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Visualization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Conceptual thinking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Knowledge of production process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Statistical inference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Oral and visual communication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Attentiveness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Individual responsibility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dirty="0"/>
              <a:t>Advanced Organizer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4339" name="Object 3">
            <a:hlinkClick r:id="" action="ppaction://ole?verb=0"/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3912160"/>
              </p:ext>
            </p:extLst>
          </p:nvPr>
        </p:nvGraphicFramePr>
        <p:xfrm>
          <a:off x="688181" y="1012031"/>
          <a:ext cx="7767637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S Org Chart" r:id="rId3" imgW="6597360" imgH="3682800" progId="">
                  <p:embed followColorScheme="full"/>
                </p:oleObj>
              </mc:Choice>
              <mc:Fallback>
                <p:oleObj name="MS Org Chart" r:id="rId3" imgW="6597360" imgH="3682800" progId="">
                  <p:embed followColorScheme="full"/>
                  <p:pic>
                    <p:nvPicPr>
                      <p:cNvPr id="1433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" y="1012031"/>
                        <a:ext cx="7767637" cy="544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274638"/>
            <a:ext cx="8829675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Drucker’s list of problems for management </a:t>
            </a:r>
            <a:r>
              <a:rPr lang="en-US" sz="4000" b="1" dirty="0" err="1">
                <a:latin typeface="Calibri" pitchFamily="34" charset="0"/>
                <a:cs typeface="Calibri" pitchFamily="34" charset="0"/>
              </a:rPr>
              <a:t>w.r.t.</a:t>
            </a:r>
            <a:r>
              <a:rPr lang="en-US" sz="4000" b="1" dirty="0">
                <a:latin typeface="Calibri" pitchFamily="34" charset="0"/>
                <a:cs typeface="Calibri" pitchFamily="34" charset="0"/>
              </a:rPr>
              <a:t> info-based org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314325" y="1417638"/>
            <a:ext cx="8582932" cy="48006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1. Developing rewards, recognitions and career opportunities for specialists (because promotions decrease the higher one goes up)</a:t>
            </a:r>
          </a:p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2. Unified vision in specialists org.</a:t>
            </a:r>
          </a:p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3. Devise proper mgmt structure.</a:t>
            </a:r>
          </a:p>
          <a:p>
            <a:r>
              <a:rPr lang="en-US" sz="4000" dirty="0">
                <a:latin typeface="Calibri" pitchFamily="34" charset="0"/>
                <a:cs typeface="Calibri" pitchFamily="34" charset="0"/>
              </a:rPr>
              <a:t>4. Ensuring supply, preparation and testing of top mgmt people.</a:t>
            </a:r>
            <a:endParaRPr lang="en-US" sz="5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364873"/>
            <a:ext cx="7499350" cy="731837"/>
          </a:xfrm>
        </p:spPr>
        <p:txBody>
          <a:bodyPr>
            <a:normAutofit/>
          </a:bodyPr>
          <a:lstStyle/>
          <a:p>
            <a:r>
              <a:rPr lang="en-US" sz="4000" dirty="0"/>
              <a:t>Organizing defined</a:t>
            </a:r>
          </a:p>
        </p:txBody>
      </p:sp>
      <p:pic>
        <p:nvPicPr>
          <p:cNvPr id="19458" name="Picture 2" descr="C:\Users\139905khbi\Pictures\7685-a_4ddec2665774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3945" y="967921"/>
            <a:ext cx="2271712" cy="2270125"/>
          </a:xfrm>
          <a:prstGeom prst="rect">
            <a:avLst/>
          </a:prstGeom>
          <a:noFill/>
        </p:spPr>
      </p:pic>
      <p:pic>
        <p:nvPicPr>
          <p:cNvPr id="19459" name="Picture 3" descr="C:\Users\139905khbi\Pictures\7685-lego-city-dozer-built-1_4ddec22c8595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" y="1096710"/>
            <a:ext cx="6352540" cy="4664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943429"/>
            <a:ext cx="6063343" cy="793296"/>
          </a:xfrm>
        </p:spPr>
        <p:txBody>
          <a:bodyPr/>
          <a:lstStyle/>
          <a:p>
            <a:r>
              <a:rPr lang="en-US" dirty="0"/>
              <a:t>Organizing defined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6622" y="2210707"/>
            <a:ext cx="7818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AutoNum type="arabicPeriod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Arranging several </a:t>
            </a:r>
            <a:r>
              <a:rPr lang="en-US" sz="3200" dirty="0">
                <a:latin typeface="Calibri" pitchFamily="34" charset="0"/>
                <a:cs typeface="Calibri" pitchFamily="34" charset="0"/>
                <a:hlinkClick r:id="rId3"/>
              </a:rPr>
              <a:t>elements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into a purposeful </a:t>
            </a:r>
            <a:r>
              <a:rPr lang="en-US" sz="3200" dirty="0">
                <a:latin typeface="Calibri" pitchFamily="34" charset="0"/>
                <a:cs typeface="Calibri" pitchFamily="34" charset="0"/>
                <a:hlinkClick r:id="rId4"/>
              </a:rPr>
              <a:t>sequential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or spatial (or both) </a:t>
            </a:r>
            <a:r>
              <a:rPr lang="en-US" sz="3200" dirty="0">
                <a:latin typeface="Calibri" pitchFamily="34" charset="0"/>
                <a:cs typeface="Calibri" pitchFamily="34" charset="0"/>
                <a:hlinkClick r:id="rId5"/>
              </a:rPr>
              <a:t>order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sz="3200" dirty="0">
                <a:latin typeface="Calibri" pitchFamily="34" charset="0"/>
                <a:cs typeface="Calibri" pitchFamily="34" charset="0"/>
                <a:hlinkClick r:id="rId6"/>
              </a:rPr>
              <a:t>structure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514350" indent="-514350" algn="l">
              <a:buAutoNum type="arabicPeriod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Assembling </a:t>
            </a:r>
            <a:r>
              <a:rPr lang="en-US" sz="3200" dirty="0">
                <a:latin typeface="Calibri" pitchFamily="34" charset="0"/>
                <a:cs typeface="Calibri" pitchFamily="34" charset="0"/>
                <a:hlinkClick r:id="rId7"/>
              </a:rPr>
              <a:t>required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  <a:cs typeface="Calibri" pitchFamily="34" charset="0"/>
                <a:hlinkClick r:id="rId8"/>
              </a:rPr>
              <a:t>resources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to attain </a:t>
            </a:r>
            <a:r>
              <a:rPr lang="en-US" sz="3200" dirty="0">
                <a:latin typeface="Calibri" pitchFamily="34" charset="0"/>
                <a:cs typeface="Calibri" pitchFamily="34" charset="0"/>
                <a:hlinkClick r:id="rId9"/>
              </a:rPr>
              <a:t>organizational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  <a:cs typeface="Calibri" pitchFamily="34" charset="0"/>
                <a:hlinkClick r:id="rId10"/>
              </a:rPr>
              <a:t>objectives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5820" y="330881"/>
            <a:ext cx="7543800" cy="1449387"/>
          </a:xfrm>
        </p:spPr>
        <p:txBody>
          <a:bodyPr/>
          <a:lstStyle/>
          <a:p>
            <a:r>
              <a:rPr lang="en-US" dirty="0"/>
              <a:t>Organizing defined</a:t>
            </a:r>
          </a:p>
        </p:txBody>
      </p:sp>
      <p:grpSp>
        <p:nvGrpSpPr>
          <p:cNvPr id="2" name="Group 30"/>
          <p:cNvGrpSpPr/>
          <p:nvPr/>
        </p:nvGrpSpPr>
        <p:grpSpPr>
          <a:xfrm>
            <a:off x="1127760" y="2697481"/>
            <a:ext cx="7269480" cy="2331720"/>
            <a:chOff x="0" y="4789717"/>
            <a:chExt cx="10067425" cy="2299606"/>
          </a:xfrm>
        </p:grpSpPr>
        <p:sp>
          <p:nvSpPr>
            <p:cNvPr id="33" name="Rectangle 32"/>
            <p:cNvSpPr/>
            <p:nvPr/>
          </p:nvSpPr>
          <p:spPr>
            <a:xfrm>
              <a:off x="0" y="4789717"/>
              <a:ext cx="2997011" cy="2286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000" b="1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</a:t>
              </a:r>
            </a:p>
            <a:p>
              <a:pPr marL="0" indent="0" algn="ctr"/>
              <a:r>
                <a:rPr lang="en-GB" sz="2000" b="1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Verifiable Objectives</a:t>
              </a:r>
            </a:p>
            <a:p>
              <a:pPr marL="0" indent="0" algn="ctr"/>
              <a:r>
                <a:rPr lang="en-GB" sz="2000" b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(from planning)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71386" y="4816929"/>
              <a:ext cx="3123646" cy="22587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000" b="1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2</a:t>
              </a:r>
            </a:p>
            <a:p>
              <a:pPr marL="0" indent="0" algn="ctr"/>
              <a:r>
                <a:rPr lang="en-GB" sz="2000" b="1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Clear Idea of Major duties</a:t>
              </a:r>
            </a:p>
            <a:p>
              <a:pPr marL="0" indent="0" algn="ctr"/>
              <a:r>
                <a:rPr lang="en-GB" sz="2000" b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(awareness)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11617" y="4803320"/>
              <a:ext cx="3355808" cy="22860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000" b="1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3</a:t>
              </a:r>
            </a:p>
            <a:p>
              <a:pPr marL="0" indent="0" algn="ctr"/>
              <a:r>
                <a:rPr lang="en-GB" sz="2000" b="1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Discretion</a:t>
              </a:r>
              <a:r>
                <a:rPr lang="en-GB" sz="2000" b="1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 and Authorities</a:t>
              </a:r>
              <a:endParaRPr lang="en-GB" sz="2000" b="1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  <a:p>
              <a:pPr marL="0" indent="0" algn="ctr"/>
              <a:r>
                <a:rPr lang="en-GB" sz="2000" b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(delegation)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106283" y="1661161"/>
            <a:ext cx="7569743" cy="9753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GB" sz="32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Organization Role consists of</a:t>
            </a:r>
            <a:endParaRPr lang="en-GB" sz="3200" b="1" baseline="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6025" y="274638"/>
            <a:ext cx="7927975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Purpose of Organization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75618"/>
            <a:ext cx="7772400" cy="33067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 pitchFamily="34" charset="0"/>
                <a:cs typeface="Calibri" pitchFamily="34" charset="0"/>
              </a:rPr>
              <a:t>Helps to achieve organizational goal</a:t>
            </a:r>
          </a:p>
          <a:p>
            <a:r>
              <a:rPr lang="en-GB" sz="3200" dirty="0">
                <a:latin typeface="Calibri" pitchFamily="34" charset="0"/>
                <a:cs typeface="Calibri" pitchFamily="34" charset="0"/>
              </a:rPr>
              <a:t>Optimum use of resources</a:t>
            </a:r>
          </a:p>
          <a:p>
            <a:r>
              <a:rPr lang="en-GB" sz="3200" dirty="0">
                <a:latin typeface="Calibri" pitchFamily="34" charset="0"/>
                <a:cs typeface="Calibri" pitchFamily="34" charset="0"/>
              </a:rPr>
              <a:t>To perform managerial functions</a:t>
            </a:r>
          </a:p>
          <a:p>
            <a:r>
              <a:rPr lang="en-GB" sz="3200" dirty="0">
                <a:latin typeface="Calibri" pitchFamily="34" charset="0"/>
                <a:cs typeface="Calibri" pitchFamily="34" charset="0"/>
              </a:rPr>
              <a:t>Facilitates growth and diversification</a:t>
            </a:r>
          </a:p>
          <a:p>
            <a:r>
              <a:rPr lang="en-GB" sz="3200" dirty="0">
                <a:latin typeface="Calibri" pitchFamily="34" charset="0"/>
                <a:cs typeface="Calibri" pitchFamily="34" charset="0"/>
              </a:rPr>
              <a:t>Human treatment of employees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735" y="274638"/>
            <a:ext cx="749935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Nature of organizing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2325" y="1417638"/>
            <a:ext cx="7499350" cy="480060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None/>
            </a:pPr>
            <a:r>
              <a:rPr lang="en-US" sz="3600" b="1" dirty="0">
                <a:latin typeface="Calibri" pitchFamily="34" charset="0"/>
                <a:cs typeface="Calibri" pitchFamily="34" charset="0"/>
              </a:rPr>
              <a:t>Characteristics of an Organization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Differ greatly in size, function, and makeup. But three characteristics of nearly all organizations with more than a few members are: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 (1) a division of labor;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 (2) a decision-making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structure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; and</a:t>
            </a:r>
          </a:p>
          <a:p>
            <a:pPr>
              <a:lnSpc>
                <a:spcPct val="90000"/>
              </a:lnSpc>
              <a:buNone/>
            </a:pPr>
            <a:r>
              <a:rPr lang="en-US" sz="3600" dirty="0">
                <a:latin typeface="Calibri" pitchFamily="34" charset="0"/>
                <a:cs typeface="Calibri" pitchFamily="34" charset="0"/>
              </a:rPr>
              <a:t> (3) formal rules and policies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30313" y="274638"/>
            <a:ext cx="7913687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Nature of organizing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8012" y="1369333"/>
            <a:ext cx="7927975" cy="480060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None/>
            </a:pPr>
            <a:r>
              <a:rPr lang="en-US" sz="4800" b="1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Legal forms of Organization</a:t>
            </a:r>
          </a:p>
          <a:p>
            <a:pPr>
              <a:lnSpc>
                <a:spcPct val="90000"/>
              </a:lnSpc>
            </a:pPr>
            <a:r>
              <a:rPr lang="en-US" sz="4800" dirty="0"/>
              <a:t>Sole Proprietorship</a:t>
            </a:r>
          </a:p>
          <a:p>
            <a:pPr>
              <a:lnSpc>
                <a:spcPct val="90000"/>
              </a:lnSpc>
            </a:pPr>
            <a:r>
              <a:rPr lang="en-US" sz="4800" dirty="0"/>
              <a:t>Partnership</a:t>
            </a:r>
          </a:p>
          <a:p>
            <a:pPr>
              <a:lnSpc>
                <a:spcPct val="90000"/>
              </a:lnSpc>
            </a:pPr>
            <a:r>
              <a:rPr lang="en-US" sz="4800" dirty="0"/>
              <a:t>Corporations</a:t>
            </a:r>
          </a:p>
          <a:p>
            <a:pPr>
              <a:lnSpc>
                <a:spcPct val="90000"/>
              </a:lnSpc>
            </a:pPr>
            <a:r>
              <a:rPr lang="en-US" sz="4800" dirty="0"/>
              <a:t>Cooperatives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26005</TotalTime>
  <Words>945</Words>
  <Application>Microsoft Office PowerPoint</Application>
  <PresentationFormat>On-screen Show (4:3)</PresentationFormat>
  <Paragraphs>170</Paragraphs>
  <Slides>30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Retrospect</vt:lpstr>
      <vt:lpstr>MS Org Chart</vt:lpstr>
      <vt:lpstr>Organizing</vt:lpstr>
      <vt:lpstr>Chapter Objectives</vt:lpstr>
      <vt:lpstr>Advanced Organizer </vt:lpstr>
      <vt:lpstr>Organizing defined</vt:lpstr>
      <vt:lpstr>Organizing defined</vt:lpstr>
      <vt:lpstr>Organizing defined</vt:lpstr>
      <vt:lpstr>Purpose of Organization</vt:lpstr>
      <vt:lpstr>Nature of organizing</vt:lpstr>
      <vt:lpstr>Nature of organizing</vt:lpstr>
      <vt:lpstr>Legal Forms of Organization</vt:lpstr>
      <vt:lpstr>Legal Forms of Organization</vt:lpstr>
      <vt:lpstr>Legal Forms of Organization</vt:lpstr>
      <vt:lpstr>Legal Forms of Organization</vt:lpstr>
      <vt:lpstr>Traditional Organization Theory</vt:lpstr>
      <vt:lpstr>Departmentation</vt:lpstr>
      <vt:lpstr>Basic Organizational Structures</vt:lpstr>
      <vt:lpstr>PowerPoint Presentation</vt:lpstr>
      <vt:lpstr>Basic Organizational Structures</vt:lpstr>
      <vt:lpstr>PowerPoint Presentation</vt:lpstr>
      <vt:lpstr>PowerPoint Presentation</vt:lpstr>
      <vt:lpstr>PowerPoint Presentation</vt:lpstr>
      <vt:lpstr>PowerPoint Presentation</vt:lpstr>
      <vt:lpstr>Traditional Organization Theory</vt:lpstr>
      <vt:lpstr>Line and Staff Relationships</vt:lpstr>
      <vt:lpstr>Line and Staff Relationships</vt:lpstr>
      <vt:lpstr>Friction b/w line &amp; staff personnel</vt:lpstr>
      <vt:lpstr>Teams </vt:lpstr>
      <vt:lpstr>Impact of Information Revolution</vt:lpstr>
      <vt:lpstr>Computer Technology’s Impact on the Work Force</vt:lpstr>
      <vt:lpstr>Drucker’s list of problems for management w.r.t. info-based org</vt:lpstr>
    </vt:vector>
  </TitlesOfParts>
  <Company>College of Engineering-FIU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Making Economic Decisions</dc:title>
  <dc:creator>ENG</dc:creator>
  <cp:lastModifiedBy>Raunak Maskay</cp:lastModifiedBy>
  <cp:revision>906</cp:revision>
  <dcterms:created xsi:type="dcterms:W3CDTF">2006-10-24T18:48:00Z</dcterms:created>
  <dcterms:modified xsi:type="dcterms:W3CDTF">2021-11-21T11:36:04Z</dcterms:modified>
</cp:coreProperties>
</file>