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5C4B1-3C7E-4286-B683-66438A5FB48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ak Maskay" initials="RM" lastIdx="1" clrIdx="0">
    <p:extLst>
      <p:ext uri="{19B8F6BF-5375-455C-9EA6-DF929625EA0E}">
        <p15:presenceInfo xmlns:p15="http://schemas.microsoft.com/office/powerpoint/2012/main" userId="7aac497c55bf2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0B602"/>
    <a:srgbClr val="CCECFF"/>
    <a:srgbClr val="000066"/>
    <a:srgbClr val="CFA303"/>
    <a:srgbClr val="D2C304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63306" autoAdjust="0"/>
  </p:normalViewPr>
  <p:slideViewPr>
    <p:cSldViewPr snapToGrid="0">
      <p:cViewPr varScale="1">
        <p:scale>
          <a:sx n="54" d="100"/>
          <a:sy n="54" d="100"/>
        </p:scale>
        <p:origin x="25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28" y="-14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8317D-8A8D-46BE-982F-5E933DCAB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738D-A9B1-40EB-8A91-65D4FD657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FC12-FB13-40BB-AF88-DF539BC90D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27E9-BED2-42EB-8210-A59AE79CE1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D10F-D4C3-4281-B741-D5F286241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B6C2-C936-481C-966D-6381857F3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5B5D7B-EB6B-4764-9926-B00067E1F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20054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10640-6119-4449-B2E0-6D24E45D9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2A165-353E-4E2F-BF00-399CE5D5A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09B01C-79C9-4DC2-AF26-6F17AE96017A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0F080-38D0-48DA-840C-2351F2B663C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</a:t>
            </a:r>
            <a:r>
              <a:rPr lang="en-US" dirty="0" err="1"/>
              <a:t>ebdit</a:t>
            </a:r>
            <a:r>
              <a:rPr lang="en-US" dirty="0"/>
              <a:t>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3F93A-DDAF-4CA2-AD24-FE497280D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90600" y="1676400"/>
            <a:ext cx="7727950" cy="41148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08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A128F-C9F6-4B51-8AD2-0CD5C04B9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5E1DFA-6010-4FAB-A78E-16FBA293B3CD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606BD-886C-4A2B-9211-9D3299F2D9F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7DA08-88A7-44A4-88EB-BEFC711C4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6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E2158-BF3E-477B-8CEF-EC93C77D5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33F82-9CB1-454C-83B0-714B72DD90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4EE11-156A-4E49-B922-DEAB3FDCBA39}"/>
              </a:ext>
            </a:extLst>
          </p:cNvPr>
          <p:cNvSpPr/>
          <p:nvPr userDrawn="1"/>
        </p:nvSpPr>
        <p:spPr>
          <a:xfrm>
            <a:off x="0" y="6367711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CEDEC-E7A6-4846-B5D5-D0BC8ABC68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D2CB0-3F73-42D4-A3F5-0CD6B0C2BC6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3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28B508-6ABC-412D-949F-29319B3E01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6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E84994-CF6E-4843-A8F3-25EB892134AD}"/>
              </a:ext>
            </a:extLst>
          </p:cNvPr>
          <p:cNvSpPr/>
          <p:nvPr userDrawn="1"/>
        </p:nvSpPr>
        <p:spPr>
          <a:xfrm>
            <a:off x="0" y="6447437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290C8-11E5-4B7D-B6EB-E3BDFF1B5EA1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2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F357-371E-E767-F784-D3DE98546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PT Serif" panose="020B0604020202020204" pitchFamily="18" charset="0"/>
              </a:rPr>
              <a:t>Engineers in Marketing and Service Activities</a:t>
            </a:r>
            <a:br>
              <a:rPr lang="en-US" b="1" i="0" dirty="0">
                <a:solidFill>
                  <a:srgbClr val="212529"/>
                </a:solidFill>
                <a:effectLst/>
                <a:latin typeface="PT Serif" panose="020B06040202020202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47E06-93A2-0C96-72B5-87D2D65CF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1C3E-0800-A0FB-FDA3-B91F4271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22 Immutable Laws of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21B7-B981-4AC9-774B-4EA61C39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DCBF6-AADF-5DB7-78F8-128BE267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9144000" cy="63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7F98-69DE-C245-D6CF-73256C36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Engineers in Service Organizations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D779-4A19-8AE2-EC55-91F6F781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Employment in “Goods producing” sector remain basically the same level (total #) from ‘ 86 to ‘ 96, and 2006 (projected), which represents 22. 0%, 18. 5% and 16. 2% respectively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Employment in “Service producing” sector increased from 74 M (‘ 86) to 94 M (‘ 96), and 112 M (2006, projected), which represents 66. 6%, 71. 2% and 74. 1% respectively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808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A839-E4A1-5CA7-006E-DD64408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Top 10 Industries in Projected Employment Growth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FB1A-BDED-AD71-0FD5-DB16FACD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156149" cy="443514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Computer &amp; data processing services (7. 6%)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Health services (5. 3%)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Management &amp; public relations (4. 8%)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Misc. transportation services (4. 8%)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Residential care (4. 8%)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Personnel supply services (4. 3%)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Water &amp; sanitation (4. 2%)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Individual &amp; misc. social services (4. 1%)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Offices of health practitioners (3. 9%)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Amusement &amp; recreation services (3. 5%)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8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FBBD-91C0-5021-E0A0-24378F8C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Top 10 Industries in Projected Employment Declining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0220-67D4-9E1B-691C-BCD500A3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4" y="1845733"/>
            <a:ext cx="8454453" cy="449510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Coal mining (-6. 0%)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Watches, clocks, and parts (-4. 0%)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Footwear, except rubber and plastic (-4. 0%)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Search &amp; navigation equipment (-3. 8%)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Crude petroleum, natural gas (-3. 7%)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Luggage, handbags, &amp; leather products (-3. 6%)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Tobacco products (-3. 1%)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Metal cans &amp; shipping containers (-3. 1%)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Tires &amp; inner tubes (-2. 9%)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Photographic equipment &amp; supplies (-2. 6%)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02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55B5-76E0-6AAD-CD5E-8811A4E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Technical Employment in Service Sector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A172-0167-61BD-C48E-4C72DDD4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141159" cy="437518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About 22% of engineers worked in service producing industries (educational, research, consulting, hospitals &amp; computing)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About 14% of engineers worked for government (highway &amp; other public works, DOD, DOE, NIST)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About 6% of engineers worked in transportation, communication, &amp; public utilities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About 5% of engineers worked in wholesale, retail trade, &amp; FIRE (finance, insurance, &amp; real estate)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95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CA2-6B08-7F12-F271-9DD45D8C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Characteristics of Service Sector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EF36-D79F-8EB5-32E0-193C5F9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111179" cy="4420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More intangible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Performed in real-time (scheduling)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Most professional &amp; consulting services are customized, personalized, &amp; labor intensive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Infrastructure (electricity, transportation, communication, etc. ) providers are capital intensive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95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CBB1-172B-9149-B6C7-4448899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Chapter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5F4F-07D9-3097-0F8A-51EA3573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12529"/>
                </a:solidFill>
                <a:effectLst/>
              </a:rPr>
              <a:t>• Describe the need for engineers in marketing </a:t>
            </a:r>
          </a:p>
          <a:p>
            <a:r>
              <a:rPr lang="en-US" sz="4000" b="0" i="0">
                <a:solidFill>
                  <a:srgbClr val="212529"/>
                </a:solidFill>
                <a:effectLst/>
              </a:rPr>
              <a:t>•</a:t>
            </a:r>
            <a:r>
              <a:rPr lang="en-US" sz="4000" dirty="0">
                <a:solidFill>
                  <a:srgbClr val="212529"/>
                </a:solidFill>
              </a:rPr>
              <a:t> </a:t>
            </a:r>
            <a:r>
              <a:rPr lang="en-US" sz="4000" b="0" i="0">
                <a:solidFill>
                  <a:srgbClr val="212529"/>
                </a:solidFill>
                <a:effectLst/>
              </a:rPr>
              <a:t>Describe </a:t>
            </a:r>
            <a:r>
              <a:rPr lang="en-US" sz="4000" b="0" i="0" dirty="0">
                <a:solidFill>
                  <a:srgbClr val="212529"/>
                </a:solidFill>
                <a:effectLst/>
              </a:rPr>
              <a:t>the various ways engineers work in the service industry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40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D7E7-6BE4-9901-9489-6C92213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Chapter Outline Marketing &amp; Engineers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DBB5-455D-429C-A77D-8A7069B0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• Types of Marketing Relationships</a:t>
            </a:r>
          </a:p>
          <a:p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• Engineering Involvement in Marketing</a:t>
            </a:r>
          </a:p>
          <a:p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• After Sales Service Engineers in Service Organizations</a:t>
            </a:r>
          </a:p>
          <a:p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• Importance of Service Industries </a:t>
            </a:r>
          </a:p>
          <a:p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• Characteristics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10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BCE5-9179-CCB8-1ABA-D8C7E15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A65-3AEB-8456-350B-FDE38338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968052"/>
            <a:ext cx="9144000" cy="3387778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Identifying customers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>
                <a:solidFill>
                  <a:srgbClr val="212529"/>
                </a:solidFill>
                <a:latin typeface="Roboto" panose="02000000000000000000" pitchFamily="2" charset="0"/>
              </a:rPr>
              <a:t>S</a:t>
            </a:r>
            <a:r>
              <a:rPr lang="en-US" sz="4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tudying customer’s needs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Obtaining opportunity to make an offer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Closing a deal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17E75-52B0-E33A-5AEE-4A461075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9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2372-C1E8-CA17-E0C3-3596F648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Types of Marketing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8B4-5F47-F6BE-B78D-24C46520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1845734"/>
            <a:ext cx="8889168" cy="43751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12529"/>
                </a:solidFill>
                <a:latin typeface="Roboto" panose="02000000000000000000" pitchFamily="2" charset="0"/>
              </a:rPr>
              <a:t>Generally by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Length of Relationship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Commitment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Transaction-based Relationships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More Sustained Relationships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Highly Committed Relationships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943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5271-DA41-2B06-C7BC-8A17939C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Marketing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7783-D0D2-F723-56E4-364E6817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Consumer products </a:t>
            </a:r>
          </a:p>
          <a:p>
            <a:pPr marL="864108" lvl="1" indent="-571500">
              <a:buFont typeface="+mj-lt"/>
              <a:buAutoNum type="roman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Mass production</a:t>
            </a:r>
          </a:p>
          <a:p>
            <a:pPr marL="864108" lvl="1" indent="-571500">
              <a:buFont typeface="+mj-lt"/>
              <a:buAutoNum type="roman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Major purpose of purchase: Consumption </a:t>
            </a:r>
          </a:p>
          <a:p>
            <a:pPr marL="864108" lvl="1" indent="-571500">
              <a:buFont typeface="+mj-lt"/>
              <a:buAutoNum type="roman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Uniform requirements (high substitutability)</a:t>
            </a:r>
          </a:p>
          <a:p>
            <a:pPr marL="864108" lvl="1" indent="-571500">
              <a:buFont typeface="+mj-lt"/>
              <a:buAutoNum type="romanUcPeriod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Small quantity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Industrial products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3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F9F-F843-B658-D8EC-523C0BE2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Engineering Involvement (Industrial products)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EFB3-8C7C-7725-CD69-C90C6F5D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" y="1690892"/>
            <a:ext cx="8649325" cy="449510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Installation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Large, durable custom construction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Selling/design/cost estimation/supervision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Accessories </a:t>
            </a:r>
            <a:endParaRPr lang="en-US" sz="21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Short-lived capital goods (equipment)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Designing for general customer (S)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Raw materials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Extractive &amp; agricultural products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Assessment of quality 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Process materials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Goods that change form in production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1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Specifications (B)</a:t>
            </a:r>
          </a:p>
        </p:txBody>
      </p:sp>
    </p:spTree>
    <p:extLst>
      <p:ext uri="{BB962C8B-B14F-4D97-AF65-F5344CB8AC3E}">
        <p14:creationId xmlns:p14="http://schemas.microsoft.com/office/powerpoint/2010/main" val="16634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21B4-0F34-2C5C-4213-3A255DA3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Engineering Involvement (Industrial products)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F8D8-3966-2A0E-DEE4-23FEA74E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3" y="1845733"/>
            <a:ext cx="8439463" cy="44501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Component parts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Goods that do not lose identity in production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Eng. Design (S) / Introduction to Users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Fabricated items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Custom-made items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Eng. Design/ Specifications (B)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Bids (S)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Maintenance/Repair/Operating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Consumed in process of production or use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Parts/Schedule/Procedure/Methods (S)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Services </a:t>
            </a:r>
            <a:endParaRPr lang="en-US" sz="24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Incidental use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Sell / Perform</a:t>
            </a:r>
          </a:p>
        </p:txBody>
      </p:sp>
    </p:spTree>
    <p:extLst>
      <p:ext uri="{BB962C8B-B14F-4D97-AF65-F5344CB8AC3E}">
        <p14:creationId xmlns:p14="http://schemas.microsoft.com/office/powerpoint/2010/main" val="32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89F-F080-CB61-969F-472DCD5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After-Sales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38C7-DCD1-618F-5567-8CF6DE8E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126169" cy="44351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Installation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Warranty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Field service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Documentation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Training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Provisioning &amp; providing repair facilities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Providing retrofit, rebuild, &amp; overhaul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Supplying spares &amp; supplies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CB807-0F50-1AFB-38E1-7CCC94CC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1" y="1845733"/>
            <a:ext cx="3248865" cy="26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42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29585</TotalTime>
  <Words>714</Words>
  <Application>Microsoft Office PowerPoint</Application>
  <PresentationFormat>On-screen Show (4:3)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PT Serif</vt:lpstr>
      <vt:lpstr>Roboto</vt:lpstr>
      <vt:lpstr>Retrospect</vt:lpstr>
      <vt:lpstr>Engineers in Marketing and Service Activities </vt:lpstr>
      <vt:lpstr>Chapter Objectives</vt:lpstr>
      <vt:lpstr>Chapter Outline Marketing &amp; Engineers</vt:lpstr>
      <vt:lpstr>Marketing</vt:lpstr>
      <vt:lpstr>Types of Marketing Relationships</vt:lpstr>
      <vt:lpstr>Marketing Functions</vt:lpstr>
      <vt:lpstr>Engineering Involvement (Industrial products)</vt:lpstr>
      <vt:lpstr>Engineering Involvement (Industrial products)</vt:lpstr>
      <vt:lpstr>After-Sales Service</vt:lpstr>
      <vt:lpstr>The 22 Immutable Laws of Marketing</vt:lpstr>
      <vt:lpstr>Engineers in Service Organizations</vt:lpstr>
      <vt:lpstr>Top 10 Industries in Projected Employment Growth</vt:lpstr>
      <vt:lpstr>Top 10 Industries in Projected Employment Declining </vt:lpstr>
      <vt:lpstr>Technical Employment in Service Sector </vt:lpstr>
      <vt:lpstr>Characteristics of Service Sector </vt:lpstr>
    </vt:vector>
  </TitlesOfParts>
  <Company>College of Engineering-FIU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Making Economic Decisions</dc:title>
  <dc:creator>ENG</dc:creator>
  <cp:lastModifiedBy>Raunak Maskay</cp:lastModifiedBy>
  <cp:revision>1081</cp:revision>
  <dcterms:created xsi:type="dcterms:W3CDTF">2006-10-24T18:48:00Z</dcterms:created>
  <dcterms:modified xsi:type="dcterms:W3CDTF">2022-10-14T08:01:30Z</dcterms:modified>
</cp:coreProperties>
</file>