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21"/>
  </p:notesMasterIdLst>
  <p:handoutMasterIdLst>
    <p:handoutMasterId r:id="rId22"/>
  </p:handoutMasterIdLst>
  <p:sldIdLst>
    <p:sldId id="538" r:id="rId2"/>
    <p:sldId id="517" r:id="rId3"/>
    <p:sldId id="539" r:id="rId4"/>
    <p:sldId id="541" r:id="rId5"/>
    <p:sldId id="542" r:id="rId6"/>
    <p:sldId id="546" r:id="rId7"/>
    <p:sldId id="543" r:id="rId8"/>
    <p:sldId id="544" r:id="rId9"/>
    <p:sldId id="545" r:id="rId10"/>
    <p:sldId id="547" r:id="rId11"/>
    <p:sldId id="548" r:id="rId12"/>
    <p:sldId id="549" r:id="rId13"/>
    <p:sldId id="550" r:id="rId14"/>
    <p:sldId id="551" r:id="rId15"/>
    <p:sldId id="552" r:id="rId16"/>
    <p:sldId id="553" r:id="rId17"/>
    <p:sldId id="554" r:id="rId18"/>
    <p:sldId id="556" r:id="rId19"/>
    <p:sldId id="55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unak Maskay" initials="RM" lastIdx="2" clrIdx="0">
    <p:extLst>
      <p:ext uri="{19B8F6BF-5375-455C-9EA6-DF929625EA0E}">
        <p15:presenceInfo xmlns:p15="http://schemas.microsoft.com/office/powerpoint/2012/main" userId="7aac497c55bf23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0B602"/>
    <a:srgbClr val="CCECFF"/>
    <a:srgbClr val="000066"/>
    <a:srgbClr val="CFA303"/>
    <a:srgbClr val="D2C304"/>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63306" autoAdjust="0"/>
  </p:normalViewPr>
  <p:slideViewPr>
    <p:cSldViewPr snapToGrid="0">
      <p:cViewPr varScale="1">
        <p:scale>
          <a:sx n="51" d="100"/>
          <a:sy n="51" d="100"/>
        </p:scale>
        <p:origin x="2650" y="38"/>
      </p:cViewPr>
      <p:guideLst>
        <p:guide orient="horz" pos="2160"/>
        <p:guide pos="2880"/>
      </p:guideLst>
    </p:cSldViewPr>
  </p:slideViewPr>
  <p:outlineViewPr>
    <p:cViewPr>
      <p:scale>
        <a:sx n="33" d="100"/>
        <a:sy n="33" d="100"/>
      </p:scale>
      <p:origin x="0" y="8190"/>
    </p:cViewPr>
  </p:outlineViewPr>
  <p:notesTextViewPr>
    <p:cViewPr>
      <p:scale>
        <a:sx n="125" d="100"/>
        <a:sy n="125" d="100"/>
      </p:scale>
      <p:origin x="0" y="0"/>
    </p:cViewPr>
  </p:notesTextViewPr>
  <p:sorterViewPr>
    <p:cViewPr>
      <p:scale>
        <a:sx n="66" d="100"/>
        <a:sy n="66" d="100"/>
      </p:scale>
      <p:origin x="0" y="0"/>
    </p:cViewPr>
  </p:sorterViewPr>
  <p:notesViewPr>
    <p:cSldViewPr snapToGrid="0">
      <p:cViewPr>
        <p:scale>
          <a:sx n="100" d="100"/>
          <a:sy n="100" d="100"/>
        </p:scale>
        <p:origin x="1628" y="-14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48317D-8A8D-46BE-982F-5E933DCAB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42738D-A9B1-40EB-8A91-65D4FD657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FFC12-FB13-40BB-AF88-DF539BC90DFF}" type="datetimeFigureOut">
              <a:rPr lang="en-US" smtClean="0"/>
              <a:t>11/21/2021</a:t>
            </a:fld>
            <a:endParaRPr lang="en-US"/>
          </a:p>
        </p:txBody>
      </p:sp>
      <p:sp>
        <p:nvSpPr>
          <p:cNvPr id="4" name="Footer Placeholder 3">
            <a:extLst>
              <a:ext uri="{FF2B5EF4-FFF2-40B4-BE49-F238E27FC236}">
                <a16:creationId xmlns:a16="http://schemas.microsoft.com/office/drawing/2014/main" id="{62E427E9-BED2-42EB-8210-A59AE79CE1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1ED10F-D4C3-4281-B741-D5F2862416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3B6C2-C936-481C-966D-6381857F3497}" type="slidenum">
              <a:rPr lang="en-US" smtClean="0"/>
              <a:t>‹#›</a:t>
            </a:fld>
            <a:endParaRPr lang="en-US"/>
          </a:p>
        </p:txBody>
      </p:sp>
    </p:spTree>
    <p:extLst>
      <p:ext uri="{BB962C8B-B14F-4D97-AF65-F5344CB8AC3E}">
        <p14:creationId xmlns:p14="http://schemas.microsoft.com/office/powerpoint/2010/main" val="118470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75B5D7B-EB6B-4764-9926-B00067E1F3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75B5D7B-EB6B-4764-9926-B00067E1F3C0}"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20054"/>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3310640-6119-4449-B2E0-6D24E45D9CA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55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B22A165-353E-4E2F-BF00-399CE5D5A14C}" type="slidenum">
              <a:rPr lang="en-US" smtClean="0"/>
              <a:pPr>
                <a:defRPr/>
              </a:pPr>
              <a:t>‹#›</a:t>
            </a:fld>
            <a:endParaRPr lang="en-US"/>
          </a:p>
        </p:txBody>
      </p:sp>
    </p:spTree>
    <p:extLst>
      <p:ext uri="{BB962C8B-B14F-4D97-AF65-F5344CB8AC3E}">
        <p14:creationId xmlns:p14="http://schemas.microsoft.com/office/powerpoint/2010/main" val="9347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09B01C-79C9-4DC2-AF26-6F17AE96017A}"/>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650F080-38D0-48DA-840C-2351F2B663C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6543675" y="412302"/>
            <a:ext cx="1971675" cy="5759898"/>
          </a:xfrm>
        </p:spPr>
        <p:txBody>
          <a:bodyPr vert="eaVert"/>
          <a:lstStyle>
            <a:lvl1pPr>
              <a:defRPr b="1"/>
            </a:lvl1pPr>
          </a:lstStyle>
          <a:p>
            <a:r>
              <a:rPr lang="en-US" dirty="0"/>
              <a:t>Click to </a:t>
            </a:r>
            <a:r>
              <a:rPr lang="en-US" dirty="0" err="1"/>
              <a:t>ebdit</a:t>
            </a:r>
            <a:r>
              <a:rPr lang="en-US" dirty="0"/>
              <a: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43F93A-DDAF-4CA2-AD24-FE497280D121}" type="slidenum">
              <a:rPr lang="en-US" smtClean="0"/>
              <a:pPr>
                <a:defRPr/>
              </a:pPr>
              <a:t>‹#›</a:t>
            </a:fld>
            <a:endParaRPr lang="en-US"/>
          </a:p>
        </p:txBody>
      </p:sp>
    </p:spTree>
    <p:extLst>
      <p:ext uri="{BB962C8B-B14F-4D97-AF65-F5344CB8AC3E}">
        <p14:creationId xmlns:p14="http://schemas.microsoft.com/office/powerpoint/2010/main" val="422426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1104900"/>
          </a:xfrm>
        </p:spPr>
        <p:txBody>
          <a:bodyPr/>
          <a:lstStyle/>
          <a:p>
            <a:r>
              <a:rPr lang="en-US"/>
              <a:t>Click to edit Master title style</a:t>
            </a:r>
            <a:endParaRPr lang="en-GB"/>
          </a:p>
        </p:txBody>
      </p:sp>
      <p:sp>
        <p:nvSpPr>
          <p:cNvPr id="3" name="SmartArt Placeholder 2"/>
          <p:cNvSpPr>
            <a:spLocks noGrp="1"/>
          </p:cNvSpPr>
          <p:nvPr>
            <p:ph type="dgm" idx="1"/>
          </p:nvPr>
        </p:nvSpPr>
        <p:spPr>
          <a:xfrm>
            <a:off x="990600" y="1676400"/>
            <a:ext cx="7727950" cy="4114800"/>
          </a:xfrm>
        </p:spPr>
        <p:txBody>
          <a:bodyPr/>
          <a:lstStyle/>
          <a:p>
            <a:pPr lvl="0"/>
            <a:endParaRPr lang="en-GB" noProof="0"/>
          </a:p>
        </p:txBody>
      </p:sp>
    </p:spTree>
    <p:extLst>
      <p:ext uri="{BB962C8B-B14F-4D97-AF65-F5344CB8AC3E}">
        <p14:creationId xmlns:p14="http://schemas.microsoft.com/office/powerpoint/2010/main" val="286080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4BA128F-C9F6-4B51-8AD2-0CD5C04B925D}" type="slidenum">
              <a:rPr lang="en-US" smtClean="0"/>
              <a:pPr>
                <a:defRPr/>
              </a:pPr>
              <a:t>‹#›</a:t>
            </a:fld>
            <a:endParaRPr lang="en-US"/>
          </a:p>
        </p:txBody>
      </p:sp>
    </p:spTree>
    <p:extLst>
      <p:ext uri="{BB962C8B-B14F-4D97-AF65-F5344CB8AC3E}">
        <p14:creationId xmlns:p14="http://schemas.microsoft.com/office/powerpoint/2010/main" val="316243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75E1DFA-6010-4FAB-A78E-16FBA293B3CD}"/>
              </a:ext>
            </a:extLst>
          </p:cNvPr>
          <p:cNvSpPr/>
          <p:nvPr userDrawn="1"/>
        </p:nvSpPr>
        <p:spPr>
          <a:xfrm>
            <a:off x="0" y="6400303"/>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073606BD-886C-4A2B-9211-9D3299F2D9F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7DA08-88A7-44A4-88EB-BEFC711C467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46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29826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67E2158-BF3E-477B-8CEF-EC93C77D5E97}" type="slidenum">
              <a:rPr lang="en-US" smtClean="0"/>
              <a:pPr>
                <a:defRPr/>
              </a:pPr>
              <a:t>‹#›</a:t>
            </a:fld>
            <a:endParaRPr lang="en-US"/>
          </a:p>
        </p:txBody>
      </p:sp>
    </p:spTree>
    <p:extLst>
      <p:ext uri="{BB962C8B-B14F-4D97-AF65-F5344CB8AC3E}">
        <p14:creationId xmlns:p14="http://schemas.microsoft.com/office/powerpoint/2010/main" val="34796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3933F82-9CB1-454C-83B0-714B72DD90E9}" type="slidenum">
              <a:rPr lang="en-US" smtClean="0"/>
              <a:pPr>
                <a:defRPr/>
              </a:pPr>
              <a:t>‹#›</a:t>
            </a:fld>
            <a:endParaRPr lang="en-US"/>
          </a:p>
        </p:txBody>
      </p:sp>
    </p:spTree>
    <p:extLst>
      <p:ext uri="{BB962C8B-B14F-4D97-AF65-F5344CB8AC3E}">
        <p14:creationId xmlns:p14="http://schemas.microsoft.com/office/powerpoint/2010/main" val="3098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4EE11-156A-4E49-B922-DEAB3FDCBA39}"/>
              </a:ext>
            </a:extLst>
          </p:cNvPr>
          <p:cNvSpPr/>
          <p:nvPr userDrawn="1"/>
        </p:nvSpPr>
        <p:spPr>
          <a:xfrm>
            <a:off x="0" y="6367711"/>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172CEDEC-E7A6-4846-B5D5-D0BC8ABC68FE}" type="slidenum">
              <a:rPr lang="en-US" smtClean="0"/>
              <a:pPr>
                <a:defRPr/>
              </a:pPr>
              <a:t>‹#›</a:t>
            </a:fld>
            <a:endParaRPr lang="en-US"/>
          </a:p>
        </p:txBody>
      </p:sp>
      <p:sp>
        <p:nvSpPr>
          <p:cNvPr id="11" name="Rectangle 10">
            <a:extLst>
              <a:ext uri="{FF2B5EF4-FFF2-40B4-BE49-F238E27FC236}">
                <a16:creationId xmlns:a16="http://schemas.microsoft.com/office/drawing/2014/main" id="{280D2CB0-3F73-42D4-A3F5-0CD6B0C2BC6C}"/>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39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1728B508-6ABC-412D-949F-29319B3E01B7}" type="slidenum">
              <a:rPr lang="en-US" smtClean="0"/>
              <a:pPr>
                <a:defRPr/>
              </a:pPr>
              <a:t>‹#›</a:t>
            </a:fld>
            <a:endParaRPr lang="en-US"/>
          </a:p>
        </p:txBody>
      </p:sp>
    </p:spTree>
    <p:extLst>
      <p:ext uri="{BB962C8B-B14F-4D97-AF65-F5344CB8AC3E}">
        <p14:creationId xmlns:p14="http://schemas.microsoft.com/office/powerpoint/2010/main" val="19403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6">
              <a:lumMod val="20000"/>
              <a:lumOff val="8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9C457E-B627-49CC-8D32-085D7FBF27A8}" type="slidenum">
              <a:rPr lang="en-US" smtClean="0"/>
              <a:pPr>
                <a:defRPr/>
              </a:pPr>
              <a:t>‹#›</a:t>
            </a:fld>
            <a:endParaRPr lang="en-US"/>
          </a:p>
        </p:txBody>
      </p:sp>
    </p:spTree>
    <p:extLst>
      <p:ext uri="{BB962C8B-B14F-4D97-AF65-F5344CB8AC3E}">
        <p14:creationId xmlns:p14="http://schemas.microsoft.com/office/powerpoint/2010/main" val="28642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84994-CF6E-4843-A8F3-25EB892134AD}"/>
              </a:ext>
            </a:extLst>
          </p:cNvPr>
          <p:cNvSpPr/>
          <p:nvPr userDrawn="1"/>
        </p:nvSpPr>
        <p:spPr>
          <a:xfrm>
            <a:off x="0" y="6447437"/>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Rectangle 6"/>
          <p:cNvSpPr/>
          <p:nvPr/>
        </p:nvSpPr>
        <p:spPr>
          <a:xfrm>
            <a:off x="0" y="6400800"/>
            <a:ext cx="9144001"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334315"/>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F09C457E-B627-49CC-8D32-085D7FBF27A8}"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B3290C8-11E5-4B7D-B6EB-E3BDFF1B5EA1}"/>
              </a:ext>
            </a:extLst>
          </p:cNvPr>
          <p:cNvSpPr/>
          <p:nvPr userDrawn="1"/>
        </p:nvSpPr>
        <p:spPr>
          <a:xfrm>
            <a:off x="0" y="6333818"/>
            <a:ext cx="9144001" cy="659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21644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Lst>
  <p:txStyles>
    <p:titleStyle>
      <a:lvl1pPr algn="ctr"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1874520" y="4908868"/>
            <a:ext cx="6888480" cy="1141412"/>
          </a:xfrm>
          <a:noFill/>
          <a:ln/>
        </p:spPr>
        <p:txBody>
          <a:bodyPr>
            <a:normAutofit/>
          </a:bodyPr>
          <a:lstStyle/>
          <a:p>
            <a:pPr lvl="0" algn="r">
              <a:buFont typeface="Monotype Sorts" pitchFamily="2" charset="2"/>
              <a:buChar char=" "/>
            </a:pPr>
            <a:r>
              <a:rPr lang="en-US" sz="3200" dirty="0">
                <a:solidFill>
                  <a:srgbClr val="572314"/>
                </a:solidFill>
                <a:effectLst>
                  <a:outerShdw blurRad="50000" dist="30000" dir="5400000" algn="tl" rotWithShape="0">
                    <a:srgbClr val="000000">
                      <a:alpha val="30000"/>
                    </a:srgbClr>
                  </a:outerShdw>
                </a:effectLst>
                <a:latin typeface="Tahoma" pitchFamily="34" charset="0"/>
                <a:ea typeface="Tahoma" pitchFamily="34" charset="0"/>
                <a:cs typeface="Tahoma" pitchFamily="34" charset="0"/>
              </a:rPr>
              <a:t>Achieving Effectiveness as an Engineer</a:t>
            </a:r>
            <a:endParaRPr lang="en-US" sz="4800" dirty="0">
              <a:latin typeface="Calibri" pitchFamily="34" charset="0"/>
              <a:cs typeface="Calibri" pitchFamily="34" charset="0"/>
            </a:endParaRPr>
          </a:p>
          <a:p>
            <a:pPr algn="ctr">
              <a:buFont typeface="Monotype Sorts" pitchFamily="2" charset="2"/>
              <a:buChar char=" "/>
            </a:pPr>
            <a:endParaRPr lang="en-US" sz="4800" dirty="0">
              <a:latin typeface="Calibri" pitchFamily="34" charset="0"/>
              <a:cs typeface="Calibri" pitchFamily="34" charset="0"/>
            </a:endParaRPr>
          </a:p>
        </p:txBody>
      </p:sp>
      <p:sp>
        <p:nvSpPr>
          <p:cNvPr id="5" name="Title 3"/>
          <p:cNvSpPr txBox="1">
            <a:spLocks/>
          </p:cNvSpPr>
          <p:nvPr/>
        </p:nvSpPr>
        <p:spPr>
          <a:xfrm>
            <a:off x="490038" y="935820"/>
            <a:ext cx="8163923" cy="1143000"/>
          </a:xfrm>
          <a:prstGeom prst="rect">
            <a:avLst/>
          </a:prstGeom>
        </p:spPr>
        <p:txBody>
          <a:bodyPr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rPr>
              <a:t>Managing Your Engineering Career</a:t>
            </a:r>
            <a:endParaRPr kumimoji="0" lang="en-GB" sz="400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Tahoma" pitchFamily="34" charset="0"/>
              <a:ea typeface="Tahoma" pitchFamily="34" charset="0"/>
              <a:cs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7680" y="367983"/>
            <a:ext cx="8458200" cy="5895657"/>
          </a:xfrm>
        </p:spPr>
        <p:txBody>
          <a:bodyPr>
            <a:normAutofit/>
          </a:bodyPr>
          <a:lstStyle/>
          <a:p>
            <a:r>
              <a:rPr lang="en-US" sz="4800" dirty="0">
                <a:solidFill>
                  <a:schemeClr val="accent5"/>
                </a:solidFill>
              </a:rPr>
              <a:t>Communication</a:t>
            </a:r>
            <a:r>
              <a:rPr lang="en-US" sz="4800" dirty="0"/>
              <a:t> is the art of getting your message across effectively through:</a:t>
            </a:r>
          </a:p>
          <a:p>
            <a:pPr lvl="1"/>
            <a:r>
              <a:rPr lang="en-US" sz="4400" dirty="0"/>
              <a:t>Spoken words: first and simplest way</a:t>
            </a:r>
          </a:p>
          <a:p>
            <a:pPr lvl="1"/>
            <a:r>
              <a:rPr lang="en-US" sz="4400" dirty="0"/>
              <a:t>Body language: can make or mar</a:t>
            </a:r>
          </a:p>
          <a:p>
            <a:pPr lvl="1"/>
            <a:r>
              <a:rPr lang="en-US" sz="4400" dirty="0"/>
              <a:t>Written words: reflects importance</a:t>
            </a:r>
          </a:p>
          <a:p>
            <a:pPr lvl="1"/>
            <a:r>
              <a:rPr lang="en-US" sz="4400" dirty="0"/>
              <a:t>Visuals: leaves greatest impacts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23" y="193675"/>
            <a:ext cx="7932737" cy="1143000"/>
          </a:xfrm>
        </p:spPr>
        <p:txBody>
          <a:bodyPr/>
          <a:lstStyle/>
          <a:p>
            <a:r>
              <a:rPr lang="en-US" dirty="0"/>
              <a:t>Importance of Communication</a:t>
            </a:r>
          </a:p>
        </p:txBody>
      </p:sp>
      <p:sp>
        <p:nvSpPr>
          <p:cNvPr id="3" name="Content Placeholder 2"/>
          <p:cNvSpPr>
            <a:spLocks noGrp="1"/>
          </p:cNvSpPr>
          <p:nvPr>
            <p:ph idx="4294967295"/>
          </p:nvPr>
        </p:nvSpPr>
        <p:spPr>
          <a:xfrm>
            <a:off x="253047" y="1332230"/>
            <a:ext cx="8784273" cy="5272088"/>
          </a:xfrm>
        </p:spPr>
        <p:txBody>
          <a:bodyPr>
            <a:normAutofit lnSpcReduction="10000"/>
          </a:bodyPr>
          <a:lstStyle/>
          <a:p>
            <a:r>
              <a:rPr lang="en-US" sz="3200" dirty="0">
                <a:solidFill>
                  <a:schemeClr val="accent5"/>
                </a:solidFill>
              </a:rPr>
              <a:t>A survey conducted with 2600 UK employees clearly expressed the view that what was </a:t>
            </a:r>
            <a:r>
              <a:rPr lang="en-US" sz="3200" b="1" dirty="0">
                <a:solidFill>
                  <a:srgbClr val="C00000"/>
                </a:solidFill>
              </a:rPr>
              <a:t>most de-motivating of all</a:t>
            </a:r>
            <a:r>
              <a:rPr lang="en-US" sz="3200" dirty="0">
                <a:solidFill>
                  <a:srgbClr val="C00000"/>
                </a:solidFill>
              </a:rPr>
              <a:t> </a:t>
            </a:r>
            <a:r>
              <a:rPr lang="en-US" sz="3200" b="1" dirty="0">
                <a:solidFill>
                  <a:srgbClr val="C00000"/>
                </a:solidFill>
              </a:rPr>
              <a:t>was lack of communication from managers</a:t>
            </a:r>
            <a:r>
              <a:rPr lang="en-US" sz="3200" dirty="0">
                <a:solidFill>
                  <a:schemeClr val="accent5"/>
                </a:solidFill>
              </a:rPr>
              <a:t>, citing issues such as a complete absence of interaction, a general lack of feedback, or meetings taking place behind closed doors.</a:t>
            </a:r>
          </a:p>
          <a:p>
            <a:r>
              <a:rPr lang="en-US" sz="3200" dirty="0">
                <a:cs typeface="Times New Roman" pitchFamily="18" charset="0"/>
              </a:rPr>
              <a:t>In the field of engineering, the information output may be specification, design , drawing, technical reports, or oral briefings which requires substantial resources and skill. Unless the information output is properly communicated, the meticulous engineering  may be of little utility.</a:t>
            </a:r>
            <a:endParaRPr lang="en-US" sz="2400" dirty="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2103" y="335280"/>
            <a:ext cx="8450897" cy="5882640"/>
          </a:xfrm>
        </p:spPr>
        <p:txBody>
          <a:bodyPr>
            <a:normAutofit fontScale="92500"/>
          </a:bodyPr>
          <a:lstStyle/>
          <a:p>
            <a:r>
              <a:rPr lang="en-US" sz="4400" dirty="0">
                <a:latin typeface="+mj-lt"/>
                <a:cs typeface="Times New Roman" pitchFamily="18" charset="0"/>
              </a:rPr>
              <a:t>Engineers  must  perfect their communication skills while they transit to  manager for effectiveness.</a:t>
            </a:r>
          </a:p>
          <a:p>
            <a:r>
              <a:rPr lang="en-US" sz="4400" dirty="0">
                <a:latin typeface="+mj-lt"/>
                <a:cs typeface="Times New Roman" pitchFamily="18" charset="0"/>
              </a:rPr>
              <a:t>It is estimated that managers spend 90% of their time in communication </a:t>
            </a:r>
          </a:p>
          <a:p>
            <a:r>
              <a:rPr lang="en-US" sz="4400" dirty="0">
                <a:latin typeface="+mj-lt"/>
                <a:cs typeface="Times New Roman" pitchFamily="18" charset="0"/>
              </a:rPr>
              <a:t>78% of their time: oral communication</a:t>
            </a:r>
          </a:p>
          <a:p>
            <a:pPr lvl="1"/>
            <a:r>
              <a:rPr lang="en-US" sz="3200" dirty="0">
                <a:latin typeface="+mj-lt"/>
                <a:cs typeface="Times New Roman" pitchFamily="18" charset="0"/>
              </a:rPr>
              <a:t>(59% in scheduled,10% in unscheduled meetings,6% on telephone,3% on managing by walking around)</a:t>
            </a:r>
          </a:p>
          <a:p>
            <a:pPr lvl="1"/>
            <a:r>
              <a:rPr lang="en-US" sz="3200" dirty="0">
                <a:latin typeface="+mj-lt"/>
                <a:cs typeface="Times New Roman" pitchFamily="18" charset="0"/>
              </a:rPr>
              <a:t>22% on their deskwork which consist reading and writing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1741" y="150394"/>
            <a:ext cx="7939087" cy="4800600"/>
          </a:xfrm>
        </p:spPr>
        <p:txBody>
          <a:bodyPr>
            <a:normAutofit/>
          </a:bodyPr>
          <a:lstStyle/>
          <a:p>
            <a:pPr>
              <a:buNone/>
            </a:pPr>
            <a:r>
              <a:rPr lang="en-US" sz="3600" dirty="0"/>
              <a:t>The Communication Process</a:t>
            </a:r>
          </a:p>
        </p:txBody>
      </p:sp>
      <p:pic>
        <p:nvPicPr>
          <p:cNvPr id="1026" name="Picture 2"/>
          <p:cNvPicPr>
            <a:picLocks noChangeAspect="1" noChangeArrowheads="1"/>
          </p:cNvPicPr>
          <p:nvPr/>
        </p:nvPicPr>
        <p:blipFill>
          <a:blip r:embed="rId2"/>
          <a:srcRect l="30827" t="35526" r="26639" b="35965"/>
          <a:stretch>
            <a:fillRect/>
          </a:stretch>
        </p:blipFill>
        <p:spPr bwMode="auto">
          <a:xfrm>
            <a:off x="655260" y="822960"/>
            <a:ext cx="7833480" cy="490728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9987" t="35307" r="45257" b="30921"/>
          <a:stretch>
            <a:fillRect/>
          </a:stretch>
        </p:blipFill>
        <p:spPr bwMode="auto">
          <a:xfrm>
            <a:off x="304800" y="457200"/>
            <a:ext cx="8610600" cy="475488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3833" y="320040"/>
            <a:ext cx="8716327" cy="5730240"/>
          </a:xfrm>
        </p:spPr>
        <p:txBody>
          <a:bodyPr>
            <a:normAutofit fontScale="92500" lnSpcReduction="20000"/>
          </a:bodyPr>
          <a:lstStyle/>
          <a:p>
            <a:r>
              <a:rPr lang="en-US" sz="4000" dirty="0"/>
              <a:t>Other factors in effective communication</a:t>
            </a:r>
          </a:p>
          <a:p>
            <a:pPr lvl="1"/>
            <a:r>
              <a:rPr lang="en-US" sz="4000" dirty="0"/>
              <a:t>Active listening</a:t>
            </a:r>
          </a:p>
          <a:p>
            <a:pPr lvl="2"/>
            <a:r>
              <a:rPr lang="en-US" sz="3200" dirty="0"/>
              <a:t>The art of effective listening is as important as effective communication. Listen positively and attentively, allowing the speaker to make his or her point. Analyze the speaker’s attitude and frame of mind.</a:t>
            </a:r>
          </a:p>
          <a:p>
            <a:pPr lvl="1"/>
            <a:r>
              <a:rPr lang="en-US" sz="4000" dirty="0"/>
              <a:t>Non verbal communication</a:t>
            </a:r>
          </a:p>
          <a:p>
            <a:pPr lvl="2"/>
            <a:r>
              <a:rPr lang="en-US" sz="3200" dirty="0"/>
              <a:t>The relative influence of the verbal, vocal, and facial aspects of oral communication:</a:t>
            </a:r>
          </a:p>
          <a:p>
            <a:pPr lvl="3"/>
            <a:r>
              <a:rPr lang="en-US" sz="3200" dirty="0"/>
              <a:t>7 percent: Verbal (words used)</a:t>
            </a:r>
          </a:p>
          <a:p>
            <a:pPr lvl="3"/>
            <a:r>
              <a:rPr lang="en-US" sz="3200" dirty="0"/>
              <a:t>38 percent: Vocal (pitch, stress, tone, length, and frequency of pauses)</a:t>
            </a:r>
          </a:p>
          <a:p>
            <a:pPr lvl="3"/>
            <a:r>
              <a:rPr lang="en-US" sz="3200" dirty="0"/>
              <a:t>55 percent: Facial (expression, eye contact)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0788" y="419100"/>
            <a:ext cx="7923212" cy="1143000"/>
          </a:xfrm>
        </p:spPr>
        <p:txBody>
          <a:bodyPr>
            <a:normAutofit fontScale="90000"/>
          </a:bodyPr>
          <a:lstStyle/>
          <a:p>
            <a:r>
              <a:rPr lang="en-NZ" dirty="0"/>
              <a:t>Communication Tools of Special Importance to the Engineer</a:t>
            </a:r>
            <a:endParaRPr lang="en-US" dirty="0"/>
          </a:p>
        </p:txBody>
      </p:sp>
      <p:sp>
        <p:nvSpPr>
          <p:cNvPr id="3" name="Content Placeholder 2"/>
          <p:cNvSpPr>
            <a:spLocks noGrp="1"/>
          </p:cNvSpPr>
          <p:nvPr>
            <p:ph idx="4294967295"/>
          </p:nvPr>
        </p:nvSpPr>
        <p:spPr>
          <a:xfrm>
            <a:off x="230188" y="1696403"/>
            <a:ext cx="8776652" cy="4338637"/>
          </a:xfrm>
        </p:spPr>
        <p:txBody>
          <a:bodyPr>
            <a:normAutofit lnSpcReduction="10000"/>
          </a:bodyPr>
          <a:lstStyle/>
          <a:p>
            <a:r>
              <a:rPr lang="en-US" sz="3600" dirty="0"/>
              <a:t>The Written Report</a:t>
            </a:r>
          </a:p>
          <a:p>
            <a:pPr lvl="1"/>
            <a:r>
              <a:rPr lang="en-US" sz="2000" dirty="0"/>
              <a:t>The results of engineering studies are often documented in formal written reports and executive summaries, and the usefulness of the study is determined by whether the report is (1) read and (2) understood.</a:t>
            </a:r>
          </a:p>
          <a:p>
            <a:r>
              <a:rPr lang="en-US" sz="3600" dirty="0"/>
              <a:t>The Oral Briefing</a:t>
            </a:r>
          </a:p>
          <a:p>
            <a:pPr lvl="1"/>
            <a:r>
              <a:rPr lang="en-US" sz="2000" dirty="0"/>
              <a:t>A briefing is an oral presentation of analyzed and synthesized information.</a:t>
            </a:r>
          </a:p>
          <a:p>
            <a:pPr lvl="1"/>
            <a:r>
              <a:rPr lang="en-US" sz="2000" dirty="0"/>
              <a:t>Effective briefing skills are essential for your success, for the busy executives who will make the final decision on whatever you are proposing often can be approached in no other way (and this may be their principal opportunity to assess your capability for greater responsibility).</a:t>
            </a:r>
          </a:p>
          <a:p>
            <a:r>
              <a:rPr lang="en-US" sz="3600" dirty="0"/>
              <a:t>Visual Aids</a:t>
            </a:r>
          </a:p>
          <a:p>
            <a:pPr lvl="1"/>
            <a:r>
              <a:rPr lang="en-US" sz="2000" dirty="0"/>
              <a:t>Tools: OHP, PowerPoint, slides </a:t>
            </a:r>
            <a:r>
              <a:rPr lang="en-US" sz="2000" dirty="0" err="1"/>
              <a:t>Prezi</a:t>
            </a:r>
            <a:r>
              <a:rPr lang="en-US" sz="2000" dirty="0"/>
              <a:t>, Flipcharts,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4913" y="274638"/>
            <a:ext cx="7939087" cy="1143000"/>
          </a:xfrm>
        </p:spPr>
        <p:txBody>
          <a:bodyPr/>
          <a:lstStyle/>
          <a:p>
            <a:r>
              <a:rPr lang="en-US" dirty="0"/>
              <a:t>Staying Technically Competent</a:t>
            </a:r>
          </a:p>
        </p:txBody>
      </p:sp>
      <p:sp>
        <p:nvSpPr>
          <p:cNvPr id="3" name="Content Placeholder 2"/>
          <p:cNvSpPr>
            <a:spLocks noGrp="1"/>
          </p:cNvSpPr>
          <p:nvPr>
            <p:ph idx="4294967295"/>
          </p:nvPr>
        </p:nvSpPr>
        <p:spPr>
          <a:xfrm>
            <a:off x="368300" y="1417638"/>
            <a:ext cx="8592820" cy="4754562"/>
          </a:xfrm>
        </p:spPr>
        <p:txBody>
          <a:bodyPr>
            <a:normAutofit/>
          </a:bodyPr>
          <a:lstStyle/>
          <a:p>
            <a:pPr>
              <a:buNone/>
            </a:pPr>
            <a:r>
              <a:rPr lang="en-US" sz="3200" dirty="0"/>
              <a:t>The Threat of Obsolescence</a:t>
            </a:r>
          </a:p>
          <a:p>
            <a:r>
              <a:rPr lang="en-US" sz="3200" dirty="0"/>
              <a:t>The Knowledge Explosion</a:t>
            </a:r>
          </a:p>
          <a:p>
            <a:r>
              <a:rPr lang="en-US" sz="3200" dirty="0"/>
              <a:t>Organizational Obsolescence</a:t>
            </a:r>
          </a:p>
          <a:p>
            <a:endParaRPr lang="en-US" sz="3200" dirty="0"/>
          </a:p>
          <a:p>
            <a:pPr>
              <a:buNone/>
            </a:pPr>
            <a:r>
              <a:rPr lang="en-US" sz="3200" dirty="0">
                <a:solidFill>
                  <a:schemeClr val="accent5"/>
                </a:solidFill>
              </a:rPr>
              <a:t>Obsolescence</a:t>
            </a:r>
          </a:p>
          <a:p>
            <a:r>
              <a:rPr lang="en-US" sz="3200" dirty="0">
                <a:solidFill>
                  <a:schemeClr val="accent5"/>
                </a:solidFill>
              </a:rPr>
              <a:t>“the process of passing out of use or usefulness”</a:t>
            </a:r>
          </a:p>
          <a:p>
            <a:r>
              <a:rPr lang="en-US" sz="3200" dirty="0">
                <a:solidFill>
                  <a:schemeClr val="accent5"/>
                </a:solidFill>
              </a:rPr>
              <a:t>“the process of being replaced by something newer or better”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1783" y="496253"/>
            <a:ext cx="8699817" cy="5538787"/>
          </a:xfrm>
        </p:spPr>
        <p:txBody>
          <a:bodyPr>
            <a:normAutofit lnSpcReduction="10000"/>
          </a:bodyPr>
          <a:lstStyle/>
          <a:p>
            <a:r>
              <a:rPr lang="en-US" sz="3200" dirty="0">
                <a:solidFill>
                  <a:schemeClr val="accent5"/>
                </a:solidFill>
              </a:rPr>
              <a:t>Persons are obsolescent technically if, when compared to other members of their profession, they are not familiar with, or are otherwise unfitted to apply the knowledge, methods, and techniques that are generally considered important by the members of their profession.</a:t>
            </a:r>
          </a:p>
          <a:p>
            <a:endParaRPr lang="en-US" sz="3200" dirty="0">
              <a:solidFill>
                <a:schemeClr val="accent5"/>
              </a:solidFill>
            </a:endParaRPr>
          </a:p>
          <a:p>
            <a:pPr>
              <a:buNone/>
            </a:pPr>
            <a:r>
              <a:rPr lang="en-US" sz="3200" dirty="0"/>
              <a:t>Organizational Obsolescence</a:t>
            </a:r>
          </a:p>
          <a:p>
            <a:r>
              <a:rPr lang="en-US" sz="3200" dirty="0"/>
              <a:t>Three areas in which managers can make improvements and thus avoid having an obsolete organization: </a:t>
            </a:r>
            <a:r>
              <a:rPr lang="en-US" sz="3200" dirty="0">
                <a:solidFill>
                  <a:schemeClr val="accent5"/>
                </a:solidFill>
              </a:rPr>
              <a:t>reward technical contribution</a:t>
            </a:r>
            <a:r>
              <a:rPr lang="en-US" sz="3200" dirty="0"/>
              <a:t>, </a:t>
            </a:r>
            <a:r>
              <a:rPr lang="en-US" sz="3200" dirty="0">
                <a:solidFill>
                  <a:schemeClr val="accent5"/>
                </a:solidFill>
              </a:rPr>
              <a:t>reduce barriers to movement</a:t>
            </a:r>
            <a:r>
              <a:rPr lang="en-US" sz="3200" dirty="0"/>
              <a:t>, and </a:t>
            </a:r>
            <a:r>
              <a:rPr lang="en-US" sz="3200" dirty="0">
                <a:solidFill>
                  <a:schemeClr val="accent5"/>
                </a:solidFill>
              </a:rPr>
              <a:t>focus on careers</a:t>
            </a:r>
            <a:r>
              <a:rPr lang="en-US" sz="32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0978" y="173355"/>
            <a:ext cx="8699182" cy="6016625"/>
          </a:xfrm>
        </p:spPr>
        <p:txBody>
          <a:bodyPr>
            <a:normAutofit fontScale="92500" lnSpcReduction="10000"/>
          </a:bodyPr>
          <a:lstStyle/>
          <a:p>
            <a:pPr>
              <a:buNone/>
            </a:pPr>
            <a:r>
              <a:rPr lang="en-US" sz="3200" dirty="0">
                <a:solidFill>
                  <a:schemeClr val="accent5"/>
                </a:solidFill>
              </a:rPr>
              <a:t>Methods of Reducing Obsolescence</a:t>
            </a:r>
          </a:p>
          <a:p>
            <a:r>
              <a:rPr lang="en-NZ" sz="2800" dirty="0"/>
              <a:t>Mastering the Technical Literature</a:t>
            </a:r>
          </a:p>
          <a:p>
            <a:pPr lvl="1"/>
            <a:r>
              <a:rPr lang="en-NZ" sz="2800" dirty="0"/>
              <a:t>Need to stay knowledgeable about wide range of technology</a:t>
            </a:r>
          </a:p>
          <a:p>
            <a:pPr lvl="1"/>
            <a:r>
              <a:rPr lang="en-NZ" sz="2800" dirty="0"/>
              <a:t>Professional literatures, research papers</a:t>
            </a:r>
          </a:p>
          <a:p>
            <a:r>
              <a:rPr lang="en-NZ" sz="2800" dirty="0"/>
              <a:t>Continuing Education</a:t>
            </a:r>
          </a:p>
          <a:p>
            <a:pPr lvl="1"/>
            <a:r>
              <a:rPr lang="en-NZ" sz="2800" dirty="0"/>
              <a:t>Formal graduate level university courses</a:t>
            </a:r>
          </a:p>
          <a:p>
            <a:pPr lvl="1"/>
            <a:r>
              <a:rPr lang="en-NZ" sz="2800" dirty="0"/>
              <a:t>In house course offered by the employer</a:t>
            </a:r>
          </a:p>
          <a:p>
            <a:r>
              <a:rPr lang="en-NZ" sz="2800" dirty="0"/>
              <a:t>On-the-job Activity</a:t>
            </a:r>
          </a:p>
          <a:p>
            <a:pPr lvl="1"/>
            <a:r>
              <a:rPr lang="en-NZ" sz="2800" dirty="0"/>
              <a:t>Personal growth on the job</a:t>
            </a:r>
          </a:p>
          <a:p>
            <a:pPr lvl="1"/>
            <a:r>
              <a:rPr lang="en-NZ" sz="2800" dirty="0"/>
              <a:t>Challenging work assignment Opportunities provided by the supervisor</a:t>
            </a:r>
          </a:p>
          <a:p>
            <a:r>
              <a:rPr lang="en-NZ" sz="2800" dirty="0"/>
              <a:t>Technical Societies Membership</a:t>
            </a:r>
          </a:p>
          <a:p>
            <a:r>
              <a:rPr lang="en-US" sz="2800" dirty="0"/>
              <a:t>Accreditation, Registration, and Certification</a:t>
            </a:r>
            <a:endParaRPr lang="en-NZ"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250508" y="267018"/>
            <a:ext cx="8603932" cy="5803900"/>
          </a:xfrm>
        </p:spPr>
        <p:txBody>
          <a:bodyPr>
            <a:normAutofit fontScale="92500" lnSpcReduction="10000"/>
          </a:bodyPr>
          <a:lstStyle/>
          <a:p>
            <a:r>
              <a:rPr lang="en-US" sz="3200" dirty="0"/>
              <a:t>With the expansion of global economies, companies require diverse intellectual capital that can bring ideas and knowledge to the workplace to improve their competitive advantage.</a:t>
            </a:r>
          </a:p>
          <a:p>
            <a:r>
              <a:rPr lang="en-US" sz="3200" dirty="0"/>
              <a:t>These evolving trends in industry must be applied back into the engineering curriculum. Industry needs universities to respond with the following changes:</a:t>
            </a:r>
            <a:endParaRPr lang="en-US" sz="3200" dirty="0">
              <a:latin typeface="Tahoma" pitchFamily="34" charset="0"/>
              <a:ea typeface="Tahoma" pitchFamily="34" charset="0"/>
              <a:cs typeface="Tahoma" pitchFamily="34" charset="0"/>
            </a:endParaRPr>
          </a:p>
          <a:p>
            <a:pPr marL="917575" lvl="1" indent="-514350">
              <a:buFont typeface="+mj-lt"/>
              <a:buAutoNum type="arabicPeriod"/>
            </a:pPr>
            <a:r>
              <a:rPr lang="en-US" sz="3200" dirty="0">
                <a:latin typeface="+mj-lt"/>
                <a:ea typeface="Tahoma" pitchFamily="34" charset="0"/>
                <a:cs typeface="Tahoma" pitchFamily="34" charset="0"/>
              </a:rPr>
              <a:t>Retain strengths in math and physics fundamentals, plus enhanced information technology emphasis.</a:t>
            </a:r>
          </a:p>
          <a:p>
            <a:pPr marL="917575" lvl="1" indent="-514350">
              <a:buFont typeface="+mj-lt"/>
              <a:buAutoNum type="arabicPeriod"/>
            </a:pPr>
            <a:r>
              <a:rPr lang="en-US" sz="3200" dirty="0">
                <a:latin typeface="+mj-lt"/>
                <a:ea typeface="Tahoma" pitchFamily="34" charset="0"/>
                <a:cs typeface="Tahoma" pitchFamily="34" charset="0"/>
              </a:rPr>
              <a:t>Increase emphasis on design and manufacturing skills.</a:t>
            </a:r>
          </a:p>
          <a:p>
            <a:pPr marL="917575" lvl="1" indent="-514350">
              <a:buFont typeface="+mj-lt"/>
              <a:buAutoNum type="arabicPeriod"/>
            </a:pPr>
            <a:r>
              <a:rPr lang="en-US" sz="3200" dirty="0">
                <a:latin typeface="+mj-lt"/>
                <a:ea typeface="Tahoma" pitchFamily="34" charset="0"/>
                <a:cs typeface="Tahoma" pitchFamily="34" charset="0"/>
              </a:rPr>
              <a:t>New emphasis on breadth, context, and process related issues.</a:t>
            </a:r>
            <a:endParaRPr lang="en-US" sz="3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4913" y="274638"/>
            <a:ext cx="7939087" cy="1143000"/>
          </a:xfrm>
        </p:spPr>
        <p:txBody>
          <a:bodyPr/>
          <a:lstStyle/>
          <a:p>
            <a:r>
              <a:rPr lang="en-US" dirty="0"/>
              <a:t>Getting Off to Right Start</a:t>
            </a:r>
          </a:p>
        </p:txBody>
      </p:sp>
      <p:sp>
        <p:nvSpPr>
          <p:cNvPr id="3" name="Content Placeholder 2"/>
          <p:cNvSpPr>
            <a:spLocks noGrp="1"/>
          </p:cNvSpPr>
          <p:nvPr>
            <p:ph idx="4294967295"/>
          </p:nvPr>
        </p:nvSpPr>
        <p:spPr>
          <a:xfrm>
            <a:off x="336868" y="1234440"/>
            <a:ext cx="7923212" cy="4987925"/>
          </a:xfrm>
        </p:spPr>
        <p:txBody>
          <a:bodyPr>
            <a:normAutofit fontScale="92500" lnSpcReduction="10000"/>
          </a:bodyPr>
          <a:lstStyle/>
          <a:p>
            <a:pPr>
              <a:buNone/>
            </a:pPr>
            <a:r>
              <a:rPr lang="en-US" sz="2800" dirty="0"/>
              <a:t>You</a:t>
            </a:r>
          </a:p>
          <a:p>
            <a:r>
              <a:rPr lang="en-US" sz="2800" dirty="0"/>
              <a:t>Make your mark in first few years</a:t>
            </a:r>
          </a:p>
          <a:p>
            <a:r>
              <a:rPr lang="en-US" sz="2800" dirty="0"/>
              <a:t>Go extra mile and meet deadlines</a:t>
            </a:r>
          </a:p>
          <a:p>
            <a:r>
              <a:rPr lang="en-US" sz="2800" dirty="0"/>
              <a:t>Look for visibility</a:t>
            </a:r>
          </a:p>
          <a:p>
            <a:r>
              <a:rPr lang="en-US" sz="2800" dirty="0"/>
              <a:t>Learn the corporate culture</a:t>
            </a:r>
          </a:p>
          <a:p>
            <a:pPr>
              <a:buNone/>
            </a:pPr>
            <a:r>
              <a:rPr lang="en-US" sz="2800" dirty="0"/>
              <a:t>Boss</a:t>
            </a:r>
          </a:p>
          <a:p>
            <a:r>
              <a:rPr lang="en-US" sz="2800" dirty="0"/>
              <a:t>Be careful in selection</a:t>
            </a:r>
          </a:p>
          <a:p>
            <a:pPr>
              <a:buNone/>
            </a:pPr>
            <a:r>
              <a:rPr lang="en-US" sz="2800" dirty="0"/>
              <a:t>	Understand the boss</a:t>
            </a:r>
          </a:p>
          <a:p>
            <a:r>
              <a:rPr lang="en-US" sz="2800" dirty="0"/>
              <a:t>Keep boss informed</a:t>
            </a:r>
          </a:p>
          <a:p>
            <a:r>
              <a:rPr lang="en-US" sz="2800" dirty="0"/>
              <a:t>Make boss’s job easy</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5631" y="670560"/>
            <a:ext cx="7932737" cy="4800600"/>
          </a:xfrm>
        </p:spPr>
        <p:txBody>
          <a:bodyPr>
            <a:normAutofit/>
          </a:bodyPr>
          <a:lstStyle/>
          <a:p>
            <a:pPr>
              <a:buNone/>
            </a:pPr>
            <a:r>
              <a:rPr lang="en-US" sz="4000" dirty="0"/>
              <a:t>Associates</a:t>
            </a:r>
          </a:p>
          <a:p>
            <a:r>
              <a:rPr lang="en-US" sz="4000" dirty="0"/>
              <a:t>Don’t invade another division</a:t>
            </a:r>
          </a:p>
          <a:p>
            <a:r>
              <a:rPr lang="en-US" sz="4000" dirty="0"/>
              <a:t>Make your complaints to the person responsible</a:t>
            </a:r>
          </a:p>
          <a:p>
            <a:r>
              <a:rPr lang="en-US" sz="4000" dirty="0"/>
              <a:t>Keep old school ties</a:t>
            </a:r>
          </a:p>
          <a:p>
            <a:r>
              <a:rPr lang="en-US" sz="4000" dirty="0"/>
              <a:t>You are the company’s representative</a:t>
            </a:r>
          </a:p>
          <a:p>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8725" y="274638"/>
            <a:ext cx="7915275" cy="1143000"/>
          </a:xfrm>
        </p:spPr>
        <p:txBody>
          <a:bodyPr/>
          <a:lstStyle/>
          <a:p>
            <a:r>
              <a:rPr lang="en-US" dirty="0"/>
              <a:t>Charting Your Career</a:t>
            </a:r>
          </a:p>
        </p:txBody>
      </p:sp>
      <p:sp>
        <p:nvSpPr>
          <p:cNvPr id="3" name="Content Placeholder 2"/>
          <p:cNvSpPr>
            <a:spLocks noGrp="1"/>
          </p:cNvSpPr>
          <p:nvPr>
            <p:ph idx="4294967295"/>
          </p:nvPr>
        </p:nvSpPr>
        <p:spPr>
          <a:xfrm>
            <a:off x="279400" y="1295400"/>
            <a:ext cx="8757920" cy="4800600"/>
          </a:xfrm>
        </p:spPr>
        <p:txBody>
          <a:bodyPr>
            <a:normAutofit fontScale="92500" lnSpcReduction="20000"/>
          </a:bodyPr>
          <a:lstStyle/>
          <a:p>
            <a:pPr>
              <a:buNone/>
            </a:pPr>
            <a:r>
              <a:rPr lang="en-US" sz="4000" dirty="0"/>
              <a:t>Career Fields</a:t>
            </a:r>
          </a:p>
          <a:p>
            <a:pPr marL="642937" indent="-514350">
              <a:buFont typeface="+mj-lt"/>
              <a:buAutoNum type="arabicPeriod"/>
            </a:pPr>
            <a:r>
              <a:rPr lang="en-US" sz="4000" dirty="0"/>
              <a:t>Operational </a:t>
            </a:r>
            <a:r>
              <a:rPr lang="en-US" sz="2400" dirty="0"/>
              <a:t>(</a:t>
            </a:r>
            <a:r>
              <a:rPr lang="en-NZ" sz="2400" dirty="0"/>
              <a:t>manufacturing, purchasing, planning, customer service and sales)</a:t>
            </a:r>
            <a:endParaRPr lang="en-US" sz="4000" dirty="0"/>
          </a:p>
          <a:p>
            <a:pPr marL="642937" indent="-514350">
              <a:buFont typeface="+mj-lt"/>
              <a:buAutoNum type="arabicPeriod"/>
            </a:pPr>
            <a:r>
              <a:rPr lang="en-US" sz="4000" dirty="0"/>
              <a:t>Research and Design </a:t>
            </a:r>
            <a:r>
              <a:rPr lang="en-US" sz="2400" dirty="0"/>
              <a:t>(</a:t>
            </a:r>
            <a:r>
              <a:rPr lang="en-NZ" sz="2400" dirty="0"/>
              <a:t>R&amp;D for new systems)</a:t>
            </a:r>
            <a:endParaRPr lang="en-US" sz="4000" dirty="0"/>
          </a:p>
          <a:p>
            <a:pPr marL="642937" indent="-514350">
              <a:buFont typeface="+mj-lt"/>
              <a:buAutoNum type="arabicPeriod"/>
            </a:pPr>
            <a:r>
              <a:rPr lang="en-US" sz="4000" dirty="0"/>
              <a:t>Engineering Management </a:t>
            </a:r>
            <a:r>
              <a:rPr lang="en-US" sz="2400" dirty="0"/>
              <a:t>(</a:t>
            </a:r>
            <a:r>
              <a:rPr lang="en-NZ" sz="2400" dirty="0"/>
              <a:t>2/3 of engineers in the past have spent about the last 2/3 of their careers in some level of management responsibility)</a:t>
            </a:r>
            <a:endParaRPr lang="en-US" sz="2400" dirty="0"/>
          </a:p>
          <a:p>
            <a:pPr marL="642937" indent="-514350">
              <a:buFont typeface="+mj-lt"/>
              <a:buAutoNum type="arabicPeriod"/>
            </a:pPr>
            <a:r>
              <a:rPr lang="en-US" sz="4000" dirty="0"/>
              <a:t>Entrepreneurial </a:t>
            </a:r>
            <a:r>
              <a:rPr lang="en-US" sz="2400" dirty="0"/>
              <a:t>(Form own company; </a:t>
            </a:r>
            <a:r>
              <a:rPr lang="en-NZ" sz="2400" dirty="0"/>
              <a:t>Risk of failure are greater, but so is the potential reward)</a:t>
            </a:r>
          </a:p>
          <a:p>
            <a:pPr marL="642937" lvl="1" indent="-514350">
              <a:spcBef>
                <a:spcPts val="600"/>
              </a:spcBef>
              <a:buSzPct val="80000"/>
              <a:buFont typeface="+mj-lt"/>
              <a:buAutoNum type="arabicPeriod" startAt="5"/>
            </a:pPr>
            <a:r>
              <a:rPr lang="en-US" sz="4000" dirty="0"/>
              <a:t>Consulting</a:t>
            </a:r>
            <a:r>
              <a:rPr lang="en-US" sz="2800" dirty="0"/>
              <a:t> </a:t>
            </a:r>
            <a:r>
              <a:rPr lang="en-US" sz="2400" dirty="0"/>
              <a:t>(</a:t>
            </a:r>
            <a:r>
              <a:rPr lang="en-NZ" sz="2400" dirty="0"/>
              <a:t>Designs, advise, solve problems on behalf of other individuals and organizations)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5631" y="579120"/>
            <a:ext cx="7932737" cy="4800600"/>
          </a:xfrm>
        </p:spPr>
        <p:txBody>
          <a:bodyPr>
            <a:normAutofit/>
          </a:bodyPr>
          <a:lstStyle/>
          <a:p>
            <a:pPr marL="642937" lvl="1" indent="-514350">
              <a:spcBef>
                <a:spcPts val="600"/>
              </a:spcBef>
              <a:buSzPct val="80000"/>
              <a:buFont typeface="+mj-lt"/>
              <a:buAutoNum type="arabicPeriod" startAt="5"/>
            </a:pPr>
            <a:r>
              <a:rPr lang="en-US" sz="4800" dirty="0"/>
              <a:t>Writing</a:t>
            </a:r>
            <a:r>
              <a:rPr lang="en-US" sz="2800" dirty="0"/>
              <a:t> </a:t>
            </a:r>
            <a:r>
              <a:rPr lang="en-US" sz="2400" dirty="0"/>
              <a:t>(</a:t>
            </a:r>
            <a:r>
              <a:rPr lang="en-NZ" sz="2400" dirty="0"/>
              <a:t>Writing for technical magazines, journals, technical editor or abstractor; preparing training &amp; maintenance manual, preparing sales literature of technological product)</a:t>
            </a:r>
          </a:p>
          <a:p>
            <a:pPr marL="642937" lvl="1" indent="-514350">
              <a:spcBef>
                <a:spcPts val="600"/>
              </a:spcBef>
              <a:buSzPct val="80000"/>
              <a:buFont typeface="+mj-lt"/>
              <a:buAutoNum type="arabicPeriod" startAt="5"/>
            </a:pPr>
            <a:r>
              <a:rPr lang="en-US" sz="4800" dirty="0"/>
              <a:t>Academic</a:t>
            </a:r>
            <a:r>
              <a:rPr lang="en-US" sz="2800" dirty="0"/>
              <a:t> </a:t>
            </a:r>
            <a:r>
              <a:rPr lang="en-US" sz="2400" dirty="0"/>
              <a:t>(</a:t>
            </a:r>
            <a:r>
              <a:rPr lang="en-NZ" sz="2400" dirty="0"/>
              <a:t>High school teaching , teaching pre-engineering subjects in  junior colleges; Careers in universities can be taken as combination of  teaching, research, consulting and writing)</a:t>
            </a:r>
            <a:endParaRPr lang="en-US" sz="2400" dirty="0"/>
          </a:p>
          <a:p>
            <a:pPr marL="642937" lvl="1" indent="-514350">
              <a:spcBef>
                <a:spcPts val="600"/>
              </a:spcBef>
              <a:buSzPct val="80000"/>
              <a:buFont typeface="+mj-lt"/>
              <a:buAutoNum type="arabicPeriod" startAt="5"/>
            </a:pPr>
            <a:r>
              <a:rPr lang="en-US" sz="4800" dirty="0"/>
              <a:t>Other</a:t>
            </a:r>
            <a:r>
              <a:rPr lang="en-US" sz="2800" dirty="0"/>
              <a:t> </a:t>
            </a:r>
            <a:r>
              <a:rPr lang="en-US" sz="2400" dirty="0"/>
              <a:t>(</a:t>
            </a:r>
            <a:r>
              <a:rPr lang="en-NZ" sz="2400" dirty="0"/>
              <a:t>Something entirely different  from engineering field)</a:t>
            </a:r>
            <a:endParaRPr lang="en-US" sz="2400" dirty="0"/>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8920" y="166529"/>
            <a:ext cx="8646160" cy="6189662"/>
          </a:xfrm>
        </p:spPr>
        <p:txBody>
          <a:bodyPr>
            <a:normAutofit/>
          </a:bodyPr>
          <a:lstStyle/>
          <a:p>
            <a:pPr>
              <a:buNone/>
            </a:pPr>
            <a:r>
              <a:rPr lang="en-US" sz="3200" dirty="0"/>
              <a:t>Career Stages – Super (1957)</a:t>
            </a:r>
          </a:p>
          <a:p>
            <a:pPr lvl="1"/>
            <a:r>
              <a:rPr lang="en-US" sz="2800" dirty="0"/>
              <a:t>Growth (birth to age14)</a:t>
            </a:r>
          </a:p>
          <a:p>
            <a:pPr marL="914400" lvl="1" indent="-290513"/>
            <a:r>
              <a:rPr lang="en-NZ" dirty="0"/>
              <a:t>first awareness of career decisions</a:t>
            </a:r>
          </a:p>
          <a:p>
            <a:pPr marL="914400" lvl="1" indent="-290513"/>
            <a:r>
              <a:rPr lang="en-NZ" dirty="0"/>
              <a:t>initial development of career aspirations, interest and abilities</a:t>
            </a:r>
          </a:p>
          <a:p>
            <a:pPr lvl="1"/>
            <a:r>
              <a:rPr lang="en-US" sz="2800" dirty="0"/>
              <a:t>Exploration (ages15 to 24)</a:t>
            </a:r>
          </a:p>
          <a:p>
            <a:pPr marL="914400" lvl="1" indent="-290513"/>
            <a:r>
              <a:rPr lang="en-NZ" dirty="0"/>
              <a:t>trying out tentative choices</a:t>
            </a:r>
          </a:p>
          <a:p>
            <a:pPr marL="914400" lvl="1" indent="-290513"/>
            <a:r>
              <a:rPr lang="en-NZ" dirty="0"/>
              <a:t>transition involving training and trial in a beginning job</a:t>
            </a:r>
          </a:p>
          <a:p>
            <a:pPr lvl="1"/>
            <a:r>
              <a:rPr lang="en-US" sz="2800" dirty="0"/>
              <a:t>Establishment (ages 24 to 44)</a:t>
            </a:r>
          </a:p>
          <a:p>
            <a:pPr marL="914400" lvl="1" indent="-290513"/>
            <a:r>
              <a:rPr lang="en-NZ" dirty="0"/>
              <a:t>The first five years: trial period </a:t>
            </a:r>
          </a:p>
          <a:p>
            <a:pPr marL="914400" lvl="1" indent="-290513"/>
            <a:r>
              <a:rPr lang="en-NZ" dirty="0"/>
              <a:t>1 or 2 changes in field</a:t>
            </a:r>
          </a:p>
          <a:p>
            <a:pPr lvl="1"/>
            <a:r>
              <a:rPr lang="en-US" sz="2800" dirty="0"/>
              <a:t>Maintenance (ages 45 to 65)</a:t>
            </a:r>
          </a:p>
          <a:p>
            <a:pPr marL="914400" lvl="1" indent="-290513"/>
            <a:r>
              <a:rPr lang="en-NZ" dirty="0"/>
              <a:t>Hold on to the place achieved</a:t>
            </a:r>
          </a:p>
          <a:p>
            <a:pPr marL="914400" lvl="1" indent="-290513"/>
            <a:r>
              <a:rPr lang="en-NZ" dirty="0"/>
              <a:t>Continues in established pattern </a:t>
            </a:r>
            <a:endParaRPr lang="en-NZ" sz="2000" dirty="0"/>
          </a:p>
          <a:p>
            <a:pPr lvl="1"/>
            <a:r>
              <a:rPr lang="en-US" sz="2800" dirty="0"/>
              <a:t>Disengagement</a:t>
            </a:r>
          </a:p>
          <a:p>
            <a:pPr marL="914400" lvl="1" indent="-290513"/>
            <a:r>
              <a:rPr lang="en-NZ" dirty="0"/>
              <a:t>Physical and mental power decline</a:t>
            </a:r>
          </a:p>
          <a:p>
            <a:pPr marL="914400" lvl="1" indent="-290513"/>
            <a:r>
              <a:rPr lang="en-NZ" dirty="0"/>
              <a:t>Less participation then stops</a:t>
            </a:r>
          </a:p>
          <a:p>
            <a:pPr lvl="1"/>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2880" y="131127"/>
            <a:ext cx="8534400" cy="6321425"/>
          </a:xfrm>
        </p:spPr>
        <p:txBody>
          <a:bodyPr>
            <a:normAutofit fontScale="92500" lnSpcReduction="10000"/>
          </a:bodyPr>
          <a:lstStyle/>
          <a:p>
            <a:pPr>
              <a:buNone/>
            </a:pPr>
            <a:r>
              <a:rPr lang="en-US" sz="2800" dirty="0"/>
              <a:t>	</a:t>
            </a:r>
            <a:r>
              <a:rPr lang="en-US" sz="3600" dirty="0"/>
              <a:t>Four Career Stages for Professionals – Dalton and Thompson</a:t>
            </a:r>
            <a:endParaRPr lang="en-US" sz="2800" dirty="0"/>
          </a:p>
          <a:p>
            <a:r>
              <a:rPr lang="en-US" sz="3200" dirty="0"/>
              <a:t>Apprentice</a:t>
            </a:r>
            <a:r>
              <a:rPr lang="en-US" sz="2800" dirty="0"/>
              <a:t> </a:t>
            </a:r>
            <a:r>
              <a:rPr lang="en-US" dirty="0"/>
              <a:t>learns to be an effective subordinate who demonstrates </a:t>
            </a:r>
            <a:r>
              <a:rPr lang="en-US" dirty="0">
                <a:solidFill>
                  <a:schemeClr val="accent5">
                    <a:lumMod val="75000"/>
                  </a:schemeClr>
                </a:solidFill>
              </a:rPr>
              <a:t>willingness to do routine assignments, yet aggressively searches out new and more challenging tasks</a:t>
            </a:r>
            <a:r>
              <a:rPr lang="en-US" dirty="0"/>
              <a:t>. By leaving this field too early, the individual does not learn from the experience of others. . . .</a:t>
            </a:r>
            <a:endParaRPr lang="en-US" sz="2800" dirty="0"/>
          </a:p>
          <a:p>
            <a:r>
              <a:rPr lang="en-US" sz="3200" dirty="0"/>
              <a:t>Colleague</a:t>
            </a:r>
            <a:r>
              <a:rPr lang="en-US" sz="2800" dirty="0"/>
              <a:t> </a:t>
            </a:r>
            <a:r>
              <a:rPr lang="en-US" dirty="0"/>
              <a:t>building a reputation as a technically competent individual... The individual becomes </a:t>
            </a:r>
            <a:r>
              <a:rPr lang="en-US" dirty="0">
                <a:solidFill>
                  <a:schemeClr val="accent5">
                    <a:lumMod val="75000"/>
                  </a:schemeClr>
                </a:solidFill>
              </a:rPr>
              <a:t>less dependent and starts to contribute personal ideas about what to do in a given situation.</a:t>
            </a:r>
            <a:r>
              <a:rPr lang="en-US" dirty="0"/>
              <a:t> Many professionals stay in this stage for the rest of their careers and have a reasonably successful career although their value to the organization dwindles over time. . . .</a:t>
            </a:r>
          </a:p>
          <a:p>
            <a:r>
              <a:rPr lang="en-US" sz="3200" dirty="0"/>
              <a:t>Mentor</a:t>
            </a:r>
            <a:r>
              <a:rPr lang="en-US" sz="2800" dirty="0"/>
              <a:t> </a:t>
            </a:r>
            <a:r>
              <a:rPr lang="en-US" dirty="0"/>
              <a:t>individual is able to take </a:t>
            </a:r>
            <a:r>
              <a:rPr lang="en-US" dirty="0">
                <a:solidFill>
                  <a:schemeClr val="accent5">
                    <a:lumMod val="75000"/>
                  </a:schemeClr>
                </a:solidFill>
              </a:rPr>
              <a:t>increased responsibility for influencing, guiding, directing, and developing other people.</a:t>
            </a:r>
            <a:r>
              <a:rPr lang="en-US" dirty="0"/>
              <a:t> . . . The individual in this stage may serve with one or a combination of three roles:  an informal mentor, a manager, or the idea person [gatekeeper]. . . . 80 percent of those who make it to this stage were perceived by the organization to be above-average performers.</a:t>
            </a:r>
          </a:p>
          <a:p>
            <a:r>
              <a:rPr lang="en-US" sz="3200" dirty="0"/>
              <a:t>Sponsor</a:t>
            </a:r>
            <a:r>
              <a:rPr lang="en-US" sz="2800" dirty="0"/>
              <a:t> </a:t>
            </a:r>
            <a:r>
              <a:rPr lang="en-US" dirty="0"/>
              <a:t>requires that the individual move up from influencing groups of individuals to </a:t>
            </a:r>
            <a:r>
              <a:rPr lang="en-US" dirty="0">
                <a:solidFill>
                  <a:schemeClr val="accent5">
                    <a:lumMod val="75000"/>
                  </a:schemeClr>
                </a:solidFill>
              </a:rPr>
              <a:t>affecting the direction of the organization</a:t>
            </a:r>
            <a:r>
              <a:rPr lang="en-US" dirty="0"/>
              <a:t> or a major segment of it. . . . These people can play one or more of three roles: manager, internal entrepreneur, or idea innovator [the senior professional person in a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3800" y="274638"/>
            <a:ext cx="7950200" cy="1143000"/>
          </a:xfrm>
        </p:spPr>
        <p:txBody>
          <a:bodyPr/>
          <a:lstStyle/>
          <a:p>
            <a:r>
              <a:rPr lang="en-US" dirty="0"/>
              <a:t>Communicating Your Ideas</a:t>
            </a:r>
          </a:p>
        </p:txBody>
      </p:sp>
      <p:sp>
        <p:nvSpPr>
          <p:cNvPr id="3" name="Content Placeholder 2"/>
          <p:cNvSpPr>
            <a:spLocks noGrp="1"/>
          </p:cNvSpPr>
          <p:nvPr>
            <p:ph idx="4294967295"/>
          </p:nvPr>
        </p:nvSpPr>
        <p:spPr>
          <a:xfrm>
            <a:off x="1211263" y="1447800"/>
            <a:ext cx="7932737" cy="522288"/>
          </a:xfrm>
        </p:spPr>
        <p:txBody>
          <a:bodyPr/>
          <a:lstStyle/>
          <a:p>
            <a:pPr>
              <a:buNone/>
            </a:pPr>
            <a:r>
              <a:rPr lang="en-US" dirty="0"/>
              <a:t>Communication</a:t>
            </a:r>
          </a:p>
        </p:txBody>
      </p:sp>
      <p:sp>
        <p:nvSpPr>
          <p:cNvPr id="4" name="Oval 4"/>
          <p:cNvSpPr>
            <a:spLocks noChangeArrowheads="1"/>
          </p:cNvSpPr>
          <p:nvPr/>
        </p:nvSpPr>
        <p:spPr bwMode="auto">
          <a:xfrm>
            <a:off x="1670537" y="2051538"/>
            <a:ext cx="6770077" cy="2731477"/>
          </a:xfrm>
          <a:prstGeom prst="ellipse">
            <a:avLst/>
          </a:prstGeom>
          <a:solidFill>
            <a:schemeClr val="tx2">
              <a:lumMod val="60000"/>
              <a:lumOff val="40000"/>
            </a:schemeClr>
          </a:solidFill>
          <a:ln w="38100">
            <a:solidFill>
              <a:schemeClr val="bg1"/>
            </a:solidFill>
            <a:round/>
            <a:headEnd/>
            <a:tailEnd/>
          </a:ln>
        </p:spPr>
        <p:txBody>
          <a:bodyPr wrap="none" anchor="ctr"/>
          <a:lstStyle/>
          <a:p>
            <a:pPr algn="ctr"/>
            <a:r>
              <a:rPr lang="en-US" sz="2400" b="1" dirty="0">
                <a:latin typeface="Times New Roman" pitchFamily="18" charset="0"/>
                <a:cs typeface="Times New Roman" pitchFamily="18" charset="0"/>
              </a:rPr>
              <a:t>A process by which information is </a:t>
            </a:r>
          </a:p>
          <a:p>
            <a:pPr algn="ctr"/>
            <a:r>
              <a:rPr lang="en-US" sz="2400" b="1" dirty="0">
                <a:latin typeface="Times New Roman" pitchFamily="18" charset="0"/>
                <a:cs typeface="Times New Roman" pitchFamily="18" charset="0"/>
              </a:rPr>
              <a:t>exchanged between </a:t>
            </a:r>
          </a:p>
          <a:p>
            <a:pPr algn="ctr"/>
            <a:r>
              <a:rPr lang="en-US" sz="2400" b="1" dirty="0">
                <a:latin typeface="Times New Roman" pitchFamily="18" charset="0"/>
                <a:cs typeface="Times New Roman" pitchFamily="18" charset="0"/>
              </a:rPr>
              <a:t>individuals  through a common</a:t>
            </a:r>
          </a:p>
          <a:p>
            <a:pPr algn="ctr"/>
            <a:r>
              <a:rPr lang="en-US" sz="2400" b="1" dirty="0">
                <a:latin typeface="Times New Roman" pitchFamily="18" charset="0"/>
                <a:cs typeface="Times New Roman" pitchFamily="18" charset="0"/>
              </a:rPr>
              <a:t>system of symbols, signs or behavior.</a:t>
            </a:r>
          </a:p>
        </p:txBody>
      </p:sp>
      <p:sp>
        <p:nvSpPr>
          <p:cNvPr id="5" name="Rectangle 5"/>
          <p:cNvSpPr>
            <a:spLocks noChangeArrowheads="1"/>
          </p:cNvSpPr>
          <p:nvPr/>
        </p:nvSpPr>
        <p:spPr bwMode="auto">
          <a:xfrm>
            <a:off x="1055078" y="5181601"/>
            <a:ext cx="7842738" cy="1200329"/>
          </a:xfrm>
          <a:prstGeom prst="rect">
            <a:avLst/>
          </a:prstGeom>
          <a:noFill/>
          <a:ln w="9525">
            <a:noFill/>
            <a:miter lim="800000"/>
            <a:headEnd/>
            <a:tailEnd/>
          </a:ln>
        </p:spPr>
        <p:txBody>
          <a:bodyPr wrap="square" anchor="ctr">
            <a:spAutoFit/>
          </a:bodyPr>
          <a:lstStyle/>
          <a:p>
            <a:r>
              <a:rPr lang="en-US" sz="2400" b="1" dirty="0">
                <a:solidFill>
                  <a:schemeClr val="accent5"/>
                </a:solidFill>
                <a:latin typeface="Times New Roman" pitchFamily="18" charset="0"/>
                <a:cs typeface="Times New Roman" pitchFamily="18" charset="0"/>
              </a:rPr>
              <a:t>Communication is a two-way process which involves:</a:t>
            </a:r>
            <a:endParaRPr lang="en-US" sz="2400" dirty="0">
              <a:solidFill>
                <a:schemeClr val="accent5"/>
              </a:solidFill>
              <a:latin typeface="Times New Roman" pitchFamily="18" charset="0"/>
              <a:cs typeface="Times New Roman" pitchFamily="18" charset="0"/>
            </a:endParaRPr>
          </a:p>
          <a:p>
            <a:pPr>
              <a:buFontTx/>
              <a:buChar char="•"/>
            </a:pPr>
            <a:r>
              <a:rPr lang="en-US" sz="2400" dirty="0">
                <a:latin typeface="Times New Roman" pitchFamily="18" charset="0"/>
                <a:cs typeface="Times New Roman" pitchFamily="18" charset="0"/>
              </a:rPr>
              <a:t>    Listening to others (Receiving) message</a:t>
            </a:r>
          </a:p>
          <a:p>
            <a:pPr>
              <a:buFontTx/>
              <a:buChar char="•"/>
            </a:pPr>
            <a:r>
              <a:rPr lang="en-US" sz="2400" dirty="0">
                <a:latin typeface="Times New Roman" pitchFamily="18" charset="0"/>
                <a:cs typeface="Times New Roman" pitchFamily="18" charset="0"/>
              </a:rPr>
              <a:t>    Asserting/Expressing (Sending)</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28574</TotalTime>
  <Words>1312</Words>
  <Application>Microsoft Office PowerPoint</Application>
  <PresentationFormat>On-screen Show (4:3)</PresentationFormat>
  <Paragraphs>119</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Monotype Sorts</vt:lpstr>
      <vt:lpstr>Tahoma</vt:lpstr>
      <vt:lpstr>Times New Roman</vt:lpstr>
      <vt:lpstr>Retrospect</vt:lpstr>
      <vt:lpstr>PowerPoint Presentation</vt:lpstr>
      <vt:lpstr>PowerPoint Presentation</vt:lpstr>
      <vt:lpstr>Getting Off to Right Start</vt:lpstr>
      <vt:lpstr>PowerPoint Presentation</vt:lpstr>
      <vt:lpstr>Charting Your Career</vt:lpstr>
      <vt:lpstr>PowerPoint Presentation</vt:lpstr>
      <vt:lpstr>PowerPoint Presentation</vt:lpstr>
      <vt:lpstr>PowerPoint Presentation</vt:lpstr>
      <vt:lpstr>Communicating Your Ideas</vt:lpstr>
      <vt:lpstr>PowerPoint Presentation</vt:lpstr>
      <vt:lpstr>Importance of Communication</vt:lpstr>
      <vt:lpstr>PowerPoint Presentation</vt:lpstr>
      <vt:lpstr>PowerPoint Presentation</vt:lpstr>
      <vt:lpstr>PowerPoint Presentation</vt:lpstr>
      <vt:lpstr>PowerPoint Presentation</vt:lpstr>
      <vt:lpstr>Communication Tools of Special Importance to the Engineer</vt:lpstr>
      <vt:lpstr>Staying Technically Competent</vt:lpstr>
      <vt:lpstr>PowerPoint Presentation</vt:lpstr>
      <vt:lpstr>PowerPoint Presentation</vt:lpstr>
    </vt:vector>
  </TitlesOfParts>
  <Company>College of Engineering-FIU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Making Economic Decisions</dc:title>
  <dc:creator>ENG</dc:creator>
  <cp:lastModifiedBy>Raunak Maskay</cp:lastModifiedBy>
  <cp:revision>1050</cp:revision>
  <dcterms:created xsi:type="dcterms:W3CDTF">2006-10-24T18:48:00Z</dcterms:created>
  <dcterms:modified xsi:type="dcterms:W3CDTF">2021-11-21T11:58:18Z</dcterms:modified>
</cp:coreProperties>
</file>