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5"/>
  </p:notesMasterIdLst>
  <p:handoutMasterIdLst>
    <p:handoutMasterId r:id="rId56"/>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294" r:id="rId32"/>
    <p:sldId id="299" r:id="rId33"/>
    <p:sldId id="264" r:id="rId34"/>
    <p:sldId id="334" r:id="rId35"/>
    <p:sldId id="296" r:id="rId36"/>
    <p:sldId id="297" r:id="rId37"/>
    <p:sldId id="298" r:id="rId38"/>
    <p:sldId id="330" r:id="rId39"/>
    <p:sldId id="300" r:id="rId40"/>
    <p:sldId id="320" r:id="rId41"/>
    <p:sldId id="265" r:id="rId42"/>
    <p:sldId id="321" r:id="rId43"/>
    <p:sldId id="322" r:id="rId44"/>
    <p:sldId id="291" r:id="rId45"/>
    <p:sldId id="302" r:id="rId46"/>
    <p:sldId id="266" r:id="rId47"/>
    <p:sldId id="323" r:id="rId48"/>
    <p:sldId id="311" r:id="rId49"/>
    <p:sldId id="312" r:id="rId50"/>
    <p:sldId id="309" r:id="rId51"/>
    <p:sldId id="310" r:id="rId52"/>
    <p:sldId id="329" r:id="rId53"/>
    <p:sldId id="325"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4/9/2021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4/9/2021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FC5C8D-D3DB-A946-B900-2FF2453738A5}" type="slidenum">
              <a:rPr lang="en-US" smtClean="0"/>
              <a:pPr/>
              <a:t>1</a:t>
            </a:fld>
            <a:endParaRPr lang="en-US"/>
          </a:p>
        </p:txBody>
      </p:sp>
    </p:spTree>
    <p:extLst>
      <p:ext uri="{BB962C8B-B14F-4D97-AF65-F5344CB8AC3E}">
        <p14:creationId xmlns:p14="http://schemas.microsoft.com/office/powerpoint/2010/main" val="2925596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77269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extLst>
      <p:ext uri="{BB962C8B-B14F-4D97-AF65-F5344CB8AC3E}">
        <p14:creationId xmlns:p14="http://schemas.microsoft.com/office/powerpoint/2010/main" val="107806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19091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46</a:t>
            </a:fld>
            <a:endParaRPr lang="en-US"/>
          </a:p>
        </p:txBody>
      </p:sp>
    </p:spTree>
    <p:extLst>
      <p:ext uri="{BB962C8B-B14F-4D97-AF65-F5344CB8AC3E}">
        <p14:creationId xmlns:p14="http://schemas.microsoft.com/office/powerpoint/2010/main" val="72615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17600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0112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5485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15611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6253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1559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768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32</a:t>
            </a:fld>
            <a:endParaRPr lang="en-US"/>
          </a:p>
        </p:txBody>
      </p:sp>
    </p:spTree>
    <p:extLst>
      <p:ext uri="{BB962C8B-B14F-4D97-AF65-F5344CB8AC3E}">
        <p14:creationId xmlns:p14="http://schemas.microsoft.com/office/powerpoint/2010/main" val="223447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7830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0D8687E-CAD9-441C-87F6-714B9A03F396}" type="datetime1">
              <a:rPr lang="en-US" smtClean="0"/>
              <a:t>4/9/2021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B32DC00-3F93-4AC0-B977-097D60585F0B}" type="datetime1">
              <a:rPr lang="en-US" smtClean="0"/>
              <a:t>4/9/2021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F6DBBD3-9396-444B-9F9A-68EE514454F4}" type="datetime1">
              <a:rPr lang="en-US" smtClean="0"/>
              <a:t>4/9/2021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079A8EA-DFCB-41BB-A730-27C671F098AB}" type="datetime1">
              <a:rPr lang="en-US" smtClean="0"/>
              <a:t>4/9/2021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147951BD-88B6-40A6-9F63-02A43C7D7B43}" type="datetime1">
              <a:rPr lang="en-US" smtClean="0"/>
              <a:t>4/9/2021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FFAEC67F-F9EA-49F3-9736-60437226167E}" type="datetime1">
              <a:rPr lang="en-US" smtClean="0"/>
              <a:t>4/9/2021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EB8F6FC5-0504-4FA7-A277-C1A158BE5511}" type="datetime1">
              <a:rPr lang="en-US" smtClean="0"/>
              <a:t>4/9/2021</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73FA580-E625-4C25-ABEC-0F6174F4DF3B}" type="datetime1">
              <a:rPr lang="en-US" smtClean="0"/>
              <a:t>4/9/2021</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2E6591F-6E30-4E14-A46A-BF8E3C8D41AA}" type="datetime1">
              <a:rPr lang="en-US" smtClean="0"/>
              <a:t>4/9/2021</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55E0E5B-1C33-4493-B18D-D36D86B8A435}" type="datetime1">
              <a:rPr lang="en-US" smtClean="0"/>
              <a:t>4/9/2021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6F1D6B6-9726-4086-AB40-3AC68CB9671F}" type="datetime1">
              <a:rPr lang="en-US" smtClean="0"/>
              <a:t>4/9/2021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309CB51-951B-4A4D-B74C-84C7D991A733}" type="datetime1">
              <a:rPr lang="en-US" smtClean="0"/>
              <a:t>4/9/2021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493170" y="1351658"/>
            <a:ext cx="7772400" cy="20029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002060"/>
                </a:solidFill>
              </a:rPr>
              <a:t>Software Engineering</a:t>
            </a:r>
            <a:br>
              <a:rPr lang="en-US" sz="3200" dirty="0" smtClean="0">
                <a:solidFill>
                  <a:srgbClr val="002060"/>
                </a:solidFill>
              </a:rPr>
            </a:br>
            <a:r>
              <a:rPr lang="en-US" sz="3200" dirty="0" smtClean="0">
                <a:solidFill>
                  <a:srgbClr val="002060"/>
                </a:solidFill>
              </a:rPr>
              <a:t>(COMP 401)</a:t>
            </a:r>
            <a:br>
              <a:rPr lang="en-US" sz="3200" dirty="0" smtClean="0">
                <a:solidFill>
                  <a:srgbClr val="002060"/>
                </a:solidFill>
              </a:rPr>
            </a:br>
            <a:r>
              <a:rPr lang="en-US" sz="3200" dirty="0" smtClean="0">
                <a:solidFill>
                  <a:srgbClr val="002060"/>
                </a:solidFill>
              </a:rPr>
              <a:t>Chapter </a:t>
            </a:r>
            <a:r>
              <a:rPr lang="en-US" sz="3200" dirty="0" smtClean="0">
                <a:solidFill>
                  <a:srgbClr val="002060"/>
                </a:solidFill>
              </a:rPr>
              <a:t>7- Project Management</a:t>
            </a:r>
            <a:endParaRPr lang="en-US" sz="3200" dirty="0" smtClean="0">
              <a:solidFill>
                <a:srgbClr val="002060"/>
              </a:solidFill>
            </a:endParaRPr>
          </a:p>
        </p:txBody>
      </p:sp>
      <p:sp>
        <p:nvSpPr>
          <p:cNvPr id="9" name="Subtitle 2"/>
          <p:cNvSpPr txBox="1">
            <a:spLocks/>
          </p:cNvSpPr>
          <p:nvPr/>
        </p:nvSpPr>
        <p:spPr>
          <a:xfrm>
            <a:off x="1219200" y="3717032"/>
            <a:ext cx="6400800" cy="1752600"/>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buFont typeface="Arial"/>
              <a:buNone/>
              <a:defRPr/>
            </a:pPr>
            <a:r>
              <a:rPr lang="en-US" sz="2400" dirty="0" smtClean="0">
                <a:solidFill>
                  <a:srgbClr val="002060"/>
                </a:solidFill>
                <a:ea typeface="+mn-ea"/>
                <a:cs typeface="+mn-cs"/>
              </a:rPr>
              <a:t>Rabindra </a:t>
            </a:r>
            <a:r>
              <a:rPr lang="en-US" sz="2400" dirty="0" err="1" smtClean="0">
                <a:solidFill>
                  <a:srgbClr val="002060"/>
                </a:solidFill>
                <a:ea typeface="+mn-ea"/>
                <a:cs typeface="+mn-cs"/>
              </a:rPr>
              <a:t>Bista</a:t>
            </a:r>
            <a:r>
              <a:rPr lang="en-US" sz="2400" dirty="0" smtClean="0">
                <a:solidFill>
                  <a:srgbClr val="002060"/>
                </a:solidFill>
                <a:ea typeface="+mn-ea"/>
                <a:cs typeface="+mn-cs"/>
              </a:rPr>
              <a:t>, PhD</a:t>
            </a:r>
          </a:p>
          <a:p>
            <a:pPr fontAlgn="auto">
              <a:spcAft>
                <a:spcPts val="0"/>
              </a:spcAft>
              <a:buFont typeface="Arial"/>
              <a:buNone/>
              <a:defRPr/>
            </a:pPr>
            <a:r>
              <a:rPr lang="en-US" sz="2400" dirty="0" err="1" smtClean="0">
                <a:solidFill>
                  <a:srgbClr val="002060"/>
                </a:solidFill>
                <a:ea typeface="+mn-ea"/>
                <a:cs typeface="+mn-cs"/>
              </a:rPr>
              <a:t>DoCSE</a:t>
            </a:r>
            <a:r>
              <a:rPr lang="en-US" sz="2400" dirty="0" smtClean="0">
                <a:solidFill>
                  <a:srgbClr val="002060"/>
                </a:solidFill>
                <a:ea typeface="+mn-ea"/>
                <a:cs typeface="+mn-cs"/>
              </a:rPr>
              <a:t>, SOE, KU</a:t>
            </a:r>
          </a:p>
          <a:p>
            <a:pPr fontAlgn="auto">
              <a:spcAft>
                <a:spcPts val="0"/>
              </a:spcAft>
              <a:buFont typeface="Arial"/>
              <a:buNone/>
              <a:defRPr/>
            </a:pPr>
            <a:r>
              <a:rPr lang="en-US" sz="2400" dirty="0" smtClean="0">
                <a:solidFill>
                  <a:srgbClr val="002060"/>
                </a:solidFill>
                <a:ea typeface="+mn-ea"/>
                <a:cs typeface="+mn-cs"/>
              </a:rPr>
              <a:t>Spring 2021</a:t>
            </a:r>
            <a:endParaRPr lang="en-US" sz="2400" dirty="0">
              <a:solidFill>
                <a:srgbClr val="002060"/>
              </a:solidFil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r>
              <a:rPr lang="en-GB" dirty="0" smtClean="0"/>
              <a:t>.</a:t>
            </a:r>
          </a:p>
          <a:p>
            <a:pPr>
              <a:lnSpc>
                <a:spcPct val="90000"/>
              </a:lnSpc>
            </a:pPr>
            <a:r>
              <a:rPr lang="en-GB" dirty="0"/>
              <a:t>Software risk management is important because of the inherent uncertainties in software development. </a:t>
            </a:r>
            <a:endParaRPr lang="en-GB" dirty="0" smtClean="0"/>
          </a:p>
          <a:p>
            <a:pPr lvl="1">
              <a:lnSpc>
                <a:spcPct val="90000"/>
              </a:lnSpc>
            </a:pPr>
            <a:r>
              <a:rPr lang="en-GB" dirty="0" smtClean="0"/>
              <a:t>These </a:t>
            </a:r>
            <a:r>
              <a:rPr lang="en-GB" dirty="0"/>
              <a:t>uncertainties stem from loosely defined requirements, requirements changes due to changes in customer needs, difficulties in estimating the time and resources required for software development, and differences in individual skills. </a:t>
            </a:r>
            <a:endParaRPr lang="en-GB" dirty="0" smtClean="0"/>
          </a:p>
          <a:p>
            <a:pPr>
              <a:lnSpc>
                <a:spcPct val="90000"/>
              </a:lnSpc>
            </a:pPr>
            <a:r>
              <a:rPr lang="en-GB" dirty="0"/>
              <a:t>You have to anticipate risks, understand the impact of these risks on the project, the product and the business, and take steps to avoid these risks. </a:t>
            </a:r>
          </a:p>
        </p:txBody>
      </p:sp>
      <p:sp>
        <p:nvSpPr>
          <p:cNvPr id="2" name="Date Placeholder 1"/>
          <p:cNvSpPr>
            <a:spLocks noGrp="1"/>
          </p:cNvSpPr>
          <p:nvPr>
            <p:ph type="dt" sz="half" idx="10"/>
          </p:nvPr>
        </p:nvSpPr>
        <p:spPr/>
        <p:txBody>
          <a:bodyPr/>
          <a:lstStyle/>
          <a:p>
            <a:fld id="{08AC0A53-42C8-469E-9497-05FF267D075E}"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lstStyle/>
          <a:p>
            <a:pPr>
              <a:lnSpc>
                <a:spcPct val="90000"/>
              </a:lnSpc>
            </a:pPr>
            <a:r>
              <a:rPr lang="en-GB" dirty="0" smtClean="0"/>
              <a:t>There are two dimensions of risk classification</a:t>
            </a:r>
          </a:p>
          <a:p>
            <a:pPr lvl="1">
              <a:lnSpc>
                <a:spcPct val="90000"/>
              </a:lnSpc>
            </a:pPr>
            <a:r>
              <a:rPr lang="en-GB" dirty="0" smtClean="0"/>
              <a:t>The type of risk (technical, organizational, ..) </a:t>
            </a:r>
          </a:p>
          <a:p>
            <a:pPr lvl="1">
              <a:lnSpc>
                <a:spcPct val="90000"/>
              </a:lnSpc>
            </a:pPr>
            <a:r>
              <a:rPr lang="en-GB" dirty="0" smtClean="0"/>
              <a:t>what is affected by the risk:</a:t>
            </a:r>
          </a:p>
          <a:p>
            <a:pPr>
              <a:lnSpc>
                <a:spcPct val="90000"/>
              </a:lnSpc>
            </a:pPr>
            <a:r>
              <a:rPr lang="en-GB" i="1" dirty="0" smtClean="0"/>
              <a:t>Project </a:t>
            </a:r>
            <a:r>
              <a:rPr lang="en-GB" i="1" dirty="0"/>
              <a:t>risks </a:t>
            </a:r>
            <a:r>
              <a:rPr lang="en-GB" dirty="0"/>
              <a:t>affect schedule or resources</a:t>
            </a:r>
            <a:r>
              <a:rPr lang="en-GB" dirty="0" smtClean="0"/>
              <a:t>;</a:t>
            </a:r>
          </a:p>
          <a:p>
            <a:pPr>
              <a:lnSpc>
                <a:spcPct val="90000"/>
              </a:lnSpc>
            </a:pPr>
            <a:r>
              <a:rPr lang="en-GB" i="1" dirty="0" smtClean="0"/>
              <a:t>Product </a:t>
            </a:r>
            <a:r>
              <a:rPr lang="en-GB" i="1" dirty="0"/>
              <a:t>risks </a:t>
            </a:r>
            <a:r>
              <a:rPr lang="en-GB" dirty="0"/>
              <a:t>affect the quality or performance of the software being developed</a:t>
            </a:r>
            <a:r>
              <a:rPr lang="en-GB" dirty="0" smtClean="0"/>
              <a:t>;</a:t>
            </a:r>
          </a:p>
          <a:p>
            <a:pPr>
              <a:lnSpc>
                <a:spcPct val="90000"/>
              </a:lnSpc>
            </a:pPr>
            <a:r>
              <a:rPr lang="en-GB" i="1" dirty="0" smtClean="0"/>
              <a:t>Business </a:t>
            </a:r>
            <a:r>
              <a:rPr lang="en-GB" i="1" dirty="0"/>
              <a:t>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fld id="{E4875B1D-13F0-41A1-A6E4-EF7EF7B6F734}"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59"/>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fld id="{1C956F08-EDA2-4E65-87E9-CFC01BB5A940}"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fld id="{D35E9AAB-8940-401A-9B1B-5B815336AA8D}"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sp>
        <p:nvSpPr>
          <p:cNvPr id="3" name="Date Placeholder 2"/>
          <p:cNvSpPr>
            <a:spLocks noGrp="1"/>
          </p:cNvSpPr>
          <p:nvPr>
            <p:ph type="dt" sz="half" idx="10"/>
          </p:nvPr>
        </p:nvSpPr>
        <p:spPr/>
        <p:txBody>
          <a:bodyPr/>
          <a:lstStyle/>
          <a:p>
            <a:fld id="{F13ECCCF-4888-4219-A299-896BF3450DA2}"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r>
              <a:rPr lang="en-GB" dirty="0" smtClean="0"/>
              <a:t>.</a:t>
            </a:r>
          </a:p>
          <a:p>
            <a:pPr lvl="1"/>
            <a:r>
              <a:rPr lang="en-GB" dirty="0" smtClean="0"/>
              <a:t>Organizational </a:t>
            </a:r>
            <a:r>
              <a:rPr lang="en-GB" dirty="0"/>
              <a:t>risks</a:t>
            </a:r>
            <a:r>
              <a:rPr lang="en-GB" dirty="0" smtClean="0"/>
              <a:t>.</a:t>
            </a:r>
            <a:endParaRPr lang="en-GB" dirty="0"/>
          </a:p>
          <a:p>
            <a:pPr lvl="1"/>
            <a:r>
              <a:rPr lang="en-GB" dirty="0"/>
              <a:t>People risks.</a:t>
            </a:r>
          </a:p>
          <a:p>
            <a:pPr lvl="1"/>
            <a:r>
              <a:rPr lang="en-GB" dirty="0" smtClean="0"/>
              <a:t>Requirements </a:t>
            </a:r>
            <a:r>
              <a:rPr lang="en-GB" dirty="0"/>
              <a:t>risks.</a:t>
            </a:r>
          </a:p>
          <a:p>
            <a:pPr lvl="1"/>
            <a:r>
              <a:rPr lang="en-GB" dirty="0"/>
              <a:t>Estimation risks.</a:t>
            </a:r>
          </a:p>
        </p:txBody>
      </p:sp>
      <p:sp>
        <p:nvSpPr>
          <p:cNvPr id="2" name="Date Placeholder 1"/>
          <p:cNvSpPr>
            <a:spLocks noGrp="1"/>
          </p:cNvSpPr>
          <p:nvPr>
            <p:ph type="dt" sz="half" idx="10"/>
          </p:nvPr>
        </p:nvSpPr>
        <p:spPr/>
        <p:txBody>
          <a:bodyPr/>
          <a:lstStyle/>
          <a:p>
            <a:fld id="{58F0044C-45C5-49FE-A76D-F09698394C7B}"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tr>
            </a:tbl>
          </a:graphicData>
        </a:graphic>
      </p:graphicFrame>
      <p:sp>
        <p:nvSpPr>
          <p:cNvPr id="3" name="Date Placeholder 2"/>
          <p:cNvSpPr>
            <a:spLocks noGrp="1"/>
          </p:cNvSpPr>
          <p:nvPr>
            <p:ph type="dt" sz="half" idx="10"/>
          </p:nvPr>
        </p:nvSpPr>
        <p:spPr/>
        <p:txBody>
          <a:bodyPr/>
          <a:lstStyle/>
          <a:p>
            <a:fld id="{7A79974B-C23A-43F0-A737-B14B24244613}" type="datetime1">
              <a:rPr lang="en-US" smtClean="0"/>
              <a:t>4/9/2021</a:t>
            </a:fld>
            <a:endParaRPr lang="en-US" dirty="0"/>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2" name="Date Placeholder 1"/>
          <p:cNvSpPr>
            <a:spLocks noGrp="1"/>
          </p:cNvSpPr>
          <p:nvPr>
            <p:ph type="dt" sz="half" idx="10"/>
          </p:nvPr>
        </p:nvSpPr>
        <p:spPr/>
        <p:txBody>
          <a:bodyPr/>
          <a:lstStyle/>
          <a:p>
            <a:fld id="{21868C06-C890-494B-AF8B-50119B7D7ABC}"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3" name="Date Placeholder 2"/>
          <p:cNvSpPr>
            <a:spLocks noGrp="1"/>
          </p:cNvSpPr>
          <p:nvPr>
            <p:ph type="dt" sz="half" idx="10"/>
          </p:nvPr>
        </p:nvSpPr>
        <p:spPr/>
        <p:txBody>
          <a:bodyPr/>
          <a:lstStyle/>
          <a:p>
            <a:fld id="{475F67E5-982D-4A2A-BF78-2FADDFCA2F57}"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fld id="{D6E749FF-9FC3-4D77-A02E-BFB46B7E25F6}" type="datetime1">
              <a:rPr lang="en-US" smtClean="0"/>
              <a:t>4/9/2021</a:t>
            </a:fld>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6" name="Date Placeholder 5"/>
          <p:cNvSpPr>
            <a:spLocks noGrp="1"/>
          </p:cNvSpPr>
          <p:nvPr>
            <p:ph type="dt" sz="half" idx="10"/>
          </p:nvPr>
        </p:nvSpPr>
        <p:spPr/>
        <p:txBody>
          <a:bodyPr/>
          <a:lstStyle/>
          <a:p>
            <a:fld id="{D90FAA55-2A27-4ABF-8631-9FFC7A6C62F2}"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smtClean="0"/>
              <a:t>Minimization </a:t>
            </a:r>
            <a:r>
              <a:rPr lang="en-GB" dirty="0"/>
              <a:t>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fld id="{8BD4F75E-0431-4F26-9C23-B7E96AFD00F5}"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questions</a:t>
            </a:r>
            <a:endParaRPr lang="en-US" dirty="0"/>
          </a:p>
        </p:txBody>
      </p:sp>
      <p:sp>
        <p:nvSpPr>
          <p:cNvPr id="3" name="Content Placeholder 2"/>
          <p:cNvSpPr>
            <a:spLocks noGrp="1"/>
          </p:cNvSpPr>
          <p:nvPr>
            <p:ph idx="1"/>
          </p:nvPr>
        </p:nvSpPr>
        <p:spPr/>
        <p:txBody>
          <a:bodyPr/>
          <a:lstStyle/>
          <a:p>
            <a:r>
              <a:rPr lang="en-GB" dirty="0" smtClean="0"/>
              <a:t>What </a:t>
            </a:r>
            <a:r>
              <a:rPr lang="en-GB" dirty="0"/>
              <a:t>if several engineers are ill at the same time?</a:t>
            </a:r>
          </a:p>
          <a:p>
            <a:r>
              <a:rPr lang="en-GB" dirty="0" smtClean="0"/>
              <a:t>What </a:t>
            </a:r>
            <a:r>
              <a:rPr lang="en-GB" dirty="0"/>
              <a:t>if an economic downturn leads to budget cuts of 20% for the project?</a:t>
            </a:r>
          </a:p>
          <a:p>
            <a:r>
              <a:rPr lang="en-GB" dirty="0" smtClean="0"/>
              <a:t>What </a:t>
            </a:r>
            <a:r>
              <a:rPr lang="en-GB" dirty="0"/>
              <a:t>if the performance of open-source software is inadequate and the only expert on that open source software leaves?</a:t>
            </a:r>
          </a:p>
          <a:p>
            <a:r>
              <a:rPr lang="en-GB" dirty="0" smtClean="0"/>
              <a:t>What </a:t>
            </a:r>
            <a:r>
              <a:rPr lang="en-GB" dirty="0"/>
              <a:t>if the company that supplies and maintains software components goes out of business?</a:t>
            </a:r>
          </a:p>
          <a:p>
            <a:r>
              <a:rPr lang="en-GB" dirty="0" smtClean="0"/>
              <a:t>What </a:t>
            </a:r>
            <a:r>
              <a:rPr lang="en-GB" dirty="0"/>
              <a:t>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fld id="{B43D0BBD-2D59-4485-BE02-4B27C6F1949E}"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3" name="Date Placeholder 2"/>
          <p:cNvSpPr>
            <a:spLocks noGrp="1"/>
          </p:cNvSpPr>
          <p:nvPr>
            <p:ph type="dt" sz="half" idx="10"/>
          </p:nvPr>
        </p:nvSpPr>
        <p:spPr/>
        <p:txBody>
          <a:bodyPr/>
          <a:lstStyle/>
          <a:p>
            <a:fld id="{69CBE943-EAC0-4BBD-AF8F-823D8983BCD8}"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fld id="{70D71FBB-A265-4FE2-AC61-A86104E67B1D}"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2" name="Date Placeholder 1"/>
          <p:cNvSpPr>
            <a:spLocks noGrp="1"/>
          </p:cNvSpPr>
          <p:nvPr>
            <p:ph type="dt" sz="half" idx="10"/>
          </p:nvPr>
        </p:nvSpPr>
        <p:spPr/>
        <p:txBody>
          <a:bodyPr/>
          <a:lstStyle/>
          <a:p>
            <a:fld id="{C62D31D5-7D8B-4277-98C2-1CF985E0301E}"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bl>
          </a:graphicData>
        </a:graphic>
      </p:graphicFrame>
      <p:sp>
        <p:nvSpPr>
          <p:cNvPr id="3" name="Date Placeholder 2"/>
          <p:cNvSpPr>
            <a:spLocks noGrp="1"/>
          </p:cNvSpPr>
          <p:nvPr>
            <p:ph type="dt" sz="half" idx="10"/>
          </p:nvPr>
        </p:nvSpPr>
        <p:spPr/>
        <p:txBody>
          <a:bodyPr/>
          <a:lstStyle/>
          <a:p>
            <a:fld id="{B69F7B03-D3D0-4FE3-8DA7-86718F6342B0}"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Managing people</a:t>
            </a:r>
            <a:endParaRPr lang="en-US" dirty="0"/>
          </a:p>
        </p:txBody>
      </p:sp>
      <p:sp>
        <p:nvSpPr>
          <p:cNvPr id="4" name="Date Placeholder 3"/>
          <p:cNvSpPr>
            <a:spLocks noGrp="1"/>
          </p:cNvSpPr>
          <p:nvPr>
            <p:ph type="dt" sz="half" idx="10"/>
          </p:nvPr>
        </p:nvSpPr>
        <p:spPr/>
        <p:txBody>
          <a:bodyPr/>
          <a:lstStyle/>
          <a:p>
            <a:fld id="{3519F529-06B1-4FDF-B9B6-9D5C4D575554}"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Tree>
    <p:extLst>
      <p:ext uri="{BB962C8B-B14F-4D97-AF65-F5344CB8AC3E}">
        <p14:creationId xmlns:p14="http://schemas.microsoft.com/office/powerpoint/2010/main" val="148036469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fld id="{2B1E39B9-603A-40A6-9478-1A82E8A46ADD}" type="datetime1">
              <a:rPr lang="en-US" smtClean="0"/>
              <a:t>4/9/2021</a:t>
            </a:fld>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advTm="2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fld id="{037DED6E-9AFD-4A83-9527-F2BDC5F1CDC8}" type="datetime1">
              <a:rPr lang="en-US" smtClean="0"/>
              <a:t>4/9/2021</a:t>
            </a:fld>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fld id="{6809DAB3-D121-4019-B44F-1D9CAE65A7B2}"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fld id="{CA83DDF5-BE4C-4CE0-AD57-8308DF38575F}"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fld id="{1DA2E69C-1828-40F2-A0F8-21FEE8FB7777}"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fld id="{12073EEC-FD3A-4212-9861-37B66DE35661}"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advTm="2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fld id="{7B3EDDF0-D1E8-48B5-8D6C-2204355AEA14}"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fld id="{0237F8D9-E304-41C8-9DA4-C57E2E36A38B}"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case study</a:t>
            </a:r>
            <a:endParaRPr lang="en-US" dirty="0"/>
          </a:p>
        </p:txBody>
      </p:sp>
      <p:sp>
        <p:nvSpPr>
          <p:cNvPr id="3" name="Content Placeholder 2"/>
          <p:cNvSpPr>
            <a:spLocks noGrp="1"/>
          </p:cNvSpPr>
          <p:nvPr>
            <p:ph idx="1"/>
          </p:nvPr>
        </p:nvSpPr>
        <p:spPr/>
        <p:txBody>
          <a:bodyPr/>
          <a:lstStyle/>
          <a:p>
            <a:r>
              <a:rPr lang="en-GB" dirty="0" smtClean="0"/>
              <a:t>If </a:t>
            </a:r>
            <a:r>
              <a:rPr lang="en-GB" dirty="0"/>
              <a:t>you don’t sort out the </a:t>
            </a:r>
            <a:r>
              <a:rPr lang="en-GB" dirty="0" smtClean="0"/>
              <a:t>problem of unacceptable work, </a:t>
            </a:r>
            <a:r>
              <a:rPr lang="en-GB" dirty="0"/>
              <a:t>the other group members will become dissatisfied and feel that they are doing an unfair share of the work. </a:t>
            </a:r>
            <a:endParaRPr lang="en-GB" dirty="0" smtClean="0"/>
          </a:p>
          <a:p>
            <a:r>
              <a:rPr lang="en-GB" dirty="0" smtClean="0"/>
              <a:t>Personal </a:t>
            </a:r>
            <a:r>
              <a:rPr lang="en-GB" dirty="0"/>
              <a:t>difficulties </a:t>
            </a:r>
            <a:r>
              <a:rPr lang="en-GB" dirty="0" smtClean="0"/>
              <a:t>affect </a:t>
            </a:r>
            <a:r>
              <a:rPr lang="en-GB" dirty="0"/>
              <a:t>motivation because people </a:t>
            </a:r>
            <a:r>
              <a:rPr lang="en-GB" dirty="0" smtClean="0"/>
              <a:t>can’t concentrate </a:t>
            </a:r>
            <a:r>
              <a:rPr lang="en-GB" dirty="0"/>
              <a:t>on their work. </a:t>
            </a:r>
            <a:r>
              <a:rPr lang="en-GB" dirty="0" smtClean="0"/>
              <a:t>They need </a:t>
            </a:r>
            <a:r>
              <a:rPr lang="en-GB" dirty="0"/>
              <a:t>time and support to resolve these issues, although you </a:t>
            </a:r>
            <a:r>
              <a:rPr lang="en-GB" dirty="0" smtClean="0"/>
              <a:t>have </a:t>
            </a:r>
            <a:r>
              <a:rPr lang="en-GB" dirty="0"/>
              <a:t>to make </a:t>
            </a:r>
            <a:r>
              <a:rPr lang="en-GB" dirty="0" smtClean="0"/>
              <a:t>clear </a:t>
            </a:r>
            <a:r>
              <a:rPr lang="en-GB" dirty="0"/>
              <a:t>that they </a:t>
            </a:r>
            <a:r>
              <a:rPr lang="en-GB" dirty="0" smtClean="0"/>
              <a:t>still have </a:t>
            </a:r>
            <a:r>
              <a:rPr lang="en-GB" dirty="0"/>
              <a:t>a responsibility to their employer. </a:t>
            </a:r>
            <a:endParaRPr lang="en-GB" dirty="0" smtClean="0"/>
          </a:p>
          <a:p>
            <a:r>
              <a:rPr lang="en-GB" dirty="0"/>
              <a:t>Alice </a:t>
            </a:r>
            <a:r>
              <a:rPr lang="en-GB" dirty="0" smtClean="0"/>
              <a:t>gives </a:t>
            </a:r>
            <a:r>
              <a:rPr lang="en-GB" dirty="0"/>
              <a:t>Dorothy more design autonomy and organizes training courses in software engineering that will give her more opportunities after her current project has finished. </a:t>
            </a:r>
            <a:endParaRPr lang="en-GB" dirty="0" smtClean="0"/>
          </a:p>
          <a:p>
            <a:endParaRPr lang="en-US" dirty="0"/>
          </a:p>
        </p:txBody>
      </p:sp>
      <p:sp>
        <p:nvSpPr>
          <p:cNvPr id="4" name="Date Placeholder 3"/>
          <p:cNvSpPr>
            <a:spLocks noGrp="1"/>
          </p:cNvSpPr>
          <p:nvPr>
            <p:ph type="dt" sz="half" idx="10"/>
          </p:nvPr>
        </p:nvSpPr>
        <p:spPr/>
        <p:txBody>
          <a:bodyPr/>
          <a:lstStyle/>
          <a:p>
            <a:fld id="{492F7C2C-0E1B-443D-A461-B22E7D74491B}"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val="21938167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a:t>
            </a:r>
            <a:r>
              <a:rPr lang="en-GB" dirty="0" smtClean="0"/>
              <a:t>engineering.</a:t>
            </a:r>
            <a:endParaRPr lang="en-GB" dirty="0"/>
          </a:p>
          <a:p>
            <a:pPr lvl="1"/>
            <a:r>
              <a:rPr lang="en-GB" dirty="0"/>
              <a:t>Interaction-oriented</a:t>
            </a:r>
            <a:r>
              <a:rPr lang="en-GB" i="1" dirty="0"/>
              <a:t> </a:t>
            </a:r>
            <a:r>
              <a:rPr lang="en-GB" dirty="0"/>
              <a:t>people, who are motivated by the presence and actions of co-workers. </a:t>
            </a:r>
            <a:endParaRPr lang="en-GB" dirty="0" smtClean="0"/>
          </a:p>
          <a:p>
            <a:pPr lvl="1"/>
            <a:r>
              <a:rPr lang="en-GB" dirty="0"/>
              <a:t>Self-oriented</a:t>
            </a:r>
            <a:r>
              <a:rPr lang="en-GB" i="1" dirty="0"/>
              <a:t> </a:t>
            </a:r>
            <a:r>
              <a:rPr lang="en-GB" dirty="0"/>
              <a:t>people, who are principally motivated by personal </a:t>
            </a:r>
            <a:r>
              <a:rPr lang="en-GB" dirty="0" smtClean="0"/>
              <a:t>success </a:t>
            </a:r>
            <a:r>
              <a:rPr lang="en-GB" dirty="0"/>
              <a:t>and recognition. </a:t>
            </a:r>
          </a:p>
        </p:txBody>
      </p:sp>
      <p:sp>
        <p:nvSpPr>
          <p:cNvPr id="2" name="Date Placeholder 1"/>
          <p:cNvSpPr>
            <a:spLocks noGrp="1"/>
          </p:cNvSpPr>
          <p:nvPr>
            <p:ph type="dt" sz="half" idx="10"/>
          </p:nvPr>
        </p:nvSpPr>
        <p:spPr/>
        <p:txBody>
          <a:bodyPr/>
          <a:lstStyle/>
          <a:p>
            <a:fld id="{A5B2EEE5-4D1F-4E32-B633-FED58A052C11}"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2" name="Date Placeholder 1"/>
          <p:cNvSpPr>
            <a:spLocks noGrp="1"/>
          </p:cNvSpPr>
          <p:nvPr>
            <p:ph type="dt" sz="half" idx="10"/>
          </p:nvPr>
        </p:nvSpPr>
        <p:spPr/>
        <p:txBody>
          <a:bodyPr/>
          <a:lstStyle/>
          <a:p>
            <a:fld id="{4074E366-9583-44AB-8F73-5A1D2717C671}"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2" name="Date Placeholder 1"/>
          <p:cNvSpPr>
            <a:spLocks noGrp="1"/>
          </p:cNvSpPr>
          <p:nvPr>
            <p:ph type="dt" sz="half" idx="10"/>
          </p:nvPr>
        </p:nvSpPr>
        <p:spPr/>
        <p:txBody>
          <a:bodyPr/>
          <a:lstStyle/>
          <a:p>
            <a:fld id="{D6B035CA-215B-47E6-BAC0-EC77B51E124F}"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advTm="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smtClean="0"/>
              <a:t>Teamwork</a:t>
            </a:r>
            <a:endParaRPr lang="en-US" dirty="0"/>
          </a:p>
        </p:txBody>
      </p:sp>
      <p:sp>
        <p:nvSpPr>
          <p:cNvPr id="4" name="Date Placeholder 3"/>
          <p:cNvSpPr>
            <a:spLocks noGrp="1"/>
          </p:cNvSpPr>
          <p:nvPr>
            <p:ph type="dt" sz="half" idx="10"/>
          </p:nvPr>
        </p:nvSpPr>
        <p:spPr/>
        <p:txBody>
          <a:bodyPr/>
          <a:lstStyle/>
          <a:p>
            <a:fld id="{65D593B0-47A7-492B-9913-96E399633459}"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38</a:t>
            </a:fld>
            <a:endParaRPr lang="en-US"/>
          </a:p>
        </p:txBody>
      </p:sp>
    </p:spTree>
    <p:extLst>
      <p:ext uri="{BB962C8B-B14F-4D97-AF65-F5344CB8AC3E}">
        <p14:creationId xmlns:p14="http://schemas.microsoft.com/office/powerpoint/2010/main" val="40654486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fld id="{B2CC0980-CDE3-4219-822B-3A34B587D701}"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coherent and well-functioning development team.</a:t>
            </a:r>
          </a:p>
          <a:p>
            <a:endParaRPr lang="en-US" dirty="0"/>
          </a:p>
        </p:txBody>
      </p:sp>
      <p:sp>
        <p:nvSpPr>
          <p:cNvPr id="6" name="Date Placeholder 5"/>
          <p:cNvSpPr>
            <a:spLocks noGrp="1"/>
          </p:cNvSpPr>
          <p:nvPr>
            <p:ph type="dt" sz="half" idx="10"/>
          </p:nvPr>
        </p:nvSpPr>
        <p:spPr/>
        <p:txBody>
          <a:bodyPr/>
          <a:lstStyle/>
          <a:p>
            <a:fld id="{1AE9CA4F-9C17-4EFA-BB10-0F0E18917EDD}"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fld id="{D72E4837-5940-45EF-B245-4F04AA49CC58}" type="datetime1">
              <a:rPr lang="en-US" smtClean="0"/>
              <a:t>4/9/2021</a:t>
            </a:fld>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3" name="Date Placeholder 2"/>
          <p:cNvSpPr>
            <a:spLocks noGrp="1"/>
          </p:cNvSpPr>
          <p:nvPr>
            <p:ph type="dt" sz="half" idx="10"/>
          </p:nvPr>
        </p:nvSpPr>
        <p:spPr/>
        <p:txBody>
          <a:bodyPr/>
          <a:lstStyle/>
          <a:p>
            <a:fld id="{024BACB8-3113-4A52-B5F8-BE15F32CF7A5}"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fld id="{E1A1740F-70F3-4C44-BCC8-EC91DC7FF439}" type="datetime1">
              <a:rPr lang="en-US" smtClean="0"/>
              <a:t>4/9/2021</a:t>
            </a:fld>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fld id="{2C72D52F-1FA6-4658-B8AB-00EFD51D36C4}" type="datetime1">
              <a:rPr lang="en-US" smtClean="0"/>
              <a:t>4/9/2021</a:t>
            </a:fld>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fld id="{DBF85075-6B6B-4053-86CA-0F5ECD4413B9}"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fld id="{D752E280-C1CB-430E-9B6A-FF20FDA4E400}"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advTm="2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3" name="Date Placeholder 2"/>
          <p:cNvSpPr>
            <a:spLocks noGrp="1"/>
          </p:cNvSpPr>
          <p:nvPr>
            <p:ph type="dt" sz="half" idx="10"/>
          </p:nvPr>
        </p:nvSpPr>
        <p:spPr/>
        <p:txBody>
          <a:bodyPr/>
          <a:lstStyle/>
          <a:p>
            <a:fld id="{26866AA2-2D78-4A7C-9453-0D22F79F631F}" type="datetime1">
              <a:rPr lang="en-US" smtClean="0"/>
              <a:t>4/9/2021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6" name="Date Placeholder 5"/>
          <p:cNvSpPr>
            <a:spLocks noGrp="1"/>
          </p:cNvSpPr>
          <p:nvPr>
            <p:ph type="dt" sz="half" idx="10"/>
          </p:nvPr>
        </p:nvSpPr>
        <p:spPr/>
        <p:txBody>
          <a:bodyPr/>
          <a:lstStyle/>
          <a:p>
            <a:fld id="{58044998-14DC-4ABF-BDC4-06FFFC9B6B45}" type="datetime1">
              <a:rPr lang="en-US" smtClean="0"/>
              <a:t>4/9/2021</a:t>
            </a:fld>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2" name="Date Placeholder 1"/>
          <p:cNvSpPr>
            <a:spLocks noGrp="1"/>
          </p:cNvSpPr>
          <p:nvPr>
            <p:ph type="dt" sz="half" idx="10"/>
          </p:nvPr>
        </p:nvSpPr>
        <p:spPr/>
        <p:txBody>
          <a:bodyPr/>
          <a:lstStyle/>
          <a:p>
            <a:fld id="{DC28A8A1-A2BC-4FD2-9CF0-E2BF7B62ADA8}"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fld id="{A7322CF8-9924-4775-856E-51AA671804E4}"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fld id="{03EF1A1B-D8E5-41A8-9C19-F6805492D07A}"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fld id="{8FFAFF62-A779-4362-8E97-9148009256D1}"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fld id="{B7165A2A-C585-4142-B5A5-887D231227DD}"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advTm="2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fld id="{13BE48D0-1D74-4978-8DDD-73EB2350854B}" type="datetime1">
              <a:rPr lang="en-US" smtClean="0"/>
              <a:t>4/9/2021</a:t>
            </a:fld>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52</a:t>
            </a:fld>
            <a:endParaRPr lang="en-US"/>
          </a:p>
        </p:txBody>
      </p:sp>
    </p:spTree>
    <p:extLst>
      <p:ext uri="{BB962C8B-B14F-4D97-AF65-F5344CB8AC3E}">
        <p14:creationId xmlns:p14="http://schemas.microsoft.com/office/powerpoint/2010/main" val="3668415218"/>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management involves choosing the right people to work on a project and organizing the team and its working environment.</a:t>
            </a:r>
          </a:p>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fld id="{8439B99F-F42C-4BFC-862E-61556315F8B4}" type="datetime1">
              <a:rPr lang="en-US" smtClean="0"/>
              <a:t>4/9/2021</a:t>
            </a:fld>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4" name="Date Placeholder 3"/>
          <p:cNvSpPr>
            <a:spLocks noGrp="1"/>
          </p:cNvSpPr>
          <p:nvPr>
            <p:ph type="dt" sz="half" idx="10"/>
          </p:nvPr>
        </p:nvSpPr>
        <p:spPr/>
        <p:txBody>
          <a:bodyPr/>
          <a:lstStyle/>
          <a:p>
            <a:fld id="{80D206DB-7E0C-47B4-A8B9-0D999B218F58}"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pPr lvl="1"/>
            <a:r>
              <a:rPr lang="en-GB" dirty="0" smtClean="0"/>
              <a:t>Covered in Chapter 23.</a:t>
            </a:r>
          </a:p>
          <a:p>
            <a:r>
              <a:rPr lang="en-GB" i="1" dirty="0" smtClean="0"/>
              <a:t>Risk management</a:t>
            </a:r>
          </a:p>
          <a:p>
            <a:pPr lvl="1"/>
            <a:r>
              <a:rPr lang="en-GB" dirty="0" smtClean="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2" name="Date Placeholder 1"/>
          <p:cNvSpPr>
            <a:spLocks noGrp="1"/>
          </p:cNvSpPr>
          <p:nvPr>
            <p:ph type="dt" sz="half" idx="10"/>
          </p:nvPr>
        </p:nvSpPr>
        <p:spPr/>
        <p:txBody>
          <a:bodyPr/>
          <a:lstStyle/>
          <a:p>
            <a:fld id="{03CEEED0-7B47-4DA0-8985-F3BBBC17E2D5}"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fld id="{C7913CBD-DA38-4A8E-A149-38BBE0B3E7B6}" type="datetime1">
              <a:rPr lang="en-US" smtClean="0"/>
              <a:t>4/9/2021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Risk management</a:t>
            </a:r>
            <a:endParaRPr lang="en-US" dirty="0"/>
          </a:p>
        </p:txBody>
      </p:sp>
      <p:sp>
        <p:nvSpPr>
          <p:cNvPr id="6" name="Date Placeholder 5"/>
          <p:cNvSpPr>
            <a:spLocks noGrp="1"/>
          </p:cNvSpPr>
          <p:nvPr>
            <p:ph type="dt" sz="half" idx="10"/>
          </p:nvPr>
        </p:nvSpPr>
        <p:spPr/>
        <p:txBody>
          <a:bodyPr/>
          <a:lstStyle/>
          <a:p>
            <a:fld id="{229C601E-3476-4561-96B9-12E417E2FCCD}" type="datetime1">
              <a:rPr lang="en-US" smtClean="0"/>
              <a:t>4/9/2021</a:t>
            </a:fld>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409</TotalTime>
  <Words>4225</Words>
  <Application>Microsoft Office PowerPoint</Application>
  <PresentationFormat>On-screen Show (4:3)</PresentationFormat>
  <Paragraphs>561</Paragraphs>
  <Slides>53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ＭＳ Ｐゴシック</vt:lpstr>
      <vt:lpstr>Arial</vt:lpstr>
      <vt:lpstr>Calibri</vt:lpstr>
      <vt:lpstr>Times New Roman</vt:lpstr>
      <vt:lpstr>Wingdings</vt:lpstr>
      <vt:lpstr>SE10 slides</vt:lpstr>
      <vt:lpstr>PowerPoint Presentation</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Rabindra</cp:lastModifiedBy>
  <cp:revision>17</cp:revision>
  <dcterms:created xsi:type="dcterms:W3CDTF">2010-02-12T10:22:34Z</dcterms:created>
  <dcterms:modified xsi:type="dcterms:W3CDTF">2021-04-09T09:30:08Z</dcterms:modified>
</cp:coreProperties>
</file>