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76"/>
  </p:notesMasterIdLst>
  <p:handoutMasterIdLst>
    <p:handoutMasterId r:id="rId77"/>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32" r:id="rId60"/>
    <p:sldId id="358" r:id="rId61"/>
    <p:sldId id="333" r:id="rId62"/>
    <p:sldId id="359" r:id="rId63"/>
    <p:sldId id="361" r:id="rId64"/>
    <p:sldId id="334" r:id="rId65"/>
    <p:sldId id="386" r:id="rId66"/>
    <p:sldId id="320" r:id="rId67"/>
    <p:sldId id="387" r:id="rId68"/>
    <p:sldId id="368" r:id="rId69"/>
    <p:sldId id="388" r:id="rId70"/>
    <p:sldId id="389" r:id="rId71"/>
    <p:sldId id="390" r:id="rId72"/>
    <p:sldId id="365" r:id="rId73"/>
    <p:sldId id="369" r:id="rId74"/>
    <p:sldId id="370" r:id="rId7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929"/>
  </p:normalViewPr>
  <p:slideViewPr>
    <p:cSldViewPr>
      <p:cViewPr varScale="1">
        <p:scale>
          <a:sx n="84" d="100"/>
          <a:sy n="84"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68581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5531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6039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4124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0555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31351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64401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9496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6700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9722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6920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6022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5E1F976-963A-45C7-B1CB-A99FA2C34355}"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F19218A-0D5C-4B66-A0C2-8AC8E53301C5}"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3413BBC-3EC8-49AB-AF4D-73B4A2DDB2A4}"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4B06208-4229-470A-8D24-38174121F57D}"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EAC74686-A561-4123-B73F-F9831FBAE7D7}"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53A1F4CE-0A12-4887-BF42-188F13352A4D}"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2820BB1-BA06-4D04-B852-B6AC3BC81690}" type="datetime1">
              <a:rPr lang="en-US" smtClean="0"/>
              <a:t>4/12/2022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BAA5929-DDCD-4E3A-BF54-E701623ABAE5}" type="datetime1">
              <a:rPr lang="en-US" smtClean="0"/>
              <a:t>4/12/2022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AEFD8FB-23AA-470A-9A95-2BFD08D576DA}" type="datetime1">
              <a:rPr lang="en-US" smtClean="0"/>
              <a:t>4/12/2022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8BEF364-070E-448E-AF59-2A3B94A363DD}"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EFBFC11-8F89-4F8A-BDA7-DBB1FE3AD41D}"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5CA18DD3-88BB-4B40-B36B-37FC4AA5593A}" type="datetime1">
              <a:rPr lang="en-US" smtClean="0"/>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611560" y="1340768"/>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9- Quality Management</a:t>
            </a:r>
          </a:p>
        </p:txBody>
      </p:sp>
      <p:sp>
        <p:nvSpPr>
          <p:cNvPr id="10" name="Subtitle 2"/>
          <p:cNvSpPr txBox="1">
            <a:spLocks/>
          </p:cNvSpPr>
          <p:nvPr/>
        </p:nvSpPr>
        <p:spPr>
          <a:xfrm>
            <a:off x="1219200" y="3717032"/>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Spring 2021</a:t>
            </a:r>
            <a:endParaRPr lang="en-US" sz="2400" dirty="0">
              <a:solidFill>
                <a:srgbClr val="002060"/>
              </a:solidFill>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fld id="{4217139C-1E00-4F04-B9A0-EB72869D6706}" type="datetime1">
              <a:rPr lang="en-US" smtClean="0"/>
              <a:t>4/12/2022</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fld id="{4D7E006F-4C93-4AD8-AA2B-43B5CD841597}" type="datetime1">
              <a:rPr lang="en-US" smtClean="0"/>
              <a:t>4/12/2022</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fld id="{9DE086C7-3426-43B4-8654-A8D2E7162DE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fld id="{EC9F4B35-07FA-4215-A1CB-35B634145084}" type="datetime1">
              <a:rPr lang="en-US" smtClean="0"/>
              <a:t>4/12/2022</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fld id="{82903F7F-3D7B-44AF-AD67-C77B2D19D463}" type="datetime1">
              <a:rPr lang="en-US" smtClean="0"/>
              <a:t>4/12/2022</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fld id="{D22700C7-87FD-4A78-BE2D-A5107A1ED633}" type="datetime1">
              <a:rPr lang="en-US" smtClean="0"/>
              <a:t>4/12/2022</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fld id="{4D75C32B-D397-487E-9670-1F8DD2E283E9}" type="datetime1">
              <a:rPr lang="en-US" smtClean="0"/>
              <a:t>4/12/2022</a:t>
            </a:fld>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fld id="{9415D82F-A7D9-487A-AB1C-11A44C1017FC}"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standards</a:t>
            </a:r>
            <a:endParaRPr lang="en-US" dirty="0"/>
          </a:p>
        </p:txBody>
      </p:sp>
      <p:sp>
        <p:nvSpPr>
          <p:cNvPr id="4" name="Date Placeholder 3"/>
          <p:cNvSpPr>
            <a:spLocks noGrp="1"/>
          </p:cNvSpPr>
          <p:nvPr>
            <p:ph type="dt" sz="half" idx="10"/>
          </p:nvPr>
        </p:nvSpPr>
        <p:spPr/>
        <p:txBody>
          <a:bodyPr/>
          <a:lstStyle/>
          <a:p>
            <a:fld id="{21474028-6302-4895-AACD-40BC2C83ACB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fld id="{E03525E5-D87C-4026-B423-7928AC9C7B74}" type="datetime1">
              <a:rPr lang="en-US" smtClean="0"/>
              <a:t>4/12/2022</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dirty="0" smtClean="0"/>
              <a:t>Software quality</a:t>
            </a:r>
            <a:endParaRPr lang="en-GB" dirty="0" smtClean="0"/>
          </a:p>
          <a:p>
            <a:r>
              <a:rPr lang="en-US" dirty="0" smtClean="0"/>
              <a:t>Software standards</a:t>
            </a:r>
            <a:endParaRPr lang="en-GB" dirty="0" smtClean="0"/>
          </a:p>
          <a:p>
            <a:r>
              <a:rPr lang="en-US" dirty="0" smtClean="0"/>
              <a:t>Reviews and inspections</a:t>
            </a:r>
          </a:p>
          <a:p>
            <a:r>
              <a:rPr lang="en-US" dirty="0" smtClean="0"/>
              <a:t>Quality management and agile development</a:t>
            </a:r>
            <a:endParaRPr lang="en-GB" dirty="0" smtClean="0"/>
          </a:p>
          <a:p>
            <a:r>
              <a:rPr lang="en-US" smtClean="0"/>
              <a:t>Software measurement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fld id="{D2CD8D31-BBF8-47EF-AA1E-67E0E4B2DEDD}" type="datetime1">
              <a:rPr lang="en-US" smtClean="0"/>
              <a:t>4/12/2022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fld id="{A5BCFC33-2F8E-4E9B-9060-8C7F0A44A8AD}" type="datetime1">
              <a:rPr lang="en-US" smtClean="0"/>
              <a:t>4/12/2022</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and process standards</a:t>
            </a:r>
            <a:endParaRPr lang="en-US" dirty="0"/>
          </a:p>
        </p:txBody>
      </p:sp>
      <p:sp>
        <p:nvSpPr>
          <p:cNvPr id="3" name="Content Placeholder 2"/>
          <p:cNvSpPr>
            <a:spLocks noGrp="1"/>
          </p:cNvSpPr>
          <p:nvPr>
            <p:ph idx="1"/>
          </p:nvPr>
        </p:nvSpPr>
        <p:spPr/>
        <p:txBody>
          <a:bodyPr/>
          <a:lstStyle/>
          <a:p>
            <a:r>
              <a:rPr lang="en-US" i="1" dirty="0"/>
              <a:t>Product standards</a:t>
            </a:r>
            <a:r>
              <a:rPr lang="en-US" dirty="0"/>
              <a:t> </a:t>
            </a:r>
            <a:endParaRPr lang="en-US" dirty="0" smtClean="0"/>
          </a:p>
          <a:p>
            <a:pPr lvl="1"/>
            <a:r>
              <a:rPr lang="en-US" dirty="0" smtClean="0"/>
              <a:t>Apply </a:t>
            </a:r>
            <a:r>
              <a:rPr lang="en-US" dirty="0"/>
              <a:t>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smtClean="0"/>
              <a:t>Process </a:t>
            </a:r>
            <a:r>
              <a:rPr lang="en-US" i="1" dirty="0"/>
              <a:t>standards</a:t>
            </a:r>
            <a:r>
              <a:rPr lang="en-US" dirty="0"/>
              <a:t> </a:t>
            </a:r>
            <a:endParaRPr lang="en-US" dirty="0" smtClean="0"/>
          </a:p>
          <a:p>
            <a:pPr lvl="1"/>
            <a:r>
              <a:rPr lang="en-US" dirty="0" smtClean="0"/>
              <a:t>These </a:t>
            </a:r>
            <a:r>
              <a:rPr lang="en-US" dirty="0"/>
              <a:t>define the processes that should be followed during software development. </a:t>
            </a:r>
            <a:r>
              <a:rPr lang="en-US" dirty="0" smtClean="0"/>
              <a:t>Process </a:t>
            </a:r>
            <a:r>
              <a:rPr lang="en-US" dirty="0"/>
              <a:t>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fld id="{5729231E-3590-49C9-8331-057C63D0ED6A}"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fld id="{65AC0AA8-A06D-4FEF-8017-9C09AE5294EC}" type="datetime1">
              <a:rPr lang="en-US" smtClean="0"/>
              <a:t>4/12/2022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fld id="{C521705A-5CAD-4391-8FA2-8B48A09E7383}" type="datetime1">
              <a:rPr lang="en-US" smtClean="0"/>
              <a:t>4/12/2022</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fld id="{2348AD34-9A90-45E7-866C-13A64E74074F}" type="datetime1">
              <a:rPr lang="en-US" smtClean="0"/>
              <a:t>4/12/2022</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fld id="{93829207-7FB3-40E6-A4F4-E0FC11FD4B55}" type="datetime1">
              <a:rPr lang="en-US" smtClean="0"/>
              <a:t>4/12/2022</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fld id="{F7D65BDB-12F6-4C73-9BF9-B2FADD8751E6}" type="datetime1">
              <a:rPr lang="en-US" smtClean="0"/>
              <a:t>4/12/2022</a:t>
            </a:fld>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fld id="{63C9314A-D2CE-48BA-8598-146691796783}" type="datetime1">
              <a:rPr lang="en-US" smtClean="0"/>
              <a:t>4/12/2022</a:t>
            </a:fld>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fld id="{D60AAB42-609C-41FF-8091-15237425CE64}" type="datetime1">
              <a:rPr lang="en-US" smtClean="0"/>
              <a:t>4/12/2022</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and ISO9001</a:t>
            </a:r>
            <a:endParaRPr lang="en-US" dirty="0"/>
          </a:p>
        </p:txBody>
      </p:sp>
      <p:sp>
        <p:nvSpPr>
          <p:cNvPr id="3" name="Content Placeholder 2"/>
          <p:cNvSpPr>
            <a:spLocks noGrp="1"/>
          </p:cNvSpPr>
          <p:nvPr>
            <p:ph idx="1"/>
          </p:nvPr>
        </p:nvSpPr>
        <p:spPr/>
        <p:txBody>
          <a:bodyPr/>
          <a:lstStyle/>
          <a:p>
            <a:r>
              <a:rPr lang="en-US" dirty="0"/>
              <a:t>The ISO 9001 certification is </a:t>
            </a:r>
            <a:r>
              <a:rPr lang="en-US" dirty="0" smtClean="0"/>
              <a:t>inadequate </a:t>
            </a:r>
            <a:r>
              <a:rPr lang="en-US" dirty="0"/>
              <a:t>because it defines quality to be the conformance to standards. </a:t>
            </a:r>
            <a:endParaRPr lang="en-US" dirty="0" smtClean="0"/>
          </a:p>
          <a:p>
            <a:r>
              <a:rPr lang="en-US" dirty="0" smtClean="0"/>
              <a:t>It </a:t>
            </a:r>
            <a:r>
              <a:rPr lang="en-US" dirty="0"/>
              <a:t>takes no account of quality as experienced by users of the software. For example, a company could define test coverage standards specifying that all methods in objects must be called at least once. </a:t>
            </a:r>
            <a:endParaRPr lang="en-US" dirty="0" smtClean="0"/>
          </a:p>
          <a:p>
            <a:r>
              <a:rPr lang="en-US" dirty="0" smtClean="0"/>
              <a:t>Unfortunately</a:t>
            </a:r>
            <a:r>
              <a:rPr lang="en-US" dirty="0"/>
              <a:t>,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fld id="{05C8FCA5-28AA-4BA0-A369-068E2A1744E0}"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fld id="{2CED0B45-5F57-4AB5-AE14-1EE30D31F57C}" type="datetime1">
              <a:rPr lang="en-US" smtClean="0"/>
              <a:t>4/12/2022</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fld id="{6B3FA8B1-542F-49A9-B8AC-44AB0019D061}"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fld id="{B8491304-9C86-4BE9-98DF-6C096B93F468}" type="datetime1">
              <a:rPr lang="en-US" smtClean="0"/>
              <a:t>4/12/2022</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fld id="{562DF398-8D66-4B3D-8700-6252EA22B6A0}" type="datetime1">
              <a:rPr lang="en-US" smtClean="0"/>
              <a:t>4/12/2022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the review process</a:t>
            </a:r>
            <a:endParaRPr lang="en-US" dirty="0"/>
          </a:p>
        </p:txBody>
      </p:sp>
      <p:sp>
        <p:nvSpPr>
          <p:cNvPr id="3" name="Content Placeholder 2"/>
          <p:cNvSpPr>
            <a:spLocks noGrp="1"/>
          </p:cNvSpPr>
          <p:nvPr>
            <p:ph idx="1"/>
          </p:nvPr>
        </p:nvSpPr>
        <p:spPr/>
        <p:txBody>
          <a:bodyPr/>
          <a:lstStyle/>
          <a:p>
            <a:r>
              <a:rPr lang="en-US" dirty="0" smtClean="0"/>
              <a:t>Pre-review activities</a:t>
            </a:r>
          </a:p>
          <a:p>
            <a:pPr lvl="1"/>
            <a:r>
              <a:rPr lang="en-US" dirty="0" smtClean="0"/>
              <a:t>Pre</a:t>
            </a:r>
            <a:r>
              <a:rPr lang="en-US" dirty="0"/>
              <a:t>-review activities are concerned with review planning and review preparation</a:t>
            </a:r>
            <a:r>
              <a:rPr lang="en-GB" dirty="0"/>
              <a:t> </a:t>
            </a:r>
            <a:endParaRPr lang="en-US" dirty="0" smtClean="0"/>
          </a:p>
          <a:p>
            <a:r>
              <a:rPr lang="en-US" dirty="0" smtClean="0"/>
              <a:t>The review meeting</a:t>
            </a:r>
          </a:p>
          <a:p>
            <a:pPr lvl="1"/>
            <a:r>
              <a:rPr lang="en-US" dirty="0"/>
              <a:t>During the review meeting, an author of the document or program being reviewed should ‘walk through’ the document with the review team. </a:t>
            </a:r>
            <a:endParaRPr lang="en-US" dirty="0" smtClean="0"/>
          </a:p>
          <a:p>
            <a:r>
              <a:rPr lang="en-US" dirty="0" smtClean="0"/>
              <a:t>Post-review activities</a:t>
            </a:r>
          </a:p>
          <a:p>
            <a:pPr lvl="1"/>
            <a:r>
              <a:rPr lang="en-US" dirty="0" smtClean="0"/>
              <a:t>These address the problems and issues that have been raised during the review meeting.</a:t>
            </a:r>
            <a:endParaRPr lang="en-US" dirty="0"/>
          </a:p>
        </p:txBody>
      </p:sp>
      <p:sp>
        <p:nvSpPr>
          <p:cNvPr id="4" name="Date Placeholder 3"/>
          <p:cNvSpPr>
            <a:spLocks noGrp="1"/>
          </p:cNvSpPr>
          <p:nvPr>
            <p:ph type="dt" sz="half" idx="10"/>
          </p:nvPr>
        </p:nvSpPr>
        <p:spPr/>
        <p:txBody>
          <a:bodyPr/>
          <a:lstStyle/>
          <a:p>
            <a:fld id="{5B8B9DF3-82EF-45C3-A627-421E5612439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fld id="{9621179A-66B8-439D-B6E3-AB2EBAECCB39}" type="datetime1">
              <a:rPr lang="en-US" smtClean="0"/>
              <a:t>4/12/2022</a:t>
            </a:fld>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reviews</a:t>
            </a:r>
            <a:endParaRPr lang="en-US" dirty="0"/>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endParaRPr lang="en-US" dirty="0" smtClean="0"/>
          </a:p>
          <a:p>
            <a:r>
              <a:rPr lang="en-US" dirty="0" smtClean="0"/>
              <a:t>However</a:t>
            </a:r>
            <a:r>
              <a:rPr lang="en-US" dirty="0"/>
              <a:t>, project teams are now often distributed, sometimes across countries or continents, so it is impractical for team members to meet face to </a:t>
            </a:r>
            <a:r>
              <a:rPr lang="en-US" dirty="0" smtClean="0"/>
              <a:t>face.</a:t>
            </a:r>
          </a:p>
          <a:p>
            <a:r>
              <a:rPr lang="en-US" dirty="0" smtClean="0"/>
              <a:t>Remote </a:t>
            </a:r>
            <a:r>
              <a:rPr lang="en-US" dirty="0"/>
              <a:t>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fld id="{A911BB05-68D3-499D-8F72-B036E654170A}"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fld id="{9D790AE3-F546-4734-A26B-DC60F529FDD0}" type="datetime1">
              <a:rPr lang="en-US" smtClean="0"/>
              <a:t>4/12/2022</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fld id="{CE9CC8E5-D177-4B79-B173-306A894579DC}" type="datetime1">
              <a:rPr lang="en-US" smtClean="0"/>
              <a:t>4/12/2022</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fld id="{94940795-8BA2-412B-8F93-E6D9D08F994D}" type="datetime1">
              <a:rPr lang="en-US" smtClean="0"/>
              <a:t>4/12/2022</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fld id="{C783E799-081E-42F4-9999-0141A33D28E4}" type="datetime1">
              <a:rPr lang="en-US" smtClean="0"/>
              <a:t>4/12/2022</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fld id="{6DD27470-5735-40BB-82D6-C8ABB84ADA5E}" type="datetime1">
              <a:rPr lang="en-US" smtClean="0"/>
              <a:t>4/12/2022</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Quality management and agile development</a:t>
            </a:r>
            <a:endParaRPr lang="en-US" dirty="0"/>
          </a:p>
        </p:txBody>
      </p:sp>
      <p:sp>
        <p:nvSpPr>
          <p:cNvPr id="4" name="Date Placeholder 3"/>
          <p:cNvSpPr>
            <a:spLocks noGrp="1"/>
          </p:cNvSpPr>
          <p:nvPr>
            <p:ph type="dt" sz="half" idx="10"/>
          </p:nvPr>
        </p:nvSpPr>
        <p:spPr/>
        <p:txBody>
          <a:bodyPr/>
          <a:lstStyle/>
          <a:p>
            <a:fld id="{FEB6A6A3-A39B-4327-9B9F-D094C91445B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and agile development</a:t>
            </a:r>
            <a:endParaRPr lang="en-US" dirty="0"/>
          </a:p>
        </p:txBody>
      </p:sp>
      <p:sp>
        <p:nvSpPr>
          <p:cNvPr id="3" name="Content Placeholder 2"/>
          <p:cNvSpPr>
            <a:spLocks noGrp="1"/>
          </p:cNvSpPr>
          <p:nvPr>
            <p:ph idx="1"/>
          </p:nvPr>
        </p:nvSpPr>
        <p:spPr/>
        <p:txBody>
          <a:bodyPr/>
          <a:lstStyle/>
          <a:p>
            <a:r>
              <a:rPr lang="en-GB" dirty="0"/>
              <a:t>Quality management in agile development is informal rather than document-based. </a:t>
            </a:r>
            <a:endParaRPr lang="en-GB" dirty="0" smtClean="0"/>
          </a:p>
          <a:p>
            <a:r>
              <a:rPr lang="en-GB" dirty="0" smtClean="0"/>
              <a:t>It </a:t>
            </a:r>
            <a:r>
              <a:rPr lang="en-GB" dirty="0"/>
              <a:t>relies on establishing a quality culture, where all team members feel responsible for software quality and take actions to ensure that quality is maintained.  </a:t>
            </a:r>
            <a:endParaRPr lang="en-GB" dirty="0" smtClean="0"/>
          </a:p>
          <a:p>
            <a:r>
              <a:rPr lang="en-GB" dirty="0" smtClean="0"/>
              <a:t>The </a:t>
            </a:r>
            <a:r>
              <a:rPr lang="en-GB" dirty="0"/>
              <a:t>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fld id="{E32A0FC9-70A9-4AB8-BEA6-A4CAD9A0D0A5}"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good practice</a:t>
            </a:r>
            <a:endParaRPr lang="en-US" dirty="0"/>
          </a:p>
        </p:txBody>
      </p:sp>
      <p:sp>
        <p:nvSpPr>
          <p:cNvPr id="3" name="Content Placeholder 2"/>
          <p:cNvSpPr>
            <a:spLocks noGrp="1"/>
          </p:cNvSpPr>
          <p:nvPr>
            <p:ph idx="1"/>
          </p:nvPr>
        </p:nvSpPr>
        <p:spPr/>
        <p:txBody>
          <a:bodyPr/>
          <a:lstStyle/>
          <a:p>
            <a:r>
              <a:rPr lang="en-US" i="1" dirty="0"/>
              <a:t>Check before check-in</a:t>
            </a:r>
            <a:r>
              <a:rPr lang="en-US" dirty="0"/>
              <a:t>  </a:t>
            </a:r>
            <a:endParaRPr lang="en-US" dirty="0" smtClean="0"/>
          </a:p>
          <a:p>
            <a:pPr lvl="1"/>
            <a:r>
              <a:rPr lang="en-US" dirty="0" smtClean="0"/>
              <a:t>Programmers </a:t>
            </a:r>
            <a:r>
              <a:rPr lang="en-US" dirty="0"/>
              <a:t>are responsible for organizing their own code reviews with other team members before the code is checked in to the build system.</a:t>
            </a:r>
            <a:endParaRPr lang="en-GB" dirty="0"/>
          </a:p>
          <a:p>
            <a:r>
              <a:rPr lang="en-US" i="1" dirty="0" smtClean="0"/>
              <a:t>Never </a:t>
            </a:r>
            <a:r>
              <a:rPr lang="en-US" i="1" dirty="0"/>
              <a:t>break the build</a:t>
            </a:r>
            <a:r>
              <a:rPr lang="en-US" dirty="0"/>
              <a:t> </a:t>
            </a:r>
            <a:endParaRPr lang="en-US" dirty="0" smtClean="0"/>
          </a:p>
          <a:p>
            <a:pPr lvl="1"/>
            <a:r>
              <a:rPr lang="en-US" dirty="0" smtClean="0"/>
              <a:t>Team members should not </a:t>
            </a:r>
            <a:r>
              <a:rPr lang="en-US" dirty="0"/>
              <a:t>check in code that causes the system </a:t>
            </a:r>
            <a:r>
              <a:rPr lang="en-US" dirty="0" smtClean="0"/>
              <a:t>to </a:t>
            </a:r>
            <a:r>
              <a:rPr lang="en-US" dirty="0"/>
              <a:t>fail. </a:t>
            </a:r>
            <a:r>
              <a:rPr lang="en-US" dirty="0" smtClean="0"/>
              <a:t>Developers have </a:t>
            </a:r>
            <a:r>
              <a:rPr lang="en-US" dirty="0"/>
              <a:t>to test their code changes against the whole system and be confident that these work as expected. </a:t>
            </a:r>
            <a:endParaRPr lang="en-US" dirty="0" smtClean="0"/>
          </a:p>
          <a:p>
            <a:r>
              <a:rPr lang="en-GB" dirty="0"/>
              <a:t>	</a:t>
            </a:r>
            <a:r>
              <a:rPr lang="en-GB" i="1" dirty="0"/>
              <a:t>Fix problems when you see them</a:t>
            </a:r>
            <a:r>
              <a:rPr lang="en-GB" dirty="0"/>
              <a:t> </a:t>
            </a:r>
            <a:endParaRPr lang="en-GB" dirty="0" smtClean="0"/>
          </a:p>
          <a:p>
            <a:pPr lvl="1"/>
            <a:r>
              <a:rPr lang="en-GB" dirty="0" smtClean="0"/>
              <a:t>If </a:t>
            </a:r>
            <a:r>
              <a:rPr lang="en-GB" dirty="0"/>
              <a:t>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fld id="{4F56DE1F-9F17-4770-B6BD-8B05B9B47800}" type="datetime1">
              <a:rPr lang="en-US" smtClean="0"/>
              <a:t>4/12/2022</a:t>
            </a:fld>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r>
              <a:rPr lang="en-US" dirty="0" smtClean="0"/>
              <a:t>In Scrum,,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fld id="{32A402D1-ED27-414B-B97C-994D7FF737C2}" type="datetime1">
              <a:rPr lang="en-US" smtClean="0"/>
              <a:t>4/12/2022</a:t>
            </a:fld>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dirty="0" smtClean="0"/>
              <a:t>This is an </a:t>
            </a:r>
            <a:r>
              <a:rPr lang="en-US" dirty="0"/>
              <a:t>approach where 2 people are responsible for code development and work together to achieve this. </a:t>
            </a:r>
            <a:endParaRPr lang="en-US" dirty="0" smtClean="0"/>
          </a:p>
          <a:p>
            <a:r>
              <a:rPr lang="en-US" dirty="0" smtClean="0"/>
              <a:t>Code </a:t>
            </a:r>
            <a:r>
              <a:rPr lang="en-US" dirty="0"/>
              <a:t>developed by an individual is therefore constantly being examined and reviewed by another team member. </a:t>
            </a:r>
            <a:endParaRPr lang="en-US" dirty="0" smtClean="0"/>
          </a:p>
          <a:p>
            <a:r>
              <a:rPr lang="en-US" dirty="0"/>
              <a:t>Pair programming leads to a deep knowledge of a program, as both programmers have to understand the program in detail to continue development. </a:t>
            </a:r>
            <a:endParaRPr lang="en-US" dirty="0" smtClean="0"/>
          </a:p>
          <a:p>
            <a:r>
              <a:rPr lang="en-US" dirty="0" smtClean="0"/>
              <a:t>This </a:t>
            </a:r>
            <a:r>
              <a:rPr lang="en-US" dirty="0"/>
              <a:t>depth of knowledge is </a:t>
            </a:r>
            <a:r>
              <a:rPr lang="en-US" dirty="0" smtClean="0"/>
              <a:t>difficult </a:t>
            </a:r>
            <a:r>
              <a:rPr lang="en-US" dirty="0"/>
              <a:t>to achieve </a:t>
            </a:r>
            <a:r>
              <a:rPr lang="en-US" dirty="0" smtClean="0"/>
              <a:t>in inspection </a:t>
            </a:r>
            <a:r>
              <a:rPr lang="en-US" dirty="0"/>
              <a:t>processes and </a:t>
            </a:r>
            <a:r>
              <a:rPr lang="en-US" dirty="0" smtClean="0"/>
              <a:t>pair </a:t>
            </a:r>
            <a:r>
              <a:rPr lang="en-US" dirty="0"/>
              <a:t>programming can find bugs that </a:t>
            </a:r>
            <a:r>
              <a:rPr lang="en-US" dirty="0" smtClean="0"/>
              <a:t>would </a:t>
            </a:r>
            <a:r>
              <a:rPr lang="en-US" dirty="0"/>
              <a:t>not be discovered in formal inspections. </a:t>
            </a:r>
          </a:p>
        </p:txBody>
      </p:sp>
      <p:sp>
        <p:nvSpPr>
          <p:cNvPr id="4" name="Date Placeholder 3"/>
          <p:cNvSpPr>
            <a:spLocks noGrp="1"/>
          </p:cNvSpPr>
          <p:nvPr>
            <p:ph type="dt" sz="half" idx="10"/>
          </p:nvPr>
        </p:nvSpPr>
        <p:spPr/>
        <p:txBody>
          <a:bodyPr/>
          <a:lstStyle/>
          <a:p>
            <a:fld id="{A4F97D7A-BE2F-4E42-95E9-8558280D9D1F}"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 weaknesses</a:t>
            </a:r>
            <a:endParaRPr lang="en-US" dirty="0"/>
          </a:p>
        </p:txBody>
      </p:sp>
      <p:sp>
        <p:nvSpPr>
          <p:cNvPr id="3" name="Content Placeholder 2"/>
          <p:cNvSpPr>
            <a:spLocks noGrp="1"/>
          </p:cNvSpPr>
          <p:nvPr>
            <p:ph idx="1"/>
          </p:nvPr>
        </p:nvSpPr>
        <p:spPr/>
        <p:txBody>
          <a:bodyPr/>
          <a:lstStyle/>
          <a:p>
            <a:r>
              <a:rPr lang="en-US" i="1" dirty="0"/>
              <a:t>Mutual misunderstandings</a:t>
            </a:r>
            <a:r>
              <a:rPr lang="en-US" dirty="0"/>
              <a:t> </a:t>
            </a:r>
            <a:endParaRPr lang="en-US" dirty="0" smtClean="0"/>
          </a:p>
          <a:p>
            <a:pPr lvl="1"/>
            <a:r>
              <a:rPr lang="en-US" dirty="0" smtClean="0"/>
              <a:t>Both </a:t>
            </a:r>
            <a:r>
              <a:rPr lang="en-US" dirty="0"/>
              <a:t>members of a pair may make the same mistake in understanding the system requirements. Discussions may reinforce these errors.</a:t>
            </a:r>
            <a:endParaRPr lang="en-GB" dirty="0"/>
          </a:p>
          <a:p>
            <a:r>
              <a:rPr lang="en-US" i="1" dirty="0" smtClean="0"/>
              <a:t>Pair </a:t>
            </a:r>
            <a:r>
              <a:rPr lang="en-US" i="1" dirty="0"/>
              <a:t>reputation</a:t>
            </a:r>
            <a:r>
              <a:rPr lang="en-US" dirty="0"/>
              <a:t> </a:t>
            </a:r>
            <a:endParaRPr lang="en-US" dirty="0" smtClean="0"/>
          </a:p>
          <a:p>
            <a:pPr lvl="1"/>
            <a:r>
              <a:rPr lang="en-US" dirty="0" smtClean="0"/>
              <a:t>Pairs </a:t>
            </a:r>
            <a:r>
              <a:rPr lang="en-US" dirty="0"/>
              <a:t>may be reluctant to look for errors because they do not want to slow down the progress of the project. </a:t>
            </a:r>
            <a:endParaRPr lang="en-GB" dirty="0"/>
          </a:p>
          <a:p>
            <a:r>
              <a:rPr lang="en-US" i="1" dirty="0" smtClean="0"/>
              <a:t>Working </a:t>
            </a:r>
            <a:r>
              <a:rPr lang="en-US" i="1" dirty="0"/>
              <a:t>relationships</a:t>
            </a:r>
            <a:r>
              <a:rPr lang="en-US" dirty="0"/>
              <a:t> </a:t>
            </a:r>
            <a:endParaRPr lang="en-US" dirty="0" smtClean="0"/>
          </a:p>
          <a:p>
            <a:pPr lvl="1"/>
            <a:r>
              <a:rPr lang="en-US" dirty="0" smtClean="0"/>
              <a:t>The </a:t>
            </a:r>
            <a:r>
              <a:rPr lang="en-US" dirty="0"/>
              <a:t>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fld id="{D2564AE3-D25F-4635-A534-A8A346D647B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QM and large systems</a:t>
            </a:r>
            <a:endParaRPr lang="en-US" dirty="0"/>
          </a:p>
        </p:txBody>
      </p:sp>
      <p:sp>
        <p:nvSpPr>
          <p:cNvPr id="3" name="Content Placeholder 2"/>
          <p:cNvSpPr>
            <a:spLocks noGrp="1"/>
          </p:cNvSpPr>
          <p:nvPr>
            <p:ph idx="1"/>
          </p:nvPr>
        </p:nvSpPr>
        <p:spPr/>
        <p:txBody>
          <a:bodyPr/>
          <a:lstStyle/>
          <a:p>
            <a:r>
              <a:rPr lang="en-US" dirty="0" smtClean="0"/>
              <a:t>When </a:t>
            </a:r>
            <a:r>
              <a:rPr lang="en-US" dirty="0"/>
              <a:t>a large system is being developed for an external customer, agile approaches to quality management with minimal documentation may be </a:t>
            </a:r>
            <a:r>
              <a:rPr lang="en-US" dirty="0" smtClean="0"/>
              <a:t>impractical</a:t>
            </a:r>
            <a:r>
              <a:rPr lang="en-GB" dirty="0" smtClean="0"/>
              <a:t>.</a:t>
            </a:r>
          </a:p>
          <a:p>
            <a:pPr lvl="1"/>
            <a:r>
              <a:rPr lang="en-US" dirty="0"/>
              <a:t>If the customer is a large company, it may have its own quality management processes and may expect the software development company to report on progress in a way that is compatible with them. </a:t>
            </a:r>
            <a:endParaRPr lang="en-US" dirty="0" smtClean="0"/>
          </a:p>
          <a:p>
            <a:pPr lvl="1"/>
            <a:r>
              <a:rPr lang="en-GB" dirty="0" smtClean="0"/>
              <a:t>Where </a:t>
            </a:r>
            <a:r>
              <a:rPr lang="en-GB" dirty="0"/>
              <a:t>there are several geographically distributed teams involved in development, perhaps from different companies, then informal communications may be impractical. </a:t>
            </a:r>
            <a:endParaRPr lang="en-GB" dirty="0" smtClean="0"/>
          </a:p>
          <a:p>
            <a:pPr lvl="1"/>
            <a:r>
              <a:rPr lang="en-GB" dirty="0" smtClean="0"/>
              <a:t>For </a:t>
            </a:r>
            <a:r>
              <a:rPr lang="en-GB" dirty="0"/>
              <a:t>long-lifetime systems, the team involved in development will </a:t>
            </a:r>
            <a:r>
              <a:rPr lang="en-GB" dirty="0" err="1" smtClean="0"/>
              <a:t>changeWithout</a:t>
            </a:r>
            <a:r>
              <a:rPr lang="en-GB" dirty="0" smtClean="0"/>
              <a:t> documentation</a:t>
            </a:r>
            <a:r>
              <a:rPr lang="en-GB" dirty="0"/>
              <a:t>, new team members may find it impossible to understand </a:t>
            </a:r>
            <a:r>
              <a:rPr lang="en-GB" dirty="0" smtClean="0"/>
              <a:t>development. </a:t>
            </a:r>
            <a:endParaRPr lang="en-GB" dirty="0"/>
          </a:p>
          <a:p>
            <a:pPr lvl="1"/>
            <a:endParaRPr lang="en-US" dirty="0"/>
          </a:p>
        </p:txBody>
      </p:sp>
      <p:sp>
        <p:nvSpPr>
          <p:cNvPr id="4" name="Date Placeholder 3"/>
          <p:cNvSpPr>
            <a:spLocks noGrp="1"/>
          </p:cNvSpPr>
          <p:nvPr>
            <p:ph type="dt" sz="half" idx="10"/>
          </p:nvPr>
        </p:nvSpPr>
        <p:spPr/>
        <p:txBody>
          <a:bodyPr/>
          <a:lstStyle/>
          <a:p>
            <a:fld id="{C6CDD26E-28F8-4200-A9E9-2546639C0106}"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measurement</a:t>
            </a:r>
            <a:endParaRPr lang="en-US" dirty="0"/>
          </a:p>
        </p:txBody>
      </p:sp>
      <p:sp>
        <p:nvSpPr>
          <p:cNvPr id="4" name="Date Placeholder 3"/>
          <p:cNvSpPr>
            <a:spLocks noGrp="1"/>
          </p:cNvSpPr>
          <p:nvPr>
            <p:ph type="dt" sz="half" idx="10"/>
          </p:nvPr>
        </p:nvSpPr>
        <p:spPr/>
        <p:txBody>
          <a:bodyPr/>
          <a:lstStyle/>
          <a:p>
            <a:fld id="{290BA3D4-339A-4982-A31C-3B6BDD776C4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smtClean="0"/>
              <a:t>Software measurement</a:t>
            </a:r>
            <a:endParaRPr lang="en-GB" dirty="0"/>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fld id="{C98A2A09-4C16-4812-AB3E-4A412E01F472}" type="datetime1">
              <a:rPr lang="en-US" smtClean="0"/>
              <a:t>4/12/2022</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fld id="{9277A986-9E4A-4892-BCE8-EB91AA10E735}" type="datetime1">
              <a:rPr lang="en-US" smtClean="0"/>
              <a:t>4/12/2022</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fld id="{CAF72A8C-C2EE-415B-88E1-786CA5A4CEFA}" type="datetime1">
              <a:rPr lang="en-US" smtClean="0"/>
              <a:t>4/12/2022</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 metric</a:t>
            </a:r>
            <a:endParaRPr lang="en-US" dirty="0"/>
          </a:p>
        </p:txBody>
      </p:sp>
      <p:sp>
        <p:nvSpPr>
          <p:cNvPr id="3" name="Content Placeholder 2"/>
          <p:cNvSpPr>
            <a:spLocks noGrp="1"/>
          </p:cNvSpPr>
          <p:nvPr>
            <p:ph idx="1"/>
          </p:nvPr>
        </p:nvSpPr>
        <p:spPr/>
        <p:txBody>
          <a:bodyPr/>
          <a:lstStyle/>
          <a:p>
            <a:r>
              <a:rPr lang="en-US" i="1" dirty="0"/>
              <a:t>The time taken for a particular process to be </a:t>
            </a:r>
            <a:r>
              <a:rPr lang="en-US" i="1" dirty="0" smtClean="0"/>
              <a:t>completed</a:t>
            </a:r>
            <a:endParaRPr lang="en-US" dirty="0"/>
          </a:p>
          <a:p>
            <a:pPr lvl="1"/>
            <a:r>
              <a:rPr lang="en-US" dirty="0" smtClean="0"/>
              <a:t>This </a:t>
            </a:r>
            <a:r>
              <a:rPr lang="en-US" dirty="0"/>
              <a:t>can be the total time devoted to the process, calendar time, the time spent on the process by particular engineers, and so on.</a:t>
            </a:r>
            <a:endParaRPr lang="en-GB" dirty="0"/>
          </a:p>
          <a:p>
            <a:r>
              <a:rPr lang="en-US" i="1" dirty="0" smtClean="0"/>
              <a:t>The </a:t>
            </a:r>
            <a:r>
              <a:rPr lang="en-US" i="1" dirty="0"/>
              <a:t>resources required for a particular </a:t>
            </a:r>
            <a:r>
              <a:rPr lang="en-US" i="1" dirty="0" smtClean="0"/>
              <a:t>process</a:t>
            </a:r>
            <a:endParaRPr lang="en-US" dirty="0"/>
          </a:p>
          <a:p>
            <a:pPr lvl="1"/>
            <a:r>
              <a:rPr lang="en-US" dirty="0" smtClean="0"/>
              <a:t>Resources </a:t>
            </a:r>
            <a:r>
              <a:rPr lang="en-US" dirty="0"/>
              <a:t>might include total effort in person-days, travel costs or computer resources.</a:t>
            </a:r>
            <a:endParaRPr lang="en-GB" dirty="0"/>
          </a:p>
          <a:p>
            <a:r>
              <a:rPr lang="en-US" i="1" dirty="0" smtClean="0"/>
              <a:t>The </a:t>
            </a:r>
            <a:r>
              <a:rPr lang="en-US" i="1" dirty="0"/>
              <a:t>number of occurrences of a particular </a:t>
            </a:r>
            <a:r>
              <a:rPr lang="en-US" i="1" dirty="0" smtClean="0"/>
              <a:t>event</a:t>
            </a:r>
            <a:endParaRPr lang="en-US" dirty="0"/>
          </a:p>
          <a:p>
            <a:pPr lvl="1"/>
            <a:r>
              <a:rPr lang="en-US" dirty="0" smtClean="0"/>
              <a:t>Examples </a:t>
            </a:r>
            <a:r>
              <a:rPr lang="en-US" dirty="0"/>
              <a:t>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fld id="{9F118A55-99CE-4F5F-8B4B-DC2AF1FE50A0}"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fld id="{7773626D-7624-4E10-83D0-7D97D721DF4A}" type="datetime1">
              <a:rPr lang="en-US" smtClean="0"/>
              <a:t>4/12/2022</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fld id="{D64FC71D-C3C8-4D76-8E9B-FA73214B128A}" type="datetime1">
              <a:rPr lang="en-US" smtClean="0"/>
              <a:t>4/12/2022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dirty="0" smtClean="0"/>
              <a:t>A software property can be measured accurately.</a:t>
            </a:r>
          </a:p>
          <a:p>
            <a:r>
              <a:rPr lang="en-GB" dirty="0" smtClean="0"/>
              <a:t>The relationship exists between what we can </a:t>
            </a:r>
            <a:br>
              <a:rPr lang="en-GB" dirty="0" smtClean="0"/>
            </a:br>
            <a:r>
              <a:rPr lang="en-GB" dirty="0" smtClean="0"/>
              <a:t>measure and what we want to know. We can only measure internal attributes but are often more interested in external software attributes.</a:t>
            </a:r>
          </a:p>
          <a:p>
            <a:r>
              <a:rPr lang="en-GB" dirty="0" smtClean="0"/>
              <a:t>This relationship has been formalised and </a:t>
            </a:r>
            <a:br>
              <a:rPr lang="en-GB" dirty="0" smtClean="0"/>
            </a:br>
            <a:r>
              <a:rPr lang="en-GB" dirty="0" smtClean="0"/>
              <a:t>validated.</a:t>
            </a:r>
          </a:p>
          <a:p>
            <a:r>
              <a:rPr lang="en-GB" dirty="0" smtClean="0"/>
              <a:t>It may be difficult to relate what can be measured to desirable external quality attributes.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fld id="{F3830A56-AD76-4B53-A79E-1EF885BC5533}" type="datetime1">
              <a:rPr lang="en-US" smtClean="0"/>
              <a:t>4/12/2022</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a:t>
            </a:r>
            <a:r>
              <a:rPr lang="en-US" smtClean="0"/>
              <a:t>software attributes</a:t>
            </a:r>
            <a:r>
              <a:rPr lang="en-GB"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fld id="{EC9865CA-CD8E-44D0-803C-671378228437}" type="datetime1">
              <a:rPr lang="en-US" smtClean="0"/>
              <a:t>4/12/2022</a:t>
            </a:fld>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fld id="{426EF0CA-7143-43E4-A5B8-1AECB3ED4925}" type="datetime1">
              <a:rPr lang="en-US" smtClean="0"/>
              <a:t>4/12/2022</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software engineering</a:t>
            </a:r>
            <a:endParaRPr lang="en-US" dirty="0"/>
          </a:p>
        </p:txBody>
      </p:sp>
      <p:sp>
        <p:nvSpPr>
          <p:cNvPr id="3" name="Content Placeholder 2"/>
          <p:cNvSpPr>
            <a:spLocks noGrp="1"/>
          </p:cNvSpPr>
          <p:nvPr>
            <p:ph idx="1"/>
          </p:nvPr>
        </p:nvSpPr>
        <p:spPr/>
        <p:txBody>
          <a:bodyPr/>
          <a:lstStyle/>
          <a:p>
            <a:r>
              <a:rPr lang="en-US" dirty="0"/>
              <a:t>Software measurement and metrics are the basis of empirical software engineering. </a:t>
            </a:r>
            <a:endParaRPr lang="en-US" dirty="0" smtClean="0"/>
          </a:p>
          <a:p>
            <a:r>
              <a:rPr lang="en-US" dirty="0" smtClean="0"/>
              <a:t>This </a:t>
            </a:r>
            <a:r>
              <a:rPr lang="en-US" dirty="0"/>
              <a:t>is a research area in which experiments on software systems and the collection of data about real projects has been used to form and validate hypotheses about software engineering methods and </a:t>
            </a:r>
            <a:r>
              <a:rPr lang="en-US" dirty="0" smtClean="0"/>
              <a:t>techniques.</a:t>
            </a:r>
          </a:p>
          <a:p>
            <a:r>
              <a:rPr lang="en-US" dirty="0" smtClean="0"/>
              <a:t>Research </a:t>
            </a:r>
            <a:r>
              <a:rPr lang="en-US" dirty="0"/>
              <a:t>on empirical software engineering, this has not had a significant impact on software engineering practice. </a:t>
            </a:r>
            <a:endParaRPr lang="en-US" dirty="0" smtClean="0"/>
          </a:p>
          <a:p>
            <a:r>
              <a:rPr lang="en-US" dirty="0" smtClean="0"/>
              <a:t>It </a:t>
            </a:r>
            <a:r>
              <a:rPr lang="en-US" dirty="0"/>
              <a:t>is difficult to relate generic research to </a:t>
            </a:r>
            <a:r>
              <a:rPr lang="en-US" dirty="0" smtClean="0"/>
              <a:t>a project </a:t>
            </a:r>
            <a:r>
              <a:rPr lang="en-US" dirty="0"/>
              <a:t>that is different from the research study. </a:t>
            </a:r>
            <a:r>
              <a:rPr lang="en-GB" dirty="0" smtClean="0"/>
              <a:t> </a:t>
            </a:r>
            <a:endParaRPr lang="en-US" dirty="0"/>
          </a:p>
        </p:txBody>
      </p:sp>
      <p:sp>
        <p:nvSpPr>
          <p:cNvPr id="4" name="Date Placeholder 3"/>
          <p:cNvSpPr>
            <a:spLocks noGrp="1"/>
          </p:cNvSpPr>
          <p:nvPr>
            <p:ph type="dt" sz="half" idx="10"/>
          </p:nvPr>
        </p:nvSpPr>
        <p:spPr/>
        <p:txBody>
          <a:bodyPr/>
          <a:lstStyle/>
          <a:p>
            <a:fld id="{7EB2202E-B476-4924-8E0E-44E739F9E33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fld id="{E20B673A-A518-4F26-9B75-C84F7753BAB5}" type="datetime1">
              <a:rPr lang="en-US" smtClean="0"/>
              <a:t>4/12/2022</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fld id="{3E58B7A0-2A4A-4570-9D77-9A65F9BA3E26}" type="datetime1">
              <a:rPr lang="en-US" smtClean="0"/>
              <a:t>4/12/2022</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gridCol w="5361910"/>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3" name="Date Placeholder 2"/>
          <p:cNvSpPr>
            <a:spLocks noGrp="1"/>
          </p:cNvSpPr>
          <p:nvPr>
            <p:ph type="dt" sz="half" idx="10"/>
          </p:nvPr>
        </p:nvSpPr>
        <p:spPr/>
        <p:txBody>
          <a:bodyPr/>
          <a:lstStyle/>
          <a:p>
            <a:fld id="{904358FB-50CD-44D9-A39B-24F1A9173990}" type="datetime1">
              <a:rPr lang="en-US" smtClean="0"/>
              <a:t>4/12/2022</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fld id="{3E64E6B2-53E7-4573-98DD-B60DEB9BD0A5}" type="datetime1">
              <a:rPr lang="en-US" smtClean="0"/>
              <a:t>4/12/2022</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gridCol w="5253588"/>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fld id="{C4A311BA-FA9D-4B74-8F11-6FB6802407B0}" type="datetime1">
              <a:rPr lang="en-US" smtClean="0"/>
              <a:t>4/12/2022</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fld id="{CB01686B-AF9F-4AF7-9D7D-7B8E03FD32AB}" type="datetime1">
              <a:rPr lang="en-US" smtClean="0"/>
              <a:t>4/12/2022</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fld id="{55596F27-46A9-40EF-9EEA-13D8BC546196}" type="datetime1">
              <a:rPr lang="en-US" smtClean="0"/>
              <a:t>4/12/2022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63</a:t>
            </a:fld>
            <a:endParaRPr lang="en-US"/>
          </a:p>
        </p:txBody>
      </p:sp>
      <p:sp>
        <p:nvSpPr>
          <p:cNvPr id="6" name="Date Placeholder 5"/>
          <p:cNvSpPr>
            <a:spLocks noGrp="1"/>
          </p:cNvSpPr>
          <p:nvPr>
            <p:ph type="dt" sz="half" idx="10"/>
          </p:nvPr>
        </p:nvSpPr>
        <p:spPr/>
        <p:txBody>
          <a:bodyPr/>
          <a:lstStyle/>
          <a:p>
            <a:fld id="{F7D47629-BCF7-4496-BCB8-FC114B2AB5F0}" type="datetime1">
              <a:rPr lang="en-US" smtClean="0"/>
              <a:t>4/12/2022</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64</a:t>
            </a:fld>
            <a:endParaRPr lang="en-US"/>
          </a:p>
        </p:txBody>
      </p:sp>
      <p:sp>
        <p:nvSpPr>
          <p:cNvPr id="3" name="Date Placeholder 2"/>
          <p:cNvSpPr>
            <a:spLocks noGrp="1"/>
          </p:cNvSpPr>
          <p:nvPr>
            <p:ph type="dt" sz="half" idx="10"/>
          </p:nvPr>
        </p:nvSpPr>
        <p:spPr/>
        <p:txBody>
          <a:bodyPr/>
          <a:lstStyle/>
          <a:p>
            <a:fld id="{97033279-AA20-4A4F-A77E-5BE78CFBD858}" type="datetime1">
              <a:rPr lang="en-US" smtClean="0"/>
              <a:t>4/12/2022</a:t>
            </a:fld>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ambiguity</a:t>
            </a:r>
            <a:endParaRPr lang="en-US" dirty="0"/>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endParaRPr lang="en-US" dirty="0" smtClean="0"/>
          </a:p>
          <a:p>
            <a:r>
              <a:rPr lang="en-US" dirty="0" smtClean="0"/>
              <a:t>It </a:t>
            </a:r>
            <a:r>
              <a:rPr lang="en-US" dirty="0"/>
              <a:t>is easy to misinterpret data and to make inferences that are incorrect. </a:t>
            </a:r>
            <a:endParaRPr lang="en-US" dirty="0" smtClean="0"/>
          </a:p>
          <a:p>
            <a:r>
              <a:rPr lang="en-US" dirty="0" smtClean="0"/>
              <a:t>You </a:t>
            </a:r>
            <a:r>
              <a:rPr lang="en-US" dirty="0"/>
              <a:t>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fld id="{AAC92F54-57CC-4085-8582-473E8C62F28B}"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Tree>
    <p:extLst>
      <p:ext uri="{BB962C8B-B14F-4D97-AF65-F5344CB8AC3E}">
        <p14:creationId xmlns:p14="http://schemas.microsoft.com/office/powerpoint/2010/main" val="3624457794"/>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smtClean="0"/>
              <a:t>Measurement surprises</a:t>
            </a:r>
            <a:endParaRPr lang="en-GB" dirty="0"/>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
        <p:nvSpPr>
          <p:cNvPr id="2" name="Date Placeholder 1"/>
          <p:cNvSpPr>
            <a:spLocks noGrp="1"/>
          </p:cNvSpPr>
          <p:nvPr>
            <p:ph type="dt" sz="half" idx="10"/>
          </p:nvPr>
        </p:nvSpPr>
        <p:spPr/>
        <p:txBody>
          <a:bodyPr/>
          <a:lstStyle/>
          <a:p>
            <a:fld id="{1A446B04-34E3-43E5-A288-AC3AC4A00C54}" type="datetime1">
              <a:rPr lang="en-US" smtClean="0"/>
              <a:t>4/12/2022</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context</a:t>
            </a:r>
            <a:endParaRPr lang="en-US" dirty="0"/>
          </a:p>
        </p:txBody>
      </p:sp>
      <p:sp>
        <p:nvSpPr>
          <p:cNvPr id="3" name="Content Placeholder 2"/>
          <p:cNvSpPr>
            <a:spLocks noGrp="1"/>
          </p:cNvSpPr>
          <p:nvPr>
            <p:ph idx="1"/>
          </p:nvPr>
        </p:nvSpPr>
        <p:spPr/>
        <p:txBody>
          <a:bodyPr/>
          <a:lstStyle/>
          <a:p>
            <a:r>
              <a:rPr lang="en-US" dirty="0" smtClean="0"/>
              <a:t>Processes </a:t>
            </a:r>
            <a:r>
              <a:rPr lang="en-US" dirty="0"/>
              <a:t>and products that are being measured are not insulated from their environment. </a:t>
            </a:r>
            <a:endParaRPr lang="en-US" dirty="0" smtClean="0"/>
          </a:p>
          <a:p>
            <a:r>
              <a:rPr lang="en-US" dirty="0" smtClean="0"/>
              <a:t>The </a:t>
            </a:r>
            <a:r>
              <a:rPr lang="en-US" dirty="0"/>
              <a:t>business environment is constantly changing and it is impossible to avoid changes to work practice just because they may make comparisons of data invalid. </a:t>
            </a:r>
            <a:endParaRPr lang="en-US" dirty="0" smtClean="0"/>
          </a:p>
          <a:p>
            <a:r>
              <a:rPr lang="en-US" dirty="0"/>
              <a:t>D</a:t>
            </a:r>
            <a:r>
              <a:rPr lang="en-US" dirty="0" smtClean="0"/>
              <a:t>ata </a:t>
            </a:r>
            <a:r>
              <a:rPr lang="en-US" dirty="0"/>
              <a:t>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fld id="{321A1DEA-DB63-4DDD-88A3-E9153CDF987C}"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Tree>
    <p:extLst>
      <p:ext uri="{BB962C8B-B14F-4D97-AF65-F5344CB8AC3E}">
        <p14:creationId xmlns:p14="http://schemas.microsoft.com/office/powerpoint/2010/main" val="2278585955"/>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a:t>
            </a:r>
            <a:endParaRPr lang="en-US" dirty="0"/>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fld id="{2B7CFAD8-1F66-40A0-B4AB-55146AFBFB5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107009319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 enablers</a:t>
            </a:r>
            <a:endParaRPr lang="en-US" dirty="0"/>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endParaRPr lang="en-GB" dirty="0" smtClean="0"/>
          </a:p>
          <a:p>
            <a:pPr lvl="1"/>
            <a:r>
              <a:rPr lang="en-GB" dirty="0" smtClean="0"/>
              <a:t>If </a:t>
            </a:r>
            <a:r>
              <a:rPr lang="en-GB" dirty="0"/>
              <a:t>the software fails, information about the failure and the state of the system can be sent over the Internet from the user’s computer to servers run by the product developer. </a:t>
            </a:r>
            <a:endParaRPr lang="en-GB" dirty="0" smtClean="0"/>
          </a:p>
          <a:p>
            <a:r>
              <a:rPr lang="en-GB" dirty="0"/>
              <a:t>The use of open source software available on platforms such as Sourceforge and GitHub and open source repositories of software engineering </a:t>
            </a:r>
            <a:r>
              <a:rPr lang="en-GB" dirty="0" smtClean="0"/>
              <a:t>data.  </a:t>
            </a:r>
          </a:p>
          <a:p>
            <a:pPr lvl="1"/>
            <a:r>
              <a:rPr lang="en-GB" dirty="0" smtClean="0"/>
              <a:t>The </a:t>
            </a:r>
            <a:r>
              <a:rPr lang="en-GB" dirty="0"/>
              <a:t>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fld id="{F4564AE5-DC87-41A4-A463-9DB53FB44D8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p14="http://schemas.microsoft.com/office/powerpoint/2010/main" val="1389824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fld id="{0F6A01A9-D991-435A-8E9C-560EC41C0786}" type="datetime1">
              <a:rPr lang="en-US" smtClean="0"/>
              <a:t>4/12/2022</a:t>
            </a:fld>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tool use</a:t>
            </a:r>
            <a:endParaRPr lang="en-US" dirty="0"/>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smtClean="0"/>
              <a:t>•Tools </a:t>
            </a:r>
            <a:r>
              <a:rPr lang="en-GB" dirty="0"/>
              <a:t>should run quickly and produce concise outputs rather than large volumes of information.</a:t>
            </a:r>
          </a:p>
          <a:p>
            <a:r>
              <a:rPr lang="en-GB" dirty="0" smtClean="0"/>
              <a:t>•Tools </a:t>
            </a:r>
            <a:r>
              <a:rPr lang="en-GB" dirty="0"/>
              <a:t>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fld id="{2BB46C94-6FDE-4732-83F7-4A01FF293FE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18537603"/>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software analytics</a:t>
            </a:r>
            <a:endParaRPr lang="en-US" dirty="0"/>
          </a:p>
        </p:txBody>
      </p:sp>
      <p:sp>
        <p:nvSpPr>
          <p:cNvPr id="3" name="Content Placeholder 2"/>
          <p:cNvSpPr>
            <a:spLocks noGrp="1"/>
          </p:cNvSpPr>
          <p:nvPr>
            <p:ph idx="1"/>
          </p:nvPr>
        </p:nvSpPr>
        <p:spPr/>
        <p:txBody>
          <a:bodyPr/>
          <a:lstStyle/>
          <a:p>
            <a:r>
              <a:rPr lang="en-US" dirty="0" smtClean="0"/>
              <a:t>Software </a:t>
            </a:r>
            <a:r>
              <a:rPr lang="en-US" dirty="0"/>
              <a:t>analytics </a:t>
            </a:r>
            <a:r>
              <a:rPr lang="en-US" dirty="0" smtClean="0"/>
              <a:t>is still </a:t>
            </a:r>
            <a:r>
              <a:rPr lang="en-US" dirty="0"/>
              <a:t>immature and it is too early to say what effect it will have. </a:t>
            </a:r>
            <a:endParaRPr lang="en-US" dirty="0" smtClean="0"/>
          </a:p>
          <a:p>
            <a:r>
              <a:rPr lang="en-US" dirty="0" smtClean="0"/>
              <a:t>Not </a:t>
            </a:r>
            <a:r>
              <a:rPr lang="en-US" dirty="0"/>
              <a:t>only are there general problems of ‘big data’ </a:t>
            </a:r>
            <a:r>
              <a:rPr lang="en-US" dirty="0" smtClean="0"/>
              <a:t>processing, our </a:t>
            </a:r>
            <a:r>
              <a:rPr lang="en-US" dirty="0"/>
              <a:t>knowledge depends on collected data from large companies. </a:t>
            </a:r>
            <a:endParaRPr lang="en-US" dirty="0" smtClean="0"/>
          </a:p>
          <a:p>
            <a:pPr lvl="1"/>
            <a:r>
              <a:rPr lang="en-US" dirty="0" smtClean="0"/>
              <a:t>This </a:t>
            </a:r>
            <a:r>
              <a:rPr lang="en-US" dirty="0"/>
              <a:t>is primarily from software products and it is unclear if the tools and techniques that are appropriate for products can also be used with custom software. </a:t>
            </a:r>
            <a:endParaRPr lang="en-US" dirty="0" smtClean="0"/>
          </a:p>
          <a:p>
            <a:r>
              <a:rPr lang="en-US" dirty="0" smtClean="0"/>
              <a:t>Small </a:t>
            </a:r>
            <a:r>
              <a:rPr lang="en-US" dirty="0"/>
              <a:t>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fld id="{641291E8-11EF-4607-AF18-6EBA0E91C96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954539730"/>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a:t>
            </a:r>
            <a:r>
              <a:rPr lang="en-US" dirty="0" smtClean="0"/>
              <a:t>Software </a:t>
            </a:r>
            <a:r>
              <a:rPr lang="en-US" dirty="0"/>
              <a:t>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6" name="Date Placeholder 5"/>
          <p:cNvSpPr>
            <a:spLocks noGrp="1"/>
          </p:cNvSpPr>
          <p:nvPr>
            <p:ph type="dt" sz="half" idx="10"/>
          </p:nvPr>
        </p:nvSpPr>
        <p:spPr/>
        <p:txBody>
          <a:bodyPr/>
          <a:lstStyle/>
          <a:p>
            <a:fld id="{0E936DE0-E8F0-4B8C-B45E-F62CFB99E06B}" type="datetime1">
              <a:rPr lang="en-US" smtClean="0"/>
              <a:t>4/12/2022</a:t>
            </a:fld>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a:t>
            </a:r>
            <a:r>
              <a:rPr lang="en-US" dirty="0" smtClean="0"/>
              <a:t>discussed </a:t>
            </a:r>
            <a:r>
              <a:rPr lang="en-US" dirty="0"/>
              <a:t>at a code review meeting.</a:t>
            </a:r>
            <a:endParaRPr lang="en-GB" dirty="0"/>
          </a:p>
          <a:p>
            <a:r>
              <a:rPr lang="en-US" dirty="0"/>
              <a:t>Agile quality management </a:t>
            </a:r>
            <a:r>
              <a:rPr lang="en-US" dirty="0" smtClean="0"/>
              <a:t>relies </a:t>
            </a:r>
            <a:r>
              <a:rPr lang="en-US" dirty="0"/>
              <a:t>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fld id="{3614190F-D617-4654-8E28-4DEEF4E74E3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73</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r>
              <a:rPr lang="en-US" dirty="0" smtClean="0"/>
              <a:t>.</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a:t>
            </a:r>
            <a:r>
              <a:rPr lang="en-US" smtClean="0"/>
              <a:t>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fld id="{548F247A-B658-4296-A00D-BC0984D5C27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large, complex systems.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p>
          <a:p>
            <a:r>
              <a:rPr lang="en-US" dirty="0" smtClean="0"/>
              <a:t>Techniques have to evolve when agile development is used.</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fld id="{D527476E-F542-4EAF-9B1D-B1D6F1F6D104}" type="datetime1">
              <a:rPr lang="en-US" smtClean="0"/>
              <a:t>4/12/2022</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fld id="{F12818B9-C9F9-47A2-9FE4-058A2ADC45C5}"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859</TotalTime>
  <Pages>55</Pages>
  <Words>5151</Words>
  <Application>Microsoft Office PowerPoint</Application>
  <PresentationFormat>On-screen Show (4:3)</PresentationFormat>
  <Paragraphs>596</Paragraphs>
  <Slides>74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Arial</vt:lpstr>
      <vt:lpstr>Calibri</vt:lpstr>
      <vt:lpstr>Symbol</vt:lpstr>
      <vt:lpstr>Times</vt:lpstr>
      <vt:lpstr>Times New Roman</vt:lpstr>
      <vt:lpstr>Wingdings</vt:lpstr>
      <vt:lpstr>SE10 slides</vt:lpstr>
      <vt:lpstr>PowerPoint Presentation</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attributes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Rabindra</cp:lastModifiedBy>
  <cp:revision>62</cp:revision>
  <cp:lastPrinted>2010-02-15T15:10:11Z</cp:lastPrinted>
  <dcterms:created xsi:type="dcterms:W3CDTF">2010-02-15T15:08:46Z</dcterms:created>
  <dcterms:modified xsi:type="dcterms:W3CDTF">2022-04-12T07:38:51Z</dcterms:modified>
</cp:coreProperties>
</file>