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2.jpeg" ContentType="image/jpeg"/>
  <Override PartName="/ppt/media/image21.png" ContentType="image/png"/>
  <Override PartName="/ppt/media/image20.jpeg" ContentType="image/jpeg"/>
  <Override PartName="/ppt/media/image19.jpeg" ContentType="image/jpeg"/>
  <Override PartName="/ppt/media/image25.png" ContentType="image/png"/>
  <Override PartName="/ppt/media/image42.jpeg" ContentType="image/jpeg"/>
  <Override PartName="/ppt/media/image18.jpeg" ContentType="image/jpeg"/>
  <Override PartName="/ppt/media/image26.png" ContentType="image/png"/>
  <Override PartName="/ppt/media/image17.jpeg" ContentType="image/jpeg"/>
  <Override PartName="/ppt/media/image16.jpeg" ContentType="image/jpeg"/>
  <Override PartName="/ppt/media/image15.jpeg" ContentType="image/jpeg"/>
  <Override PartName="/ppt/media/image14.jpeg" ContentType="image/jpeg"/>
  <Override PartName="/ppt/media/image41.jpeg" ContentType="image/jpeg"/>
  <Override PartName="/ppt/media/image1.png" ContentType="image/png"/>
  <Override PartName="/ppt/media/image24.jpeg" ContentType="image/jpeg"/>
  <Override PartName="/ppt/media/image9.jpeg" ContentType="image/jpeg"/>
  <Override PartName="/ppt/media/image11.jpeg" ContentType="image/jpeg"/>
  <Override PartName="/ppt/media/image30.jpeg" ContentType="image/jpeg"/>
  <Override PartName="/ppt/media/image31.jpeg" ContentType="image/jpeg"/>
  <Override PartName="/ppt/media/image4.jpeg" ContentType="image/jpeg"/>
  <Override PartName="/ppt/media/image32.jpeg" ContentType="image/jpeg"/>
  <Override PartName="/ppt/media/image5.jpeg" ContentType="image/jpeg"/>
  <Override PartName="/ppt/media/image33.jpeg" ContentType="image/jpeg"/>
  <Override PartName="/ppt/media/image6.jpeg" ContentType="image/jpeg"/>
  <Override PartName="/ppt/media/image27.jpeg" ContentType="image/jpeg"/>
  <Override PartName="/ppt/media/image34.jpeg" ContentType="image/jpeg"/>
  <Override PartName="/ppt/media/image28.jpeg" ContentType="image/jpeg"/>
  <Override PartName="/ppt/media/image13.jpeg" ContentType="image/jpeg"/>
  <Override PartName="/ppt/media/image40.jpeg" ContentType="image/jpeg"/>
  <Override PartName="/ppt/media/image44.jpeg" ContentType="image/jpeg"/>
  <Override PartName="/ppt/media/image7.jpeg" ContentType="image/jpeg"/>
  <Override PartName="/ppt/media/image38.jpeg" ContentType="image/jpeg"/>
  <Override PartName="/ppt/media/image35.jpeg" ContentType="image/jpeg"/>
  <Override PartName="/ppt/media/image39.jpeg" ContentType="image/jpeg"/>
  <Override PartName="/ppt/media/image8.jpeg" ContentType="image/jpeg"/>
  <Override PartName="/ppt/media/image10.jpeg" ContentType="image/jpeg"/>
  <Override PartName="/ppt/media/image29.jpeg" ContentType="image/jpeg"/>
  <Override PartName="/ppt/media/image43.jpeg" ContentType="image/jpeg"/>
  <Override PartName="/ppt/media/image12.jpeg" ContentType="image/jpeg"/>
  <Override PartName="/ppt/media/image3.jpeg" ContentType="image/jpeg"/>
  <Override PartName="/ppt/media/image37.jpeg" ContentType="image/jpeg"/>
  <Override PartName="/ppt/media/image36.jpeg" ContentType="image/jpeg"/>
  <Override PartName="/ppt/media/image2.jpeg" ContentType="image/jpeg"/>
  <Override PartName="/ppt/media/image23.jpeg" ContentType="image/jpe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3.xml.rels" ContentType="application/vnd.openxmlformats-package.relationships+xml"/>
  <Override PartName="/ppt/slides/_rels/slide64.xml.rels" ContentType="application/vnd.openxmlformats-package.relationships+xml"/>
  <Override PartName="/ppt/slides/_rels/slide88.xml.rels" ContentType="application/vnd.openxmlformats-package.relationships+xml"/>
  <Override PartName="/ppt/slides/_rels/slide73.xml.rels" ContentType="application/vnd.openxmlformats-package.relationships+xml"/>
  <Override PartName="/ppt/slides/_rels/slide69.xml.rels" ContentType="application/vnd.openxmlformats-package.relationships+xml"/>
  <Override PartName="/ppt/slides/_rels/slide95.xml.rels" ContentType="application/vnd.openxmlformats-package.relationships+xml"/>
  <Override PartName="/ppt/slides/_rels/slide79.xml.rels" ContentType="application/vnd.openxmlformats-package.relationships+xml"/>
  <Override PartName="/ppt/slides/_rels/slide83.xml.rels" ContentType="application/vnd.openxmlformats-package.relationships+xml"/>
  <Override PartName="/ppt/slides/_rels/slide30.xml.rels" ContentType="application/vnd.openxmlformats-package.relationships+xml"/>
  <Override PartName="/ppt/slides/_rels/slide110.xml.rels" ContentType="application/vnd.openxmlformats-package.relationships+xml"/>
  <Override PartName="/ppt/slides/_rels/slide80.xml.rels" ContentType="application/vnd.openxmlformats-package.relationships+xml"/>
  <Override PartName="/ppt/slides/_rels/slide96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111.xml.rels" ContentType="application/vnd.openxmlformats-package.relationships+xml"/>
  <Override PartName="/ppt/slides/_rels/slide81.xml.rels" ContentType="application/vnd.openxmlformats-package.relationships+xml"/>
  <Override PartName="/ppt/slides/_rels/slide97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104.xml.rels" ContentType="application/vnd.openxmlformats-package.relationships+xml"/>
  <Override PartName="/ppt/slides/_rels/slide74.xml.rels" ContentType="application/vnd.openxmlformats-package.relationships+xml"/>
  <Override PartName="/ppt/slides/_rels/slide112.xml.rels" ContentType="application/vnd.openxmlformats-package.relationships+xml"/>
  <Override PartName="/ppt/slides/_rels/slide82.xml.rels" ContentType="application/vnd.openxmlformats-package.relationships+xml"/>
  <Override PartName="/ppt/slides/_rels/slide90.xml.rels" ContentType="application/vnd.openxmlformats-package.relationships+xml"/>
  <Override PartName="/ppt/slides/_rels/slide98.xml.rels" ContentType="application/vnd.openxmlformats-package.relationships+xml"/>
  <Override PartName="/ppt/slides/_rels/slide45.xml.rels" ContentType="application/vnd.openxmlformats-package.relationships+xml"/>
  <Override PartName="/ppt/slides/_rels/slide105.xml.rels" ContentType="application/vnd.openxmlformats-package.relationships+xml"/>
  <Override PartName="/ppt/slides/_rels/slide75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91.xml.rels" ContentType="application/vnd.openxmlformats-package.relationships+xml"/>
  <Override PartName="/ppt/slides/_rels/slide99.xml.rels" ContentType="application/vnd.openxmlformats-package.relationships+xml"/>
  <Override PartName="/ppt/slides/_rels/slide50.xml.rels" ContentType="application/vnd.openxmlformats-package.relationships+xml"/>
  <Override PartName="/ppt/slides/_rels/slide106.xml.rels" ContentType="application/vnd.openxmlformats-package.relationships+xml"/>
  <Override PartName="/ppt/slides/_rels/slide76.xml.rels" ContentType="application/vnd.openxmlformats-package.relationships+xml"/>
  <Override PartName="/ppt/slides/_rels/slide92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109.xml.rels" ContentType="application/vnd.openxmlformats-package.relationships+xml"/>
  <Override PartName="/ppt/slides/_rels/slide101.xml.rels" ContentType="application/vnd.openxmlformats-package.relationships+xml"/>
  <Override PartName="/ppt/slides/_rels/slide78.xml.rels" ContentType="application/vnd.openxmlformats-package.relationships+xml"/>
  <Override PartName="/ppt/slides/_rels/slide94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63.xml.rels" ContentType="application/vnd.openxmlformats-package.relationships+xml"/>
  <Override PartName="/ppt/slides/_rels/slide15.xml.rels" ContentType="application/vnd.openxmlformats-package.relationships+xml"/>
  <Override PartName="/ppt/slides/_rels/slide39.xml.rels" ContentType="application/vnd.openxmlformats-package.relationships+xml"/>
  <Override PartName="/ppt/slides/_rels/slide11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102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72.xml.rels" ContentType="application/vnd.openxmlformats-package.relationships+xml"/>
  <Override PartName="/ppt/slides/_rels/slide68.xml.rels" ContentType="application/vnd.openxmlformats-package.relationships+xml"/>
  <Override PartName="/ppt/slides/_rels/slide52.xml.rels" ContentType="application/vnd.openxmlformats-package.relationships+xml"/>
  <Override PartName="/ppt/slides/_rels/slide1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87.xml.rels" ContentType="application/vnd.openxmlformats-package.relationships+xml"/>
  <Override PartName="/ppt/slides/_rels/slide3.xml.rels" ContentType="application/vnd.openxmlformats-package.relationships+xml"/>
  <Override PartName="/ppt/slides/_rels/slide36.xml.rels" ContentType="application/vnd.openxmlformats-package.relationships+xml"/>
  <Override PartName="/ppt/slides/_rels/slide108.xml.rels" ContentType="application/vnd.openxmlformats-package.relationships+xml"/>
  <Override PartName="/ppt/slides/_rels/slide70.xml.rels" ContentType="application/vnd.openxmlformats-package.relationships+xml"/>
  <Override PartName="/ppt/slides/_rels/slide100.xml.rels" ContentType="application/vnd.openxmlformats-package.relationships+xml"/>
  <Override PartName="/ppt/slides/_rels/slide77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_rels/slide2.xml.rels" ContentType="application/vnd.openxmlformats-package.relationships+xml"/>
  <Override PartName="/ppt/slides/_rels/slide86.xml.rels" ContentType="application/vnd.openxmlformats-package.relationships+xml"/>
  <Override PartName="/ppt/slides/_rels/slide93.xml.rels" ContentType="application/vnd.openxmlformats-package.relationships+xml"/>
  <Override PartName="/ppt/slides/_rels/slide107.xml.rels" ContentType="application/vnd.openxmlformats-package.relationships+xml"/>
  <Override PartName="/ppt/slides/_rels/slide65.xml.rels" ContentType="application/vnd.openxmlformats-package.relationships+xml"/>
  <Override PartName="/ppt/slides/_rels/slide103.xml.rels" ContentType="application/vnd.openxmlformats-package.relationships+xml"/>
  <Override PartName="/ppt/slides/_rels/slide14.xml.rels" ContentType="application/vnd.openxmlformats-package.relationships+xml"/>
  <Override PartName="/ppt/slides/_rels/slide89.xml.rels" ContentType="application/vnd.openxmlformats-package.relationships+xml"/>
  <Override PartName="/ppt/slides/_rels/slide58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85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02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101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43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80.xml" ContentType="application/vnd.openxmlformats-officedocument.presentationml.slide+xml"/>
  <Override PartName="/ppt/slides/slide47.xml" ContentType="application/vnd.openxmlformats-officedocument.presentationml.slide+xml"/>
  <Override PartName="/ppt/slides/slide100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09.xml" ContentType="application/vnd.openxmlformats-officedocument.presentationml.slide+xml"/>
  <Override PartName="/ppt/slides/slide42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08.xml" ContentType="application/vnd.openxmlformats-officedocument.presentationml.slide+xml"/>
  <Override PartName="/ppt/slides/slide1.xml" ContentType="application/vnd.openxmlformats-officedocument.presentationml.slide+xml"/>
  <Override PartName="/ppt/slides/slide107.xml" ContentType="application/vnd.openxmlformats-officedocument.presentationml.slide+xml"/>
  <Override PartName="/ppt/slides/slide17.xml" ContentType="application/vnd.openxmlformats-officedocument.presentationml.slide+xml"/>
  <Override PartName="/ppt/slides/slide82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5.xml" ContentType="application/vnd.openxmlformats-officedocument.presentationml.slide+xml"/>
  <Override PartName="/ppt/slides/slide106.xml" ContentType="application/vnd.openxmlformats-officedocument.presentationml.slide+xml"/>
  <Override PartName="/ppt/slides/slide98.xml" ContentType="application/vnd.openxmlformats-officedocument.presentationml.slide+xml"/>
  <Override PartName="/ppt/slides/slide61.xml" ContentType="application/vnd.openxmlformats-officedocument.presentationml.slide+xml"/>
  <Override PartName="/ppt/slides/slide89.xml" ContentType="application/vnd.openxmlformats-officedocument.presentationml.slide+xml"/>
  <Override PartName="/ppt/slides/slide105.xml" ContentType="application/vnd.openxmlformats-officedocument.presentationml.slide+xml"/>
  <Override PartName="/ppt/slides/slide97.xml" ContentType="application/vnd.openxmlformats-officedocument.presentationml.slide+xml"/>
  <Override PartName="/ppt/slides/slide60.xml" ContentType="application/vnd.openxmlformats-officedocument.presentationml.slide+xml"/>
  <Override PartName="/ppt/slides/slide88.xml" ContentType="application/vnd.openxmlformats-officedocument.presentationml.slide+xml"/>
  <Override PartName="/ppt/slides/slide79.xml" ContentType="application/vnd.openxmlformats-officedocument.presentationml.slide+xml"/>
  <Override PartName="/ppt/slides/slide104.xml" ContentType="application/vnd.openxmlformats-officedocument.presentationml.slide+xml"/>
  <Override PartName="/ppt/slides/slide96.xml" ContentType="application/vnd.openxmlformats-officedocument.presentationml.slide+xml"/>
  <Override PartName="/ppt/slides/slide99.xml" ContentType="application/vnd.openxmlformats-officedocument.presentationml.slide+xml"/>
  <Override PartName="/ppt/slides/slide62.xml" ContentType="application/vnd.openxmlformats-officedocument.presentationml.slide+xml"/>
  <Override PartName="/ppt/slides/slide87.xml" ContentType="application/vnd.openxmlformats-officedocument.presentationml.slide+xml"/>
  <Override PartName="/ppt/slides/slide78.xml" ContentType="application/vnd.openxmlformats-officedocument.presentationml.slide+xml"/>
  <Override PartName="/ppt/slides/slide103.xml" ContentType="application/vnd.openxmlformats-officedocument.presentationml.slide+xml"/>
  <Override PartName="/ppt/slides/slide95.xml" ContentType="application/vnd.openxmlformats-officedocument.presentationml.slide+xml"/>
  <Override PartName="/ppt/slides/slide86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29.xml" ContentType="application/vnd.openxmlformats-officedocument.presentationml.slide+xml"/>
  <Override PartName="/ppt/slides/slide94.xml" ContentType="application/vnd.openxmlformats-officedocument.presentationml.slide+xml"/>
  <Override PartName="/ppt/slides/slide28.xml" ContentType="application/vnd.openxmlformats-officedocument.presentationml.slide+xml"/>
  <Override PartName="/ppt/slides/slide93.xml" ContentType="application/vnd.openxmlformats-officedocument.presentationml.slide+xml"/>
  <Override PartName="/ppt/slides/slide92.xml" ContentType="application/vnd.openxmlformats-officedocument.presentationml.slide+xml"/>
  <Override PartName="/ppt/slides/slide27.xml" ContentType="application/vnd.openxmlformats-officedocument.presentationml.slide+xml"/>
  <Override PartName="/ppt/slides/slide91.xml" ContentType="application/vnd.openxmlformats-officedocument.presentationml.slide+xml"/>
  <Override PartName="/ppt/slides/slide26.xml" ContentType="application/vnd.openxmlformats-officedocument.presentationml.slide+xml"/>
  <Override PartName="/ppt/slides/slide9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1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11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11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dt" idx="1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ftr" idx="1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5A8EBD9-AA15-4246-8063-6D84B8311D6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44A77A-AFA7-4A51-9371-89BA237344D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E0F8B7-07EE-4B7E-9CDE-2AED223FFA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FBA89D-F740-4005-92DC-D5D743828F9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E17510-65FD-4A8F-9F00-9909C10C76B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ED3F49-40EC-4EB0-B04F-A7754ABB7D1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A8577B-E57F-4982-8734-6662D951454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AEA4A3-7CEB-4BDD-8E64-AD842D66D7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FADECD-9FFA-4640-B94C-008517D9DB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D192A6-DBD1-4B82-9986-9605A8DBE0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52D500-78CF-4FBF-88DD-4DB9E98A81F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09480" y="228600"/>
            <a:ext cx="815256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7A8658-767D-4E49-92C2-267D807652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158FB4-2881-446F-A05E-B87A0BA61B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15F13F-4CA7-484D-BF9F-DE081D782C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82117DC-3242-40E3-B12C-A0B998138F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015521-23A6-4F0D-AF6C-7005294514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814ADC-CE6E-460C-A1F8-04F675010B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E39241-5B7B-4494-A91B-93E5133E0AB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C8551C-0848-46AD-B99F-271500BDEC4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954F996-37C0-420C-A0D9-DBE901FB81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EC51BC4-9625-4CB2-B451-8B0558AE45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A46D26C-C6E2-4EF6-8096-72E7C65EDD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F796BC5-ECE1-491D-B3C9-0051A56A318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FD587AC-2D06-43DF-AB60-7F37790AE3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5F374E-632E-4D73-8FC4-391A0D358A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28600"/>
            <a:ext cx="815256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D54D264-314E-4409-986C-22D0988E1A1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39C6994-7475-4F19-BC22-63D4C312F3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748CF99-6AE5-4E52-9DD9-D86EA1D083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7144C23-D22D-4443-8D98-E2B6DC5F5E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CEDF5B9-3DBF-4B9A-BFC5-0D3DD44185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4F8A8F6-642D-4D93-B941-31AA43FE724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EEA4DE1-ABD7-4424-BCA7-555EB10D900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17AF190-32CD-40A5-BA17-F7F67FA476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6F572EC-98EA-429A-B89D-BD2446BCDC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BD4BE1F-9C04-44DB-8359-1B0174BE7D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B81DD6-3FFE-4257-B345-0A5C25E934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EB22839-90D9-427F-8AA8-2840B798F0A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B51D6AF-BC2D-4B63-AE61-E6F6358C8F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609480" y="228600"/>
            <a:ext cx="815256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F927642-DF40-4B7F-92D7-BDF37BCEE4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92EA6EF-279E-4540-8BFC-8FE50AF4D0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E7BED87-C8A0-4DA5-BD14-1EB9BF0CAC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45ACB20-C476-4E9E-BA04-40251B3020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AE9DA52-F7CF-4ACA-9C12-792C52C0D4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7DB07C6-D7F4-4AA6-9F6D-44708E4C6BF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64DCC82-BB19-4C4F-B534-115517FB930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7050F7-C343-41E4-A464-52A9A8AAAA6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28600"/>
            <a:ext cx="815256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87CEE4-520C-4A15-AAEF-8B95E6C045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BD22E0-C839-4C94-BB21-E4EE38A896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48F8D3-47F9-4C08-BA4D-D66E3AF61D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088A35-2BFB-4BED-A6CD-B2ABA61FB7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de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1234440"/>
            <a:ext cx="9143280" cy="31932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Rectangle 7" hidden="1"/>
          <p:cNvSpPr/>
          <p:nvPr/>
        </p:nvSpPr>
        <p:spPr>
          <a:xfrm>
            <a:off x="0" y="1280160"/>
            <a:ext cx="532800" cy="2278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Rectangle 8" hidden="1"/>
          <p:cNvSpPr/>
          <p:nvPr/>
        </p:nvSpPr>
        <p:spPr>
          <a:xfrm>
            <a:off x="590400" y="1280160"/>
            <a:ext cx="8552880" cy="2278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Rectangle 6"/>
          <p:cNvSpPr/>
          <p:nvPr/>
        </p:nvSpPr>
        <p:spPr>
          <a:xfrm>
            <a:off x="0" y="5970960"/>
            <a:ext cx="9143280" cy="88632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Rectangle 9"/>
          <p:cNvSpPr/>
          <p:nvPr/>
        </p:nvSpPr>
        <p:spPr>
          <a:xfrm>
            <a:off x="-9000" y="6053400"/>
            <a:ext cx="2248560" cy="7124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Rectangle 10"/>
          <p:cNvSpPr/>
          <p:nvPr/>
        </p:nvSpPr>
        <p:spPr>
          <a:xfrm>
            <a:off x="2359080" y="6044040"/>
            <a:ext cx="6784200" cy="712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ftr" idx="1"/>
          </p:nvPr>
        </p:nvSpPr>
        <p:spPr>
          <a:xfrm>
            <a:off x="2085480" y="236520"/>
            <a:ext cx="58665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 idx="2"/>
          </p:nvPr>
        </p:nvSpPr>
        <p:spPr>
          <a:xfrm>
            <a:off x="8001000" y="228600"/>
            <a:ext cx="837360" cy="38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400" spc="-1" strike="noStrike">
                <a:solidFill>
                  <a:srgbClr val="4f271c"/>
                </a:solidFill>
                <a:latin typeface="Tw Cen MT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96CAE8AE-BD93-4B6B-8A5A-995AEBF62D38}" type="slidenum">
              <a:rPr b="1" lang="en-US" sz="1400" spc="-1" strike="noStrike">
                <a:solidFill>
                  <a:srgbClr val="4f271c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dt" idx="3"/>
          </p:nvPr>
        </p:nvSpPr>
        <p:spPr>
          <a:xfrm>
            <a:off x="76320" y="6068520"/>
            <a:ext cx="2056680" cy="68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de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/>
          <p:nvPr/>
        </p:nvSpPr>
        <p:spPr>
          <a:xfrm>
            <a:off x="0" y="1234440"/>
            <a:ext cx="9143280" cy="31932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Rectangle 7"/>
          <p:cNvSpPr/>
          <p:nvPr/>
        </p:nvSpPr>
        <p:spPr>
          <a:xfrm>
            <a:off x="0" y="1280160"/>
            <a:ext cx="532800" cy="2278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Rectangle 8"/>
          <p:cNvSpPr/>
          <p:nvPr/>
        </p:nvSpPr>
        <p:spPr>
          <a:xfrm>
            <a:off x="590400" y="1280160"/>
            <a:ext cx="8552880" cy="2278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PlaceHolder 1"/>
          <p:cNvSpPr>
            <a:spLocks noGrp="1"/>
          </p:cNvSpPr>
          <p:nvPr>
            <p:ph type="ftr" idx="4"/>
          </p:nvPr>
        </p:nvSpPr>
        <p:spPr>
          <a:xfrm>
            <a:off x="609480" y="6248160"/>
            <a:ext cx="54205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ldNum" idx="5"/>
          </p:nvPr>
        </p:nvSpPr>
        <p:spPr>
          <a:xfrm>
            <a:off x="0" y="1272240"/>
            <a:ext cx="532800" cy="24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400" spc="-1" strike="noStrike">
                <a:solidFill>
                  <a:srgbClr val="ffffff"/>
                </a:solidFill>
                <a:latin typeface="Tw Cen MT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17FFE472-8F1A-46CE-87FB-A29069E7555E}" type="slidenum">
              <a:rPr b="1" lang="en-US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dt" idx="6"/>
          </p:nvPr>
        </p:nvSpPr>
        <p:spPr>
          <a:xfrm>
            <a:off x="6095880" y="6248520"/>
            <a:ext cx="26661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de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6"/>
          <p:cNvSpPr/>
          <p:nvPr/>
        </p:nvSpPr>
        <p:spPr>
          <a:xfrm>
            <a:off x="0" y="1234440"/>
            <a:ext cx="9143280" cy="31932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Rectangle 7"/>
          <p:cNvSpPr/>
          <p:nvPr/>
        </p:nvSpPr>
        <p:spPr>
          <a:xfrm>
            <a:off x="0" y="1280160"/>
            <a:ext cx="532800" cy="2278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" name="Rectangle 8"/>
          <p:cNvSpPr/>
          <p:nvPr/>
        </p:nvSpPr>
        <p:spPr>
          <a:xfrm>
            <a:off x="590400" y="1280160"/>
            <a:ext cx="8552880" cy="2278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ftr" idx="7"/>
          </p:nvPr>
        </p:nvSpPr>
        <p:spPr>
          <a:xfrm>
            <a:off x="609480" y="6248160"/>
            <a:ext cx="54205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8"/>
          </p:nvPr>
        </p:nvSpPr>
        <p:spPr>
          <a:xfrm>
            <a:off x="0" y="1272240"/>
            <a:ext cx="532800" cy="24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400" spc="-1" strike="noStrike">
                <a:solidFill>
                  <a:srgbClr val="ffffff"/>
                </a:solidFill>
                <a:latin typeface="Tw Cen MT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C69ADA2F-801D-4838-9BCF-627091353F3F}" type="slidenum">
              <a:rPr b="1" lang="en-US" sz="140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dt" idx="9"/>
          </p:nvPr>
        </p:nvSpPr>
        <p:spPr>
          <a:xfrm>
            <a:off x="6095880" y="6248520"/>
            <a:ext cx="26661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de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6" hidden="1"/>
          <p:cNvSpPr/>
          <p:nvPr/>
        </p:nvSpPr>
        <p:spPr>
          <a:xfrm>
            <a:off x="0" y="1234440"/>
            <a:ext cx="9143280" cy="31932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6" name="Rectangle 7" hidden="1"/>
          <p:cNvSpPr/>
          <p:nvPr/>
        </p:nvSpPr>
        <p:spPr>
          <a:xfrm>
            <a:off x="0" y="1280160"/>
            <a:ext cx="532800" cy="2278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7" name="Rectangle 8" hidden="1"/>
          <p:cNvSpPr/>
          <p:nvPr/>
        </p:nvSpPr>
        <p:spPr>
          <a:xfrm>
            <a:off x="590400" y="1280160"/>
            <a:ext cx="8552880" cy="2278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8" name="PlaceHolder 1"/>
          <p:cNvSpPr>
            <a:spLocks noGrp="1"/>
          </p:cNvSpPr>
          <p:nvPr>
            <p:ph type="ftr" idx="10"/>
          </p:nvPr>
        </p:nvSpPr>
        <p:spPr>
          <a:xfrm>
            <a:off x="609480" y="6248160"/>
            <a:ext cx="54205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ldNum" idx="11"/>
          </p:nvPr>
        </p:nvSpPr>
        <p:spPr>
          <a:xfrm>
            <a:off x="0" y="6248520"/>
            <a:ext cx="532800" cy="38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400" spc="-1" strike="noStrike">
                <a:solidFill>
                  <a:srgbClr val="4f271c"/>
                </a:solidFill>
                <a:latin typeface="Tw Cen MT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1C5FB9CC-00C9-4F65-9A0D-F701C0432712}" type="slidenum">
              <a:rPr b="1" lang="en-US" sz="1400" spc="-1" strike="noStrike">
                <a:solidFill>
                  <a:srgbClr val="4f271c"/>
                </a:solidFill>
                <a:latin typeface="Tw Cen MT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12"/>
          </p:nvPr>
        </p:nvSpPr>
        <p:spPr>
          <a:xfrm>
            <a:off x="6095880" y="6248520"/>
            <a:ext cx="26661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sushilnepal@ku.edu.np" TargetMode="External"/><Relationship Id="rId2" Type="http://schemas.openxmlformats.org/officeDocument/2006/relationships/hyperlink" Target="mailto:sushilnepal@ku.edu.np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37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3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29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29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image" Target="../media/image38.jpeg"/><Relationship Id="rId3" Type="http://schemas.openxmlformats.org/officeDocument/2006/relationships/slideLayout" Target="../slideLayouts/slideLayout29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slideLayout" Target="../slideLayouts/slideLayout29.xml"/>
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image" Target="../media/image42.jpeg"/><Relationship Id="rId3" Type="http://schemas.openxmlformats.org/officeDocument/2006/relationships/slideLayout" Target="../slideLayouts/slideLayout29.xml"/>
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image" Target="../media/image44.jpeg"/><Relationship Id="rId3" Type="http://schemas.openxmlformats.org/officeDocument/2006/relationships/slideLayout" Target="../slideLayouts/slideLayout2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9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9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9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9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9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9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7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37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37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37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37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37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3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37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37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828800" y="685800"/>
            <a:ext cx="6780960" cy="259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79000"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 cap="all">
                <a:solidFill>
                  <a:srgbClr val="4f271c"/>
                </a:solidFill>
                <a:latin typeface="Tw Cen MT"/>
              </a:rPr>
              <a:t>COMP409: Compiler Design</a:t>
            </a:r>
            <a:br>
              <a:rPr sz="4400"/>
            </a:br>
            <a:br>
              <a:rPr sz="4400"/>
            </a:br>
            <a:br>
              <a:rPr sz="4400"/>
            </a:br>
            <a:r>
              <a:rPr b="0" lang="en-US" sz="4400" spc="-1" strike="noStrike" cap="all">
                <a:solidFill>
                  <a:srgbClr val="4f271c"/>
                </a:solidFill>
                <a:latin typeface="Tw Cen MT"/>
              </a:rPr>
              <a:t>1. Lexical Analysis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2362320" y="6053760"/>
            <a:ext cx="6705000" cy="68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7000"/>
          </a:bodyPr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Tw Cen MT"/>
              </a:rPr>
              <a:t>Department of Computer Science and Engineering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87" name="TextBox 6"/>
          <p:cNvSpPr/>
          <p:nvPr/>
        </p:nvSpPr>
        <p:spPr>
          <a:xfrm>
            <a:off x="914400" y="6019920"/>
            <a:ext cx="137088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Kathmandu University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8" name="Subtitle 2"/>
          <p:cNvSpPr/>
          <p:nvPr/>
        </p:nvSpPr>
        <p:spPr>
          <a:xfrm>
            <a:off x="1828800" y="3505320"/>
            <a:ext cx="6705000" cy="167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  <a:ea typeface="DejaVu Sans"/>
              </a:rPr>
              <a:t>Instructor: Sushil Nepal, Assistant Professor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  <a:ea typeface="DejaVu Sans"/>
              </a:rPr>
              <a:t>Block: 9-308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  <a:ea typeface="DejaVu Sans"/>
              </a:rPr>
              <a:t>Email: </a:t>
            </a:r>
            <a:r>
              <a:rPr b="0" lang="en-US" sz="2600" spc="-1" strike="noStrike" u="sng">
                <a:solidFill>
                  <a:srgbClr val="8dc765"/>
                </a:solidFill>
                <a:uFillTx/>
                <a:latin typeface="Tw Cen MT"/>
                <a:ea typeface="DejaVu Sans"/>
                <a:hlinkClick r:id="rId1"/>
              </a:rPr>
              <a:t>sushil</a:t>
            </a:r>
            <a:r>
              <a:rPr b="0" lang="en-US" sz="2600" spc="-1" strike="noStrike" u="sng">
                <a:solidFill>
                  <a:srgbClr val="8dc765"/>
                </a:solidFill>
                <a:uFillTx/>
                <a:latin typeface="Tw Cen MT"/>
                <a:ea typeface="DejaVu Sans"/>
                <a:hlinkClick r:id="rId2"/>
              </a:rPr>
              <a:t>nepal@ku.edu.np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w Cen MT"/>
                <a:ea typeface="DejaVu Sans"/>
              </a:rPr>
              <a:t>Contact: 9851-151617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89" name="Picture 4"/>
          <p:cNvSpPr/>
          <p:nvPr/>
        </p:nvSpPr>
        <p:spPr>
          <a:xfrm>
            <a:off x="228600" y="6104160"/>
            <a:ext cx="611280" cy="617400"/>
          </a:xfrm>
          <a:prstGeom prst="ellipse">
            <a:avLst/>
          </a:prstGeom>
          <a:blipFill rotWithShape="0">
            <a:blip r:embed="rId3"/>
            <a:srcRect/>
            <a:stretch/>
          </a:blipFill>
          <a:ln cap="rnd" w="63500">
            <a:solidFill>
              <a:srgbClr val="ffc000"/>
            </a:solidFill>
            <a:round/>
          </a:ln>
          <a:effectLst>
            <a:outerShdw blurRad="380880" dir="5400000" dist="291960" rotWithShape="0" sx="-80000" sy="-18000">
              <a:srgbClr val="000000">
                <a:alpha val="22000"/>
              </a:srgbClr>
            </a:outerShdw>
          </a:effectLst>
          <a:scene3d>
            <a:camera prst="orthographicFront"/>
            <a:lightRig dir="t" rig="contrasting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8059680" cy="1353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-1" strike="noStrike">
                <a:solidFill>
                  <a:srgbClr val="4f271c"/>
                </a:solidFill>
                <a:latin typeface="Tw Cen MT"/>
              </a:rPr>
              <a:t>Tokens,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60" strike="noStrike">
                <a:solidFill>
                  <a:srgbClr val="4f271c"/>
                </a:solidFill>
                <a:latin typeface="Tw Cen MT"/>
              </a:rPr>
              <a:t>Patterns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86" strike="noStrike">
                <a:solidFill>
                  <a:srgbClr val="4f271c"/>
                </a:solidFill>
                <a:latin typeface="Tw Cen MT"/>
              </a:rPr>
              <a:t>and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92" strike="noStrike">
                <a:solidFill>
                  <a:srgbClr val="4f271c"/>
                </a:solidFill>
                <a:latin typeface="Tw Cen MT"/>
              </a:rPr>
              <a:t>Lexemes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7" name="object 3"/>
          <p:cNvSpPr/>
          <p:nvPr/>
        </p:nvSpPr>
        <p:spPr>
          <a:xfrm>
            <a:off x="1066680" y="1724400"/>
            <a:ext cx="7067880" cy="441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4880" bIns="0" anchor="t">
            <a:spAutoFit/>
          </a:bodyPr>
          <a:p>
            <a:pPr marL="441360" indent="-429120">
              <a:lnSpc>
                <a:spcPct val="100000"/>
              </a:lnSpc>
              <a:spcBef>
                <a:spcPts val="59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100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Patterns</a:t>
            </a:r>
            <a:endParaRPr b="0" lang="en-US" sz="2400" spc="-1" strike="noStrike">
              <a:latin typeface="Arial"/>
            </a:endParaRPr>
          </a:p>
          <a:p>
            <a:pPr lvl="1" marL="971640" indent="-412200">
              <a:lnSpc>
                <a:spcPts val="3271"/>
              </a:lnSpc>
              <a:spcBef>
                <a:spcPts val="774"/>
              </a:spcBef>
              <a:buClr>
                <a:srgbClr val="181a0e"/>
              </a:buClr>
              <a:buFont typeface="Symbol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100" strike="noStrike">
                <a:solidFill>
                  <a:srgbClr val="181a0e"/>
                </a:solidFill>
                <a:latin typeface="Arial"/>
                <a:ea typeface="DejaVu Sans"/>
              </a:rPr>
              <a:t>Patterns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are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rules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describing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set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lexemes  </a:t>
            </a:r>
            <a:r>
              <a:rPr b="0" i="1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belonging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97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26" strike="noStrike">
                <a:solidFill>
                  <a:srgbClr val="181a0e"/>
                </a:solidFill>
                <a:latin typeface="Arial"/>
                <a:ea typeface="DejaVu Sans"/>
              </a:rPr>
              <a:t>token</a:t>
            </a:r>
            <a:endParaRPr b="0" lang="en-US" sz="2400" spc="-1" strike="noStrike">
              <a:latin typeface="Arial"/>
            </a:endParaRPr>
          </a:p>
          <a:p>
            <a:pPr lvl="1" marL="971640" indent="-412200">
              <a:lnSpc>
                <a:spcPts val="3271"/>
              </a:lnSpc>
              <a:spcBef>
                <a:spcPts val="700"/>
              </a:spcBef>
              <a:buClr>
                <a:srgbClr val="181a0e"/>
              </a:buClr>
              <a:buFont typeface="Symbol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-1" strike="noStrike">
                <a:solidFill>
                  <a:srgbClr val="181a0e"/>
                </a:solidFill>
                <a:latin typeface="Arial"/>
                <a:ea typeface="DejaVu Sans"/>
              </a:rPr>
              <a:t>For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29" strike="noStrike">
                <a:solidFill>
                  <a:srgbClr val="181a0e"/>
                </a:solidFill>
                <a:latin typeface="Arial"/>
                <a:ea typeface="DejaVu Sans"/>
              </a:rPr>
              <a:t>example: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“letter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06" strike="noStrike">
                <a:solidFill>
                  <a:srgbClr val="181a0e"/>
                </a:solidFill>
                <a:latin typeface="Arial"/>
                <a:ea typeface="DejaVu Sans"/>
              </a:rPr>
              <a:t>followed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by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letters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and</a:t>
            </a:r>
            <a:r>
              <a:rPr b="0" i="1" lang="en-US" sz="2400" spc="-216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digits”  </a:t>
            </a:r>
            <a:r>
              <a:rPr b="0" i="1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and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31" strike="noStrike">
                <a:solidFill>
                  <a:srgbClr val="181a0e"/>
                </a:solidFill>
                <a:latin typeface="Arial"/>
                <a:ea typeface="DejaVu Sans"/>
              </a:rPr>
              <a:t>“non-empty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sequence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85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digits”</a:t>
            </a:r>
            <a:endParaRPr b="0" lang="en-US" sz="2400" spc="-1" strike="noStrike">
              <a:latin typeface="Arial"/>
            </a:endParaRPr>
          </a:p>
          <a:p>
            <a:pPr lvl="1" marL="971640" indent="-412200">
              <a:lnSpc>
                <a:spcPts val="3271"/>
              </a:lnSpc>
              <a:spcBef>
                <a:spcPts val="706"/>
              </a:spcBef>
              <a:buClr>
                <a:srgbClr val="181a0e"/>
              </a:buClr>
              <a:buFont typeface="Symbol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29" strike="noStrike">
                <a:solidFill>
                  <a:srgbClr val="181a0e"/>
                </a:solidFill>
                <a:latin typeface="Arial"/>
                <a:ea typeface="DejaVu Sans"/>
              </a:rPr>
              <a:t>Regular</a:t>
            </a:r>
            <a:r>
              <a:rPr b="0" i="1" lang="en-US" sz="24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expressions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are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41" strike="noStrike">
                <a:solidFill>
                  <a:srgbClr val="181a0e"/>
                </a:solidFill>
                <a:latin typeface="Arial"/>
                <a:ea typeface="DejaVu Sans"/>
              </a:rPr>
              <a:t>usually</a:t>
            </a:r>
            <a:r>
              <a:rPr b="0" i="1" lang="en-US" sz="24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used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97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06" strike="noStrike">
                <a:solidFill>
                  <a:srgbClr val="181a0e"/>
                </a:solidFill>
                <a:latin typeface="Arial"/>
                <a:ea typeface="DejaVu Sans"/>
              </a:rPr>
              <a:t>specify  </a:t>
            </a:r>
            <a:r>
              <a:rPr b="0" i="1" lang="en-US" sz="2400" spc="114" strike="noStrike">
                <a:solidFill>
                  <a:srgbClr val="181a0e"/>
                </a:solidFill>
                <a:latin typeface="Arial"/>
                <a:ea typeface="DejaVu Sans"/>
              </a:rPr>
              <a:t>patterns</a:t>
            </a:r>
            <a:endParaRPr b="0" lang="en-US" sz="24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20"/>
              </a:spcBef>
              <a:buClr>
                <a:srgbClr val="181a0e"/>
              </a:buClr>
              <a:buFont typeface="Symbol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-60" strike="noStrike">
                <a:solidFill>
                  <a:srgbClr val="181a0e"/>
                </a:solidFill>
                <a:latin typeface="Arial"/>
                <a:ea typeface="DejaVu Sans"/>
              </a:rPr>
              <a:t>Eg: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i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intnum</a:t>
            </a:r>
            <a:r>
              <a:rPr b="1" i="1" lang="en-US" sz="2400" spc="-375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i="1" lang="en-US" sz="2400" spc="126" strike="noStrike">
                <a:solidFill>
                  <a:srgbClr val="181a0e"/>
                </a:solidFill>
                <a:latin typeface="Arial"/>
                <a:ea typeface="DejaVu Sans"/>
              </a:rPr>
              <a:t>token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49" strike="noStrike">
                <a:solidFill>
                  <a:srgbClr val="181a0e"/>
                </a:solidFill>
                <a:latin typeface="Arial"/>
                <a:ea typeface="DejaVu Sans"/>
              </a:rPr>
              <a:t>can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92" strike="noStrike">
                <a:solidFill>
                  <a:srgbClr val="181a0e"/>
                </a:solidFill>
                <a:latin typeface="Arial"/>
                <a:ea typeface="DejaVu Sans"/>
              </a:rPr>
              <a:t>be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deﬁned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1" strike="noStrike">
                <a:solidFill>
                  <a:srgbClr val="181a0e"/>
                </a:solidFill>
                <a:latin typeface="Arial"/>
                <a:ea typeface="DejaVu Sans"/>
              </a:rPr>
              <a:t>as </a:t>
            </a:r>
            <a:r>
              <a:rPr b="1" i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[0-9][0-9]*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088237-7C52-4148-B606-AE7B1A553F89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685800" y="1260720"/>
            <a:ext cx="79102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3816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1.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0" lang="en-US" sz="2000" spc="-1" strike="noStrike" baseline="-31000">
                <a:solidFill>
                  <a:srgbClr val="000000"/>
                </a:solidFill>
                <a:latin typeface="Times New Roman"/>
              </a:rPr>
              <a:t>0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will have two sets of states. One set will contain q1, q2, q4 which are </a:t>
            </a:r>
            <a:r>
              <a:rPr b="0" lang="en-US" sz="2000" spc="-1" strike="noStrike">
                <a:solidFill>
                  <a:srgbClr val="181a0e"/>
                </a:solidFill>
                <a:latin typeface="Times New Roman"/>
              </a:rPr>
              <a:t>ﬁnal states of DFA and another set will contain remaining states.  So P</a:t>
            </a:r>
            <a:r>
              <a:rPr b="0" lang="en-US" sz="2000" spc="-1" strike="noStrike" baseline="-31000">
                <a:solidFill>
                  <a:srgbClr val="181a0e"/>
                </a:solidFill>
                <a:latin typeface="Times New Roman"/>
              </a:rPr>
              <a:t>0 </a:t>
            </a:r>
            <a:r>
              <a:rPr b="0" lang="en-US" sz="2000" spc="-1" strike="noStrike">
                <a:solidFill>
                  <a:srgbClr val="181a0e"/>
                </a:solidFill>
                <a:latin typeface="Times New Roman"/>
              </a:rPr>
              <a:t>= { { q1, q2, q4 }, { q0, q3, q5 } }.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3" name="object 5"/>
          <p:cNvSpPr/>
          <p:nvPr/>
        </p:nvSpPr>
        <p:spPr>
          <a:xfrm>
            <a:off x="685800" y="2382480"/>
            <a:ext cx="7653960" cy="45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816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2000" spc="-236" strike="noStrike">
                <a:solidFill>
                  <a:srgbClr val="181a0e"/>
                </a:solidFill>
                <a:latin typeface="Times New Roman"/>
                <a:ea typeface="DejaVu Sans"/>
              </a:rPr>
              <a:t>2.</a:t>
            </a:r>
            <a:r>
              <a:rPr b="1" lang="en-US" sz="2000" spc="-335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000" spc="-41" strike="noStrike">
                <a:solidFill>
                  <a:srgbClr val="181a0e"/>
                </a:solidFill>
                <a:latin typeface="Times New Roman"/>
                <a:ea typeface="DejaVu Sans"/>
              </a:rPr>
              <a:t>To</a:t>
            </a:r>
            <a:r>
              <a:rPr b="0" lang="en-US" sz="2000" spc="-171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000" spc="60" strike="noStrike">
                <a:solidFill>
                  <a:srgbClr val="181a0e"/>
                </a:solidFill>
                <a:latin typeface="Times New Roman"/>
                <a:ea typeface="DejaVu Sans"/>
              </a:rPr>
              <a:t>calculate</a:t>
            </a:r>
            <a:r>
              <a:rPr b="0" lang="en-US" sz="2000" spc="-165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000" spc="-92" strike="noStrike">
                <a:solidFill>
                  <a:srgbClr val="181a0e"/>
                </a:solidFill>
                <a:latin typeface="Times New Roman"/>
                <a:ea typeface="DejaVu Sans"/>
              </a:rPr>
              <a:t>P</a:t>
            </a:r>
            <a:r>
              <a:rPr b="0" lang="en-US" sz="2000" spc="-137" strike="noStrike" baseline="-31000">
                <a:solidFill>
                  <a:srgbClr val="181a0e"/>
                </a:solidFill>
                <a:latin typeface="Times New Roman"/>
                <a:ea typeface="DejaVu Sans"/>
              </a:rPr>
              <a:t>1</a:t>
            </a:r>
            <a:r>
              <a:rPr b="0" lang="en-US" sz="2000" spc="-92" strike="noStrike">
                <a:solidFill>
                  <a:srgbClr val="181a0e"/>
                </a:solidFill>
                <a:latin typeface="Times New Roman"/>
                <a:ea typeface="DejaVu Sans"/>
              </a:rPr>
              <a:t>,</a:t>
            </a:r>
            <a:r>
              <a:rPr b="0" lang="en-US" sz="2000" spc="-171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000" spc="100" strike="noStrike">
                <a:solidFill>
                  <a:srgbClr val="181a0e"/>
                </a:solidFill>
                <a:latin typeface="Times New Roman"/>
                <a:ea typeface="DejaVu Sans"/>
              </a:rPr>
              <a:t>we</a:t>
            </a:r>
            <a:r>
              <a:rPr b="0" lang="en-US" sz="2000" spc="-171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000" spc="75" strike="noStrike">
                <a:solidFill>
                  <a:srgbClr val="181a0e"/>
                </a:solidFill>
                <a:latin typeface="Times New Roman"/>
                <a:ea typeface="DejaVu Sans"/>
              </a:rPr>
              <a:t>will</a:t>
            </a:r>
            <a:r>
              <a:rPr b="0" lang="en-US" sz="2000" spc="-165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000" spc="94" strike="noStrike">
                <a:solidFill>
                  <a:srgbClr val="181a0e"/>
                </a:solidFill>
                <a:latin typeface="Times New Roman"/>
                <a:ea typeface="DejaVu Sans"/>
              </a:rPr>
              <a:t>check</a:t>
            </a:r>
            <a:r>
              <a:rPr b="0" lang="en-US" sz="2000" spc="-171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000" spc="114" strike="noStrike">
                <a:solidFill>
                  <a:srgbClr val="181a0e"/>
                </a:solidFill>
                <a:latin typeface="Times New Roman"/>
                <a:ea typeface="DejaVu Sans"/>
              </a:rPr>
              <a:t>whether</a:t>
            </a:r>
            <a:r>
              <a:rPr b="0" lang="en-US" sz="2000" spc="-171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000" spc="86" strike="noStrike">
                <a:solidFill>
                  <a:srgbClr val="181a0e"/>
                </a:solidFill>
                <a:latin typeface="Times New Roman"/>
                <a:ea typeface="DejaVu Sans"/>
              </a:rPr>
              <a:t>sets</a:t>
            </a:r>
            <a:r>
              <a:rPr b="0" lang="en-US" sz="2000" spc="-165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000" spc="160" strike="noStrike">
                <a:solidFill>
                  <a:srgbClr val="181a0e"/>
                </a:solidFill>
                <a:latin typeface="Times New Roman"/>
                <a:ea typeface="DejaVu Sans"/>
              </a:rPr>
              <a:t>of</a:t>
            </a:r>
            <a:r>
              <a:rPr b="0" lang="en-US" sz="2000" spc="-171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000" spc="109" strike="noStrike">
                <a:solidFill>
                  <a:srgbClr val="181a0e"/>
                </a:solidFill>
                <a:latin typeface="Times New Roman"/>
                <a:ea typeface="DejaVu Sans"/>
              </a:rPr>
              <a:t>partition</a:t>
            </a:r>
            <a:r>
              <a:rPr b="0" lang="en-US" sz="2000" spc="-171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000" spc="134" strike="noStrike">
                <a:solidFill>
                  <a:srgbClr val="181a0e"/>
                </a:solidFill>
                <a:latin typeface="Times New Roman"/>
                <a:ea typeface="DejaVu Sans"/>
              </a:rPr>
              <a:t>P</a:t>
            </a:r>
            <a:r>
              <a:rPr b="0" lang="en-US" sz="2000" spc="205" strike="noStrike" baseline="-31000">
                <a:solidFill>
                  <a:srgbClr val="181a0e"/>
                </a:solidFill>
                <a:latin typeface="Times New Roman"/>
                <a:ea typeface="DejaVu Sans"/>
              </a:rPr>
              <a:t>0</a:t>
            </a:r>
            <a:r>
              <a:rPr b="0" lang="en-US" sz="2000" spc="123" strike="noStrike" baseline="-31000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000" spc="46" strike="noStrike">
                <a:solidFill>
                  <a:srgbClr val="181a0e"/>
                </a:solidFill>
                <a:latin typeface="Times New Roman"/>
                <a:ea typeface="DejaVu Sans"/>
              </a:rPr>
              <a:t>can</a:t>
            </a:r>
            <a:r>
              <a:rPr b="0" lang="en-US" sz="2000" spc="-171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000" spc="80" strike="noStrike">
                <a:solidFill>
                  <a:srgbClr val="181a0e"/>
                </a:solidFill>
                <a:latin typeface="Times New Roman"/>
                <a:ea typeface="DejaVu Sans"/>
              </a:rPr>
              <a:t>be </a:t>
            </a:r>
            <a:r>
              <a:rPr b="0" lang="en-US" sz="2000" spc="106" strike="noStrike">
                <a:solidFill>
                  <a:srgbClr val="000000"/>
                </a:solidFill>
                <a:latin typeface="Times New Roman"/>
                <a:ea typeface="DejaVu Sans"/>
              </a:rPr>
              <a:t>partitioned </a:t>
            </a:r>
            <a:r>
              <a:rPr b="0" lang="en-US" sz="2000" spc="114" strike="noStrike">
                <a:solidFill>
                  <a:srgbClr val="000000"/>
                </a:solidFill>
                <a:latin typeface="Times New Roman"/>
                <a:ea typeface="DejaVu Sans"/>
              </a:rPr>
              <a:t>or</a:t>
            </a:r>
            <a:r>
              <a:rPr b="0" lang="en-US" sz="2000" spc="-457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2000" spc="55" strike="noStrike">
                <a:solidFill>
                  <a:srgbClr val="000000"/>
                </a:solidFill>
                <a:latin typeface="Times New Roman"/>
                <a:ea typeface="DejaVu Sans"/>
              </a:rPr>
              <a:t>not:</a:t>
            </a:r>
            <a:endParaRPr b="0" lang="en-US" sz="2000" spc="-1" strike="noStrike">
              <a:latin typeface="Arial"/>
            </a:endParaRPr>
          </a:p>
          <a:p>
            <a:pPr marL="3816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set { q1, q2, q4 } :</a:t>
            </a:r>
            <a:endParaRPr b="0" lang="en-US" sz="2000" spc="-1" strike="noStrike">
              <a:latin typeface="Arial"/>
            </a:endParaRPr>
          </a:p>
          <a:p>
            <a:pPr marL="38160">
              <a:lnSpc>
                <a:spcPts val="2931"/>
              </a:lnSpc>
              <a:spcBef>
                <a:spcPts val="159"/>
              </a:spcBef>
              <a:buNone/>
            </a:pPr>
            <a:r>
              <a:rPr b="0" lang="el-G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δ (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q1, 0 ) = </a:t>
            </a:r>
            <a:r>
              <a:rPr b="0" lang="el-G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δ (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q2, 0 ) = q2 and </a:t>
            </a:r>
            <a:r>
              <a:rPr b="0" lang="el-G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δ (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q1, 1 ) = </a:t>
            </a:r>
            <a:r>
              <a:rPr b="0" lang="el-G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δ (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q2, 1 ) = q5, So q1 and q2  are not distinguishable.</a:t>
            </a:r>
            <a:endParaRPr b="0" lang="en-US" sz="2000" spc="-1" strike="noStrike">
              <a:latin typeface="Arial"/>
            </a:endParaRPr>
          </a:p>
          <a:p>
            <a:pPr marL="38160">
              <a:lnSpc>
                <a:spcPts val="2931"/>
              </a:lnSpc>
              <a:spcBef>
                <a:spcPts val="6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Similarly, </a:t>
            </a:r>
            <a:r>
              <a:rPr b="0" lang="el-G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δ (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q1, 0 ) = </a:t>
            </a:r>
            <a:r>
              <a:rPr b="0" lang="el-G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δ (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q4, 0 ) = q2 and </a:t>
            </a:r>
            <a:r>
              <a:rPr b="0" lang="el-G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δ (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q1, 1 ) = </a:t>
            </a:r>
            <a:r>
              <a:rPr b="0" lang="el-G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δ (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q4, 1 ) = q5, So q1  and q4 are not distinguishable.</a:t>
            </a:r>
            <a:endParaRPr b="0" lang="en-US" sz="2000" spc="-1" strike="noStrike">
              <a:latin typeface="Arial"/>
            </a:endParaRPr>
          </a:p>
          <a:p>
            <a:pPr marL="38160">
              <a:lnSpc>
                <a:spcPts val="2931"/>
              </a:lnSpc>
              <a:spcBef>
                <a:spcPts val="11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Since, q1 and q2 are not distinguishable and q1 and q4 are also not  distinguishable, So q2 and q4 are not distinguishable. So, { q1, q2, q4 }  set will not be partitioned in P</a:t>
            </a:r>
            <a:r>
              <a:rPr b="0" lang="en-US" sz="2000" spc="-1" strike="noStrike" baseline="-31000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 marL="384840" indent="-346680">
              <a:lnSpc>
                <a:spcPts val="3025"/>
              </a:lnSpc>
              <a:spcBef>
                <a:spcPts val="950"/>
              </a:spcBef>
              <a:buClr>
                <a:srgbClr val="000000"/>
              </a:buClr>
              <a:buFont typeface="StarSymbol"/>
              <a:buAutoNum type="romanLcParenR" startAt="2"/>
              <a:tabLst>
                <a:tab algn="l" pos="3848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set { q0, q3, q5 } :</a:t>
            </a:r>
            <a:endParaRPr b="0" lang="en-US" sz="2000" spc="-1" strike="noStrike">
              <a:latin typeface="Arial"/>
            </a:endParaRPr>
          </a:p>
          <a:p>
            <a:pPr marL="38160">
              <a:lnSpc>
                <a:spcPts val="3025"/>
              </a:lnSpc>
              <a:buNone/>
              <a:tabLst>
                <a:tab algn="l" pos="384840"/>
              </a:tabLst>
            </a:pPr>
            <a:r>
              <a:rPr b="0" lang="el-G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δ (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q0, 0 ) = q3 and </a:t>
            </a:r>
            <a:r>
              <a:rPr b="0" lang="el-G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δ (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q3, 0 ) = q0   </a:t>
            </a:r>
            <a:r>
              <a:rPr b="0" lang="en-US" sz="20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δ</a:t>
            </a:r>
            <a:r>
              <a:rPr b="0" lang="en-US" sz="2000" spc="-177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000" spc="-126" strike="noStrike">
                <a:solidFill>
                  <a:srgbClr val="181a0e"/>
                </a:solidFill>
                <a:latin typeface="Times New Roman"/>
                <a:ea typeface="DejaVu Sans"/>
              </a:rPr>
              <a:t>(</a:t>
            </a:r>
            <a:r>
              <a:rPr b="0" lang="en-US" sz="2000" spc="-177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000" spc="86" strike="noStrike">
                <a:solidFill>
                  <a:srgbClr val="181a0e"/>
                </a:solidFill>
                <a:latin typeface="Times New Roman"/>
                <a:ea typeface="DejaVu Sans"/>
              </a:rPr>
              <a:t>q0,</a:t>
            </a:r>
            <a:r>
              <a:rPr b="0" lang="en-US" sz="2000" spc="-171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000" spc="-182" strike="noStrike">
                <a:solidFill>
                  <a:srgbClr val="181a0e"/>
                </a:solidFill>
                <a:latin typeface="Times New Roman"/>
                <a:ea typeface="DejaVu Sans"/>
              </a:rPr>
              <a:t>1)</a:t>
            </a:r>
            <a:r>
              <a:rPr b="0" lang="en-US" sz="2000" spc="-177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000" spc="-75" strike="noStrike">
                <a:solidFill>
                  <a:srgbClr val="181a0e"/>
                </a:solidFill>
                <a:latin typeface="Times New Roman"/>
                <a:ea typeface="DejaVu Sans"/>
              </a:rPr>
              <a:t>=</a:t>
            </a:r>
            <a:r>
              <a:rPr b="0" lang="en-US" sz="2000" spc="-171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000" spc="-66" strike="noStrike">
                <a:solidFill>
                  <a:srgbClr val="181a0e"/>
                </a:solidFill>
                <a:latin typeface="Times New Roman"/>
                <a:ea typeface="DejaVu Sans"/>
              </a:rPr>
              <a:t>q1</a:t>
            </a:r>
            <a:r>
              <a:rPr b="0" lang="en-US" sz="2000" spc="-177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000" spc="46" strike="noStrike">
                <a:solidFill>
                  <a:srgbClr val="181a0e"/>
                </a:solidFill>
                <a:latin typeface="Times New Roman"/>
                <a:ea typeface="DejaVu Sans"/>
              </a:rPr>
              <a:t>and</a:t>
            </a:r>
            <a:r>
              <a:rPr b="0" lang="en-US" sz="2000" spc="-177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000" spc="-66" strike="noStrike">
                <a:solidFill>
                  <a:srgbClr val="181a0e"/>
                </a:solidFill>
                <a:latin typeface="Times New Roman"/>
                <a:ea typeface="DejaVu Sans"/>
              </a:rPr>
              <a:t>δ(</a:t>
            </a:r>
            <a:r>
              <a:rPr b="0" lang="en-US" sz="2000" spc="-177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000" spc="46" strike="noStrike">
                <a:solidFill>
                  <a:srgbClr val="181a0e"/>
                </a:solidFill>
                <a:latin typeface="Times New Roman"/>
                <a:ea typeface="DejaVu Sans"/>
              </a:rPr>
              <a:t>q3,</a:t>
            </a:r>
            <a:r>
              <a:rPr b="0" lang="en-US" sz="2000" spc="-177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000" spc="-242" strike="noStrike">
                <a:solidFill>
                  <a:srgbClr val="181a0e"/>
                </a:solidFill>
                <a:latin typeface="Times New Roman"/>
                <a:ea typeface="DejaVu Sans"/>
              </a:rPr>
              <a:t>1</a:t>
            </a:r>
            <a:r>
              <a:rPr b="0" lang="en-US" sz="2000" spc="-171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000" spc="-126" strike="noStrike">
                <a:solidFill>
                  <a:srgbClr val="181a0e"/>
                </a:solidFill>
                <a:latin typeface="Times New Roman"/>
                <a:ea typeface="DejaVu Sans"/>
              </a:rPr>
              <a:t>)</a:t>
            </a:r>
            <a:r>
              <a:rPr b="0" lang="en-US" sz="2000" spc="-177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000" spc="-75" strike="noStrike">
                <a:solidFill>
                  <a:srgbClr val="181a0e"/>
                </a:solidFill>
                <a:latin typeface="Times New Roman"/>
                <a:ea typeface="DejaVu Sans"/>
              </a:rPr>
              <a:t>=</a:t>
            </a:r>
            <a:r>
              <a:rPr b="0" lang="en-US" sz="2000" spc="-171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000" spc="171" strike="noStrike">
                <a:solidFill>
                  <a:srgbClr val="181a0e"/>
                </a:solidFill>
                <a:latin typeface="Times New Roman"/>
                <a:ea typeface="DejaVu Sans"/>
              </a:rPr>
              <a:t>q4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F89DD02-AABB-4925-B44F-74294BF13AC9}" type="slidenum">
              <a:t>100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object 2"/>
          <p:cNvSpPr/>
          <p:nvPr/>
        </p:nvSpPr>
        <p:spPr>
          <a:xfrm>
            <a:off x="762120" y="609480"/>
            <a:ext cx="7938720" cy="573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t">
            <a:spAutoFit/>
          </a:bodyPr>
          <a:p>
            <a:pPr marL="12600">
              <a:lnSpc>
                <a:spcPct val="100000"/>
              </a:lnSpc>
              <a:spcBef>
                <a:spcPts val="1111"/>
              </a:spcBef>
              <a:buNone/>
            </a:pPr>
            <a:r>
              <a:rPr b="0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Moves of q0 and q3 on input symbol 0 are q3 and q0 respectively  which are in same set in partition P</a:t>
            </a:r>
            <a:r>
              <a:rPr b="0" lang="en-US" sz="2000" spc="-1" strike="noStrike" baseline="-31000">
                <a:solidFill>
                  <a:srgbClr val="181a0e"/>
                </a:solidFill>
                <a:latin typeface="Arial"/>
                <a:ea typeface="DejaVu Sans"/>
              </a:rPr>
              <a:t>0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. Similarly, Moves of q0 and q3 on input symbol 1 are q1 and q4 which are in same set in partition P</a:t>
            </a:r>
            <a:r>
              <a:rPr b="0" lang="en-US" sz="2000" spc="-1" strike="noStrike" baseline="-31000">
                <a:solidFill>
                  <a:srgbClr val="181a0e"/>
                </a:solidFill>
                <a:latin typeface="Arial"/>
                <a:ea typeface="DejaVu Sans"/>
              </a:rPr>
              <a:t>0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. So, q0 and q3 are not distinguishable.</a:t>
            </a:r>
            <a:endParaRPr b="0" lang="en-US" sz="2000" spc="-1" strike="noStrike">
              <a:latin typeface="Arial"/>
            </a:endParaRPr>
          </a:p>
          <a:p>
            <a:pPr marL="38160">
              <a:lnSpc>
                <a:spcPts val="2931"/>
              </a:lnSpc>
              <a:spcBef>
                <a:spcPts val="354"/>
              </a:spcBef>
              <a:buNone/>
            </a:pPr>
            <a:r>
              <a:rPr b="0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δ ( q0, 0 ) = q3 and δ ( q5, 0 ) = q5 and δ ( q0, 1 ) = q1 and δ ( q5, 1 ) = q5  Moves of q0 and q5 on input symbol 1 are q1 and q5 respectively which are in different sets in partition P</a:t>
            </a:r>
            <a:r>
              <a:rPr b="0" lang="en-US" sz="2000" spc="-1" strike="noStrike" baseline="-31000">
                <a:solidFill>
                  <a:srgbClr val="181a0e"/>
                </a:solidFill>
                <a:latin typeface="Arial"/>
                <a:ea typeface="DejaVu Sans"/>
              </a:rPr>
              <a:t>0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. So, q0 and q5 are distinguishable. So, set { q0, q3, q5 } will be partitioned into { q0, q3 }  and { q5 }. So,</a:t>
            </a:r>
            <a:endParaRPr b="0" lang="en-US" sz="2000" spc="-1" strike="noStrike">
              <a:latin typeface="Arial"/>
            </a:endParaRPr>
          </a:p>
          <a:p>
            <a:pPr marL="38160">
              <a:lnSpc>
                <a:spcPts val="2869"/>
              </a:lnSpc>
              <a:buNone/>
            </a:pPr>
            <a:r>
              <a:rPr b="0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P</a:t>
            </a:r>
            <a:r>
              <a:rPr b="0" lang="en-US" sz="2000" spc="-1" strike="noStrike" baseline="-31000">
                <a:solidFill>
                  <a:srgbClr val="181a0e"/>
                </a:solidFill>
                <a:latin typeface="Arial"/>
                <a:ea typeface="DejaVu Sans"/>
              </a:rPr>
              <a:t>1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= { { q1, q2, q4 }, { q0, q3}, { q5 } }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11"/>
              </a:spcBef>
              <a:buNone/>
            </a:pPr>
            <a:r>
              <a:rPr b="0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To calculate P</a:t>
            </a:r>
            <a:r>
              <a:rPr b="0" lang="en-US" sz="2000" spc="-1" strike="noStrike" baseline="-31000">
                <a:solidFill>
                  <a:srgbClr val="181a0e"/>
                </a:solidFill>
                <a:latin typeface="Arial"/>
                <a:ea typeface="DejaVu Sans"/>
              </a:rPr>
              <a:t>2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, we will check whether sets of partition P</a:t>
            </a:r>
            <a:r>
              <a:rPr b="0" lang="en-US" sz="2000" spc="-1" strike="noStrike" baseline="-31000">
                <a:solidFill>
                  <a:srgbClr val="181a0e"/>
                </a:solidFill>
                <a:latin typeface="Arial"/>
                <a:ea typeface="DejaVu Sans"/>
              </a:rPr>
              <a:t>1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can be partitioned or not: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ts val="3025"/>
              </a:lnSpc>
              <a:spcBef>
                <a:spcPts val="1015"/>
              </a:spcBef>
              <a:buNone/>
            </a:pPr>
            <a:r>
              <a:rPr b="1" lang="en-US" sz="2000" spc="-1" strike="noStrike">
                <a:solidFill>
                  <a:srgbClr val="181a0e"/>
                </a:solidFill>
                <a:latin typeface="Verdana"/>
                <a:ea typeface="DejaVu Sans"/>
              </a:rPr>
              <a:t>iii)For set { q1, q2, q4 } :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ts val="2931"/>
              </a:lnSpc>
              <a:spcBef>
                <a:spcPts val="159"/>
              </a:spcBef>
              <a:buNone/>
            </a:pPr>
            <a:r>
              <a:rPr b="0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δ ( q1, 0 ) = δ ( q2, 0 ) = q2 and δ ( q1, 1 ) = δ ( q2, 1 ) = q5, So q1 and q2  are not distinguishable.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BA3F3E1-00A5-419F-9542-78EAE74C1D21}" type="slidenum">
              <a:t>101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object 2"/>
          <p:cNvSpPr/>
          <p:nvPr/>
        </p:nvSpPr>
        <p:spPr>
          <a:xfrm>
            <a:off x="890280" y="195480"/>
            <a:ext cx="7927920" cy="58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6320" bIns="0" anchor="t">
            <a:spAutoFit/>
          </a:bodyPr>
          <a:p>
            <a:pPr marL="50760">
              <a:lnSpc>
                <a:spcPts val="2619"/>
              </a:lnSpc>
              <a:spcBef>
                <a:spcPts val="601"/>
              </a:spcBef>
              <a:buNone/>
            </a:pPr>
            <a:r>
              <a:rPr b="0" lang="en-US" sz="1800" spc="-1" strike="noStrike">
                <a:solidFill>
                  <a:srgbClr val="181a0e"/>
                </a:solidFill>
                <a:latin typeface="Arial"/>
                <a:ea typeface="DejaVu Sans"/>
              </a:rPr>
              <a:t>Similarly, δ ( q1, 0 ) = δ ( q4, 0 ) = q2 and δ ( q1, 1 ) = δ ( q4, 1 ) = q5, So q1  and q4 are not distinguishable.</a:t>
            </a:r>
            <a:endParaRPr b="0" lang="en-US" sz="1800" spc="-1" strike="noStrike">
              <a:latin typeface="Arial"/>
            </a:endParaRPr>
          </a:p>
          <a:p>
            <a:pPr marL="50760">
              <a:lnSpc>
                <a:spcPts val="2619"/>
              </a:lnSpc>
              <a:spcBef>
                <a:spcPts val="1205"/>
              </a:spcBef>
              <a:buNone/>
            </a:pPr>
            <a:r>
              <a:rPr b="0" lang="en-US" sz="1800" spc="-1" strike="noStrike">
                <a:solidFill>
                  <a:srgbClr val="181a0e"/>
                </a:solidFill>
                <a:latin typeface="Arial"/>
                <a:ea typeface="DejaVu Sans"/>
              </a:rPr>
              <a:t>Since, q1 and q2 are not distinguishable and q1 and q4 are also not  distinguishable, So q2 and q4 are not distinguishable. So, { q1, q2, q4 }  set will not be partitioned in P</a:t>
            </a:r>
            <a:r>
              <a:rPr b="0" lang="en-US" sz="1800" spc="-1" strike="noStrike" baseline="-31000">
                <a:solidFill>
                  <a:srgbClr val="181a0e"/>
                </a:solidFill>
                <a:latin typeface="Arial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181a0e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50760">
              <a:lnSpc>
                <a:spcPts val="2869"/>
              </a:lnSpc>
              <a:spcBef>
                <a:spcPts val="694"/>
              </a:spcBef>
              <a:buNone/>
            </a:pPr>
            <a:r>
              <a:rPr b="1" lang="en-US" sz="1800" spc="-1" strike="noStrike">
                <a:solidFill>
                  <a:srgbClr val="181a0e"/>
                </a:solidFill>
                <a:latin typeface="Verdana"/>
                <a:ea typeface="DejaVu Sans"/>
              </a:rPr>
              <a:t>iv)For set { q0, q3 } :</a:t>
            </a:r>
            <a:endParaRPr b="0" lang="en-US" sz="1800" spc="-1" strike="noStrike">
              <a:latin typeface="Arial"/>
            </a:endParaRPr>
          </a:p>
          <a:p>
            <a:pPr marL="50760">
              <a:lnSpc>
                <a:spcPts val="2619"/>
              </a:lnSpc>
              <a:buNone/>
            </a:pPr>
            <a:r>
              <a:rPr b="0" lang="en-US" sz="1800" spc="-1" strike="noStrike">
                <a:solidFill>
                  <a:srgbClr val="181a0e"/>
                </a:solidFill>
                <a:latin typeface="Arial"/>
                <a:ea typeface="DejaVu Sans"/>
              </a:rPr>
              <a:t>δ ( q0, 0 ) = q3 and δ ( q3, 0 ) = q0</a:t>
            </a:r>
            <a:endParaRPr b="0" lang="en-US" sz="1800" spc="-1" strike="noStrike">
              <a:latin typeface="Arial"/>
            </a:endParaRPr>
          </a:p>
          <a:p>
            <a:pPr marL="50760">
              <a:lnSpc>
                <a:spcPts val="2619"/>
              </a:lnSpc>
              <a:buNone/>
            </a:pPr>
            <a:r>
              <a:rPr b="0" lang="en-US" sz="1800" spc="-1" strike="noStrike">
                <a:solidFill>
                  <a:srgbClr val="181a0e"/>
                </a:solidFill>
                <a:latin typeface="Arial"/>
                <a:ea typeface="DejaVu Sans"/>
              </a:rPr>
              <a:t>δ ( q0, 1 ) = q1 and δ ( q3, 1 ) = q4</a:t>
            </a:r>
            <a:endParaRPr b="0" lang="en-US" sz="1800" spc="-1" strike="noStrike">
              <a:latin typeface="Arial"/>
            </a:endParaRPr>
          </a:p>
          <a:p>
            <a:pPr marL="38160"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800" spc="-1" strike="noStrike">
                <a:solidFill>
                  <a:srgbClr val="181a0e"/>
                </a:solidFill>
                <a:latin typeface="Arial"/>
                <a:ea typeface="DejaVu Sans"/>
              </a:rPr>
              <a:t>Moves of q0 and q3 on input symbol 0 are q3 and q0 respectively  which are in same set in partition P</a:t>
            </a:r>
            <a:r>
              <a:rPr b="0" lang="en-US" sz="1800" spc="-1" strike="noStrike" baseline="-31000">
                <a:solidFill>
                  <a:srgbClr val="181a0e"/>
                </a:solidFill>
                <a:latin typeface="Arial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181a0e"/>
                </a:solidFill>
                <a:latin typeface="Arial"/>
                <a:ea typeface="DejaVu Sans"/>
              </a:rPr>
              <a:t>. Similarly, Moves of q0 and q3 on input symbol 1 are q1 and q4 which are in same set in partition P</a:t>
            </a:r>
            <a:r>
              <a:rPr b="0" lang="en-US" sz="1800" spc="-1" strike="noStrike" baseline="-31000">
                <a:solidFill>
                  <a:srgbClr val="181a0e"/>
                </a:solidFill>
                <a:latin typeface="Arial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181a0e"/>
                </a:solidFill>
                <a:latin typeface="Arial"/>
                <a:ea typeface="DejaVu Sans"/>
              </a:rPr>
              <a:t>. So, q0 and q3 are not distinguishable.</a:t>
            </a:r>
            <a:endParaRPr b="0" lang="en-US" sz="1800" spc="-1" strike="noStrike">
              <a:latin typeface="Arial"/>
            </a:endParaRPr>
          </a:p>
          <a:p>
            <a:pPr marL="38160">
              <a:lnSpc>
                <a:spcPts val="2869"/>
              </a:lnSpc>
              <a:spcBef>
                <a:spcPts val="700"/>
              </a:spcBef>
              <a:buNone/>
            </a:pPr>
            <a:r>
              <a:rPr b="1" lang="en-US" sz="1800" spc="-1" strike="noStrike">
                <a:solidFill>
                  <a:srgbClr val="181a0e"/>
                </a:solidFill>
                <a:latin typeface="Verdana"/>
                <a:ea typeface="DejaVu Sans"/>
              </a:rPr>
              <a:t>v) For set { q5 }:</a:t>
            </a:r>
            <a:endParaRPr b="0" lang="en-US" sz="1800" spc="-1" strike="noStrike">
              <a:latin typeface="Arial"/>
            </a:endParaRPr>
          </a:p>
          <a:p>
            <a:pPr marL="38160">
              <a:lnSpc>
                <a:spcPts val="2619"/>
              </a:lnSpc>
              <a:spcBef>
                <a:spcPts val="255"/>
              </a:spcBef>
              <a:buNone/>
            </a:pPr>
            <a:r>
              <a:rPr b="0" lang="en-US" sz="1800" spc="-1" strike="noStrike">
                <a:solidFill>
                  <a:srgbClr val="181a0e"/>
                </a:solidFill>
                <a:latin typeface="Arial"/>
                <a:ea typeface="DejaVu Sans"/>
              </a:rPr>
              <a:t>Since we have only one state in this set, it can’t be further  partitioned. So,</a:t>
            </a:r>
            <a:endParaRPr b="0" lang="en-US" sz="1800" spc="-1" strike="noStrike">
              <a:latin typeface="Arial"/>
            </a:endParaRPr>
          </a:p>
          <a:p>
            <a:pPr marL="38160">
              <a:lnSpc>
                <a:spcPts val="2619"/>
              </a:lnSpc>
              <a:buNone/>
            </a:pPr>
            <a:r>
              <a:rPr b="0" lang="en-US" sz="1800" spc="-1" strike="noStrike">
                <a:solidFill>
                  <a:srgbClr val="181a0e"/>
                </a:solidFill>
                <a:latin typeface="Arial"/>
                <a:ea typeface="DejaVu Sans"/>
              </a:rPr>
              <a:t>P</a:t>
            </a:r>
            <a:r>
              <a:rPr b="0" lang="en-US" sz="1800" spc="-1" strike="noStrike" baseline="-31000">
                <a:solidFill>
                  <a:srgbClr val="181a0e"/>
                </a:solidFill>
                <a:latin typeface="Arial"/>
                <a:ea typeface="DejaVu Sans"/>
              </a:rPr>
              <a:t>2 </a:t>
            </a:r>
            <a:r>
              <a:rPr b="0" lang="en-US" sz="1800" spc="-1" strike="noStrike">
                <a:solidFill>
                  <a:srgbClr val="181a0e"/>
                </a:solidFill>
                <a:latin typeface="Arial"/>
                <a:ea typeface="DejaVu Sans"/>
              </a:rPr>
              <a:t>= { { q1, q2, q4 }, { q0, q3 }, { q5 } }</a:t>
            </a:r>
            <a:endParaRPr b="0" lang="en-US" sz="1800" spc="-1" strike="noStrike">
              <a:latin typeface="Arial"/>
            </a:endParaRPr>
          </a:p>
          <a:p>
            <a:pPr marL="50760">
              <a:lnSpc>
                <a:spcPts val="2619"/>
              </a:lnSpc>
              <a:spcBef>
                <a:spcPts val="255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F16E3CA-51B0-45E7-A4A1-F25546DFD235}" type="slidenum">
              <a:t>102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object 2"/>
          <p:cNvSpPr/>
          <p:nvPr/>
        </p:nvSpPr>
        <p:spPr>
          <a:xfrm>
            <a:off x="1054800" y="289440"/>
            <a:ext cx="7735320" cy="190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t">
            <a:spAutoFit/>
          </a:bodyPr>
          <a:p>
            <a:pPr marL="50760">
              <a:lnSpc>
                <a:spcPts val="2931"/>
              </a:lnSpc>
              <a:spcBef>
                <a:spcPts val="354"/>
              </a:spcBef>
              <a:buNone/>
            </a:pPr>
            <a:r>
              <a:rPr b="0" lang="en-US" sz="2600" spc="9" strike="noStrike">
                <a:solidFill>
                  <a:srgbClr val="181a0e"/>
                </a:solidFill>
                <a:latin typeface="Arial"/>
                <a:ea typeface="DejaVu Sans"/>
              </a:rPr>
              <a:t>Here,</a:t>
            </a:r>
            <a:r>
              <a:rPr b="0" lang="en-US" sz="26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600" spc="-35" strike="noStrike">
                <a:solidFill>
                  <a:srgbClr val="181a0e"/>
                </a:solidFill>
                <a:latin typeface="Arial"/>
                <a:ea typeface="DejaVu Sans"/>
              </a:rPr>
              <a:t>P</a:t>
            </a:r>
            <a:r>
              <a:rPr b="0" lang="en-US" sz="2550" spc="-52" strike="noStrike" baseline="-32000">
                <a:solidFill>
                  <a:srgbClr val="181a0e"/>
                </a:solidFill>
                <a:latin typeface="Arial"/>
                <a:ea typeface="DejaVu Sans"/>
              </a:rPr>
              <a:t>1</a:t>
            </a:r>
            <a:r>
              <a:rPr b="0" lang="en-US" sz="2600" spc="-35" strike="noStrike">
                <a:solidFill>
                  <a:srgbClr val="181a0e"/>
                </a:solidFill>
                <a:latin typeface="Arial"/>
                <a:ea typeface="DejaVu Sans"/>
              </a:rPr>
              <a:t>=P</a:t>
            </a:r>
            <a:r>
              <a:rPr b="0" lang="en-US" sz="2550" spc="-52" strike="noStrike" baseline="-32000">
                <a:solidFill>
                  <a:srgbClr val="181a0e"/>
                </a:solidFill>
                <a:latin typeface="Arial"/>
                <a:ea typeface="DejaVu Sans"/>
              </a:rPr>
              <a:t>2</a:t>
            </a:r>
            <a:r>
              <a:rPr b="0" lang="en-US" sz="2600" spc="-35" strike="noStrike">
                <a:solidFill>
                  <a:srgbClr val="181a0e"/>
                </a:solidFill>
                <a:latin typeface="Arial"/>
                <a:ea typeface="DejaVu Sans"/>
              </a:rPr>
              <a:t>.</a:t>
            </a:r>
            <a:r>
              <a:rPr b="0" lang="en-US" sz="2600" spc="-16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600" spc="-72" strike="noStrike">
                <a:solidFill>
                  <a:srgbClr val="181a0e"/>
                </a:solidFill>
                <a:latin typeface="Arial"/>
                <a:ea typeface="DejaVu Sans"/>
              </a:rPr>
              <a:t>So,</a:t>
            </a:r>
            <a:r>
              <a:rPr b="0" lang="en-US" sz="26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600" spc="100" strike="noStrike">
                <a:solidFill>
                  <a:srgbClr val="181a0e"/>
                </a:solidFill>
                <a:latin typeface="Arial"/>
                <a:ea typeface="DejaVu Sans"/>
              </a:rPr>
              <a:t>this</a:t>
            </a:r>
            <a:r>
              <a:rPr b="0" lang="en-US" sz="2600" spc="-16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600" spc="29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6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600" spc="134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600" spc="-16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600" spc="92" strike="noStrike">
                <a:solidFill>
                  <a:srgbClr val="181a0e"/>
                </a:solidFill>
                <a:latin typeface="Arial"/>
                <a:ea typeface="DejaVu Sans"/>
              </a:rPr>
              <a:t>ﬁnal</a:t>
            </a:r>
            <a:r>
              <a:rPr b="0" lang="en-US" sz="26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600" spc="80" strike="noStrike">
                <a:solidFill>
                  <a:srgbClr val="181a0e"/>
                </a:solidFill>
                <a:latin typeface="Arial"/>
                <a:ea typeface="DejaVu Sans"/>
              </a:rPr>
              <a:t>partition.</a:t>
            </a:r>
            <a:r>
              <a:rPr b="0" lang="en-US" sz="2600" spc="-16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600" spc="100" strike="noStrike">
                <a:solidFill>
                  <a:srgbClr val="181a0e"/>
                </a:solidFill>
                <a:latin typeface="Arial"/>
                <a:ea typeface="DejaVu Sans"/>
              </a:rPr>
              <a:t>Partition</a:t>
            </a:r>
            <a:r>
              <a:rPr b="0" lang="en-US" sz="26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600" spc="60" strike="noStrike">
                <a:solidFill>
                  <a:srgbClr val="181a0e"/>
                </a:solidFill>
                <a:latin typeface="Arial"/>
                <a:ea typeface="DejaVu Sans"/>
              </a:rPr>
              <a:t>P</a:t>
            </a:r>
            <a:r>
              <a:rPr b="0" lang="en-US" sz="2550" spc="92" strike="noStrike" baseline="-32000">
                <a:solidFill>
                  <a:srgbClr val="181a0e"/>
                </a:solidFill>
                <a:latin typeface="Arial"/>
                <a:ea typeface="DejaVu Sans"/>
              </a:rPr>
              <a:t>2</a:t>
            </a:r>
            <a:r>
              <a:rPr b="0" lang="en-US" sz="2550" spc="123" strike="noStrike" baseline="-32000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600" spc="60" strike="noStrike">
                <a:solidFill>
                  <a:srgbClr val="181a0e"/>
                </a:solidFill>
                <a:latin typeface="Arial"/>
                <a:ea typeface="DejaVu Sans"/>
              </a:rPr>
              <a:t>means</a:t>
            </a:r>
            <a:r>
              <a:rPr b="0" lang="en-US" sz="2600" spc="-16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600" spc="140" strike="noStrike">
                <a:solidFill>
                  <a:srgbClr val="181a0e"/>
                </a:solidFill>
                <a:latin typeface="Arial"/>
                <a:ea typeface="DejaVu Sans"/>
              </a:rPr>
              <a:t>that</a:t>
            </a:r>
            <a:r>
              <a:rPr b="0" lang="en-US" sz="26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600" spc="-100" strike="noStrike">
                <a:solidFill>
                  <a:srgbClr val="181a0e"/>
                </a:solidFill>
                <a:latin typeface="Arial"/>
                <a:ea typeface="DejaVu Sans"/>
              </a:rPr>
              <a:t>q1,  </a:t>
            </a:r>
            <a:r>
              <a:rPr b="0" lang="en-US" sz="2600" spc="106" strike="noStrike">
                <a:solidFill>
                  <a:srgbClr val="181a0e"/>
                </a:solidFill>
                <a:latin typeface="Arial"/>
                <a:ea typeface="DejaVu Sans"/>
              </a:rPr>
              <a:t>q2 </a:t>
            </a:r>
            <a:r>
              <a:rPr b="0" lang="en-US" sz="2600" spc="46" strike="noStrike">
                <a:solidFill>
                  <a:srgbClr val="181a0e"/>
                </a:solidFill>
                <a:latin typeface="Arial"/>
                <a:ea typeface="DejaVu Sans"/>
              </a:rPr>
              <a:t>and </a:t>
            </a:r>
            <a:r>
              <a:rPr b="0" lang="en-US" sz="2600" spc="171" strike="noStrike">
                <a:solidFill>
                  <a:srgbClr val="181a0e"/>
                </a:solidFill>
                <a:latin typeface="Arial"/>
                <a:ea typeface="DejaVu Sans"/>
              </a:rPr>
              <a:t>q4 </a:t>
            </a:r>
            <a:r>
              <a:rPr b="0" lang="en-US" sz="2600" spc="86" strike="noStrike">
                <a:solidFill>
                  <a:srgbClr val="181a0e"/>
                </a:solidFill>
                <a:latin typeface="Arial"/>
                <a:ea typeface="DejaVu Sans"/>
              </a:rPr>
              <a:t>states </a:t>
            </a:r>
            <a:r>
              <a:rPr b="0" lang="en-US" sz="2600" spc="41" strike="noStrike">
                <a:solidFill>
                  <a:srgbClr val="181a0e"/>
                </a:solidFill>
                <a:latin typeface="Arial"/>
                <a:ea typeface="DejaVu Sans"/>
              </a:rPr>
              <a:t>are </a:t>
            </a:r>
            <a:r>
              <a:rPr b="0" lang="en-US" sz="2600" spc="94" strike="noStrike">
                <a:solidFill>
                  <a:srgbClr val="181a0e"/>
                </a:solidFill>
                <a:latin typeface="Arial"/>
                <a:ea typeface="DejaVu Sans"/>
              </a:rPr>
              <a:t>merged </a:t>
            </a:r>
            <a:r>
              <a:rPr b="0" lang="en-US" sz="2600" spc="106" strike="noStrike">
                <a:solidFill>
                  <a:srgbClr val="181a0e"/>
                </a:solidFill>
                <a:latin typeface="Arial"/>
                <a:ea typeface="DejaVu Sans"/>
              </a:rPr>
              <a:t>into </a:t>
            </a:r>
            <a:r>
              <a:rPr b="0" lang="en-US" sz="2600" spc="9" strike="noStrike">
                <a:solidFill>
                  <a:srgbClr val="181a0e"/>
                </a:solidFill>
                <a:latin typeface="Arial"/>
                <a:ea typeface="DejaVu Sans"/>
              </a:rPr>
              <a:t>one. </a:t>
            </a:r>
            <a:r>
              <a:rPr b="0" lang="en-US" sz="2600" spc="7" strike="noStrike">
                <a:solidFill>
                  <a:srgbClr val="181a0e"/>
                </a:solidFill>
                <a:latin typeface="Arial"/>
                <a:ea typeface="DejaVu Sans"/>
              </a:rPr>
              <a:t>Similarly, </a:t>
            </a:r>
            <a:r>
              <a:rPr b="0" lang="en-US" sz="2600" spc="219" strike="noStrike">
                <a:solidFill>
                  <a:srgbClr val="181a0e"/>
                </a:solidFill>
                <a:latin typeface="Arial"/>
                <a:ea typeface="DejaVu Sans"/>
              </a:rPr>
              <a:t>q0 </a:t>
            </a:r>
            <a:r>
              <a:rPr b="0" lang="en-US" sz="2600" spc="46" strike="noStrike">
                <a:solidFill>
                  <a:srgbClr val="181a0e"/>
                </a:solidFill>
                <a:latin typeface="Arial"/>
                <a:ea typeface="DejaVu Sans"/>
              </a:rPr>
              <a:t>and </a:t>
            </a:r>
            <a:r>
              <a:rPr b="0" lang="en-US" sz="2600" spc="160" strike="noStrike">
                <a:solidFill>
                  <a:srgbClr val="181a0e"/>
                </a:solidFill>
                <a:latin typeface="Arial"/>
                <a:ea typeface="DejaVu Sans"/>
              </a:rPr>
              <a:t>q3 </a:t>
            </a:r>
            <a:r>
              <a:rPr b="0" lang="en-US" sz="2600" spc="41" strike="noStrike">
                <a:solidFill>
                  <a:srgbClr val="181a0e"/>
                </a:solidFill>
                <a:latin typeface="Arial"/>
                <a:ea typeface="DejaVu Sans"/>
              </a:rPr>
              <a:t>are  </a:t>
            </a:r>
            <a:r>
              <a:rPr b="0" lang="en-US" sz="2600" spc="100" strike="noStrike">
                <a:solidFill>
                  <a:srgbClr val="181a0e"/>
                </a:solidFill>
                <a:latin typeface="Arial"/>
                <a:ea typeface="DejaVu Sans"/>
              </a:rPr>
              <a:t>merged</a:t>
            </a:r>
            <a:r>
              <a:rPr b="0" lang="en-US" sz="26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600" spc="106" strike="noStrike">
                <a:solidFill>
                  <a:srgbClr val="181a0e"/>
                </a:solidFill>
                <a:latin typeface="Arial"/>
                <a:ea typeface="DejaVu Sans"/>
              </a:rPr>
              <a:t>into</a:t>
            </a:r>
            <a:r>
              <a:rPr b="0" lang="en-US" sz="2600" spc="-16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600" spc="9" strike="noStrike">
                <a:solidFill>
                  <a:srgbClr val="181a0e"/>
                </a:solidFill>
                <a:latin typeface="Arial"/>
                <a:ea typeface="DejaVu Sans"/>
              </a:rPr>
              <a:t>one.</a:t>
            </a:r>
            <a:r>
              <a:rPr b="0" lang="en-US" sz="26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600" spc="66" strike="noStrike">
                <a:solidFill>
                  <a:srgbClr val="181a0e"/>
                </a:solidFill>
                <a:latin typeface="Arial"/>
                <a:ea typeface="DejaVu Sans"/>
              </a:rPr>
              <a:t>Minimized</a:t>
            </a:r>
            <a:r>
              <a:rPr b="0" lang="en-US" sz="2600" spc="-16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600" spc="-21" strike="noStrike">
                <a:solidFill>
                  <a:srgbClr val="181a0e"/>
                </a:solidFill>
                <a:latin typeface="Arial"/>
                <a:ea typeface="DejaVu Sans"/>
              </a:rPr>
              <a:t>DFA</a:t>
            </a:r>
            <a:r>
              <a:rPr b="0" lang="en-US" sz="26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600" spc="80" strike="noStrike">
                <a:solidFill>
                  <a:srgbClr val="181a0e"/>
                </a:solidFill>
                <a:latin typeface="Arial"/>
                <a:ea typeface="DejaVu Sans"/>
              </a:rPr>
              <a:t>corresponding</a:t>
            </a:r>
            <a:r>
              <a:rPr b="0" lang="en-US" sz="2600" spc="-16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600" spc="180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lang="en-US" sz="2600" spc="-16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600" spc="134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6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600" spc="66" strike="noStrike">
                <a:solidFill>
                  <a:srgbClr val="181a0e"/>
                </a:solidFill>
                <a:latin typeface="Arial"/>
                <a:ea typeface="DejaVu Sans"/>
              </a:rPr>
              <a:t>given</a:t>
            </a:r>
            <a:r>
              <a:rPr b="0" lang="en-US" sz="2600" spc="-16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600" spc="106" strike="noStrike">
                <a:solidFill>
                  <a:srgbClr val="181a0e"/>
                </a:solidFill>
                <a:latin typeface="Arial"/>
                <a:ea typeface="DejaVu Sans"/>
              </a:rPr>
              <a:t>input  </a:t>
            </a:r>
            <a:r>
              <a:rPr b="0" lang="en-US" sz="2600" spc="-21" strike="noStrike">
                <a:solidFill>
                  <a:srgbClr val="181a0e"/>
                </a:solidFill>
                <a:latin typeface="Arial"/>
                <a:ea typeface="DejaVu Sans"/>
              </a:rPr>
              <a:t>DFA </a:t>
            </a:r>
            <a:r>
              <a:rPr b="0" lang="en-US" sz="2600" spc="29" strike="noStrike">
                <a:solidFill>
                  <a:srgbClr val="181a0e"/>
                </a:solidFill>
                <a:latin typeface="Arial"/>
                <a:ea typeface="DejaVu Sans"/>
              </a:rPr>
              <a:t>is </a:t>
            </a:r>
            <a:r>
              <a:rPr b="0" lang="en-US" sz="2600" spc="80" strike="noStrike">
                <a:solidFill>
                  <a:srgbClr val="181a0e"/>
                </a:solidFill>
                <a:latin typeface="Arial"/>
                <a:ea typeface="DejaVu Sans"/>
              </a:rPr>
              <a:t>shown</a:t>
            </a:r>
            <a:r>
              <a:rPr b="0" lang="en-US" sz="2600" spc="-53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600" spc="41" strike="noStrike">
                <a:solidFill>
                  <a:srgbClr val="181a0e"/>
                </a:solidFill>
                <a:latin typeface="Arial"/>
                <a:ea typeface="DejaVu Sans"/>
              </a:rPr>
              <a:t>below: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47" name="object 3"/>
          <p:cNvSpPr/>
          <p:nvPr/>
        </p:nvSpPr>
        <p:spPr>
          <a:xfrm>
            <a:off x="1710360" y="2400120"/>
            <a:ext cx="6503400" cy="36435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6D492CE-7715-43D8-A1BC-BBF90CAB6D49}" type="slidenum">
              <a:t>103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object 2"/>
          <p:cNvSpPr/>
          <p:nvPr/>
        </p:nvSpPr>
        <p:spPr>
          <a:xfrm>
            <a:off x="1083600" y="172800"/>
            <a:ext cx="623088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45" strike="noStrike">
                <a:solidFill>
                  <a:srgbClr val="181a0e"/>
                </a:solidFill>
                <a:latin typeface="Arial"/>
                <a:ea typeface="DejaVu Sans"/>
              </a:rPr>
              <a:t>Practice</a:t>
            </a:r>
            <a:r>
              <a:rPr b="0" lang="en-US" sz="4400" spc="-36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4400" spc="120" strike="noStrike">
                <a:solidFill>
                  <a:srgbClr val="181a0e"/>
                </a:solidFill>
                <a:latin typeface="Arial"/>
                <a:ea typeface="DejaVu Sans"/>
              </a:rPr>
              <a:t>Question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49" name="object 3"/>
          <p:cNvSpPr/>
          <p:nvPr/>
        </p:nvSpPr>
        <p:spPr>
          <a:xfrm>
            <a:off x="1083600" y="1096920"/>
            <a:ext cx="6230880" cy="4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900" spc="-92" strike="noStrike">
                <a:solidFill>
                  <a:srgbClr val="181a0e"/>
                </a:solidFill>
                <a:latin typeface="Arial"/>
                <a:ea typeface="DejaVu Sans"/>
              </a:rPr>
              <a:t>Q)</a:t>
            </a:r>
            <a:r>
              <a:rPr b="0" lang="en-US" sz="2900" spc="-20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69" strike="noStrike">
                <a:solidFill>
                  <a:srgbClr val="181a0e"/>
                </a:solidFill>
                <a:latin typeface="Arial"/>
                <a:ea typeface="DejaVu Sans"/>
              </a:rPr>
              <a:t>Minimize</a:t>
            </a:r>
            <a:r>
              <a:rPr b="0" lang="en-US" sz="29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900" spc="-20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06" strike="noStrike">
                <a:solidFill>
                  <a:srgbClr val="181a0e"/>
                </a:solidFill>
                <a:latin typeface="Arial"/>
                <a:ea typeface="DejaVu Sans"/>
              </a:rPr>
              <a:t>following</a:t>
            </a:r>
            <a:r>
              <a:rPr b="0" lang="en-US" sz="29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66" strike="noStrike">
                <a:solidFill>
                  <a:srgbClr val="181a0e"/>
                </a:solidFill>
                <a:latin typeface="Arial"/>
                <a:ea typeface="DejaVu Sans"/>
              </a:rPr>
              <a:t>DFA: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550" name="object 4"/>
          <p:cNvSpPr/>
          <p:nvPr/>
        </p:nvSpPr>
        <p:spPr>
          <a:xfrm>
            <a:off x="2448720" y="1714320"/>
            <a:ext cx="4359600" cy="49654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1083600" y="549000"/>
            <a:ext cx="57996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900" spc="15" strike="noStrike" u="heavy">
                <a:solidFill>
                  <a:srgbClr val="4f271c"/>
                </a:solidFill>
                <a:uFill>
                  <a:solidFill>
                    <a:srgbClr val="181a0e"/>
                  </a:solidFill>
                </a:uFill>
                <a:latin typeface="Tw Cen MT"/>
              </a:rPr>
              <a:t>Ans: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552" name="object 3"/>
          <p:cNvSpPr/>
          <p:nvPr/>
        </p:nvSpPr>
        <p:spPr>
          <a:xfrm>
            <a:off x="1990800" y="1571760"/>
            <a:ext cx="5161680" cy="49795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1FF4AB6-3CF9-438A-9E89-FD718A6C8C11}" type="slidenum">
              <a:t>105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67000"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4f271c"/>
                </a:solidFill>
                <a:latin typeface="Tw Cen MT"/>
              </a:rPr>
              <a:t>Summary: Specification and Recognization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4" name="object 3"/>
          <p:cNvSpPr/>
          <p:nvPr/>
        </p:nvSpPr>
        <p:spPr>
          <a:xfrm>
            <a:off x="609480" y="1905120"/>
            <a:ext cx="441576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Consider the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following</a:t>
            </a:r>
            <a:r>
              <a:rPr b="0" lang="en-US" sz="2400" spc="-5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grammar: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55" name="object 4"/>
          <p:cNvSpPr/>
          <p:nvPr/>
        </p:nvSpPr>
        <p:spPr>
          <a:xfrm>
            <a:off x="2133720" y="2590920"/>
            <a:ext cx="5180760" cy="3047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3E94267-F031-496F-9D79-DE30BD630D2A}" type="slidenum">
              <a:t>106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7" name="object 3"/>
          <p:cNvSpPr/>
          <p:nvPr/>
        </p:nvSpPr>
        <p:spPr>
          <a:xfrm>
            <a:off x="838080" y="1676520"/>
            <a:ext cx="492120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86920" indent="-274320">
              <a:lnSpc>
                <a:spcPct val="100000"/>
              </a:lnSpc>
              <a:spcBef>
                <a:spcPts val="99"/>
              </a:spcBef>
              <a:buClr>
                <a:srgbClr val="fd8537"/>
              </a:buClr>
              <a:buSzPct val="69000"/>
              <a:buFont typeface="Wingdings" charset="2"/>
              <a:buChar char=""/>
              <a:tabLst>
                <a:tab algn="l" pos="286920"/>
              </a:tabLst>
            </a:pPr>
            <a:r>
              <a:rPr b="0" lang="en-US" sz="2400" spc="-41" strike="noStrike">
                <a:solidFill>
                  <a:srgbClr val="000000"/>
                </a:solidFill>
                <a:latin typeface="Arial"/>
                <a:ea typeface="DejaVu Sans"/>
              </a:rPr>
              <a:t>Tokens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in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above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grammar</a:t>
            </a:r>
            <a:r>
              <a:rPr b="0" lang="en-US" sz="2400" spc="-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are: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58" name="object 5"/>
          <p:cNvSpPr/>
          <p:nvPr/>
        </p:nvSpPr>
        <p:spPr>
          <a:xfrm>
            <a:off x="1752480" y="2209680"/>
            <a:ext cx="5037840" cy="30855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object 4"/>
          <p:cNvSpPr/>
          <p:nvPr/>
        </p:nvSpPr>
        <p:spPr>
          <a:xfrm>
            <a:off x="990720" y="5486400"/>
            <a:ext cx="583560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86920" indent="-274320">
              <a:lnSpc>
                <a:spcPct val="100000"/>
              </a:lnSpc>
              <a:spcBef>
                <a:spcPts val="99"/>
              </a:spcBef>
              <a:buClr>
                <a:srgbClr val="fd8537"/>
              </a:buClr>
              <a:buSzPct val="69000"/>
              <a:buFont typeface="Wingdings" charset="2"/>
              <a:buChar char=""/>
              <a:tabLst>
                <a:tab algn="l" pos="286920"/>
              </a:tabLst>
            </a:pPr>
            <a:r>
              <a:rPr b="0" lang="en-US" sz="2400" spc="1" strike="noStrike">
                <a:solidFill>
                  <a:srgbClr val="000000"/>
                </a:solidFill>
                <a:latin typeface="Arial"/>
                <a:ea typeface="DejaVu Sans"/>
              </a:rPr>
              <a:t>Whitespace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is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identified as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shown</a:t>
            </a:r>
            <a:r>
              <a:rPr b="0" lang="en-US" sz="2400" spc="-15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below: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60" name="object 2"/>
          <p:cNvSpPr/>
          <p:nvPr/>
        </p:nvSpPr>
        <p:spPr>
          <a:xfrm>
            <a:off x="2133720" y="6095880"/>
            <a:ext cx="4009320" cy="2944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41F48F5-A1A7-4516-B0BF-9D6348BCF625}" type="slidenum">
              <a:t>107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object 2"/>
          <p:cNvSpPr/>
          <p:nvPr/>
        </p:nvSpPr>
        <p:spPr>
          <a:xfrm>
            <a:off x="536400" y="346680"/>
            <a:ext cx="8378280" cy="11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ctr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0" lang="en-US" sz="3600" spc="9" strike="noStrike">
                <a:solidFill>
                  <a:srgbClr val="4f271c"/>
                </a:solidFill>
                <a:latin typeface="Tw Cen MT"/>
                <a:ea typeface="DejaVu Sans"/>
              </a:rPr>
              <a:t>REGULAR</a:t>
            </a:r>
            <a:r>
              <a:rPr b="0" lang="en-US" sz="2000" spc="9" strike="noStrike">
                <a:solidFill>
                  <a:srgbClr val="4f271c"/>
                </a:solidFill>
                <a:latin typeface="Tw Cen MT"/>
                <a:ea typeface="DejaVu Sans"/>
              </a:rPr>
              <a:t>-</a:t>
            </a:r>
            <a:r>
              <a:rPr b="0" lang="en-US" sz="3600" spc="9" strike="noStrike">
                <a:solidFill>
                  <a:srgbClr val="4f271c"/>
                </a:solidFill>
                <a:latin typeface="Tw Cen MT"/>
                <a:ea typeface="DejaVu Sans"/>
              </a:rPr>
              <a:t>EXPRESSION </a:t>
            </a:r>
            <a:r>
              <a:rPr b="0" lang="en-US" sz="3600" spc="-26" strike="noStrike">
                <a:solidFill>
                  <a:srgbClr val="4f271c"/>
                </a:solidFill>
                <a:latin typeface="Tw Cen MT"/>
                <a:ea typeface="DejaVu Sans"/>
              </a:rPr>
              <a:t>PATTERNS </a:t>
            </a:r>
            <a:r>
              <a:rPr b="0" lang="en-US" sz="3600" spc="15" strike="noStrike">
                <a:solidFill>
                  <a:srgbClr val="4f271c"/>
                </a:solidFill>
                <a:latin typeface="Tw Cen MT"/>
                <a:ea typeface="DejaVu Sans"/>
              </a:rPr>
              <a:t>FOR</a:t>
            </a:r>
            <a:r>
              <a:rPr b="0" lang="en-US" sz="3600" spc="9" strike="noStrike">
                <a:solidFill>
                  <a:srgbClr val="4f271c"/>
                </a:solidFill>
                <a:latin typeface="Tw Cen MT"/>
                <a:ea typeface="DejaVu Sans"/>
              </a:rPr>
              <a:t> </a:t>
            </a:r>
            <a:r>
              <a:rPr b="0" lang="en-US" sz="3600" spc="7" strike="noStrike">
                <a:solidFill>
                  <a:srgbClr val="4f271c"/>
                </a:solidFill>
                <a:latin typeface="Tw Cen MT"/>
                <a:ea typeface="DejaVu Sans"/>
              </a:rPr>
              <a:t>TOKENS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562" name="object 3"/>
          <p:cNvGraphicFramePr/>
          <p:nvPr/>
        </p:nvGraphicFramePr>
        <p:xfrm>
          <a:off x="1066680" y="1676520"/>
          <a:ext cx="7420680" cy="4800960"/>
        </p:xfrm>
        <a:graphic>
          <a:graphicData uri="http://schemas.openxmlformats.org/drawingml/2006/table">
            <a:tbl>
              <a:tblPr/>
              <a:tblGrid>
                <a:gridCol w="2897280"/>
                <a:gridCol w="1396800"/>
                <a:gridCol w="3126960"/>
              </a:tblGrid>
              <a:tr h="372960">
                <a:tc>
                  <a:txBody>
                    <a:bodyPr anchor="t">
                      <a:noAutofit/>
                    </a:bodyPr>
                    <a:p>
                      <a:pPr marL="31680">
                        <a:lnSpc>
                          <a:spcPts val="2656"/>
                        </a:lnSpc>
                        <a:buNone/>
                      </a:pPr>
                      <a:r>
                        <a:rPr b="0" lang="en-US" sz="24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Regular</a:t>
                      </a:r>
                      <a:r>
                        <a:rPr b="0" lang="en-US" sz="24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4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Expression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07000">
                        <a:lnSpc>
                          <a:spcPts val="2656"/>
                        </a:lnSpc>
                        <a:buNone/>
                      </a:pPr>
                      <a:r>
                        <a:rPr b="0" lang="en-US" sz="2400" spc="-52" strike="noStrike">
                          <a:solidFill>
                            <a:srgbClr val="000000"/>
                          </a:solidFill>
                          <a:latin typeface="Arial"/>
                        </a:rPr>
                        <a:t>Token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448920">
                        <a:lnSpc>
                          <a:spcPts val="2656"/>
                        </a:lnSpc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Attribute-value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5000">
                <a:tc>
                  <a:txBody>
                    <a:bodyPr anchor="t">
                      <a:noAutofit/>
                    </a:bodyPr>
                    <a:p>
                      <a:pPr marL="534600">
                        <a:lnSpc>
                          <a:spcPct val="100000"/>
                        </a:lnSpc>
                        <a:spcBef>
                          <a:spcPts val="26"/>
                        </a:spcBef>
                        <a:buNone/>
                      </a:pPr>
                      <a:r>
                        <a:rPr b="1" lang="en-US" sz="2400" spc="41" strike="noStrike">
                          <a:solidFill>
                            <a:srgbClr val="000000"/>
                          </a:solidFill>
                          <a:latin typeface="Arial"/>
                        </a:rPr>
                        <a:t>ws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99240">
                        <a:lnSpc>
                          <a:spcPct val="100000"/>
                        </a:lnSpc>
                        <a:spcBef>
                          <a:spcPts val="26"/>
                        </a:spcBef>
                        <a:buNone/>
                      </a:pPr>
                      <a:r>
                        <a:rPr b="0" lang="en-US" sz="24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72720">
                        <a:lnSpc>
                          <a:spcPct val="100000"/>
                        </a:lnSpc>
                        <a:spcBef>
                          <a:spcPts val="26"/>
                        </a:spcBef>
                        <a:buNone/>
                      </a:pPr>
                      <a:r>
                        <a:rPr b="0" lang="en-US" sz="24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5720">
                <a:tc>
                  <a:txBody>
                    <a:bodyPr anchor="t">
                      <a:noAutofit/>
                    </a:bodyPr>
                    <a:p>
                      <a:pPr marL="534600">
                        <a:lnSpc>
                          <a:spcPct val="100000"/>
                        </a:lnSpc>
                        <a:spcBef>
                          <a:spcPts val="31"/>
                        </a:spcBef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if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96360">
                        <a:lnSpc>
                          <a:spcPct val="100000"/>
                        </a:lnSpc>
                        <a:spcBef>
                          <a:spcPts val="31"/>
                        </a:spcBef>
                        <a:buNone/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if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54360">
                        <a:lnSpc>
                          <a:spcPct val="100000"/>
                        </a:lnSpc>
                        <a:spcBef>
                          <a:spcPts val="31"/>
                        </a:spcBef>
                        <a:buNone/>
                      </a:pPr>
                      <a:r>
                        <a:rPr b="0" lang="en-US" sz="24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5360">
                <a:tc>
                  <a:txBody>
                    <a:bodyPr anchor="t">
                      <a:noAutofit/>
                    </a:bodyPr>
                    <a:p>
                      <a:pPr marL="534600">
                        <a:lnSpc>
                          <a:spcPct val="100000"/>
                        </a:lnSpc>
                        <a:spcBef>
                          <a:spcPts val="31"/>
                        </a:spcBef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then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31"/>
                        </a:spcBef>
                        <a:buNone/>
                      </a:pPr>
                      <a:r>
                        <a:rPr b="1" lang="en-US" sz="24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t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hen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1012320">
                        <a:lnSpc>
                          <a:spcPct val="100000"/>
                        </a:lnSpc>
                        <a:spcBef>
                          <a:spcPts val="31"/>
                        </a:spcBef>
                        <a:buNone/>
                      </a:pPr>
                      <a:r>
                        <a:rPr b="0" lang="en-US" sz="24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--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5000">
                <a:tc>
                  <a:txBody>
                    <a:bodyPr anchor="t">
                      <a:noAutofit/>
                    </a:bodyPr>
                    <a:p>
                      <a:pPr marL="534600">
                        <a:lnSpc>
                          <a:spcPct val="100000"/>
                        </a:lnSpc>
                        <a:spcBef>
                          <a:spcPts val="26"/>
                        </a:spcBef>
                        <a:buNone/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427320">
                        <a:lnSpc>
                          <a:spcPct val="100000"/>
                        </a:lnSpc>
                        <a:spcBef>
                          <a:spcPts val="26"/>
                        </a:spcBef>
                        <a:buNone/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26"/>
                        </a:spcBef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pointer to table</a:t>
                      </a:r>
                      <a:r>
                        <a:rPr b="0" lang="en-US" sz="2400" spc="-11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entry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5360">
                <a:tc>
                  <a:txBody>
                    <a:bodyPr anchor="t">
                      <a:noAutofit/>
                    </a:bodyPr>
                    <a:p>
                      <a:pPr marL="534600">
                        <a:lnSpc>
                          <a:spcPct val="100000"/>
                        </a:lnSpc>
                        <a:spcBef>
                          <a:spcPts val="31"/>
                        </a:spcBef>
                        <a:buNone/>
                      </a:pP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num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80880">
                        <a:lnSpc>
                          <a:spcPct val="100000"/>
                        </a:lnSpc>
                        <a:spcBef>
                          <a:spcPts val="31"/>
                        </a:spcBef>
                        <a:buNone/>
                      </a:pP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num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31"/>
                        </a:spcBef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pointer to table</a:t>
                      </a:r>
                      <a:r>
                        <a:rPr b="0" lang="en-US" sz="2400" spc="-13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entry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5360">
                <a:tc>
                  <a:txBody>
                    <a:bodyPr anchor="t">
                      <a:noAutofit/>
                    </a:bodyPr>
                    <a:p>
                      <a:pPr marL="616680">
                        <a:lnSpc>
                          <a:spcPct val="100000"/>
                        </a:lnSpc>
                        <a:spcBef>
                          <a:spcPts val="26"/>
                        </a:spcBef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&lt;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26"/>
                        </a:spcBef>
                        <a:buNone/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</a:t>
                      </a:r>
                      <a:r>
                        <a:rPr b="1" lang="en-US" sz="2400" spc="1" strike="noStrike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lop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48600">
                        <a:lnSpc>
                          <a:spcPct val="100000"/>
                        </a:lnSpc>
                        <a:spcBef>
                          <a:spcPts val="26"/>
                        </a:spcBef>
                        <a:buNone/>
                      </a:pPr>
                      <a:r>
                        <a:rPr b="0" lang="en-US" sz="2400" spc="-160" strike="noStrike">
                          <a:solidFill>
                            <a:srgbClr val="000000"/>
                          </a:solidFill>
                          <a:latin typeface="Arial"/>
                        </a:rPr>
                        <a:t>LT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5360">
                <a:tc>
                  <a:txBody>
                    <a:bodyPr anchor="t">
                      <a:noAutofit/>
                    </a:bodyPr>
                    <a:p>
                      <a:pPr marL="616680">
                        <a:lnSpc>
                          <a:spcPct val="100000"/>
                        </a:lnSpc>
                        <a:spcBef>
                          <a:spcPts val="31"/>
                        </a:spcBef>
                        <a:buNone/>
                      </a:pPr>
                      <a:r>
                        <a:rPr b="0" lang="en-US" sz="24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&lt;=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31"/>
                        </a:spcBef>
                        <a:buNone/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</a:t>
                      </a:r>
                      <a:r>
                        <a:rPr b="1" lang="en-US" sz="2400" spc="1" strike="noStrike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lop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60840">
                        <a:lnSpc>
                          <a:spcPct val="100000"/>
                        </a:lnSpc>
                        <a:spcBef>
                          <a:spcPts val="31"/>
                        </a:spcBef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5720">
                <a:tc>
                  <a:txBody>
                    <a:bodyPr anchor="t">
                      <a:noAutofit/>
                    </a:bodyPr>
                    <a:p>
                      <a:pPr marL="616680">
                        <a:lnSpc>
                          <a:spcPct val="100000"/>
                        </a:lnSpc>
                        <a:spcBef>
                          <a:spcPts val="31"/>
                        </a:spcBef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=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31"/>
                        </a:spcBef>
                        <a:buNone/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</a:t>
                      </a:r>
                      <a:r>
                        <a:rPr b="1" lang="en-US" sz="2400" spc="1" strike="noStrike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lop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48600">
                        <a:lnSpc>
                          <a:spcPct val="100000"/>
                        </a:lnSpc>
                        <a:spcBef>
                          <a:spcPts val="31"/>
                        </a:spcBef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EQ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5000">
                <a:tc>
                  <a:txBody>
                    <a:bodyPr anchor="t">
                      <a:noAutofit/>
                    </a:bodyPr>
                    <a:p>
                      <a:pPr marL="616680">
                        <a:lnSpc>
                          <a:spcPct val="100000"/>
                        </a:lnSpc>
                        <a:spcBef>
                          <a:spcPts val="26"/>
                        </a:spcBef>
                        <a:buNone/>
                      </a:pPr>
                      <a:r>
                        <a:rPr b="0" lang="en-US" sz="24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&lt;&gt;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26"/>
                        </a:spcBef>
                        <a:buNone/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</a:t>
                      </a:r>
                      <a:r>
                        <a:rPr b="1" lang="en-US" sz="2400" spc="1" strike="noStrike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lop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60840">
                        <a:lnSpc>
                          <a:spcPct val="100000"/>
                        </a:lnSpc>
                        <a:spcBef>
                          <a:spcPts val="26"/>
                        </a:spcBef>
                        <a:buNone/>
                      </a:pPr>
                      <a:r>
                        <a:rPr b="0" lang="en-US" sz="24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NE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05360">
                <a:tc>
                  <a:txBody>
                    <a:bodyPr anchor="t">
                      <a:noAutofit/>
                    </a:bodyPr>
                    <a:p>
                      <a:pPr marL="616680">
                        <a:lnSpc>
                          <a:spcPct val="100000"/>
                        </a:lnSpc>
                        <a:spcBef>
                          <a:spcPts val="31"/>
                        </a:spcBef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&gt;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31"/>
                        </a:spcBef>
                        <a:buNone/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</a:t>
                      </a:r>
                      <a:r>
                        <a:rPr b="1" lang="en-US" sz="2400" spc="1" strike="noStrike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lop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48600">
                        <a:lnSpc>
                          <a:spcPct val="100000"/>
                        </a:lnSpc>
                        <a:spcBef>
                          <a:spcPts val="31"/>
                        </a:spcBef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5120">
                <a:tc>
                  <a:txBody>
                    <a:bodyPr anchor="t">
                      <a:noAutofit/>
                    </a:bodyPr>
                    <a:p>
                      <a:pPr marL="616680">
                        <a:lnSpc>
                          <a:spcPts val="2809"/>
                        </a:lnSpc>
                        <a:spcBef>
                          <a:spcPts val="26"/>
                        </a:spcBef>
                        <a:buNone/>
                      </a:pPr>
                      <a:r>
                        <a:rPr b="0" lang="en-US" sz="24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&gt;=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ts val="2809"/>
                        </a:lnSpc>
                        <a:spcBef>
                          <a:spcPts val="26"/>
                        </a:spcBef>
                        <a:buNone/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</a:t>
                      </a:r>
                      <a:r>
                        <a:rPr b="1" lang="en-US" sz="2400" spc="1" strike="noStrike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lop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960840">
                        <a:lnSpc>
                          <a:spcPts val="2809"/>
                        </a:lnSpc>
                        <a:spcBef>
                          <a:spcPts val="26"/>
                        </a:spcBef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ED99521-55E4-4995-BA5B-B04E1851639F}" type="slidenum">
              <a:t>108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title"/>
          </p:nvPr>
        </p:nvSpPr>
        <p:spPr>
          <a:xfrm>
            <a:off x="609480" y="119880"/>
            <a:ext cx="8152560" cy="1207800"/>
          </a:xfrm>
          <a:prstGeom prst="rect">
            <a:avLst/>
          </a:prstGeom>
          <a:noFill/>
          <a:ln w="0">
            <a:noFill/>
          </a:ln>
        </p:spPr>
        <p:txBody>
          <a:bodyPr lIns="0" rIns="0" tIns="56520" bIns="0" anchor="ctr">
            <a:noAutofit/>
          </a:bodyPr>
          <a:p>
            <a:pPr marL="12600">
              <a:lnSpc>
                <a:spcPct val="90000"/>
              </a:lnSpc>
              <a:spcBef>
                <a:spcPts val="445"/>
              </a:spcBef>
              <a:buNone/>
            </a:pPr>
            <a:r>
              <a:rPr b="0" lang="en-US" sz="2800" spc="1" strike="noStrike">
                <a:solidFill>
                  <a:srgbClr val="4f271c"/>
                </a:solidFill>
                <a:latin typeface="Arial"/>
              </a:rPr>
              <a:t>In the construction </a:t>
            </a:r>
            <a:r>
              <a:rPr b="0" lang="en-US" sz="2800" spc="-1" strike="noStrike">
                <a:solidFill>
                  <a:srgbClr val="4f271c"/>
                </a:solidFill>
                <a:latin typeface="Arial"/>
              </a:rPr>
              <a:t>of </a:t>
            </a:r>
            <a:r>
              <a:rPr b="0" lang="en-US" sz="2800" spc="-7" strike="noStrike">
                <a:solidFill>
                  <a:srgbClr val="4f271c"/>
                </a:solidFill>
                <a:latin typeface="Arial"/>
              </a:rPr>
              <a:t>lexical </a:t>
            </a:r>
            <a:r>
              <a:rPr b="0" lang="en-US" sz="2800" spc="-1" strike="noStrike">
                <a:solidFill>
                  <a:srgbClr val="4f271c"/>
                </a:solidFill>
                <a:latin typeface="Arial"/>
              </a:rPr>
              <a:t>analyzer </a:t>
            </a:r>
            <a:r>
              <a:rPr b="0" lang="en-US" sz="2800" spc="-12" strike="noStrike">
                <a:solidFill>
                  <a:srgbClr val="4f271c"/>
                </a:solidFill>
                <a:latin typeface="Arial"/>
              </a:rPr>
              <a:t>we</a:t>
            </a:r>
            <a:r>
              <a:rPr b="0" lang="en-US" sz="2800" spc="-160" strike="noStrike">
                <a:solidFill>
                  <a:srgbClr val="4f271c"/>
                </a:solidFill>
                <a:latin typeface="Arial"/>
              </a:rPr>
              <a:t> </a:t>
            </a:r>
            <a:r>
              <a:rPr b="0" lang="en-US" sz="2800" spc="1" strike="noStrike">
                <a:solidFill>
                  <a:srgbClr val="4f271c"/>
                </a:solidFill>
                <a:latin typeface="Arial"/>
              </a:rPr>
              <a:t>first  </a:t>
            </a:r>
            <a:r>
              <a:rPr b="0" lang="en-US" sz="2800" spc="-7" strike="noStrike">
                <a:solidFill>
                  <a:srgbClr val="4f271c"/>
                </a:solidFill>
                <a:latin typeface="Arial"/>
              </a:rPr>
              <a:t>convert </a:t>
            </a:r>
            <a:r>
              <a:rPr b="0" lang="en-US" sz="2800" spc="1" strike="noStrike">
                <a:solidFill>
                  <a:srgbClr val="4f271c"/>
                </a:solidFill>
                <a:latin typeface="Arial"/>
              </a:rPr>
              <a:t>the </a:t>
            </a:r>
            <a:r>
              <a:rPr b="0" lang="en-US" sz="2800" spc="-1" strike="noStrike">
                <a:solidFill>
                  <a:srgbClr val="4f271c"/>
                </a:solidFill>
                <a:latin typeface="Arial"/>
              </a:rPr>
              <a:t>patterns into flowcharts called  “transition</a:t>
            </a:r>
            <a:r>
              <a:rPr b="0" lang="en-US" sz="2800" spc="-66" strike="noStrike">
                <a:solidFill>
                  <a:srgbClr val="4f271c"/>
                </a:solidFill>
                <a:latin typeface="Arial"/>
              </a:rPr>
              <a:t> </a:t>
            </a:r>
            <a:r>
              <a:rPr b="0" lang="en-US" sz="2800" spc="-7" strike="noStrike">
                <a:solidFill>
                  <a:srgbClr val="4f271c"/>
                </a:solidFill>
                <a:latin typeface="Arial"/>
              </a:rPr>
              <a:t>diagrams”.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64" name="object 2"/>
          <p:cNvSpPr/>
          <p:nvPr/>
        </p:nvSpPr>
        <p:spPr>
          <a:xfrm>
            <a:off x="1143000" y="1600200"/>
            <a:ext cx="6476400" cy="49521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0DE4E2B-B83E-4047-94A3-E3521BA18B58}" type="slidenum">
              <a:t>109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80596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211" strike="noStrike">
                <a:solidFill>
                  <a:srgbClr val="4f271c"/>
                </a:solidFill>
                <a:latin typeface="Tw Cen MT"/>
              </a:rPr>
              <a:t>Attributes </a:t>
            </a:r>
            <a:r>
              <a:rPr b="0" lang="en-US" sz="4400" spc="245" strike="noStrike">
                <a:solidFill>
                  <a:srgbClr val="4f271c"/>
                </a:solidFill>
                <a:latin typeface="Tw Cen MT"/>
              </a:rPr>
              <a:t>for</a:t>
            </a:r>
            <a:r>
              <a:rPr b="0" lang="en-US" sz="4400" spc="-831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6" strike="noStrike">
                <a:solidFill>
                  <a:srgbClr val="4f271c"/>
                </a:solidFill>
                <a:latin typeface="Tw Cen MT"/>
              </a:rPr>
              <a:t>Tokens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9" name="object 3"/>
          <p:cNvSpPr/>
          <p:nvPr/>
        </p:nvSpPr>
        <p:spPr>
          <a:xfrm>
            <a:off x="1050120" y="1529280"/>
            <a:ext cx="8093160" cy="466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126" strike="noStrike">
                <a:solidFill>
                  <a:srgbClr val="181a0e"/>
                </a:solidFill>
                <a:latin typeface="Arial"/>
                <a:ea typeface="DejaVu Sans"/>
              </a:rPr>
              <a:t>When </a:t>
            </a:r>
            <a:r>
              <a:rPr b="0" lang="en-US" sz="2400" spc="-26" strike="noStrike">
                <a:solidFill>
                  <a:srgbClr val="181a0e"/>
                </a:solidFill>
                <a:latin typeface="Arial"/>
                <a:ea typeface="DejaVu Sans"/>
              </a:rPr>
              <a:t>a </a:t>
            </a:r>
            <a:r>
              <a:rPr b="0" lang="en-US" sz="2400" spc="126" strike="noStrike">
                <a:solidFill>
                  <a:srgbClr val="181a0e"/>
                </a:solidFill>
                <a:latin typeface="Arial"/>
                <a:ea typeface="DejaVu Sans"/>
              </a:rPr>
              <a:t>token </a:t>
            </a:r>
            <a:r>
              <a:rPr b="0" lang="en-US" sz="2400" spc="92" strike="noStrike">
                <a:solidFill>
                  <a:srgbClr val="181a0e"/>
                </a:solidFill>
                <a:latin typeface="Arial"/>
                <a:ea typeface="DejaVu Sans"/>
              </a:rPr>
              <a:t>represents </a:t>
            </a:r>
            <a:r>
              <a:rPr b="0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more </a:t>
            </a:r>
            <a:r>
              <a:rPr b="0" lang="en-US" sz="2400" spc="106" strike="noStrike">
                <a:solidFill>
                  <a:srgbClr val="181a0e"/>
                </a:solidFill>
                <a:latin typeface="Arial"/>
                <a:ea typeface="DejaVu Sans"/>
              </a:rPr>
              <a:t>than </a:t>
            </a:r>
            <a:r>
              <a:rPr b="0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one </a:t>
            </a:r>
            <a:r>
              <a:rPr b="0" lang="en-US" sz="2400" spc="26" strike="noStrike">
                <a:solidFill>
                  <a:srgbClr val="181a0e"/>
                </a:solidFill>
                <a:latin typeface="Arial"/>
                <a:ea typeface="DejaVu Sans"/>
              </a:rPr>
              <a:t>lexeme,  </a:t>
            </a:r>
            <a:r>
              <a:rPr b="0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lexical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29" strike="noStrike">
                <a:solidFill>
                  <a:srgbClr val="181a0e"/>
                </a:solidFill>
                <a:latin typeface="Arial"/>
                <a:ea typeface="DejaVu Sans"/>
              </a:rPr>
              <a:t>analyzer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40" strike="noStrike">
                <a:solidFill>
                  <a:srgbClr val="181a0e"/>
                </a:solidFill>
                <a:latin typeface="Arial"/>
                <a:ea typeface="DejaVu Sans"/>
              </a:rPr>
              <a:t>must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provide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0" strike="noStrike">
                <a:solidFill>
                  <a:srgbClr val="181a0e"/>
                </a:solidFill>
                <a:latin typeface="Arial"/>
                <a:ea typeface="DejaVu Sans"/>
              </a:rPr>
              <a:t>additional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information  </a:t>
            </a:r>
            <a:r>
              <a:rPr b="0" lang="en-US" sz="2400" spc="114" strike="noStrike">
                <a:solidFill>
                  <a:srgbClr val="181a0e"/>
                </a:solidFill>
                <a:latin typeface="Arial"/>
                <a:ea typeface="DejaVu Sans"/>
              </a:rPr>
              <a:t>about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2" strike="noStrike">
                <a:solidFill>
                  <a:srgbClr val="181a0e"/>
                </a:solidFill>
                <a:latin typeface="Arial"/>
                <a:ea typeface="DejaVu Sans"/>
              </a:rPr>
              <a:t>particular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0" strike="noStrike">
                <a:solidFill>
                  <a:srgbClr val="181a0e"/>
                </a:solidFill>
                <a:latin typeface="Arial"/>
                <a:ea typeface="DejaVu Sans"/>
              </a:rPr>
              <a:t>lexeme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60" strike="noStrike">
                <a:solidFill>
                  <a:srgbClr val="181a0e"/>
                </a:solidFill>
                <a:latin typeface="Arial"/>
                <a:ea typeface="DejaVu Sans"/>
              </a:rPr>
              <a:t>This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0" strike="noStrike">
                <a:solidFill>
                  <a:srgbClr val="181a0e"/>
                </a:solidFill>
                <a:latin typeface="Arial"/>
                <a:ea typeface="DejaVu Sans"/>
              </a:rPr>
              <a:t>additional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information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0" strike="noStrike">
                <a:solidFill>
                  <a:srgbClr val="181a0e"/>
                </a:solidFill>
                <a:latin typeface="Arial"/>
                <a:ea typeface="DejaVu Sans"/>
              </a:rPr>
              <a:t>called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" strike="noStrike">
                <a:solidFill>
                  <a:srgbClr val="181a0e"/>
                </a:solidFill>
                <a:latin typeface="Arial"/>
                <a:ea typeface="DejaVu Sans"/>
              </a:rPr>
              <a:t>as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20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attribute</a:t>
            </a:r>
            <a:r>
              <a:rPr b="1" lang="en-US" sz="2400" spc="-375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of 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6" strike="noStrike">
                <a:solidFill>
                  <a:srgbClr val="181a0e"/>
                </a:solidFill>
                <a:latin typeface="Arial"/>
                <a:ea typeface="DejaVu Sans"/>
              </a:rPr>
              <a:t>token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-60" strike="noStrike">
                <a:solidFill>
                  <a:srgbClr val="181a0e"/>
                </a:solidFill>
                <a:latin typeface="Arial"/>
                <a:ea typeface="DejaVu Sans"/>
              </a:rPr>
              <a:t>Eg: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  <a:ea typeface="DejaVu Sans"/>
              </a:rPr>
              <a:t>If </a:t>
            </a:r>
            <a:r>
              <a:rPr b="0" lang="en-US" sz="2400" spc="126" strike="noStrike">
                <a:solidFill>
                  <a:srgbClr val="181a0e"/>
                </a:solidFill>
                <a:latin typeface="Arial"/>
                <a:ea typeface="DejaVu Sans"/>
              </a:rPr>
              <a:t>token </a:t>
            </a:r>
            <a:r>
              <a:rPr b="1" i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id</a:t>
            </a:r>
            <a:r>
              <a:rPr b="1" i="1" lang="en-US" sz="2400" spc="-245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matched </a:t>
            </a:r>
            <a:r>
              <a:rPr b="1" i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var1</a:t>
            </a:r>
            <a:r>
              <a:rPr b="1" i="1" lang="en-US" sz="2400" spc="-347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and </a:t>
            </a:r>
            <a:r>
              <a:rPr b="1" i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var2</a:t>
            </a:r>
            <a:r>
              <a:rPr b="1" i="1" lang="en-US" sz="2400" spc="-245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both, </a:t>
            </a:r>
            <a:r>
              <a:rPr b="0" lang="en-US" sz="2400" spc="131" strike="noStrike">
                <a:solidFill>
                  <a:srgbClr val="181a0e"/>
                </a:solidFill>
                <a:latin typeface="Arial"/>
                <a:ea typeface="DejaVu Sans"/>
              </a:rPr>
              <a:t>then  </a:t>
            </a:r>
            <a:r>
              <a:rPr b="0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lexical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29" strike="noStrike">
                <a:solidFill>
                  <a:srgbClr val="181a0e"/>
                </a:solidFill>
                <a:latin typeface="Arial"/>
                <a:ea typeface="DejaVu Sans"/>
              </a:rPr>
              <a:t>analyzer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40" strike="noStrike">
                <a:solidFill>
                  <a:srgbClr val="181a0e"/>
                </a:solidFill>
                <a:latin typeface="Arial"/>
                <a:ea typeface="DejaVu Sans"/>
              </a:rPr>
              <a:t>must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2" strike="noStrike">
                <a:solidFill>
                  <a:srgbClr val="181a0e"/>
                </a:solidFill>
                <a:latin typeface="Arial"/>
                <a:ea typeface="DejaVu Sans"/>
              </a:rPr>
              <a:t>be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  <a:ea typeface="DejaVu Sans"/>
              </a:rPr>
              <a:t>able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97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represent</a:t>
            </a:r>
            <a:r>
              <a:rPr b="0" lang="en-US" sz="2400" spc="-20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i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var1 </a:t>
            </a:r>
            <a:r>
              <a:rPr b="0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and  </a:t>
            </a:r>
            <a:r>
              <a:rPr b="1" i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var2 </a:t>
            </a:r>
            <a:r>
              <a:rPr b="0" lang="en-US" sz="2400" spc="1" strike="noStrike">
                <a:solidFill>
                  <a:srgbClr val="181a0e"/>
                </a:solidFill>
                <a:latin typeface="Arial"/>
                <a:ea typeface="DejaVu Sans"/>
              </a:rPr>
              <a:t>as </a:t>
            </a:r>
            <a:r>
              <a:rPr b="0" lang="en-US" sz="2400" spc="140" strike="noStrike">
                <a:solidFill>
                  <a:srgbClr val="181a0e"/>
                </a:solidFill>
                <a:latin typeface="Arial"/>
                <a:ea typeface="DejaVu Sans"/>
              </a:rPr>
              <a:t>different</a:t>
            </a:r>
            <a:r>
              <a:rPr b="0" lang="en-US" sz="2400" spc="-54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14" strike="noStrike">
                <a:solidFill>
                  <a:srgbClr val="181a0e"/>
                </a:solidFill>
                <a:latin typeface="Arial"/>
                <a:ea typeface="DejaVu Sans"/>
              </a:rPr>
              <a:t>identiﬁers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199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-1" strike="noStrike">
                <a:solidFill>
                  <a:srgbClr val="181a0e"/>
                </a:solidFill>
                <a:latin typeface="Arial"/>
                <a:ea typeface="DejaVu Sans"/>
              </a:rPr>
              <a:t>For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2" strike="noStrike">
                <a:solidFill>
                  <a:srgbClr val="181a0e"/>
                </a:solidFill>
                <a:latin typeface="Arial"/>
                <a:ea typeface="DejaVu Sans"/>
              </a:rPr>
              <a:t>obtaining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actual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7" strike="noStrike">
                <a:solidFill>
                  <a:srgbClr val="181a0e"/>
                </a:solidFill>
                <a:latin typeface="Arial"/>
                <a:ea typeface="DejaVu Sans"/>
              </a:rPr>
              <a:t>value,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each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6" strike="noStrike">
                <a:solidFill>
                  <a:srgbClr val="181a0e"/>
                </a:solidFill>
                <a:latin typeface="Arial"/>
                <a:ea typeface="DejaVu Sans"/>
              </a:rPr>
              <a:t>token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associated  </a:t>
            </a:r>
            <a:r>
              <a:rPr b="0" lang="en-US" sz="2400" spc="160" strike="noStrike">
                <a:solidFill>
                  <a:srgbClr val="181a0e"/>
                </a:solidFill>
                <a:latin typeface="Arial"/>
                <a:ea typeface="DejaVu Sans"/>
              </a:rPr>
              <a:t>with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6" strike="noStrike">
                <a:solidFill>
                  <a:srgbClr val="181a0e"/>
                </a:solidFill>
                <a:latin typeface="Arial"/>
                <a:ea typeface="DejaVu Sans"/>
              </a:rPr>
              <a:t>attribute,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0" strike="noStrike">
                <a:solidFill>
                  <a:srgbClr val="181a0e"/>
                </a:solidFill>
                <a:latin typeface="Arial"/>
                <a:ea typeface="DejaVu Sans"/>
              </a:rPr>
              <a:t>generally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pointer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97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2" strike="noStrike">
                <a:solidFill>
                  <a:srgbClr val="181a0e"/>
                </a:solidFill>
                <a:latin typeface="Arial"/>
                <a:ea typeface="DejaVu Sans"/>
              </a:rPr>
              <a:t>symbol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0" strike="noStrike">
                <a:solidFill>
                  <a:srgbClr val="181a0e"/>
                </a:solidFill>
                <a:latin typeface="Arial"/>
                <a:ea typeface="DejaVu Sans"/>
              </a:rPr>
              <a:t>table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8E35BF-B392-4C79-9C6A-190CD14278EC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3000"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4f271c"/>
                </a:solidFill>
                <a:latin typeface="Tw Cen MT"/>
              </a:rPr>
              <a:t>Implementation of Transition diagram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6" name="object 3"/>
          <p:cNvSpPr/>
          <p:nvPr/>
        </p:nvSpPr>
        <p:spPr>
          <a:xfrm>
            <a:off x="1066680" y="1600200"/>
            <a:ext cx="6238080" cy="50284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B53C090-10A7-46BF-ACED-4BEAA44D3993}" type="slidenum">
              <a:t>110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8" name="object 3"/>
          <p:cNvSpPr/>
          <p:nvPr/>
        </p:nvSpPr>
        <p:spPr>
          <a:xfrm>
            <a:off x="838080" y="2438280"/>
            <a:ext cx="6771600" cy="10090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object 2"/>
          <p:cNvSpPr/>
          <p:nvPr/>
        </p:nvSpPr>
        <p:spPr>
          <a:xfrm>
            <a:off x="2362320" y="4191120"/>
            <a:ext cx="3733200" cy="14184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E316E85-6C4D-48D7-AE45-2728259B565E}" type="slidenum">
              <a:t>111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1" name="object 3"/>
          <p:cNvSpPr/>
          <p:nvPr/>
        </p:nvSpPr>
        <p:spPr>
          <a:xfrm>
            <a:off x="990720" y="1752480"/>
            <a:ext cx="6895440" cy="22186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object 4"/>
          <p:cNvSpPr/>
          <p:nvPr/>
        </p:nvSpPr>
        <p:spPr>
          <a:xfrm>
            <a:off x="2743200" y="4648320"/>
            <a:ext cx="3342600" cy="13424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CA42C65-B42D-47C5-81DA-81AA8FCC2423}" type="slidenum">
              <a:t>112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80596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211" strike="noStrike">
                <a:solidFill>
                  <a:srgbClr val="4f271c"/>
                </a:solidFill>
                <a:latin typeface="Tw Cen MT"/>
              </a:rPr>
              <a:t>Attributes </a:t>
            </a:r>
            <a:r>
              <a:rPr b="0" lang="en-US" sz="4400" spc="245" strike="noStrike">
                <a:solidFill>
                  <a:srgbClr val="4f271c"/>
                </a:solidFill>
                <a:latin typeface="Tw Cen MT"/>
              </a:rPr>
              <a:t>for</a:t>
            </a:r>
            <a:r>
              <a:rPr b="0" lang="en-US" sz="4400" spc="-831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6" strike="noStrike">
                <a:solidFill>
                  <a:srgbClr val="4f271c"/>
                </a:solidFill>
                <a:latin typeface="Tw Cen MT"/>
              </a:rPr>
              <a:t>Tokens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1" name="object 4"/>
          <p:cNvSpPr/>
          <p:nvPr/>
        </p:nvSpPr>
        <p:spPr>
          <a:xfrm>
            <a:off x="762120" y="1523880"/>
            <a:ext cx="8152560" cy="534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4880" bIns="0" anchor="t">
            <a:spAutoFit/>
          </a:bodyPr>
          <a:p>
            <a:pPr marL="441360" indent="-429120">
              <a:lnSpc>
                <a:spcPct val="100000"/>
              </a:lnSpc>
              <a:spcBef>
                <a:spcPts val="59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Some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attributes:</a:t>
            </a:r>
            <a:endParaRPr b="0" lang="en-US" sz="24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90"/>
              </a:spcBef>
              <a:buClr>
                <a:srgbClr val="181a0e"/>
              </a:buClr>
              <a:buFont typeface="Symbol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-35" strike="noStrike">
                <a:solidFill>
                  <a:srgbClr val="181a0e"/>
                </a:solidFill>
                <a:latin typeface="Arial"/>
                <a:ea typeface="DejaVu Sans"/>
              </a:rPr>
              <a:t>&lt;id,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attr&gt;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00" strike="noStrike">
                <a:solidFill>
                  <a:srgbClr val="181a0e"/>
                </a:solidFill>
                <a:latin typeface="Arial"/>
                <a:ea typeface="DejaVu Sans"/>
              </a:rPr>
              <a:t>where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71" strike="noStrike">
                <a:solidFill>
                  <a:srgbClr val="181a0e"/>
                </a:solidFill>
                <a:latin typeface="Arial"/>
                <a:ea typeface="DejaVu Sans"/>
              </a:rPr>
              <a:t>attr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pointer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97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92" strike="noStrike">
                <a:solidFill>
                  <a:srgbClr val="181a0e"/>
                </a:solidFill>
                <a:latin typeface="Arial"/>
                <a:ea typeface="DejaVu Sans"/>
              </a:rPr>
              <a:t>symbol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00" strike="noStrike">
                <a:solidFill>
                  <a:srgbClr val="181a0e"/>
                </a:solidFill>
                <a:latin typeface="Arial"/>
                <a:ea typeface="DejaVu Sans"/>
              </a:rPr>
              <a:t>table</a:t>
            </a:r>
            <a:endParaRPr b="0" lang="en-US" sz="2400" spc="-1" strike="noStrike">
              <a:latin typeface="Arial"/>
            </a:endParaRPr>
          </a:p>
          <a:p>
            <a:pPr lvl="1" marL="971640" indent="-412200">
              <a:lnSpc>
                <a:spcPts val="3271"/>
              </a:lnSpc>
              <a:spcBef>
                <a:spcPts val="774"/>
              </a:spcBef>
              <a:buClr>
                <a:srgbClr val="181a0e"/>
              </a:buClr>
              <a:buFont typeface="Symbol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-1" strike="noStrike">
                <a:solidFill>
                  <a:srgbClr val="181a0e"/>
                </a:solidFill>
                <a:latin typeface="Arial"/>
                <a:ea typeface="DejaVu Sans"/>
              </a:rPr>
              <a:t>&lt;assignop,_&gt;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no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34" strike="noStrike">
                <a:solidFill>
                  <a:srgbClr val="181a0e"/>
                </a:solidFill>
                <a:latin typeface="Arial"/>
                <a:ea typeface="DejaVu Sans"/>
              </a:rPr>
              <a:t>attribute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needed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60" strike="noStrike">
                <a:solidFill>
                  <a:srgbClr val="181a0e"/>
                </a:solidFill>
                <a:latin typeface="Arial"/>
                <a:ea typeface="DejaVu Sans"/>
              </a:rPr>
              <a:t>(if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there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  </a:t>
            </a:r>
            <a:r>
              <a:rPr b="0" i="1" lang="en-US" sz="2400" spc="80" strike="noStrike">
                <a:solidFill>
                  <a:srgbClr val="181a0e"/>
                </a:solidFill>
                <a:latin typeface="Arial"/>
                <a:ea typeface="DejaVu Sans"/>
              </a:rPr>
              <a:t>only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one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92" strike="noStrike">
                <a:solidFill>
                  <a:srgbClr val="181a0e"/>
                </a:solidFill>
                <a:latin typeface="Arial"/>
                <a:ea typeface="DejaVu Sans"/>
              </a:rPr>
              <a:t>assignment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80" strike="noStrike">
                <a:solidFill>
                  <a:srgbClr val="181a0e"/>
                </a:solidFill>
                <a:latin typeface="Arial"/>
                <a:ea typeface="DejaVu Sans"/>
              </a:rPr>
              <a:t>operator)</a:t>
            </a:r>
            <a:endParaRPr b="0" lang="en-US" sz="2400" spc="-1" strike="noStrike">
              <a:latin typeface="Arial"/>
            </a:endParaRPr>
          </a:p>
          <a:p>
            <a:pPr lvl="1" marL="971640" indent="-412200">
              <a:lnSpc>
                <a:spcPts val="3271"/>
              </a:lnSpc>
              <a:spcBef>
                <a:spcPts val="706"/>
              </a:spcBef>
              <a:buClr>
                <a:srgbClr val="181a0e"/>
              </a:buClr>
              <a:buFont typeface="Symbol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7" strike="noStrike">
                <a:solidFill>
                  <a:srgbClr val="181a0e"/>
                </a:solidFill>
                <a:latin typeface="Arial"/>
                <a:ea typeface="DejaVu Sans"/>
              </a:rPr>
              <a:t>&lt;num,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1" strike="noStrike">
                <a:solidFill>
                  <a:srgbClr val="181a0e"/>
                </a:solidFill>
                <a:latin typeface="Arial"/>
                <a:ea typeface="DejaVu Sans"/>
              </a:rPr>
              <a:t>val&gt;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00" strike="noStrike">
                <a:solidFill>
                  <a:srgbClr val="181a0e"/>
                </a:solidFill>
                <a:latin typeface="Arial"/>
                <a:ea typeface="DejaVu Sans"/>
              </a:rPr>
              <a:t>where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val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actual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value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  </a:t>
            </a:r>
            <a:r>
              <a:rPr b="0" i="1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number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ct val="100000"/>
              </a:lnSpc>
              <a:spcBef>
                <a:spcPts val="916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-60" strike="noStrike">
                <a:solidFill>
                  <a:srgbClr val="181a0e"/>
                </a:solidFill>
                <a:latin typeface="Arial"/>
                <a:ea typeface="DejaVu Sans"/>
              </a:rPr>
              <a:t>Eg: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dest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-80" strike="noStrike">
                <a:solidFill>
                  <a:srgbClr val="181a0e"/>
                </a:solidFill>
                <a:latin typeface="Arial"/>
                <a:ea typeface="DejaVu Sans"/>
              </a:rPr>
              <a:t>=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source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-80" strike="noStrike">
                <a:solidFill>
                  <a:srgbClr val="181a0e"/>
                </a:solidFill>
                <a:latin typeface="Arial"/>
                <a:ea typeface="DejaVu Sans"/>
              </a:rPr>
              <a:t>+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276" strike="noStrike">
                <a:solidFill>
                  <a:srgbClr val="181a0e"/>
                </a:solidFill>
                <a:latin typeface="Arial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96"/>
              </a:spcBef>
              <a:buClr>
                <a:srgbClr val="181a0e"/>
              </a:buClr>
              <a:buFont typeface="Symbol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-1" strike="noStrike">
                <a:solidFill>
                  <a:srgbClr val="181a0e"/>
                </a:solidFill>
                <a:latin typeface="Arial"/>
                <a:ea typeface="DejaVu Sans"/>
              </a:rPr>
              <a:t>Tokens: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35" strike="noStrike">
                <a:solidFill>
                  <a:srgbClr val="181a0e"/>
                </a:solidFill>
                <a:latin typeface="Arial"/>
                <a:ea typeface="DejaVu Sans"/>
              </a:rPr>
              <a:t>&lt;id,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91" strike="noStrike">
                <a:solidFill>
                  <a:srgbClr val="181a0e"/>
                </a:solidFill>
                <a:latin typeface="Arial"/>
                <a:ea typeface="DejaVu Sans"/>
              </a:rPr>
              <a:t>pt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60" strike="noStrike">
                <a:solidFill>
                  <a:srgbClr val="181a0e"/>
                </a:solidFill>
                <a:latin typeface="Arial"/>
                <a:ea typeface="DejaVu Sans"/>
              </a:rPr>
              <a:t>for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1" strike="noStrike">
                <a:solidFill>
                  <a:srgbClr val="181a0e"/>
                </a:solidFill>
                <a:latin typeface="Arial"/>
                <a:ea typeface="DejaVu Sans"/>
              </a:rPr>
              <a:t>dest</a:t>
            </a:r>
            <a:r>
              <a:rPr b="0" i="1" lang="en-US" sz="2400" spc="26" strike="noStrike">
                <a:solidFill>
                  <a:srgbClr val="181a0e"/>
                </a:solidFill>
                <a:latin typeface="Arial"/>
                <a:ea typeface="DejaVu Sans"/>
              </a:rPr>
              <a:t>&gt;,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7" strike="noStrike">
                <a:solidFill>
                  <a:srgbClr val="181a0e"/>
                </a:solidFill>
                <a:latin typeface="Arial"/>
                <a:ea typeface="DejaVu Sans"/>
              </a:rPr>
              <a:t>&lt;assignop&gt;,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&lt;</a:t>
            </a:r>
            <a:r>
              <a:rPr b="0" i="1" lang="en-US" sz="2400" spc="-1" strike="noStrike">
                <a:solidFill>
                  <a:srgbClr val="181a0e"/>
                </a:solidFill>
                <a:latin typeface="Arial"/>
                <a:ea typeface="DejaVu Sans"/>
              </a:rPr>
              <a:t>id, pt for source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&gt;, </a:t>
            </a:r>
            <a:r>
              <a:rPr b="0" i="1" lang="en-US" sz="2400" spc="7" strike="noStrike">
                <a:solidFill>
                  <a:srgbClr val="181a0e"/>
                </a:solidFill>
                <a:latin typeface="Arial"/>
                <a:ea typeface="DejaVu Sans"/>
              </a:rPr>
              <a:t>&lt;num,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5&gt;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ct val="100000"/>
              </a:lnSpc>
              <a:spcBef>
                <a:spcPts val="989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26" strike="noStrike">
                <a:solidFill>
                  <a:srgbClr val="181a0e"/>
                </a:solidFill>
                <a:latin typeface="Arial"/>
                <a:ea typeface="DejaVu Sans"/>
              </a:rPr>
              <a:t>Token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40" strike="noStrike">
                <a:solidFill>
                  <a:srgbClr val="181a0e"/>
                </a:solidFill>
                <a:latin typeface="Arial"/>
                <a:ea typeface="DejaVu Sans"/>
              </a:rPr>
              <a:t>type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and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6" strike="noStrike">
                <a:solidFill>
                  <a:srgbClr val="181a0e"/>
                </a:solidFill>
                <a:latin typeface="Arial"/>
                <a:ea typeface="DejaVu Sans"/>
              </a:rPr>
              <a:t>its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34" strike="noStrike">
                <a:solidFill>
                  <a:srgbClr val="181a0e"/>
                </a:solidFill>
                <a:latin typeface="Arial"/>
                <a:ea typeface="DejaVu Sans"/>
              </a:rPr>
              <a:t>attribute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uniquely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14" strike="noStrike">
                <a:solidFill>
                  <a:srgbClr val="181a0e"/>
                </a:solidFill>
                <a:latin typeface="Arial"/>
                <a:ea typeface="DejaVu Sans"/>
              </a:rPr>
              <a:t>identiﬁes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-26" strike="noStrike">
                <a:solidFill>
                  <a:srgbClr val="181a0e"/>
                </a:solidFill>
                <a:latin typeface="Arial"/>
                <a:ea typeface="DejaVu Sans"/>
              </a:rPr>
              <a:t>a </a:t>
            </a:r>
            <a:r>
              <a:rPr b="0" lang="en-US" sz="2400" spc="26" strike="noStrike">
                <a:solidFill>
                  <a:srgbClr val="181a0e"/>
                </a:solidFill>
                <a:latin typeface="Arial"/>
                <a:ea typeface="DejaVu Sans"/>
              </a:rPr>
              <a:t>l</a:t>
            </a:r>
            <a:r>
              <a:rPr b="0" lang="en-US" sz="2400" spc="1" strike="noStrike">
                <a:solidFill>
                  <a:srgbClr val="181a0e"/>
                </a:solidFill>
                <a:latin typeface="Arial"/>
                <a:ea typeface="DejaVu Sans"/>
              </a:rPr>
              <a:t>e</a:t>
            </a:r>
            <a:r>
              <a:rPr b="0" lang="en-US" sz="2400" spc="9" strike="noStrike">
                <a:solidFill>
                  <a:srgbClr val="181a0e"/>
                </a:solidFill>
                <a:latin typeface="Arial"/>
                <a:ea typeface="DejaVu Sans"/>
              </a:rPr>
              <a:t>x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eme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89"/>
              </a:spcBef>
              <a:buNone/>
              <a:tabLst>
                <a:tab algn="l" pos="440640"/>
                <a:tab algn="l" pos="44208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2648E0-D047-4927-B0CC-FB3FD56D672D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80596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211" strike="noStrike">
                <a:solidFill>
                  <a:srgbClr val="4f271c"/>
                </a:solidFill>
                <a:latin typeface="Tw Cen MT"/>
              </a:rPr>
              <a:t>Attributes </a:t>
            </a:r>
            <a:r>
              <a:rPr b="0" lang="en-US" sz="4400" spc="245" strike="noStrike">
                <a:solidFill>
                  <a:srgbClr val="4f271c"/>
                </a:solidFill>
                <a:latin typeface="Tw Cen MT"/>
              </a:rPr>
              <a:t>for</a:t>
            </a:r>
            <a:r>
              <a:rPr b="0" lang="en-US" sz="4400" spc="-831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6" strike="noStrike">
                <a:solidFill>
                  <a:srgbClr val="4f271c"/>
                </a:solidFill>
                <a:latin typeface="Tw Cen MT"/>
              </a:rPr>
              <a:t>Tokens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3" name="object 3"/>
          <p:cNvSpPr/>
          <p:nvPr/>
        </p:nvSpPr>
        <p:spPr>
          <a:xfrm>
            <a:off x="914400" y="1676520"/>
            <a:ext cx="8076600" cy="437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8600" bIns="0" anchor="t">
            <a:spAutoFit/>
          </a:bodyPr>
          <a:p>
            <a:pPr marL="441360" indent="-429120">
              <a:lnSpc>
                <a:spcPct val="100000"/>
              </a:lnSpc>
              <a:spcBef>
                <a:spcPts val="1091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9" strike="noStrike">
                <a:solidFill>
                  <a:srgbClr val="181a0e"/>
                </a:solidFill>
                <a:latin typeface="Arial"/>
                <a:ea typeface="DejaVu Sans"/>
              </a:rPr>
              <a:t>Example: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take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0" strike="noStrike">
                <a:solidFill>
                  <a:srgbClr val="181a0e"/>
                </a:solidFill>
                <a:latin typeface="Arial"/>
                <a:ea typeface="DejaVu Sans"/>
              </a:rPr>
              <a:t>statement,</a:t>
            </a:r>
            <a:r>
              <a:rPr b="0" lang="en-US" sz="2400" spc="-21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ct val="100000"/>
              </a:lnSpc>
              <a:spcBef>
                <a:spcPts val="1091"/>
              </a:spcBef>
              <a:buNone/>
              <a:tabLst>
                <a:tab algn="l" pos="0"/>
              </a:tabLst>
            </a:pPr>
            <a:r>
              <a:rPr b="1" lang="en-US" sz="2400" spc="-211" strike="noStrike">
                <a:solidFill>
                  <a:srgbClr val="181a0e"/>
                </a:solidFill>
                <a:latin typeface="Arial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area = 3.1416 * r * r</a:t>
            </a:r>
            <a:endParaRPr b="0" lang="en-US" sz="2400" spc="-1" strike="noStrike">
              <a:latin typeface="Arial"/>
            </a:endParaRPr>
          </a:p>
          <a:p>
            <a:pPr marL="57240" indent="-429120">
              <a:lnSpc>
                <a:spcPts val="3271"/>
              </a:lnSpc>
              <a:spcBef>
                <a:spcPts val="1276"/>
              </a:spcBef>
              <a:buClr>
                <a:srgbClr val="181a0e"/>
              </a:buClr>
              <a:buFont typeface="Arial"/>
              <a:buAutoNum type="arabicPeriod"/>
              <a:tabLst>
                <a:tab algn="l" pos="384840"/>
              </a:tabLst>
            </a:pPr>
            <a:r>
              <a:rPr b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getnexttoken( ) </a:t>
            </a:r>
            <a:r>
              <a:rPr b="0" lang="en-US" sz="2400" spc="106" strike="noStrike">
                <a:solidFill>
                  <a:srgbClr val="181a0e"/>
                </a:solidFill>
                <a:latin typeface="Arial"/>
                <a:ea typeface="DejaVu Sans"/>
              </a:rPr>
              <a:t>returns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(id, attr) </a:t>
            </a:r>
            <a:r>
              <a:rPr b="0" lang="en-US" sz="2400" spc="100" strike="noStrike">
                <a:solidFill>
                  <a:srgbClr val="181a0e"/>
                </a:solidFill>
                <a:latin typeface="Arial"/>
                <a:ea typeface="DejaVu Sans"/>
              </a:rPr>
              <a:t>where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attr</a:t>
            </a:r>
            <a:r>
              <a:rPr b="1" lang="en-US" sz="2400" spc="-372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pointer </a:t>
            </a:r>
            <a:r>
              <a:rPr b="0" lang="en-US" sz="2400" spc="197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area</a:t>
            </a:r>
            <a:r>
              <a:rPr b="1" lang="en-US" sz="2400" spc="-375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in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2" strike="noStrike">
                <a:solidFill>
                  <a:srgbClr val="181a0e"/>
                </a:solidFill>
                <a:latin typeface="Arial"/>
                <a:ea typeface="DejaVu Sans"/>
              </a:rPr>
              <a:t>symbol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0" strike="noStrike">
                <a:solidFill>
                  <a:srgbClr val="181a0e"/>
                </a:solidFill>
                <a:latin typeface="Arial"/>
                <a:ea typeface="DejaVu Sans"/>
              </a:rPr>
              <a:t>table</a:t>
            </a:r>
            <a:endParaRPr b="0" lang="en-US" sz="2400" spc="-1" strike="noStrike">
              <a:latin typeface="Arial"/>
            </a:endParaRPr>
          </a:p>
          <a:p>
            <a:pPr marL="57240" indent="-429120">
              <a:lnSpc>
                <a:spcPts val="3271"/>
              </a:lnSpc>
              <a:spcBef>
                <a:spcPts val="1199"/>
              </a:spcBef>
              <a:buClr>
                <a:srgbClr val="181a0e"/>
              </a:buClr>
              <a:buFont typeface="Arial"/>
              <a:buAutoNum type="arabicPeriod"/>
              <a:tabLst>
                <a:tab algn="l" pos="433800"/>
              </a:tabLst>
            </a:pPr>
            <a:r>
              <a:rPr b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getnexttoken( ) </a:t>
            </a:r>
            <a:r>
              <a:rPr b="0" lang="en-US" sz="2400" spc="106" strike="noStrike">
                <a:solidFill>
                  <a:srgbClr val="181a0e"/>
                </a:solidFill>
                <a:latin typeface="Arial"/>
                <a:ea typeface="DejaVu Sans"/>
              </a:rPr>
              <a:t>returns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(assignop) </a:t>
            </a:r>
            <a:r>
              <a:rPr b="0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where</a:t>
            </a:r>
            <a:r>
              <a:rPr b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no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34" strike="noStrike">
                <a:solidFill>
                  <a:srgbClr val="181a0e"/>
                </a:solidFill>
                <a:latin typeface="Arial"/>
                <a:ea typeface="DejaVu Sans"/>
              </a:rPr>
              <a:t>attribute</a:t>
            </a:r>
            <a:r>
              <a:rPr b="0" lang="en-US" sz="24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  </a:t>
            </a:r>
            <a:r>
              <a:rPr b="0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needed,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65" strike="noStrike">
                <a:solidFill>
                  <a:srgbClr val="181a0e"/>
                </a:solidFill>
                <a:latin typeface="Arial"/>
                <a:ea typeface="DejaVu Sans"/>
              </a:rPr>
              <a:t>if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there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0" strike="noStrike">
                <a:solidFill>
                  <a:srgbClr val="181a0e"/>
                </a:solidFill>
                <a:latin typeface="Arial"/>
                <a:ea typeface="DejaVu Sans"/>
              </a:rPr>
              <a:t>only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one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2" strike="noStrike">
                <a:solidFill>
                  <a:srgbClr val="181a0e"/>
                </a:solidFill>
                <a:latin typeface="Arial"/>
                <a:ea typeface="DejaVu Sans"/>
              </a:rPr>
              <a:t>assignment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operator</a:t>
            </a:r>
            <a:endParaRPr b="0" lang="en-US" sz="2400" spc="-1" strike="noStrike">
              <a:latin typeface="Arial"/>
            </a:endParaRPr>
          </a:p>
          <a:p>
            <a:pPr marL="448920" indent="-392400">
              <a:lnSpc>
                <a:spcPts val="3376"/>
              </a:lnSpc>
              <a:spcBef>
                <a:spcPts val="918"/>
              </a:spcBef>
              <a:buClr>
                <a:srgbClr val="181a0e"/>
              </a:buClr>
              <a:buFont typeface="Arial"/>
              <a:buAutoNum type="arabicPeriod"/>
              <a:tabLst>
                <a:tab algn="l" pos="449640"/>
              </a:tabLst>
            </a:pPr>
            <a:r>
              <a:rPr b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getnexttoken( ) </a:t>
            </a:r>
            <a:r>
              <a:rPr b="0" lang="en-US" sz="2400" spc="106" strike="noStrike">
                <a:solidFill>
                  <a:srgbClr val="181a0e"/>
                </a:solidFill>
                <a:latin typeface="Arial"/>
                <a:ea typeface="DejaVu Sans"/>
              </a:rPr>
              <a:t>returns </a:t>
            </a:r>
            <a:r>
              <a:rPr b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(ﬂoatnum, 3.1416)</a:t>
            </a:r>
            <a:r>
              <a:rPr b="1" lang="en-US" sz="2400" spc="-636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lang="en-US" sz="2400" spc="100" strike="noStrike">
                <a:solidFill>
                  <a:srgbClr val="181a0e"/>
                </a:solidFill>
                <a:latin typeface="Arial"/>
                <a:ea typeface="DejaVu Sans"/>
              </a:rPr>
              <a:t>where </a:t>
            </a:r>
            <a:r>
              <a:rPr b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3.1416 </a:t>
            </a:r>
            <a:r>
              <a:rPr b="0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actual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value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85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45" strike="noStrike">
                <a:solidFill>
                  <a:srgbClr val="181a0e"/>
                </a:solidFill>
                <a:latin typeface="Arial"/>
                <a:ea typeface="DejaVu Sans"/>
              </a:rPr>
              <a:t>ﬂoatnum </a:t>
            </a:r>
            <a:r>
              <a:rPr b="0" lang="en-US" sz="2400" spc="140" strike="noStrike">
                <a:solidFill>
                  <a:srgbClr val="181a0e"/>
                </a:solidFill>
                <a:latin typeface="Arial"/>
                <a:ea typeface="DejaVu Sans"/>
              </a:rPr>
              <a:t>etc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107FD0-A789-49FD-A268-9A1724113292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53164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75" strike="noStrike">
                <a:solidFill>
                  <a:srgbClr val="4f271c"/>
                </a:solidFill>
                <a:latin typeface="Tw Cen MT"/>
              </a:rPr>
              <a:t>Lexical</a:t>
            </a:r>
            <a:r>
              <a:rPr b="0" lang="en-US" sz="4400" spc="-335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94" strike="noStrike">
                <a:solidFill>
                  <a:srgbClr val="4f271c"/>
                </a:solidFill>
                <a:latin typeface="Tw Cen MT"/>
              </a:rPr>
              <a:t>Errors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5" name="object 3"/>
          <p:cNvSpPr/>
          <p:nvPr/>
        </p:nvSpPr>
        <p:spPr>
          <a:xfrm>
            <a:off x="990720" y="1752480"/>
            <a:ext cx="7923960" cy="33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92" strike="noStrike">
                <a:solidFill>
                  <a:srgbClr val="181a0e"/>
                </a:solidFill>
                <a:latin typeface="Arial"/>
                <a:ea typeface="DejaVu Sans"/>
              </a:rPr>
              <a:t>Though</a:t>
            </a:r>
            <a:r>
              <a:rPr b="0" lang="en-US" sz="24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error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at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lexical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26" strike="noStrike">
                <a:solidFill>
                  <a:srgbClr val="181a0e"/>
                </a:solidFill>
                <a:latin typeface="Arial"/>
                <a:ea typeface="DejaVu Sans"/>
              </a:rPr>
              <a:t>analysis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4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normally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  <a:ea typeface="DejaVu Sans"/>
              </a:rPr>
              <a:t>not  </a:t>
            </a:r>
            <a:r>
              <a:rPr b="0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common,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there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possibility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85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2" strike="noStrike">
                <a:solidFill>
                  <a:srgbClr val="181a0e"/>
                </a:solidFill>
                <a:latin typeface="Arial"/>
                <a:ea typeface="DejaVu Sans"/>
              </a:rPr>
              <a:t>errors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126" strike="noStrike">
                <a:solidFill>
                  <a:srgbClr val="181a0e"/>
                </a:solidFill>
                <a:latin typeface="Arial"/>
                <a:ea typeface="DejaVu Sans"/>
              </a:rPr>
              <a:t>When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error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occurs,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lexical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29" strike="noStrike">
                <a:solidFill>
                  <a:srgbClr val="181a0e"/>
                </a:solidFill>
                <a:latin typeface="Arial"/>
                <a:ea typeface="DejaVu Sans"/>
              </a:rPr>
              <a:t>analyzer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40" strike="noStrike">
                <a:solidFill>
                  <a:srgbClr val="181a0e"/>
                </a:solidFill>
                <a:latin typeface="Arial"/>
                <a:ea typeface="DejaVu Sans"/>
              </a:rPr>
              <a:t>must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  <a:ea typeface="DejaVu Sans"/>
              </a:rPr>
              <a:t>not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0" strike="noStrike">
                <a:solidFill>
                  <a:srgbClr val="181a0e"/>
                </a:solidFill>
                <a:latin typeface="Arial"/>
                <a:ea typeface="DejaVu Sans"/>
              </a:rPr>
              <a:t>halt 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process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ct val="100000"/>
              </a:lnSpc>
              <a:spcBef>
                <a:spcPts val="921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171" strike="noStrike">
                <a:solidFill>
                  <a:srgbClr val="181a0e"/>
                </a:solidFill>
                <a:latin typeface="Arial"/>
                <a:ea typeface="DejaVu Sans"/>
              </a:rPr>
              <a:t>It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  <a:ea typeface="DejaVu Sans"/>
              </a:rPr>
              <a:t>can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6" strike="noStrike">
                <a:solidFill>
                  <a:srgbClr val="181a0e"/>
                </a:solidFill>
                <a:latin typeface="Arial"/>
                <a:ea typeface="DejaVu Sans"/>
              </a:rPr>
              <a:t>print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error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0" strike="noStrike">
                <a:solidFill>
                  <a:srgbClr val="181a0e"/>
                </a:solidFill>
                <a:latin typeface="Arial"/>
                <a:ea typeface="DejaVu Sans"/>
              </a:rPr>
              <a:t>message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and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0" strike="noStrike">
                <a:solidFill>
                  <a:srgbClr val="181a0e"/>
                </a:solidFill>
                <a:latin typeface="Arial"/>
                <a:ea typeface="DejaVu Sans"/>
              </a:rPr>
              <a:t>continue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76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Error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in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14" strike="noStrike">
                <a:solidFill>
                  <a:srgbClr val="181a0e"/>
                </a:solidFill>
                <a:latin typeface="Arial"/>
                <a:ea typeface="DejaVu Sans"/>
              </a:rPr>
              <a:t>this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  <a:ea typeface="DejaVu Sans"/>
              </a:rPr>
              <a:t>phase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found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6" strike="noStrike">
                <a:solidFill>
                  <a:srgbClr val="181a0e"/>
                </a:solidFill>
                <a:latin typeface="Arial"/>
                <a:ea typeface="DejaVu Sans"/>
              </a:rPr>
              <a:t>when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there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are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no  </a:t>
            </a:r>
            <a:r>
              <a:rPr b="0" lang="en-US" sz="2400" spc="106" strike="noStrike">
                <a:solidFill>
                  <a:srgbClr val="181a0e"/>
                </a:solidFill>
                <a:latin typeface="Arial"/>
                <a:ea typeface="DejaVu Sans"/>
              </a:rPr>
              <a:t>matching</a:t>
            </a:r>
            <a:r>
              <a:rPr b="0" lang="en-US" sz="24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strings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found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" strike="noStrike">
                <a:solidFill>
                  <a:srgbClr val="181a0e"/>
                </a:solidFill>
                <a:latin typeface="Arial"/>
                <a:ea typeface="DejaVu Sans"/>
              </a:rPr>
              <a:t>as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given</a:t>
            </a:r>
            <a:r>
              <a:rPr b="0" lang="en-US" sz="24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by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31" strike="noStrike">
                <a:solidFill>
                  <a:srgbClr val="181a0e"/>
                </a:solidFill>
                <a:latin typeface="Arial"/>
                <a:ea typeface="DejaVu Sans"/>
              </a:rPr>
              <a:t>pattern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3FE815-065F-4D96-8C48-EE7DEA90A62E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5087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75" strike="noStrike">
                <a:solidFill>
                  <a:srgbClr val="4f271c"/>
                </a:solidFill>
                <a:latin typeface="Tw Cen MT"/>
              </a:rPr>
              <a:t>Lexical</a:t>
            </a:r>
            <a:r>
              <a:rPr b="0" lang="en-US" sz="4400" spc="-335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94" strike="noStrike">
                <a:solidFill>
                  <a:srgbClr val="4f271c"/>
                </a:solidFill>
                <a:latin typeface="Tw Cen MT"/>
              </a:rPr>
              <a:t>Errors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7" name="object 3"/>
          <p:cNvSpPr/>
          <p:nvPr/>
        </p:nvSpPr>
        <p:spPr>
          <a:xfrm>
            <a:off x="1066680" y="1752480"/>
            <a:ext cx="7848000" cy="45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4880" bIns="0" anchor="t">
            <a:spAutoFit/>
          </a:bodyPr>
          <a:p>
            <a:pPr marL="441360" indent="-429120">
              <a:lnSpc>
                <a:spcPct val="100000"/>
              </a:lnSpc>
              <a:spcBef>
                <a:spcPts val="59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Some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error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recovery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2" strike="noStrike">
                <a:solidFill>
                  <a:srgbClr val="181a0e"/>
                </a:solidFill>
                <a:latin typeface="Arial"/>
                <a:ea typeface="DejaVu Sans"/>
              </a:rPr>
              <a:t>techniques</a:t>
            </a:r>
            <a:endParaRPr b="0" lang="en-US" sz="24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90"/>
              </a:spcBef>
              <a:buClr>
                <a:srgbClr val="181a0e"/>
              </a:buClr>
              <a:buFont typeface="Symbol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Deletion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80" strike="noStrike">
                <a:solidFill>
                  <a:srgbClr val="181a0e"/>
                </a:solidFill>
                <a:latin typeface="Arial"/>
                <a:ea typeface="DejaVu Sans"/>
              </a:rPr>
              <a:t>extraneous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92" strike="noStrike">
                <a:solidFill>
                  <a:srgbClr val="181a0e"/>
                </a:solidFill>
                <a:latin typeface="Arial"/>
                <a:ea typeface="DejaVu Sans"/>
              </a:rPr>
              <a:t>character</a:t>
            </a:r>
            <a:endParaRPr b="0" lang="en-US" sz="24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90"/>
              </a:spcBef>
              <a:buClr>
                <a:srgbClr val="181a0e"/>
              </a:buClr>
              <a:buFont typeface="Symbol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100" strike="noStrike">
                <a:solidFill>
                  <a:srgbClr val="181a0e"/>
                </a:solidFill>
                <a:latin typeface="Arial"/>
                <a:ea typeface="DejaVu Sans"/>
              </a:rPr>
              <a:t>Inserting </a:t>
            </a:r>
            <a:r>
              <a:rPr b="0" i="1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missing</a:t>
            </a:r>
            <a:r>
              <a:rPr b="0" i="1" lang="en-US" sz="2400" spc="-4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92" strike="noStrike">
                <a:solidFill>
                  <a:srgbClr val="181a0e"/>
                </a:solidFill>
                <a:latin typeface="Arial"/>
                <a:ea typeface="DejaVu Sans"/>
              </a:rPr>
              <a:t>character</a:t>
            </a:r>
            <a:endParaRPr b="0" lang="en-US" sz="24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96"/>
              </a:spcBef>
              <a:buClr>
                <a:srgbClr val="181a0e"/>
              </a:buClr>
              <a:buFont typeface="Symbol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41" strike="noStrike">
                <a:solidFill>
                  <a:srgbClr val="181a0e"/>
                </a:solidFill>
                <a:latin typeface="Arial"/>
                <a:ea typeface="DejaVu Sans"/>
              </a:rPr>
              <a:t>Replacing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14" strike="noStrike">
                <a:solidFill>
                  <a:srgbClr val="181a0e"/>
                </a:solidFill>
                <a:latin typeface="Arial"/>
                <a:ea typeface="DejaVu Sans"/>
              </a:rPr>
              <a:t>incorrect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92" strike="noStrike">
                <a:solidFill>
                  <a:srgbClr val="181a0e"/>
                </a:solidFill>
                <a:latin typeface="Arial"/>
                <a:ea typeface="DejaVu Sans"/>
              </a:rPr>
              <a:t>character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by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31" strike="noStrike">
                <a:solidFill>
                  <a:srgbClr val="181a0e"/>
                </a:solidFill>
                <a:latin typeface="Arial"/>
                <a:ea typeface="DejaVu Sans"/>
              </a:rPr>
              <a:t>correct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one</a:t>
            </a:r>
            <a:endParaRPr b="0" lang="en-US" sz="24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90"/>
              </a:spcBef>
              <a:buClr>
                <a:srgbClr val="181a0e"/>
              </a:buClr>
              <a:buFont typeface="Symbol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Transposition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adjacent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80" strike="noStrike">
                <a:solidFill>
                  <a:srgbClr val="181a0e"/>
                </a:solidFill>
                <a:latin typeface="Arial"/>
                <a:ea typeface="DejaVu Sans"/>
              </a:rPr>
              <a:t>characters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76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Lexical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error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recovery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normally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21" strike="noStrike">
                <a:solidFill>
                  <a:srgbClr val="181a0e"/>
                </a:solidFill>
                <a:latin typeface="Arial"/>
                <a:ea typeface="DejaVu Sans"/>
              </a:rPr>
              <a:t>an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0" strike="noStrike">
                <a:solidFill>
                  <a:srgbClr val="181a0e"/>
                </a:solidFill>
                <a:latin typeface="Arial"/>
                <a:ea typeface="DejaVu Sans"/>
              </a:rPr>
              <a:t>expensive  </a:t>
            </a:r>
            <a:r>
              <a:rPr b="0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process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199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41" strike="noStrike">
                <a:solidFill>
                  <a:srgbClr val="181a0e"/>
                </a:solidFill>
                <a:latin typeface="Arial"/>
                <a:ea typeface="DejaVu Sans"/>
              </a:rPr>
              <a:t>Recovery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181a0e"/>
                </a:solidFill>
                <a:latin typeface="Arial"/>
                <a:ea typeface="DejaVu Sans"/>
              </a:rPr>
              <a:t>eg: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6" strike="noStrike">
                <a:solidFill>
                  <a:srgbClr val="181a0e"/>
                </a:solidFill>
                <a:latin typeface="Arial"/>
                <a:ea typeface="DejaVu Sans"/>
              </a:rPr>
              <a:t>ﬁnding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number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transformations 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  <a:ea typeface="DejaVu Sans"/>
              </a:rPr>
              <a:t>that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0" strike="noStrike">
                <a:solidFill>
                  <a:srgbClr val="181a0e"/>
                </a:solidFill>
                <a:latin typeface="Arial"/>
                <a:ea typeface="DejaVu Sans"/>
              </a:rPr>
              <a:t>would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make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31" strike="noStrike">
                <a:solidFill>
                  <a:srgbClr val="181a0e"/>
                </a:solidFill>
                <a:latin typeface="Arial"/>
                <a:ea typeface="DejaVu Sans"/>
              </a:rPr>
              <a:t>correct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tokens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E8D2F38-4DC0-4C23-891E-8644CAF3B73D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-292680"/>
            <a:ext cx="8152560" cy="1884600"/>
          </a:xfrm>
          <a:prstGeom prst="rect">
            <a:avLst/>
          </a:prstGeom>
          <a:noFill/>
          <a:ln w="0">
            <a:noFill/>
          </a:ln>
        </p:spPr>
        <p:txBody>
          <a:bodyPr lIns="0" rIns="0" tIns="93960" bIns="0" anchor="ctr">
            <a:noAutofit/>
          </a:bodyPr>
          <a:p>
            <a:pPr marL="12600">
              <a:lnSpc>
                <a:spcPts val="4700"/>
              </a:lnSpc>
              <a:spcBef>
                <a:spcPts val="740"/>
              </a:spcBef>
              <a:buNone/>
            </a:pPr>
            <a:r>
              <a:rPr b="0" lang="en-US" sz="4400" spc="134" strike="noStrike">
                <a:solidFill>
                  <a:srgbClr val="4f271c"/>
                </a:solidFill>
                <a:latin typeface="Tw Cen MT"/>
              </a:rPr>
              <a:t>Approaches </a:t>
            </a:r>
            <a:r>
              <a:rPr b="0" lang="en-US" sz="4400" spc="301" strike="noStrike">
                <a:solidFill>
                  <a:srgbClr val="4f271c"/>
                </a:solidFill>
                <a:latin typeface="Tw Cen MT"/>
              </a:rPr>
              <a:t>to</a:t>
            </a:r>
            <a:r>
              <a:rPr b="0" lang="en-US" sz="4400" spc="-78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71" strike="noStrike">
                <a:solidFill>
                  <a:srgbClr val="4f271c"/>
                </a:solidFill>
                <a:latin typeface="Tw Cen MT"/>
              </a:rPr>
              <a:t>Implementing  </a:t>
            </a:r>
            <a:r>
              <a:rPr b="0" lang="en-US" sz="4400" spc="75" strike="noStrike">
                <a:solidFill>
                  <a:srgbClr val="4f271c"/>
                </a:solidFill>
                <a:latin typeface="Tw Cen MT"/>
              </a:rPr>
              <a:t>Lexical</a:t>
            </a:r>
            <a:r>
              <a:rPr b="0" lang="en-US" sz="4400" spc="-290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86" strike="noStrike">
                <a:solidFill>
                  <a:srgbClr val="4f271c"/>
                </a:solidFill>
                <a:latin typeface="Tw Cen MT"/>
              </a:rPr>
              <a:t>Analyzer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9" name="object 3"/>
          <p:cNvSpPr/>
          <p:nvPr/>
        </p:nvSpPr>
        <p:spPr>
          <a:xfrm>
            <a:off x="990720" y="1600200"/>
            <a:ext cx="8152560" cy="450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604440" indent="-52776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AutoNum type="arabicPeriod"/>
              <a:tabLst>
                <a:tab algn="l" pos="604440"/>
                <a:tab algn="l" pos="605160"/>
              </a:tabLst>
            </a:pPr>
            <a:r>
              <a:rPr b="0" lang="en-US" sz="2400" spc="15" strike="noStrike">
                <a:solidFill>
                  <a:srgbClr val="181a0e"/>
                </a:solidFill>
                <a:latin typeface="Arial"/>
                <a:ea typeface="DejaVu Sans"/>
              </a:rPr>
              <a:t>Use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lexical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29" strike="noStrike">
                <a:solidFill>
                  <a:srgbClr val="181a0e"/>
                </a:solidFill>
                <a:latin typeface="Arial"/>
                <a:ea typeface="DejaVu Sans"/>
              </a:rPr>
              <a:t>analyzer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generator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0" strike="noStrike">
                <a:solidFill>
                  <a:srgbClr val="181a0e"/>
                </a:solidFill>
                <a:latin typeface="Arial"/>
                <a:ea typeface="DejaVu Sans"/>
              </a:rPr>
              <a:t>like</a:t>
            </a:r>
            <a:r>
              <a:rPr b="0" lang="en-US" sz="2400" spc="-21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Flex</a:t>
            </a:r>
            <a:r>
              <a:rPr b="1" lang="en-US" sz="2400" spc="-375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  <a:ea typeface="DejaVu Sans"/>
              </a:rPr>
              <a:t>that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produces  </a:t>
            </a:r>
            <a:r>
              <a:rPr b="0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lexical </a:t>
            </a:r>
            <a:r>
              <a:rPr b="0" lang="en-US" sz="2400" spc="29" strike="noStrike">
                <a:solidFill>
                  <a:srgbClr val="181a0e"/>
                </a:solidFill>
                <a:latin typeface="Arial"/>
                <a:ea typeface="DejaVu Sans"/>
              </a:rPr>
              <a:t>analyzer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from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given </a:t>
            </a:r>
            <a:r>
              <a:rPr b="0" lang="en-US" sz="2400" spc="106" strike="noStrike">
                <a:solidFill>
                  <a:srgbClr val="181a0e"/>
                </a:solidFill>
                <a:latin typeface="Arial"/>
                <a:ea typeface="DejaVu Sans"/>
              </a:rPr>
              <a:t>speciﬁcation </a:t>
            </a:r>
            <a:r>
              <a:rPr b="0" lang="en-US" sz="2400" spc="1" strike="noStrike">
                <a:solidFill>
                  <a:srgbClr val="181a0e"/>
                </a:solidFill>
                <a:latin typeface="Arial"/>
                <a:ea typeface="DejaVu Sans"/>
              </a:rPr>
              <a:t>as 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regular </a:t>
            </a:r>
            <a:r>
              <a:rPr b="0" lang="en-US" sz="2400" spc="41" strike="noStrike">
                <a:solidFill>
                  <a:srgbClr val="181a0e"/>
                </a:solidFill>
                <a:latin typeface="Arial"/>
                <a:ea typeface="DejaVu Sans"/>
              </a:rPr>
              <a:t>expression. </a:t>
            </a:r>
            <a:r>
              <a:rPr b="0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The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generator </a:t>
            </a:r>
            <a:r>
              <a:rPr b="0" lang="en-US" sz="2400" spc="80" strike="noStrike">
                <a:solidFill>
                  <a:srgbClr val="181a0e"/>
                </a:solidFill>
                <a:latin typeface="Arial"/>
                <a:ea typeface="DejaVu Sans"/>
              </a:rPr>
              <a:t>provides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routine  </a:t>
            </a:r>
            <a:r>
              <a:rPr b="0" lang="en-US" sz="2400" spc="160" strike="noStrike">
                <a:solidFill>
                  <a:srgbClr val="181a0e"/>
                </a:solidFill>
                <a:latin typeface="Arial"/>
                <a:ea typeface="DejaVu Sans"/>
              </a:rPr>
              <a:t>for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reading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and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6" strike="noStrike">
                <a:solidFill>
                  <a:srgbClr val="181a0e"/>
                </a:solidFill>
                <a:latin typeface="Arial"/>
                <a:ea typeface="DejaVu Sans"/>
              </a:rPr>
              <a:t>buffering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input.</a:t>
            </a:r>
            <a:endParaRPr b="0" lang="en-US" sz="2400" spc="-1" strike="noStrike">
              <a:latin typeface="Arial"/>
            </a:endParaRPr>
          </a:p>
          <a:p>
            <a:pPr marL="604440" indent="-57708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AutoNum type="arabicPeriod"/>
              <a:tabLst>
                <a:tab algn="l" pos="604440"/>
                <a:tab algn="l" pos="605160"/>
              </a:tabLst>
            </a:pPr>
            <a:r>
              <a:rPr b="0" lang="en-US" sz="2400" spc="140" strike="noStrike">
                <a:solidFill>
                  <a:srgbClr val="181a0e"/>
                </a:solidFill>
                <a:latin typeface="Arial"/>
                <a:ea typeface="DejaVu Sans"/>
              </a:rPr>
              <a:t>Write </a:t>
            </a:r>
            <a:r>
              <a:rPr b="0" lang="en-US" sz="2400" spc="-26" strike="noStrike">
                <a:solidFill>
                  <a:srgbClr val="181a0e"/>
                </a:solidFill>
                <a:latin typeface="Arial"/>
                <a:ea typeface="DejaVu Sans"/>
              </a:rPr>
              <a:t>a </a:t>
            </a:r>
            <a:r>
              <a:rPr b="0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lexical </a:t>
            </a:r>
            <a:r>
              <a:rPr b="0" lang="en-US" sz="2400" spc="29" strike="noStrike">
                <a:solidFill>
                  <a:srgbClr val="181a0e"/>
                </a:solidFill>
                <a:latin typeface="Arial"/>
                <a:ea typeface="DejaVu Sans"/>
              </a:rPr>
              <a:t>analyzer </a:t>
            </a:r>
            <a:r>
              <a:rPr b="0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in </a:t>
            </a:r>
            <a:r>
              <a:rPr b="0" lang="en-US" sz="2400" spc="60" strike="noStrike">
                <a:solidFill>
                  <a:srgbClr val="181a0e"/>
                </a:solidFill>
                <a:latin typeface="Arial"/>
                <a:ea typeface="DejaVu Sans"/>
              </a:rPr>
              <a:t>general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programming  </a:t>
            </a:r>
            <a:r>
              <a:rPr b="0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language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0" strike="noStrike">
                <a:solidFill>
                  <a:srgbClr val="181a0e"/>
                </a:solidFill>
                <a:latin typeface="Arial"/>
                <a:ea typeface="DejaVu Sans"/>
              </a:rPr>
              <a:t>like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-126" strike="noStrike">
                <a:solidFill>
                  <a:srgbClr val="181a0e"/>
                </a:solidFill>
                <a:latin typeface="Arial"/>
                <a:ea typeface="DejaVu Sans"/>
              </a:rPr>
              <a:t>C.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0" strike="noStrike">
                <a:solidFill>
                  <a:srgbClr val="181a0e"/>
                </a:solidFill>
                <a:latin typeface="Arial"/>
                <a:ea typeface="DejaVu Sans"/>
              </a:rPr>
              <a:t>We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0" strike="noStrike">
                <a:solidFill>
                  <a:srgbClr val="181a0e"/>
                </a:solidFill>
                <a:latin typeface="Arial"/>
                <a:ea typeface="DejaVu Sans"/>
              </a:rPr>
              <a:t>need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97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  <a:ea typeface="DejaVu Sans"/>
              </a:rPr>
              <a:t>use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I/O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facility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  </a:t>
            </a:r>
            <a:r>
              <a:rPr b="0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language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60" strike="noStrike">
                <a:solidFill>
                  <a:srgbClr val="181a0e"/>
                </a:solidFill>
                <a:latin typeface="Arial"/>
                <a:ea typeface="DejaVu Sans"/>
              </a:rPr>
              <a:t>for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reading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and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6" strike="noStrike">
                <a:solidFill>
                  <a:srgbClr val="181a0e"/>
                </a:solidFill>
                <a:latin typeface="Arial"/>
                <a:ea typeface="DejaVu Sans"/>
              </a:rPr>
              <a:t>buffering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input.</a:t>
            </a:r>
            <a:endParaRPr b="0" lang="en-US" sz="2400" spc="-1" strike="noStrike">
              <a:latin typeface="Arial"/>
            </a:endParaRPr>
          </a:p>
          <a:p>
            <a:pPr marL="604440" indent="-59256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AutoNum type="arabicPeriod"/>
              <a:tabLst>
                <a:tab algn="l" pos="604440"/>
                <a:tab algn="l" pos="605160"/>
              </a:tabLst>
            </a:pPr>
            <a:r>
              <a:rPr b="0" lang="en-US" sz="2400" spc="15" strike="noStrike">
                <a:solidFill>
                  <a:srgbClr val="181a0e"/>
                </a:solidFill>
                <a:latin typeface="Arial"/>
                <a:ea typeface="DejaVu Sans"/>
              </a:rPr>
              <a:t>Use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assembly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language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97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45" strike="noStrike">
                <a:solidFill>
                  <a:srgbClr val="181a0e"/>
                </a:solidFill>
                <a:latin typeface="Arial"/>
                <a:ea typeface="DejaVu Sans"/>
              </a:rPr>
              <a:t>write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lexical  </a:t>
            </a:r>
            <a:r>
              <a:rPr b="0" lang="en-US" sz="2400" spc="-21" strike="noStrike">
                <a:solidFill>
                  <a:srgbClr val="181a0e"/>
                </a:solidFill>
                <a:latin typeface="Arial"/>
                <a:ea typeface="DejaVu Sans"/>
              </a:rPr>
              <a:t>analyzer.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Explicitly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0" strike="noStrike">
                <a:solidFill>
                  <a:srgbClr val="181a0e"/>
                </a:solidFill>
                <a:latin typeface="Arial"/>
                <a:ea typeface="DejaVu Sans"/>
              </a:rPr>
              <a:t>manage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reading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input.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896C76-F035-451A-BCAA-8AEAC4C7FB08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85800" y="-292680"/>
            <a:ext cx="8152560" cy="1884600"/>
          </a:xfrm>
          <a:prstGeom prst="rect">
            <a:avLst/>
          </a:prstGeom>
          <a:noFill/>
          <a:ln w="0">
            <a:noFill/>
          </a:ln>
        </p:spPr>
        <p:txBody>
          <a:bodyPr lIns="0" rIns="0" tIns="93960" bIns="0" anchor="ctr">
            <a:noAutofit/>
          </a:bodyPr>
          <a:p>
            <a:pPr marL="12600">
              <a:lnSpc>
                <a:spcPts val="4700"/>
              </a:lnSpc>
              <a:spcBef>
                <a:spcPts val="740"/>
              </a:spcBef>
              <a:buNone/>
            </a:pPr>
            <a:r>
              <a:rPr b="0" lang="en-US" sz="4400" spc="134" strike="noStrike">
                <a:solidFill>
                  <a:srgbClr val="4f271c"/>
                </a:solidFill>
                <a:latin typeface="Tw Cen MT"/>
              </a:rPr>
              <a:t>Approaches </a:t>
            </a:r>
            <a:r>
              <a:rPr b="0" lang="en-US" sz="4400" spc="301" strike="noStrike">
                <a:solidFill>
                  <a:srgbClr val="4f271c"/>
                </a:solidFill>
                <a:latin typeface="Tw Cen MT"/>
              </a:rPr>
              <a:t>to</a:t>
            </a:r>
            <a:r>
              <a:rPr b="0" lang="en-US" sz="4400" spc="-78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71" strike="noStrike">
                <a:solidFill>
                  <a:srgbClr val="4f271c"/>
                </a:solidFill>
                <a:latin typeface="Tw Cen MT"/>
              </a:rPr>
              <a:t>Implementing  </a:t>
            </a:r>
            <a:r>
              <a:rPr b="0" lang="en-US" sz="4400" spc="75" strike="noStrike">
                <a:solidFill>
                  <a:srgbClr val="4f271c"/>
                </a:solidFill>
                <a:latin typeface="Tw Cen MT"/>
              </a:rPr>
              <a:t>Lexical</a:t>
            </a:r>
            <a:r>
              <a:rPr b="0" lang="en-US" sz="4400" spc="-290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86" strike="noStrike">
                <a:solidFill>
                  <a:srgbClr val="4f271c"/>
                </a:solidFill>
                <a:latin typeface="Tw Cen MT"/>
              </a:rPr>
              <a:t>Analyzer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1" name="object 3"/>
          <p:cNvSpPr/>
          <p:nvPr/>
        </p:nvSpPr>
        <p:spPr>
          <a:xfrm>
            <a:off x="838080" y="1676520"/>
            <a:ext cx="8076600" cy="227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These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strategies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are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in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increasing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6" strike="noStrike">
                <a:solidFill>
                  <a:srgbClr val="181a0e"/>
                </a:solidFill>
                <a:latin typeface="Arial"/>
                <a:ea typeface="DejaVu Sans"/>
              </a:rPr>
              <a:t>order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  <a:ea typeface="DejaVu Sans"/>
              </a:rPr>
              <a:t>difﬁculty  </a:t>
            </a:r>
            <a:r>
              <a:rPr b="0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and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efﬁciency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41" strike="noStrike">
                <a:solidFill>
                  <a:srgbClr val="181a0e"/>
                </a:solidFill>
                <a:latin typeface="Arial"/>
                <a:ea typeface="DejaVu Sans"/>
              </a:rPr>
              <a:t>Since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we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  <a:ea typeface="DejaVu Sans"/>
              </a:rPr>
              <a:t>deal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60" strike="noStrike">
                <a:solidFill>
                  <a:srgbClr val="181a0e"/>
                </a:solidFill>
                <a:latin typeface="Arial"/>
                <a:ea typeface="DejaVu Sans"/>
              </a:rPr>
              <a:t>with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0" strike="noStrike">
                <a:solidFill>
                  <a:srgbClr val="181a0e"/>
                </a:solidFill>
                <a:latin typeface="Arial"/>
                <a:ea typeface="DejaVu Sans"/>
              </a:rPr>
              <a:t>characters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in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lexical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" strike="noStrike">
                <a:solidFill>
                  <a:srgbClr val="181a0e"/>
                </a:solidFill>
                <a:latin typeface="Arial"/>
                <a:ea typeface="DejaVu Sans"/>
              </a:rPr>
              <a:t>analysis,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it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 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  <a:ea typeface="DejaVu Sans"/>
              </a:rPr>
              <a:t>better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97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take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6" strike="noStrike">
                <a:solidFill>
                  <a:srgbClr val="181a0e"/>
                </a:solidFill>
                <a:latin typeface="Arial"/>
                <a:ea typeface="DejaVu Sans"/>
              </a:rPr>
              <a:t>some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  <a:ea typeface="DejaVu Sans"/>
              </a:rPr>
              <a:t>time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2" strike="noStrike">
                <a:solidFill>
                  <a:srgbClr val="181a0e"/>
                </a:solidFill>
                <a:latin typeface="Arial"/>
                <a:ea typeface="DejaVu Sans"/>
              </a:rPr>
              <a:t>during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implementation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97" strike="noStrike">
                <a:solidFill>
                  <a:srgbClr val="181a0e"/>
                </a:solidFill>
                <a:latin typeface="Arial"/>
                <a:ea typeface="DejaVu Sans"/>
              </a:rPr>
              <a:t>to  </a:t>
            </a:r>
            <a:r>
              <a:rPr b="0" lang="en-US" sz="2400" spc="140" strike="noStrike">
                <a:solidFill>
                  <a:srgbClr val="181a0e"/>
                </a:solidFill>
                <a:latin typeface="Arial"/>
                <a:ea typeface="DejaVu Sans"/>
              </a:rPr>
              <a:t>get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efﬁcient</a:t>
            </a:r>
            <a:r>
              <a:rPr b="0" lang="en-US" sz="2400" spc="-53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0" strike="noStrike">
                <a:solidFill>
                  <a:srgbClr val="181a0e"/>
                </a:solidFill>
                <a:latin typeface="Arial"/>
                <a:ea typeface="DejaVu Sans"/>
              </a:rPr>
              <a:t>result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542788-1885-4DD2-B9F0-F077E49218C9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64594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80" strike="noStrike">
                <a:solidFill>
                  <a:srgbClr val="4f271c"/>
                </a:solidFill>
                <a:latin typeface="Tw Cen MT"/>
              </a:rPr>
              <a:t>Input</a:t>
            </a:r>
            <a:r>
              <a:rPr b="0" lang="en-US" sz="4400" spc="-355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91" strike="noStrike">
                <a:solidFill>
                  <a:srgbClr val="4f271c"/>
                </a:solidFill>
                <a:latin typeface="Tw Cen MT"/>
              </a:rPr>
              <a:t>Buffering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3" name="object 3"/>
          <p:cNvSpPr/>
          <p:nvPr/>
        </p:nvSpPr>
        <p:spPr>
          <a:xfrm>
            <a:off x="914400" y="1600200"/>
            <a:ext cx="8228880" cy="49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 algn="just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2080"/>
              </a:tabLst>
            </a:pPr>
            <a:r>
              <a:rPr b="0" lang="en-US" sz="2900" spc="46" strike="noStrike">
                <a:solidFill>
                  <a:srgbClr val="181a0e"/>
                </a:solidFill>
                <a:latin typeface="Arial"/>
                <a:ea typeface="DejaVu Sans"/>
              </a:rPr>
              <a:t>Technique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66" strike="noStrike">
                <a:solidFill>
                  <a:srgbClr val="181a0e"/>
                </a:solidFill>
                <a:latin typeface="Arial"/>
                <a:ea typeface="DejaVu Sans"/>
              </a:rPr>
              <a:t>used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97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75" strike="noStrike">
                <a:solidFill>
                  <a:srgbClr val="181a0e"/>
                </a:solidFill>
                <a:latin typeface="Arial"/>
                <a:ea typeface="DejaVu Sans"/>
              </a:rPr>
              <a:t>speed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86" strike="noStrike">
                <a:solidFill>
                  <a:srgbClr val="181a0e"/>
                </a:solidFill>
                <a:latin typeface="Arial"/>
                <a:ea typeface="DejaVu Sans"/>
              </a:rPr>
              <a:t>up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69" strike="noStrike">
                <a:solidFill>
                  <a:srgbClr val="181a0e"/>
                </a:solidFill>
                <a:latin typeface="Arial"/>
                <a:ea typeface="DejaVu Sans"/>
              </a:rPr>
              <a:t>reading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75" strike="noStrike">
                <a:solidFill>
                  <a:srgbClr val="181a0e"/>
                </a:solidFill>
                <a:latin typeface="Arial"/>
                <a:ea typeface="DejaVu Sans"/>
              </a:rPr>
              <a:t>source  </a:t>
            </a:r>
            <a:r>
              <a:rPr b="0" lang="en-US" sz="2900" spc="106" strike="noStrike">
                <a:solidFill>
                  <a:srgbClr val="181a0e"/>
                </a:solidFill>
                <a:latin typeface="Arial"/>
                <a:ea typeface="DejaVu Sans"/>
              </a:rPr>
              <a:t>program</a:t>
            </a:r>
            <a:endParaRPr b="0" lang="en-US" sz="2900" spc="-1" strike="noStrike">
              <a:latin typeface="Arial"/>
            </a:endParaRPr>
          </a:p>
          <a:p>
            <a:pPr marL="441360" indent="-429120" algn="just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2080"/>
              </a:tabLst>
            </a:pPr>
            <a:r>
              <a:rPr b="0" lang="en-US" sz="2900" spc="80" strike="noStrike">
                <a:solidFill>
                  <a:srgbClr val="181a0e"/>
                </a:solidFill>
                <a:latin typeface="Arial"/>
                <a:ea typeface="DejaVu Sans"/>
              </a:rPr>
              <a:t>There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46" strike="noStrike">
                <a:solidFill>
                  <a:srgbClr val="181a0e"/>
                </a:solidFill>
                <a:latin typeface="Arial"/>
                <a:ea typeface="DejaVu Sans"/>
              </a:rPr>
              <a:t>are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69" strike="noStrike">
                <a:solidFill>
                  <a:srgbClr val="181a0e"/>
                </a:solidFill>
                <a:latin typeface="Arial"/>
                <a:ea typeface="DejaVu Sans"/>
              </a:rPr>
              <a:t>many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94" strike="noStrike">
                <a:solidFill>
                  <a:srgbClr val="181a0e"/>
                </a:solidFill>
                <a:latin typeface="Arial"/>
                <a:ea typeface="DejaVu Sans"/>
              </a:rPr>
              <a:t>situations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00" strike="noStrike">
                <a:solidFill>
                  <a:srgbClr val="181a0e"/>
                </a:solidFill>
                <a:latin typeface="Arial"/>
                <a:ea typeface="DejaVu Sans"/>
              </a:rPr>
              <a:t>where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09" strike="noStrike">
                <a:solidFill>
                  <a:srgbClr val="181a0e"/>
                </a:solidFill>
                <a:latin typeface="Arial"/>
                <a:ea typeface="DejaVu Sans"/>
              </a:rPr>
              <a:t>we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80" strike="noStrike">
                <a:solidFill>
                  <a:srgbClr val="181a0e"/>
                </a:solidFill>
                <a:latin typeface="Arial"/>
                <a:ea typeface="DejaVu Sans"/>
              </a:rPr>
              <a:t>need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97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14" strike="noStrike">
                <a:solidFill>
                  <a:srgbClr val="181a0e"/>
                </a:solidFill>
                <a:latin typeface="Arial"/>
                <a:ea typeface="DejaVu Sans"/>
              </a:rPr>
              <a:t>look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20" strike="noStrike">
                <a:solidFill>
                  <a:srgbClr val="181a0e"/>
                </a:solidFill>
                <a:latin typeface="Arial"/>
                <a:ea typeface="DejaVu Sans"/>
              </a:rPr>
              <a:t>at  </a:t>
            </a:r>
            <a:r>
              <a:rPr b="0" lang="en-US" sz="2900" spc="75" strike="noStrike">
                <a:solidFill>
                  <a:srgbClr val="181a0e"/>
                </a:solidFill>
                <a:latin typeface="Arial"/>
                <a:ea typeface="DejaVu Sans"/>
              </a:rPr>
              <a:t>least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86" strike="noStrike">
                <a:solidFill>
                  <a:srgbClr val="181a0e"/>
                </a:solidFill>
                <a:latin typeface="Arial"/>
                <a:ea typeface="DejaVu Sans"/>
              </a:rPr>
              <a:t>one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60" strike="noStrike">
                <a:solidFill>
                  <a:srgbClr val="181a0e"/>
                </a:solidFill>
                <a:latin typeface="Arial"/>
                <a:ea typeface="DejaVu Sans"/>
              </a:rPr>
              <a:t>(if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54" strike="noStrike">
                <a:solidFill>
                  <a:srgbClr val="181a0e"/>
                </a:solidFill>
                <a:latin typeface="Arial"/>
                <a:ea typeface="DejaVu Sans"/>
              </a:rPr>
              <a:t>not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69" strike="noStrike">
                <a:solidFill>
                  <a:srgbClr val="181a0e"/>
                </a:solidFill>
                <a:latin typeface="Arial"/>
                <a:ea typeface="DejaVu Sans"/>
              </a:rPr>
              <a:t>more)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80" strike="noStrike">
                <a:solidFill>
                  <a:srgbClr val="181a0e"/>
                </a:solidFill>
                <a:latin typeface="Arial"/>
                <a:ea typeface="DejaVu Sans"/>
              </a:rPr>
              <a:t>additional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92" strike="noStrike">
                <a:solidFill>
                  <a:srgbClr val="181a0e"/>
                </a:solidFill>
                <a:latin typeface="Arial"/>
                <a:ea typeface="DejaVu Sans"/>
              </a:rPr>
              <a:t>character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41" strike="noStrike">
                <a:solidFill>
                  <a:srgbClr val="181a0e"/>
                </a:solidFill>
                <a:latin typeface="Arial"/>
                <a:ea typeface="DejaVu Sans"/>
              </a:rPr>
              <a:t>ahead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97" strike="noStrike">
                <a:solidFill>
                  <a:srgbClr val="181a0e"/>
                </a:solidFill>
                <a:latin typeface="Arial"/>
                <a:ea typeface="DejaVu Sans"/>
              </a:rPr>
              <a:t>to  </a:t>
            </a:r>
            <a:r>
              <a:rPr b="0" lang="en-US" sz="2900" spc="66" strike="noStrike">
                <a:solidFill>
                  <a:srgbClr val="181a0e"/>
                </a:solidFill>
                <a:latin typeface="Arial"/>
                <a:ea typeface="DejaVu Sans"/>
              </a:rPr>
              <a:t>recognize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55" strike="noStrike">
                <a:solidFill>
                  <a:srgbClr val="181a0e"/>
                </a:solidFill>
                <a:latin typeface="Arial"/>
                <a:ea typeface="DejaVu Sans"/>
              </a:rPr>
              <a:t>lexemes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55" strike="noStrike">
                <a:solidFill>
                  <a:srgbClr val="181a0e"/>
                </a:solidFill>
                <a:latin typeface="Arial"/>
                <a:ea typeface="DejaVu Sans"/>
              </a:rPr>
              <a:t>in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20" strike="noStrike">
                <a:solidFill>
                  <a:srgbClr val="181a0e"/>
                </a:solidFill>
                <a:latin typeface="Arial"/>
                <a:ea typeface="DejaVu Sans"/>
              </a:rPr>
              <a:t>input</a:t>
            </a:r>
            <a:endParaRPr b="0" lang="en-US" sz="29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900" spc="-1" strike="noStrike">
                <a:solidFill>
                  <a:srgbClr val="181a0e"/>
                </a:solidFill>
                <a:latin typeface="Arial"/>
                <a:ea typeface="DejaVu Sans"/>
              </a:rPr>
              <a:t>For eg, </a:t>
            </a:r>
            <a:r>
              <a:rPr b="1" lang="en-US" sz="2900" spc="-1" strike="noStrike">
                <a:solidFill>
                  <a:srgbClr val="181a0e"/>
                </a:solidFill>
                <a:latin typeface="Verdana"/>
                <a:ea typeface="DejaVu Sans"/>
              </a:rPr>
              <a:t>int </a:t>
            </a:r>
            <a:r>
              <a:rPr b="0" lang="en-US" sz="2900" spc="35" strike="noStrike">
                <a:solidFill>
                  <a:srgbClr val="181a0e"/>
                </a:solidFill>
                <a:latin typeface="Arial"/>
                <a:ea typeface="DejaVu Sans"/>
              </a:rPr>
              <a:t>is </a:t>
            </a:r>
            <a:r>
              <a:rPr b="0" lang="en-US" sz="2900" spc="-26" strike="noStrike">
                <a:solidFill>
                  <a:srgbClr val="181a0e"/>
                </a:solidFill>
                <a:latin typeface="Arial"/>
                <a:ea typeface="DejaVu Sans"/>
              </a:rPr>
              <a:t>a </a:t>
            </a:r>
            <a:r>
              <a:rPr b="0" lang="en-US" sz="2900" spc="92" strike="noStrike">
                <a:solidFill>
                  <a:srgbClr val="181a0e"/>
                </a:solidFill>
                <a:latin typeface="Arial"/>
                <a:ea typeface="DejaVu Sans"/>
              </a:rPr>
              <a:t>keyword </a:t>
            </a:r>
            <a:r>
              <a:rPr b="0" lang="en-US" sz="2900" spc="55" strike="noStrike">
                <a:solidFill>
                  <a:srgbClr val="181a0e"/>
                </a:solidFill>
                <a:latin typeface="Arial"/>
                <a:ea typeface="DejaVu Sans"/>
              </a:rPr>
              <a:t>in </a:t>
            </a:r>
            <a:r>
              <a:rPr b="0" lang="en-US" sz="2900" spc="-46" strike="noStrike">
                <a:solidFill>
                  <a:srgbClr val="181a0e"/>
                </a:solidFill>
                <a:latin typeface="Arial"/>
                <a:ea typeface="DejaVu Sans"/>
              </a:rPr>
              <a:t>C </a:t>
            </a:r>
            <a:r>
              <a:rPr b="0" lang="en-US" sz="2900" spc="160" strike="noStrike">
                <a:solidFill>
                  <a:srgbClr val="181a0e"/>
                </a:solidFill>
                <a:latin typeface="Arial"/>
                <a:ea typeface="DejaVu Sans"/>
              </a:rPr>
              <a:t>but </a:t>
            </a:r>
            <a:r>
              <a:rPr b="1" lang="en-US" sz="2900" spc="-1" strike="noStrike">
                <a:solidFill>
                  <a:srgbClr val="181a0e"/>
                </a:solidFill>
                <a:latin typeface="Verdana"/>
                <a:ea typeface="DejaVu Sans"/>
              </a:rPr>
              <a:t>intnum</a:t>
            </a:r>
            <a:r>
              <a:rPr b="1" lang="en-US" sz="2900" spc="-296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lang="en-US" sz="2900" spc="35" strike="noStrike">
                <a:solidFill>
                  <a:srgbClr val="181a0e"/>
                </a:solidFill>
                <a:latin typeface="Arial"/>
                <a:ea typeface="DejaVu Sans"/>
              </a:rPr>
              <a:t>is </a:t>
            </a:r>
            <a:r>
              <a:rPr b="0" lang="en-US" sz="2900" spc="21" strike="noStrike">
                <a:solidFill>
                  <a:srgbClr val="181a0e"/>
                </a:solidFill>
                <a:latin typeface="Arial"/>
                <a:ea typeface="DejaVu Sans"/>
              </a:rPr>
              <a:t>an  </a:t>
            </a:r>
            <a:r>
              <a:rPr b="0" lang="en-US" sz="2900" spc="126" strike="noStrike">
                <a:solidFill>
                  <a:srgbClr val="181a0e"/>
                </a:solidFill>
                <a:latin typeface="Arial"/>
                <a:ea typeface="DejaVu Sans"/>
              </a:rPr>
              <a:t>identiﬁer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69" strike="noStrike">
                <a:solidFill>
                  <a:srgbClr val="181a0e"/>
                </a:solidFill>
                <a:latin typeface="Arial"/>
                <a:ea typeface="DejaVu Sans"/>
              </a:rPr>
              <a:t>so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06" strike="noStrike">
                <a:solidFill>
                  <a:srgbClr val="181a0e"/>
                </a:solidFill>
                <a:latin typeface="Arial"/>
                <a:ea typeface="DejaVu Sans"/>
              </a:rPr>
              <a:t>when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66" strike="noStrike">
                <a:solidFill>
                  <a:srgbClr val="181a0e"/>
                </a:solidFill>
                <a:latin typeface="Arial"/>
                <a:ea typeface="DejaVu Sans"/>
              </a:rPr>
              <a:t>scanner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55" strike="noStrike">
                <a:solidFill>
                  <a:srgbClr val="181a0e"/>
                </a:solidFill>
                <a:latin typeface="Arial"/>
                <a:ea typeface="DejaVu Sans"/>
              </a:rPr>
              <a:t>reads</a:t>
            </a:r>
            <a:r>
              <a:rPr b="0" lang="en-US" sz="29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900" spc="-1" strike="noStrike">
                <a:solidFill>
                  <a:srgbClr val="181a0e"/>
                </a:solidFill>
                <a:latin typeface="Verdana"/>
                <a:ea typeface="DejaVu Sans"/>
              </a:rPr>
              <a:t>i, n, t</a:t>
            </a:r>
            <a:r>
              <a:rPr b="0" lang="en-US" sz="2900" spc="-137" strike="noStrike">
                <a:solidFill>
                  <a:srgbClr val="181a0e"/>
                </a:solidFill>
                <a:latin typeface="Arial"/>
                <a:ea typeface="DejaVu Sans"/>
              </a:rPr>
              <a:t>,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80" strike="noStrike">
                <a:solidFill>
                  <a:srgbClr val="181a0e"/>
                </a:solidFill>
                <a:latin typeface="Arial"/>
                <a:ea typeface="DejaVu Sans"/>
              </a:rPr>
              <a:t>it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26" strike="noStrike">
                <a:solidFill>
                  <a:srgbClr val="181a0e"/>
                </a:solidFill>
                <a:latin typeface="Arial"/>
                <a:ea typeface="DejaVu Sans"/>
              </a:rPr>
              <a:t>has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97" strike="noStrike">
                <a:solidFill>
                  <a:srgbClr val="181a0e"/>
                </a:solidFill>
                <a:latin typeface="Arial"/>
                <a:ea typeface="DejaVu Sans"/>
              </a:rPr>
              <a:t>to  </a:t>
            </a:r>
            <a:r>
              <a:rPr b="0" lang="en-US" sz="2900" spc="114" strike="noStrike">
                <a:solidFill>
                  <a:srgbClr val="181a0e"/>
                </a:solidFill>
                <a:latin typeface="Arial"/>
                <a:ea typeface="DejaVu Sans"/>
              </a:rPr>
              <a:t>look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60" strike="noStrike">
                <a:solidFill>
                  <a:srgbClr val="181a0e"/>
                </a:solidFill>
                <a:latin typeface="Arial"/>
                <a:ea typeface="DejaVu Sans"/>
              </a:rPr>
              <a:t>for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31" strike="noStrike">
                <a:solidFill>
                  <a:srgbClr val="181a0e"/>
                </a:solidFill>
                <a:latin typeface="Arial"/>
                <a:ea typeface="DejaVu Sans"/>
              </a:rPr>
              <a:t>other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80" strike="noStrike">
                <a:solidFill>
                  <a:srgbClr val="181a0e"/>
                </a:solidFill>
                <a:latin typeface="Arial"/>
                <a:ea typeface="DejaVu Sans"/>
              </a:rPr>
              <a:t>characters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97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49" strike="noStrike">
                <a:solidFill>
                  <a:srgbClr val="181a0e"/>
                </a:solidFill>
                <a:latin typeface="Arial"/>
                <a:ea typeface="DejaVu Sans"/>
              </a:rPr>
              <a:t>see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31" strike="noStrike">
                <a:solidFill>
                  <a:srgbClr val="181a0e"/>
                </a:solidFill>
                <a:latin typeface="Arial"/>
                <a:ea typeface="DejaVu Sans"/>
              </a:rPr>
              <a:t>whether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80" strike="noStrike">
                <a:solidFill>
                  <a:srgbClr val="181a0e"/>
                </a:solidFill>
                <a:latin typeface="Arial"/>
                <a:ea typeface="DejaVu Sans"/>
              </a:rPr>
              <a:t>it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00" strike="noStrike">
                <a:solidFill>
                  <a:srgbClr val="181a0e"/>
                </a:solidFill>
                <a:latin typeface="Arial"/>
                <a:ea typeface="DejaVu Sans"/>
              </a:rPr>
              <a:t>just</a:t>
            </a:r>
            <a:r>
              <a:rPr b="0" lang="en-US" sz="2900" spc="-216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900" spc="-1" strike="noStrike">
                <a:solidFill>
                  <a:srgbClr val="181a0e"/>
                </a:solidFill>
                <a:latin typeface="Verdana"/>
                <a:ea typeface="DejaVu Sans"/>
              </a:rPr>
              <a:t>int</a:t>
            </a:r>
            <a:r>
              <a:rPr b="1" lang="en-US" sz="2900" spc="-231" strike="noStrike">
                <a:solidFill>
                  <a:srgbClr val="181a0e"/>
                </a:solidFill>
                <a:latin typeface="Verdana"/>
                <a:ea typeface="DejaVu Sans"/>
              </a:rPr>
              <a:t>  </a:t>
            </a:r>
            <a:r>
              <a:rPr b="0" lang="en-US" sz="2900" spc="126" strike="noStrike">
                <a:solidFill>
                  <a:srgbClr val="181a0e"/>
                </a:solidFill>
                <a:latin typeface="Arial"/>
                <a:ea typeface="DejaVu Sans"/>
              </a:rPr>
              <a:t>or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06" strike="noStrike">
                <a:solidFill>
                  <a:srgbClr val="181a0e"/>
                </a:solidFill>
                <a:latin typeface="Arial"/>
                <a:ea typeface="DejaVu Sans"/>
              </a:rPr>
              <a:t>some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31" strike="noStrike">
                <a:solidFill>
                  <a:srgbClr val="181a0e"/>
                </a:solidFill>
                <a:latin typeface="Arial"/>
                <a:ea typeface="DejaVu Sans"/>
              </a:rPr>
              <a:t>other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20" strike="noStrike">
                <a:solidFill>
                  <a:srgbClr val="181a0e"/>
                </a:solidFill>
                <a:latin typeface="Arial"/>
                <a:ea typeface="DejaVu Sans"/>
              </a:rPr>
              <a:t>word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9E93EE-B323-4D7C-92A6-280F9FEBB4C4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5087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80" strike="noStrike">
                <a:solidFill>
                  <a:srgbClr val="4f271c"/>
                </a:solidFill>
                <a:latin typeface="Tw Cen MT"/>
              </a:rPr>
              <a:t>Input</a:t>
            </a:r>
            <a:r>
              <a:rPr b="0" lang="en-US" sz="4400" spc="-355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91" strike="noStrike">
                <a:solidFill>
                  <a:srgbClr val="4f271c"/>
                </a:solidFill>
                <a:latin typeface="Tw Cen MT"/>
              </a:rPr>
              <a:t>Buffering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5" name="object 3"/>
          <p:cNvSpPr/>
          <p:nvPr/>
        </p:nvSpPr>
        <p:spPr>
          <a:xfrm>
            <a:off x="1066680" y="1676520"/>
            <a:ext cx="8076600" cy="40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49" strike="noStrike">
                <a:solidFill>
                  <a:srgbClr val="181a0e"/>
                </a:solidFill>
                <a:latin typeface="Arial"/>
                <a:ea typeface="DejaVu Sans"/>
              </a:rPr>
              <a:t>In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14" strike="noStrike">
                <a:solidFill>
                  <a:srgbClr val="181a0e"/>
                </a:solidFill>
                <a:latin typeface="Arial"/>
                <a:ea typeface="DejaVu Sans"/>
              </a:rPr>
              <a:t>this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181a0e"/>
                </a:solidFill>
                <a:latin typeface="Arial"/>
                <a:ea typeface="DejaVu Sans"/>
              </a:rPr>
              <a:t>case,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6" strike="noStrike">
                <a:solidFill>
                  <a:srgbClr val="181a0e"/>
                </a:solidFill>
                <a:latin typeface="Arial"/>
                <a:ea typeface="DejaVu Sans"/>
              </a:rPr>
              <a:t>when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6" strike="noStrike">
                <a:solidFill>
                  <a:srgbClr val="181a0e"/>
                </a:solidFill>
                <a:latin typeface="Arial"/>
                <a:ea typeface="DejaVu Sans"/>
              </a:rPr>
              <a:t>token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0" strike="noStrike">
                <a:solidFill>
                  <a:srgbClr val="181a0e"/>
                </a:solidFill>
                <a:latin typeface="Arial"/>
                <a:ea typeface="DejaVu Sans"/>
              </a:rPr>
              <a:t>read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6" strike="noStrike">
                <a:solidFill>
                  <a:srgbClr val="181a0e"/>
                </a:solidFill>
                <a:latin typeface="Arial"/>
                <a:ea typeface="DejaVu Sans"/>
              </a:rPr>
              <a:t>next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time,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  </a:t>
            </a:r>
            <a:r>
              <a:rPr b="0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scanner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needs </a:t>
            </a:r>
            <a:r>
              <a:rPr b="0" lang="en-US" sz="2400" spc="197" strike="noStrike">
                <a:solidFill>
                  <a:srgbClr val="181a0e"/>
                </a:solidFill>
                <a:latin typeface="Arial"/>
                <a:ea typeface="DejaVu Sans"/>
              </a:rPr>
              <a:t>to </a:t>
            </a:r>
            <a:r>
              <a:rPr b="0" lang="en-US" sz="2400" spc="92" strike="noStrike">
                <a:solidFill>
                  <a:srgbClr val="181a0e"/>
                </a:solidFill>
                <a:latin typeface="Arial"/>
                <a:ea typeface="DejaVu Sans"/>
              </a:rPr>
              <a:t>move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back </a:t>
            </a:r>
            <a:r>
              <a:rPr b="0" lang="en-US" sz="2400" spc="197" strike="noStrike">
                <a:solidFill>
                  <a:srgbClr val="181a0e"/>
                </a:solidFill>
                <a:latin typeface="Arial"/>
                <a:ea typeface="DejaVu Sans"/>
              </a:rPr>
              <a:t>to </a:t>
            </a:r>
            <a:r>
              <a:rPr b="0" lang="en-US" sz="2400" spc="60" strike="noStrike">
                <a:solidFill>
                  <a:srgbClr val="181a0e"/>
                </a:solidFill>
                <a:latin typeface="Arial"/>
                <a:ea typeface="DejaVu Sans"/>
              </a:rPr>
              <a:t>rescan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 </a:t>
            </a:r>
            <a:r>
              <a:rPr b="0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input  </a:t>
            </a:r>
            <a:r>
              <a:rPr b="0" lang="en-US" sz="2400" spc="29" strike="noStrike">
                <a:solidFill>
                  <a:srgbClr val="181a0e"/>
                </a:solidFill>
                <a:latin typeface="Arial"/>
                <a:ea typeface="DejaVu Sans"/>
              </a:rPr>
              <a:t>again </a:t>
            </a:r>
            <a:r>
              <a:rPr b="0" lang="en-US" sz="2400" spc="160" strike="noStrike">
                <a:solidFill>
                  <a:srgbClr val="181a0e"/>
                </a:solidFill>
                <a:latin typeface="Arial"/>
                <a:ea typeface="DejaVu Sans"/>
              </a:rPr>
              <a:t>for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 </a:t>
            </a:r>
            <a:r>
              <a:rPr b="0" lang="en-US" sz="2400" spc="80" strike="noStrike">
                <a:solidFill>
                  <a:srgbClr val="181a0e"/>
                </a:solidFill>
                <a:latin typeface="Arial"/>
                <a:ea typeface="DejaVu Sans"/>
              </a:rPr>
              <a:t>characters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  <a:ea typeface="DejaVu Sans"/>
              </a:rPr>
              <a:t>that </a:t>
            </a:r>
            <a:r>
              <a:rPr b="0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are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  <a:ea typeface="DejaVu Sans"/>
              </a:rPr>
              <a:t>not </a:t>
            </a:r>
            <a:r>
              <a:rPr b="0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used </a:t>
            </a:r>
            <a:r>
              <a:rPr b="0" lang="en-US" sz="2400" spc="160" strike="noStrike">
                <a:solidFill>
                  <a:srgbClr val="181a0e"/>
                </a:solidFill>
                <a:latin typeface="Arial"/>
                <a:ea typeface="DejaVu Sans"/>
              </a:rPr>
              <a:t>for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  </a:t>
            </a:r>
            <a:r>
              <a:rPr b="0" lang="en-US" sz="2400" spc="60" strike="noStrike">
                <a:solidFill>
                  <a:srgbClr val="181a0e"/>
                </a:solidFill>
                <a:latin typeface="Arial"/>
                <a:ea typeface="DejaVu Sans"/>
              </a:rPr>
              <a:t>lexeme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and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14" strike="noStrike">
                <a:solidFill>
                  <a:srgbClr val="181a0e"/>
                </a:solidFill>
                <a:latin typeface="Arial"/>
                <a:ea typeface="DejaVu Sans"/>
              </a:rPr>
              <a:t>this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  <a:ea typeface="DejaVu Sans"/>
              </a:rPr>
              <a:t>time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2" strike="noStrike">
                <a:solidFill>
                  <a:srgbClr val="181a0e"/>
                </a:solidFill>
                <a:latin typeface="Arial"/>
                <a:ea typeface="DejaVu Sans"/>
              </a:rPr>
              <a:t>consuming</a:t>
            </a:r>
            <a:endParaRPr b="0" lang="en-US" sz="2400" spc="-1" strike="noStrike">
              <a:latin typeface="Arial"/>
            </a:endParaRPr>
          </a:p>
          <a:p>
            <a:pPr marL="441360" indent="-429120" algn="just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2080"/>
              </a:tabLst>
            </a:pPr>
            <a:r>
              <a:rPr b="0" lang="en-US" sz="2400" spc="49" strike="noStrike">
                <a:solidFill>
                  <a:srgbClr val="181a0e"/>
                </a:solidFill>
                <a:latin typeface="Arial"/>
                <a:ea typeface="DejaVu Sans"/>
              </a:rPr>
              <a:t>In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-120" strike="noStrike">
                <a:solidFill>
                  <a:srgbClr val="181a0e"/>
                </a:solidFill>
                <a:latin typeface="Arial"/>
                <a:ea typeface="DejaVu Sans"/>
              </a:rPr>
              <a:t>C,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0" strike="noStrike">
                <a:solidFill>
                  <a:srgbClr val="181a0e"/>
                </a:solidFill>
                <a:latin typeface="Arial"/>
                <a:ea typeface="DejaVu Sans"/>
              </a:rPr>
              <a:t>single-character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operators</a:t>
            </a:r>
            <a:r>
              <a:rPr b="0" lang="en-US" sz="24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0" strike="noStrike">
                <a:solidFill>
                  <a:srgbClr val="181a0e"/>
                </a:solidFill>
                <a:latin typeface="Arial"/>
                <a:ea typeface="DejaVu Sans"/>
              </a:rPr>
              <a:t>like</a:t>
            </a:r>
            <a:r>
              <a:rPr b="0" lang="en-US" sz="2400" spc="-21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-, =, </a:t>
            </a:r>
            <a:r>
              <a:rPr b="0" lang="en-US" sz="2400" spc="126" strike="noStrike">
                <a:solidFill>
                  <a:srgbClr val="181a0e"/>
                </a:solidFill>
                <a:latin typeface="Arial"/>
                <a:ea typeface="DejaVu Sans"/>
              </a:rPr>
              <a:t>or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&lt; </a:t>
            </a:r>
            <a:r>
              <a:rPr b="0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could  </a:t>
            </a:r>
            <a:r>
              <a:rPr b="0" lang="en-US" sz="2400" spc="41" strike="noStrike">
                <a:solidFill>
                  <a:srgbClr val="181a0e"/>
                </a:solidFill>
                <a:latin typeface="Arial"/>
                <a:ea typeface="DejaVu Sans"/>
              </a:rPr>
              <a:t>also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2" strike="noStrike">
                <a:solidFill>
                  <a:srgbClr val="181a0e"/>
                </a:solidFill>
                <a:latin typeface="Arial"/>
                <a:ea typeface="DejaVu Sans"/>
              </a:rPr>
              <a:t>be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0" strike="noStrike">
                <a:solidFill>
                  <a:srgbClr val="181a0e"/>
                </a:solidFill>
                <a:latin typeface="Arial"/>
                <a:ea typeface="DejaVu Sans"/>
              </a:rPr>
              <a:t>beginning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85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14" strike="noStrike">
                <a:solidFill>
                  <a:srgbClr val="181a0e"/>
                </a:solidFill>
                <a:latin typeface="Arial"/>
                <a:ea typeface="DejaVu Sans"/>
              </a:rPr>
              <a:t>two-character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operator  </a:t>
            </a:r>
            <a:r>
              <a:rPr b="0" lang="en-US" sz="2400" spc="60" strike="noStrike">
                <a:solidFill>
                  <a:srgbClr val="181a0e"/>
                </a:solidFill>
                <a:latin typeface="Arial"/>
                <a:ea typeface="DejaVu Sans"/>
              </a:rPr>
              <a:t>like </a:t>
            </a:r>
            <a:r>
              <a:rPr b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-&gt;, ==, </a:t>
            </a:r>
            <a:r>
              <a:rPr b="0" lang="en-US" sz="2400" spc="126" strike="noStrike">
                <a:solidFill>
                  <a:srgbClr val="181a0e"/>
                </a:solidFill>
                <a:latin typeface="Arial"/>
                <a:ea typeface="DejaVu Sans"/>
              </a:rPr>
              <a:t>or</a:t>
            </a:r>
            <a:r>
              <a:rPr b="0" lang="en-US" sz="2400" spc="-41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&lt;=</a:t>
            </a:r>
            <a:endParaRPr b="0" lang="en-US" sz="2400" spc="-1" strike="noStrike">
              <a:latin typeface="Arial"/>
            </a:endParaRPr>
          </a:p>
          <a:p>
            <a:pPr marL="441360" indent="-429120" algn="just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2080"/>
              </a:tabLst>
            </a:pPr>
            <a:r>
              <a:rPr b="0" lang="en-US" sz="2400" spc="-46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lang="en-US" sz="24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reduce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overhead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and</a:t>
            </a:r>
            <a:r>
              <a:rPr b="0" lang="en-US" sz="24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34" strike="noStrike">
                <a:solidFill>
                  <a:srgbClr val="181a0e"/>
                </a:solidFill>
                <a:latin typeface="Arial"/>
                <a:ea typeface="DejaVu Sans"/>
              </a:rPr>
              <a:t>efﬁciently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2" strike="noStrike">
                <a:solidFill>
                  <a:srgbClr val="181a0e"/>
                </a:solidFill>
                <a:latin typeface="Arial"/>
                <a:ea typeface="DejaVu Sans"/>
              </a:rPr>
              <a:t>move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back  </a:t>
            </a:r>
            <a:r>
              <a:rPr b="0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and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forth,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input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6" strike="noStrike">
                <a:solidFill>
                  <a:srgbClr val="181a0e"/>
                </a:solidFill>
                <a:latin typeface="Arial"/>
                <a:ea typeface="DejaVu Sans"/>
              </a:rPr>
              <a:t>buffering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0" strike="noStrike">
                <a:solidFill>
                  <a:srgbClr val="181a0e"/>
                </a:solidFill>
                <a:latin typeface="Arial"/>
                <a:ea typeface="DejaVu Sans"/>
              </a:rPr>
              <a:t>technique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used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272D24-F817-4217-AC9B-01CD453C6E15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52405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75" strike="noStrike">
                <a:solidFill>
                  <a:srgbClr val="4f271c"/>
                </a:solidFill>
                <a:latin typeface="Tw Cen MT"/>
              </a:rPr>
              <a:t>Lexical</a:t>
            </a:r>
            <a:r>
              <a:rPr b="0" lang="en-US" sz="4400" spc="-341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75" strike="noStrike">
                <a:solidFill>
                  <a:srgbClr val="4f271c"/>
                </a:solidFill>
                <a:latin typeface="Tw Cen MT"/>
              </a:rPr>
              <a:t>Analysis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1" name="object 3"/>
          <p:cNvSpPr/>
          <p:nvPr/>
        </p:nvSpPr>
        <p:spPr>
          <a:xfrm>
            <a:off x="762120" y="1752480"/>
            <a:ext cx="8000280" cy="40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900" spc="171" strike="noStrike">
                <a:solidFill>
                  <a:srgbClr val="181a0e"/>
                </a:solidFill>
                <a:latin typeface="Arial"/>
                <a:ea typeface="DejaVu Sans"/>
              </a:rPr>
              <a:t>It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75" strike="noStrike">
                <a:solidFill>
                  <a:srgbClr val="181a0e"/>
                </a:solidFill>
                <a:latin typeface="Arial"/>
                <a:ea typeface="DejaVu Sans"/>
              </a:rPr>
              <a:t>initial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31" strike="noStrike">
                <a:solidFill>
                  <a:srgbClr val="181a0e"/>
                </a:solidFill>
                <a:latin typeface="Arial"/>
                <a:ea typeface="DejaVu Sans"/>
              </a:rPr>
              <a:t>part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85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69" strike="noStrike">
                <a:solidFill>
                  <a:srgbClr val="181a0e"/>
                </a:solidFill>
                <a:latin typeface="Arial"/>
                <a:ea typeface="DejaVu Sans"/>
              </a:rPr>
              <a:t>reading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55" strike="noStrike">
                <a:solidFill>
                  <a:srgbClr val="181a0e"/>
                </a:solidFill>
                <a:latin typeface="Arial"/>
                <a:ea typeface="DejaVu Sans"/>
              </a:rPr>
              <a:t>and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35" strike="noStrike">
                <a:solidFill>
                  <a:srgbClr val="181a0e"/>
                </a:solidFill>
                <a:latin typeface="Arial"/>
                <a:ea typeface="DejaVu Sans"/>
              </a:rPr>
              <a:t>analyzing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51" strike="noStrike">
                <a:solidFill>
                  <a:srgbClr val="181a0e"/>
                </a:solidFill>
                <a:latin typeface="Arial"/>
                <a:ea typeface="DejaVu Sans"/>
              </a:rPr>
              <a:t>the  </a:t>
            </a:r>
            <a:r>
              <a:rPr b="0" lang="en-US" sz="2900" spc="106" strike="noStrike">
                <a:solidFill>
                  <a:srgbClr val="181a0e"/>
                </a:solidFill>
                <a:latin typeface="Arial"/>
                <a:ea typeface="DejaVu Sans"/>
              </a:rPr>
              <a:t>program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54" strike="noStrike">
                <a:solidFill>
                  <a:srgbClr val="181a0e"/>
                </a:solidFill>
                <a:latin typeface="Arial"/>
                <a:ea typeface="DejaVu Sans"/>
              </a:rPr>
              <a:t>text</a:t>
            </a:r>
            <a:endParaRPr b="0" lang="en-US" sz="29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900" spc="75" strike="noStrike">
                <a:solidFill>
                  <a:srgbClr val="181a0e"/>
                </a:solidFill>
                <a:latin typeface="Arial"/>
                <a:ea typeface="DejaVu Sans"/>
              </a:rPr>
              <a:t>The </a:t>
            </a:r>
            <a:r>
              <a:rPr b="0" lang="en-US" sz="2900" spc="154" strike="noStrike">
                <a:solidFill>
                  <a:srgbClr val="181a0e"/>
                </a:solidFill>
                <a:latin typeface="Arial"/>
                <a:ea typeface="DejaVu Sans"/>
              </a:rPr>
              <a:t>text </a:t>
            </a:r>
            <a:r>
              <a:rPr b="0" lang="en-US" sz="2900" spc="35" strike="noStrike">
                <a:solidFill>
                  <a:srgbClr val="181a0e"/>
                </a:solidFill>
                <a:latin typeface="Arial"/>
                <a:ea typeface="DejaVu Sans"/>
              </a:rPr>
              <a:t>is </a:t>
            </a:r>
            <a:r>
              <a:rPr b="0" lang="en-US" sz="2900" spc="60" strike="noStrike">
                <a:solidFill>
                  <a:srgbClr val="181a0e"/>
                </a:solidFill>
                <a:latin typeface="Arial"/>
                <a:ea typeface="DejaVu Sans"/>
              </a:rPr>
              <a:t>read </a:t>
            </a:r>
            <a:r>
              <a:rPr b="0" lang="en-US" sz="2900" spc="55" strike="noStrike">
                <a:solidFill>
                  <a:srgbClr val="181a0e"/>
                </a:solidFill>
                <a:latin typeface="Arial"/>
                <a:ea typeface="DejaVu Sans"/>
              </a:rPr>
              <a:t>and </a:t>
            </a:r>
            <a:r>
              <a:rPr b="0" lang="en-US" sz="2900" spc="92" strike="noStrike">
                <a:solidFill>
                  <a:srgbClr val="181a0e"/>
                </a:solidFill>
                <a:latin typeface="Arial"/>
                <a:ea typeface="DejaVu Sans"/>
              </a:rPr>
              <a:t>divided </a:t>
            </a:r>
            <a:r>
              <a:rPr b="0" lang="en-US" sz="2900" spc="114" strike="noStrike">
                <a:solidFill>
                  <a:srgbClr val="181a0e"/>
                </a:solidFill>
                <a:latin typeface="Arial"/>
                <a:ea typeface="DejaVu Sans"/>
              </a:rPr>
              <a:t>into </a:t>
            </a:r>
            <a:r>
              <a:rPr b="0" lang="en-US" sz="2900" spc="66" strike="noStrike">
                <a:solidFill>
                  <a:srgbClr val="181a0e"/>
                </a:solidFill>
                <a:latin typeface="Arial"/>
                <a:ea typeface="DejaVu Sans"/>
              </a:rPr>
              <a:t>tokens, </a:t>
            </a:r>
            <a:r>
              <a:rPr b="0" lang="en-US" sz="2900" spc="55" strike="noStrike">
                <a:solidFill>
                  <a:srgbClr val="181a0e"/>
                </a:solidFill>
                <a:latin typeface="Arial"/>
                <a:ea typeface="DejaVu Sans"/>
              </a:rPr>
              <a:t>each </a:t>
            </a:r>
            <a:r>
              <a:rPr b="0" lang="en-US" sz="2900" spc="180" strike="noStrike">
                <a:solidFill>
                  <a:srgbClr val="181a0e"/>
                </a:solidFill>
                <a:latin typeface="Arial"/>
                <a:ea typeface="DejaVu Sans"/>
              </a:rPr>
              <a:t>of  </a:t>
            </a:r>
            <a:r>
              <a:rPr b="0" lang="en-US" sz="2900" spc="100" strike="noStrike">
                <a:solidFill>
                  <a:srgbClr val="181a0e"/>
                </a:solidFill>
                <a:latin typeface="Arial"/>
                <a:ea typeface="DejaVu Sans"/>
              </a:rPr>
              <a:t>which </a:t>
            </a:r>
            <a:r>
              <a:rPr b="0" lang="en-US" sz="2900" spc="92" strike="noStrike">
                <a:solidFill>
                  <a:srgbClr val="181a0e"/>
                </a:solidFill>
                <a:latin typeface="Arial"/>
                <a:ea typeface="DejaVu Sans"/>
              </a:rPr>
              <a:t>corresponds </a:t>
            </a:r>
            <a:r>
              <a:rPr b="0" lang="en-US" sz="2900" spc="197" strike="noStrike">
                <a:solidFill>
                  <a:srgbClr val="181a0e"/>
                </a:solidFill>
                <a:latin typeface="Arial"/>
                <a:ea typeface="DejaVu Sans"/>
              </a:rPr>
              <a:t>to </a:t>
            </a:r>
            <a:r>
              <a:rPr b="0" lang="en-US" sz="2900" spc="-26" strike="noStrike">
                <a:solidFill>
                  <a:srgbClr val="181a0e"/>
                </a:solidFill>
                <a:latin typeface="Arial"/>
                <a:ea typeface="DejaVu Sans"/>
              </a:rPr>
              <a:t>a </a:t>
            </a:r>
            <a:r>
              <a:rPr b="0" lang="en-US" sz="2900" spc="92" strike="noStrike">
                <a:solidFill>
                  <a:srgbClr val="181a0e"/>
                </a:solidFill>
                <a:latin typeface="Arial"/>
                <a:ea typeface="DejaVu Sans"/>
              </a:rPr>
              <a:t>symbol </a:t>
            </a:r>
            <a:r>
              <a:rPr b="0" lang="en-US" sz="2900" spc="55" strike="noStrike">
                <a:solidFill>
                  <a:srgbClr val="181a0e"/>
                </a:solidFill>
                <a:latin typeface="Arial"/>
                <a:ea typeface="DejaVu Sans"/>
              </a:rPr>
              <a:t>in </a:t>
            </a:r>
            <a:r>
              <a:rPr b="0" lang="en-US" sz="2900" spc="109" strike="noStrike">
                <a:solidFill>
                  <a:srgbClr val="181a0e"/>
                </a:solidFill>
                <a:latin typeface="Arial"/>
                <a:ea typeface="DejaVu Sans"/>
              </a:rPr>
              <a:t>programming  </a:t>
            </a:r>
            <a:r>
              <a:rPr b="0" lang="en-US" sz="2900" spc="21" strike="noStrike">
                <a:solidFill>
                  <a:srgbClr val="181a0e"/>
                </a:solidFill>
                <a:latin typeface="Arial"/>
                <a:ea typeface="DejaVu Sans"/>
              </a:rPr>
              <a:t>language,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52" strike="noStrike">
                <a:solidFill>
                  <a:srgbClr val="181a0e"/>
                </a:solidFill>
                <a:latin typeface="Arial"/>
                <a:ea typeface="DejaVu Sans"/>
              </a:rPr>
              <a:t>e.g.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55" strike="noStrike">
                <a:solidFill>
                  <a:srgbClr val="181a0e"/>
                </a:solidFill>
                <a:latin typeface="Arial"/>
                <a:ea typeface="DejaVu Sans"/>
              </a:rPr>
              <a:t>variable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26" strike="noStrike">
                <a:solidFill>
                  <a:srgbClr val="181a0e"/>
                </a:solidFill>
                <a:latin typeface="Arial"/>
                <a:ea typeface="DejaVu Sans"/>
              </a:rPr>
              <a:t>name,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94" strike="noStrike">
                <a:solidFill>
                  <a:srgbClr val="181a0e"/>
                </a:solidFill>
                <a:latin typeface="Arial"/>
                <a:ea typeface="DejaVu Sans"/>
              </a:rPr>
              <a:t>keyword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26" strike="noStrike">
                <a:solidFill>
                  <a:srgbClr val="181a0e"/>
                </a:solidFill>
                <a:latin typeface="Arial"/>
                <a:ea typeface="DejaVu Sans"/>
              </a:rPr>
              <a:t>or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29" strike="noStrike">
                <a:solidFill>
                  <a:srgbClr val="181a0e"/>
                </a:solidFill>
                <a:latin typeface="Arial"/>
                <a:ea typeface="DejaVu Sans"/>
              </a:rPr>
              <a:t>number,  </a:t>
            </a:r>
            <a:r>
              <a:rPr b="0" lang="en-US" sz="2900" spc="49" strike="noStrike">
                <a:solidFill>
                  <a:srgbClr val="181a0e"/>
                </a:solidFill>
                <a:latin typeface="Arial"/>
                <a:ea typeface="DejaVu Sans"/>
              </a:rPr>
              <a:t>etc.</a:t>
            </a:r>
            <a:endParaRPr b="0" lang="en-US" sz="29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900" spc="46" strike="noStrike">
                <a:solidFill>
                  <a:srgbClr val="181a0e"/>
                </a:solidFill>
                <a:latin typeface="Arial"/>
                <a:ea typeface="DejaVu Sans"/>
              </a:rPr>
              <a:t>Lexical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29" strike="noStrike">
                <a:solidFill>
                  <a:srgbClr val="181a0e"/>
                </a:solidFill>
                <a:latin typeface="Arial"/>
                <a:ea typeface="DejaVu Sans"/>
              </a:rPr>
              <a:t>analyzer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" strike="noStrike">
                <a:solidFill>
                  <a:srgbClr val="181a0e"/>
                </a:solidFill>
                <a:latin typeface="Arial"/>
                <a:ea typeface="DejaVu Sans"/>
              </a:rPr>
              <a:t>(also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60" strike="noStrike">
                <a:solidFill>
                  <a:srgbClr val="181a0e"/>
                </a:solidFill>
                <a:latin typeface="Arial"/>
                <a:ea typeface="DejaVu Sans"/>
              </a:rPr>
              <a:t>called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5" strike="noStrike">
                <a:solidFill>
                  <a:srgbClr val="181a0e"/>
                </a:solidFill>
                <a:latin typeface="Arial"/>
                <a:ea typeface="DejaVu Sans"/>
              </a:rPr>
              <a:t>lexer)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86" strike="noStrike">
                <a:solidFill>
                  <a:srgbClr val="181a0e"/>
                </a:solidFill>
                <a:latin typeface="Arial"/>
                <a:ea typeface="DejaVu Sans"/>
              </a:rPr>
              <a:t>will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" strike="noStrike">
                <a:solidFill>
                  <a:srgbClr val="181a0e"/>
                </a:solidFill>
                <a:latin typeface="Arial"/>
                <a:ea typeface="DejaVu Sans"/>
              </a:rPr>
              <a:t>as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26" strike="noStrike">
                <a:solidFill>
                  <a:srgbClr val="181a0e"/>
                </a:solidFill>
                <a:latin typeface="Arial"/>
                <a:ea typeface="DejaVu Sans"/>
              </a:rPr>
              <a:t>its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20" strike="noStrike">
                <a:solidFill>
                  <a:srgbClr val="181a0e"/>
                </a:solidFill>
                <a:latin typeface="Arial"/>
                <a:ea typeface="DejaVu Sans"/>
              </a:rPr>
              <a:t>input  </a:t>
            </a:r>
            <a:r>
              <a:rPr b="0" lang="en-US" sz="2900" spc="109" strike="noStrike">
                <a:solidFill>
                  <a:srgbClr val="181a0e"/>
                </a:solidFill>
                <a:latin typeface="Arial"/>
                <a:ea typeface="DejaVu Sans"/>
              </a:rPr>
              <a:t>take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09" strike="noStrike">
                <a:solidFill>
                  <a:srgbClr val="181a0e"/>
                </a:solidFill>
                <a:latin typeface="Arial"/>
                <a:ea typeface="DejaVu Sans"/>
              </a:rPr>
              <a:t>string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66" strike="noStrike">
                <a:solidFill>
                  <a:srgbClr val="181a0e"/>
                </a:solidFill>
                <a:latin typeface="Arial"/>
                <a:ea typeface="DejaVu Sans"/>
              </a:rPr>
              <a:t>individual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20" strike="noStrike">
                <a:solidFill>
                  <a:srgbClr val="181a0e"/>
                </a:solidFill>
                <a:latin typeface="Arial"/>
                <a:ea typeface="DejaVu Sans"/>
              </a:rPr>
              <a:t>letters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55" strike="noStrike">
                <a:solidFill>
                  <a:srgbClr val="181a0e"/>
                </a:solidFill>
                <a:latin typeface="Arial"/>
                <a:ea typeface="DejaVu Sans"/>
              </a:rPr>
              <a:t>and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86" strike="noStrike">
                <a:solidFill>
                  <a:srgbClr val="181a0e"/>
                </a:solidFill>
                <a:latin typeface="Arial"/>
                <a:ea typeface="DejaVu Sans"/>
              </a:rPr>
              <a:t>divide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14" strike="noStrike">
                <a:solidFill>
                  <a:srgbClr val="181a0e"/>
                </a:solidFill>
                <a:latin typeface="Arial"/>
                <a:ea typeface="DejaVu Sans"/>
              </a:rPr>
              <a:t>this  </a:t>
            </a:r>
            <a:r>
              <a:rPr b="0" lang="en-US" sz="2900" spc="109" strike="noStrike">
                <a:solidFill>
                  <a:srgbClr val="181a0e"/>
                </a:solidFill>
                <a:latin typeface="Arial"/>
                <a:ea typeface="DejaVu Sans"/>
              </a:rPr>
              <a:t>string </a:t>
            </a:r>
            <a:r>
              <a:rPr b="0" lang="en-US" sz="2900" spc="114" strike="noStrike">
                <a:solidFill>
                  <a:srgbClr val="181a0e"/>
                </a:solidFill>
                <a:latin typeface="Arial"/>
                <a:ea typeface="DejaVu Sans"/>
              </a:rPr>
              <a:t>into</a:t>
            </a:r>
            <a:r>
              <a:rPr b="0" lang="en-US" sz="2900" spc="-500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06" strike="noStrike">
                <a:solidFill>
                  <a:srgbClr val="181a0e"/>
                </a:solidFill>
                <a:latin typeface="Arial"/>
                <a:ea typeface="DejaVu Sans"/>
              </a:rPr>
              <a:t>tokens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A6BCC5-033E-49FC-A4F7-7E25A3B36B0D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78310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219" strike="noStrike">
                <a:solidFill>
                  <a:srgbClr val="4f271c"/>
                </a:solidFill>
                <a:latin typeface="Tw Cen MT"/>
              </a:rPr>
              <a:t>Buffer</a:t>
            </a:r>
            <a:r>
              <a:rPr b="0" lang="en-US" sz="4400" spc="-310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9" strike="noStrike">
                <a:solidFill>
                  <a:srgbClr val="4f271c"/>
                </a:solidFill>
                <a:latin typeface="Tw Cen MT"/>
              </a:rPr>
              <a:t>Pairs</a:t>
            </a:r>
            <a:r>
              <a:rPr b="0" lang="en-US" sz="4400" spc="-307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1" strike="noStrike">
                <a:solidFill>
                  <a:srgbClr val="4f271c"/>
                </a:solidFill>
                <a:latin typeface="Tw Cen MT"/>
              </a:rPr>
              <a:t>(2N</a:t>
            </a:r>
            <a:r>
              <a:rPr b="0" lang="en-US" sz="4400" spc="-307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51" strike="noStrike">
                <a:solidFill>
                  <a:srgbClr val="4f271c"/>
                </a:solidFill>
                <a:latin typeface="Tw Cen MT"/>
              </a:rPr>
              <a:t>Buffering)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7" name="object 3"/>
          <p:cNvSpPr/>
          <p:nvPr/>
        </p:nvSpPr>
        <p:spPr>
          <a:xfrm>
            <a:off x="990720" y="1752480"/>
            <a:ext cx="7864560" cy="170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900" spc="35" strike="noStrike">
                <a:solidFill>
                  <a:srgbClr val="181a0e"/>
                </a:solidFill>
                <a:latin typeface="Arial"/>
                <a:ea typeface="DejaVu Sans"/>
              </a:rPr>
              <a:t>Specialized </a:t>
            </a:r>
            <a:r>
              <a:rPr b="0" lang="en-US" sz="2900" spc="126" strike="noStrike">
                <a:solidFill>
                  <a:srgbClr val="181a0e"/>
                </a:solidFill>
                <a:latin typeface="Arial"/>
                <a:ea typeface="DejaVu Sans"/>
              </a:rPr>
              <a:t>buffering </a:t>
            </a:r>
            <a:r>
              <a:rPr b="0" lang="en-US" sz="2900" spc="92" strike="noStrike">
                <a:solidFill>
                  <a:srgbClr val="181a0e"/>
                </a:solidFill>
                <a:latin typeface="Arial"/>
                <a:ea typeface="DejaVu Sans"/>
              </a:rPr>
              <a:t>techniques </a:t>
            </a:r>
            <a:r>
              <a:rPr b="0" lang="en-US" sz="2900" spc="29" strike="noStrike">
                <a:solidFill>
                  <a:srgbClr val="181a0e"/>
                </a:solidFill>
                <a:latin typeface="Arial"/>
                <a:ea typeface="DejaVu Sans"/>
              </a:rPr>
              <a:t>have </a:t>
            </a:r>
            <a:r>
              <a:rPr b="0" lang="en-US" sz="2900" spc="80" strike="noStrike">
                <a:solidFill>
                  <a:srgbClr val="181a0e"/>
                </a:solidFill>
                <a:latin typeface="Arial"/>
                <a:ea typeface="DejaVu Sans"/>
              </a:rPr>
              <a:t>been  </a:t>
            </a:r>
            <a:r>
              <a:rPr b="0" lang="en-US" sz="2900" spc="75" strike="noStrike">
                <a:solidFill>
                  <a:srgbClr val="181a0e"/>
                </a:solidFill>
                <a:latin typeface="Arial"/>
                <a:ea typeface="DejaVu Sans"/>
              </a:rPr>
              <a:t>developed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97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86" strike="noStrike">
                <a:solidFill>
                  <a:srgbClr val="181a0e"/>
                </a:solidFill>
                <a:latin typeface="Arial"/>
                <a:ea typeface="DejaVu Sans"/>
              </a:rPr>
              <a:t>reduce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14" strike="noStrike">
                <a:solidFill>
                  <a:srgbClr val="181a0e"/>
                </a:solidFill>
                <a:latin typeface="Arial"/>
                <a:ea typeface="DejaVu Sans"/>
              </a:rPr>
              <a:t>amount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66" strike="noStrike">
                <a:solidFill>
                  <a:srgbClr val="181a0e"/>
                </a:solidFill>
                <a:latin typeface="Arial"/>
                <a:ea typeface="DejaVu Sans"/>
              </a:rPr>
              <a:t>overhead  </a:t>
            </a:r>
            <a:r>
              <a:rPr b="0" lang="en-US" sz="2900" spc="80" strike="noStrike">
                <a:solidFill>
                  <a:srgbClr val="181a0e"/>
                </a:solidFill>
                <a:latin typeface="Arial"/>
                <a:ea typeface="DejaVu Sans"/>
              </a:rPr>
              <a:t>required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97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75" strike="noStrike">
                <a:solidFill>
                  <a:srgbClr val="181a0e"/>
                </a:solidFill>
                <a:latin typeface="Arial"/>
                <a:ea typeface="DejaVu Sans"/>
              </a:rPr>
              <a:t>process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60" strike="noStrike">
                <a:solidFill>
                  <a:srgbClr val="181a0e"/>
                </a:solidFill>
                <a:latin typeface="Arial"/>
                <a:ea typeface="DejaVu Sans"/>
              </a:rPr>
              <a:t>single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20" strike="noStrike">
                <a:solidFill>
                  <a:srgbClr val="181a0e"/>
                </a:solidFill>
                <a:latin typeface="Arial"/>
                <a:ea typeface="DejaVu Sans"/>
              </a:rPr>
              <a:t>input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92" strike="noStrike">
                <a:solidFill>
                  <a:srgbClr val="181a0e"/>
                </a:solidFill>
                <a:latin typeface="Arial"/>
                <a:ea typeface="DejaVu Sans"/>
              </a:rPr>
              <a:t>character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228" name="object 4"/>
          <p:cNvSpPr/>
          <p:nvPr/>
        </p:nvSpPr>
        <p:spPr>
          <a:xfrm>
            <a:off x="990720" y="3809880"/>
            <a:ext cx="7200000" cy="18320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85C71A-4A8F-4AE2-ABA9-E32A181AB8D2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493560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219" strike="noStrike">
                <a:solidFill>
                  <a:srgbClr val="4f271c"/>
                </a:solidFill>
                <a:latin typeface="Tw Cen MT"/>
              </a:rPr>
              <a:t>Buffer</a:t>
            </a:r>
            <a:r>
              <a:rPr b="0" lang="en-US" sz="4400" spc="-355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9" strike="noStrike">
                <a:solidFill>
                  <a:srgbClr val="4f271c"/>
                </a:solidFill>
                <a:latin typeface="Tw Cen MT"/>
              </a:rPr>
              <a:t>Pairs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0" name="object 3"/>
          <p:cNvSpPr/>
          <p:nvPr/>
        </p:nvSpPr>
        <p:spPr>
          <a:xfrm>
            <a:off x="1066680" y="1676520"/>
            <a:ext cx="7848000" cy="450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800" spc="9" strike="noStrike">
                <a:solidFill>
                  <a:srgbClr val="181a0e"/>
                </a:solidFill>
                <a:latin typeface="Arial"/>
                <a:ea typeface="DejaVu Sans"/>
              </a:rPr>
              <a:t>Each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51" strike="noStrike">
                <a:solidFill>
                  <a:srgbClr val="181a0e"/>
                </a:solidFill>
                <a:latin typeface="Arial"/>
                <a:ea typeface="DejaVu Sans"/>
              </a:rPr>
              <a:t>buffer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66" strike="noStrike">
                <a:solidFill>
                  <a:srgbClr val="181a0e"/>
                </a:solidFill>
                <a:latin typeface="Arial"/>
                <a:ea typeface="DejaVu Sans"/>
              </a:rPr>
              <a:t>same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7" strike="noStrike">
                <a:solidFill>
                  <a:srgbClr val="181a0e"/>
                </a:solidFill>
                <a:latin typeface="Arial"/>
                <a:ea typeface="DejaVu Sans"/>
              </a:rPr>
              <a:t>size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-46" strike="noStrike">
                <a:solidFill>
                  <a:srgbClr val="181a0e"/>
                </a:solidFill>
                <a:latin typeface="Arial"/>
                <a:ea typeface="DejaVu Sans"/>
              </a:rPr>
              <a:t>N,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55" strike="noStrike">
                <a:solidFill>
                  <a:srgbClr val="181a0e"/>
                </a:solidFill>
                <a:latin typeface="Arial"/>
                <a:ea typeface="DejaVu Sans"/>
              </a:rPr>
              <a:t>and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94" strike="noStrike">
                <a:solidFill>
                  <a:srgbClr val="181a0e"/>
                </a:solidFill>
                <a:latin typeface="Arial"/>
                <a:ea typeface="DejaVu Sans"/>
              </a:rPr>
              <a:t>N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41" strike="noStrike">
                <a:solidFill>
                  <a:srgbClr val="181a0e"/>
                </a:solidFill>
                <a:latin typeface="Arial"/>
                <a:ea typeface="DejaVu Sans"/>
              </a:rPr>
              <a:t>usually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51" strike="noStrike">
                <a:solidFill>
                  <a:srgbClr val="181a0e"/>
                </a:solidFill>
                <a:latin typeface="Arial"/>
                <a:ea typeface="DejaVu Sans"/>
              </a:rPr>
              <a:t>the  </a:t>
            </a:r>
            <a:r>
              <a:rPr b="0" lang="en-US" sz="2800" spc="7" strike="noStrike">
                <a:solidFill>
                  <a:srgbClr val="181a0e"/>
                </a:solidFill>
                <a:latin typeface="Arial"/>
                <a:ea typeface="DejaVu Sans"/>
              </a:rPr>
              <a:t>size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92" strike="noStrike">
                <a:solidFill>
                  <a:srgbClr val="181a0e"/>
                </a:solidFill>
                <a:latin typeface="Arial"/>
                <a:ea typeface="DejaVu Sans"/>
              </a:rPr>
              <a:t>disk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60" strike="noStrike">
                <a:solidFill>
                  <a:srgbClr val="181a0e"/>
                </a:solidFill>
                <a:latin typeface="Arial"/>
                <a:ea typeface="DejaVu Sans"/>
              </a:rPr>
              <a:t>block,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-80" strike="noStrike">
                <a:solidFill>
                  <a:srgbClr val="181a0e"/>
                </a:solidFill>
                <a:latin typeface="Arial"/>
                <a:ea typeface="DejaVu Sans"/>
              </a:rPr>
              <a:t>e.g.,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304" strike="noStrike">
                <a:solidFill>
                  <a:srgbClr val="181a0e"/>
                </a:solidFill>
                <a:latin typeface="Arial"/>
                <a:ea typeface="DejaVu Sans"/>
              </a:rPr>
              <a:t>4096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94" strike="noStrike">
                <a:solidFill>
                  <a:srgbClr val="181a0e"/>
                </a:solidFill>
                <a:latin typeface="Arial"/>
                <a:ea typeface="DejaVu Sans"/>
              </a:rPr>
              <a:t>bytes</a:t>
            </a:r>
            <a:endParaRPr b="0" lang="en-US" sz="28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800" spc="46" strike="noStrike">
                <a:solidFill>
                  <a:srgbClr val="181a0e"/>
                </a:solidFill>
                <a:latin typeface="Arial"/>
                <a:ea typeface="DejaVu Sans"/>
              </a:rPr>
              <a:t>Using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86" strike="noStrike">
                <a:solidFill>
                  <a:srgbClr val="181a0e"/>
                </a:solidFill>
                <a:latin typeface="Arial"/>
                <a:ea typeface="DejaVu Sans"/>
              </a:rPr>
              <a:t>one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92" strike="noStrike">
                <a:solidFill>
                  <a:srgbClr val="181a0e"/>
                </a:solidFill>
                <a:latin typeface="Arial"/>
                <a:ea typeface="DejaVu Sans"/>
              </a:rPr>
              <a:t>system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60" strike="noStrike">
                <a:solidFill>
                  <a:srgbClr val="181a0e"/>
                </a:solidFill>
                <a:latin typeface="Arial"/>
                <a:ea typeface="DejaVu Sans"/>
              </a:rPr>
              <a:t>read</a:t>
            </a:r>
            <a:r>
              <a:rPr b="0" lang="en-US" sz="28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09" strike="noStrike">
                <a:solidFill>
                  <a:srgbClr val="181a0e"/>
                </a:solidFill>
                <a:latin typeface="Arial"/>
                <a:ea typeface="DejaVu Sans"/>
              </a:rPr>
              <a:t>command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09" strike="noStrike">
                <a:solidFill>
                  <a:srgbClr val="181a0e"/>
                </a:solidFill>
                <a:latin typeface="Arial"/>
                <a:ea typeface="DejaVu Sans"/>
              </a:rPr>
              <a:t>we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49" strike="noStrike">
                <a:solidFill>
                  <a:srgbClr val="181a0e"/>
                </a:solidFill>
                <a:latin typeface="Arial"/>
                <a:ea typeface="DejaVu Sans"/>
              </a:rPr>
              <a:t>can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60" strike="noStrike">
                <a:solidFill>
                  <a:srgbClr val="181a0e"/>
                </a:solidFill>
                <a:latin typeface="Arial"/>
                <a:ea typeface="DejaVu Sans"/>
              </a:rPr>
              <a:t>read</a:t>
            </a:r>
            <a:r>
              <a:rPr b="0" lang="en-US" sz="28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94" strike="noStrike">
                <a:solidFill>
                  <a:srgbClr val="181a0e"/>
                </a:solidFill>
                <a:latin typeface="Arial"/>
                <a:ea typeface="DejaVu Sans"/>
              </a:rPr>
              <a:t>N  </a:t>
            </a:r>
            <a:r>
              <a:rPr b="0" lang="en-US" sz="2800" spc="80" strike="noStrike">
                <a:solidFill>
                  <a:srgbClr val="181a0e"/>
                </a:solidFill>
                <a:latin typeface="Arial"/>
                <a:ea typeface="DejaVu Sans"/>
              </a:rPr>
              <a:t>characters </a:t>
            </a:r>
            <a:r>
              <a:rPr b="0" lang="en-US" sz="2800" spc="114" strike="noStrike">
                <a:solidFill>
                  <a:srgbClr val="181a0e"/>
                </a:solidFill>
                <a:latin typeface="Arial"/>
                <a:ea typeface="DejaVu Sans"/>
              </a:rPr>
              <a:t>into </a:t>
            </a:r>
            <a:r>
              <a:rPr b="0" lang="en-US" sz="2800" spc="-26" strike="noStrike">
                <a:solidFill>
                  <a:srgbClr val="181a0e"/>
                </a:solidFill>
                <a:latin typeface="Arial"/>
                <a:ea typeface="DejaVu Sans"/>
              </a:rPr>
              <a:t>a </a:t>
            </a:r>
            <a:r>
              <a:rPr b="0" lang="en-US" sz="2800" spc="66" strike="noStrike">
                <a:solidFill>
                  <a:srgbClr val="181a0e"/>
                </a:solidFill>
                <a:latin typeface="Arial"/>
                <a:ea typeface="DejaVu Sans"/>
              </a:rPr>
              <a:t>buffer, </a:t>
            </a:r>
            <a:r>
              <a:rPr b="0" lang="en-US" sz="2800" spc="106" strike="noStrike">
                <a:solidFill>
                  <a:srgbClr val="181a0e"/>
                </a:solidFill>
                <a:latin typeface="Arial"/>
                <a:ea typeface="DejaVu Sans"/>
              </a:rPr>
              <a:t>rather than </a:t>
            </a:r>
            <a:r>
              <a:rPr b="0" lang="en-US" sz="2800" spc="66" strike="noStrike">
                <a:solidFill>
                  <a:srgbClr val="181a0e"/>
                </a:solidFill>
                <a:latin typeface="Arial"/>
                <a:ea typeface="DejaVu Sans"/>
              </a:rPr>
              <a:t>using </a:t>
            </a:r>
            <a:r>
              <a:rPr b="0" lang="en-US" sz="2800" spc="86" strike="noStrike">
                <a:solidFill>
                  <a:srgbClr val="181a0e"/>
                </a:solidFill>
                <a:latin typeface="Arial"/>
                <a:ea typeface="DejaVu Sans"/>
              </a:rPr>
              <a:t>one  </a:t>
            </a:r>
            <a:r>
              <a:rPr b="0" lang="en-US" sz="2800" spc="92" strike="noStrike">
                <a:solidFill>
                  <a:srgbClr val="181a0e"/>
                </a:solidFill>
                <a:latin typeface="Arial"/>
                <a:ea typeface="DejaVu Sans"/>
              </a:rPr>
              <a:t>system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41" strike="noStrike">
                <a:solidFill>
                  <a:srgbClr val="181a0e"/>
                </a:solidFill>
                <a:latin typeface="Arial"/>
                <a:ea typeface="DejaVu Sans"/>
              </a:rPr>
              <a:t>call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06" strike="noStrike">
                <a:solidFill>
                  <a:srgbClr val="181a0e"/>
                </a:solidFill>
                <a:latin typeface="Arial"/>
                <a:ea typeface="DejaVu Sans"/>
              </a:rPr>
              <a:t>per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92" strike="noStrike">
                <a:solidFill>
                  <a:srgbClr val="181a0e"/>
                </a:solidFill>
                <a:latin typeface="Arial"/>
                <a:ea typeface="DejaVu Sans"/>
              </a:rPr>
              <a:t>character</a:t>
            </a:r>
            <a:endParaRPr b="0" lang="en-US" sz="28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800" spc="154" strike="noStrike">
                <a:solidFill>
                  <a:srgbClr val="181a0e"/>
                </a:solidFill>
                <a:latin typeface="Arial"/>
                <a:ea typeface="DejaVu Sans"/>
              </a:rPr>
              <a:t>If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20" strike="noStrike">
                <a:solidFill>
                  <a:srgbClr val="181a0e"/>
                </a:solidFill>
                <a:latin typeface="Arial"/>
                <a:ea typeface="DejaVu Sans"/>
              </a:rPr>
              <a:t>fewer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06" strike="noStrike">
                <a:solidFill>
                  <a:srgbClr val="181a0e"/>
                </a:solidFill>
                <a:latin typeface="Arial"/>
                <a:ea typeface="DejaVu Sans"/>
              </a:rPr>
              <a:t>than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94" strike="noStrike">
                <a:solidFill>
                  <a:srgbClr val="181a0e"/>
                </a:solidFill>
                <a:latin typeface="Arial"/>
                <a:ea typeface="DejaVu Sans"/>
              </a:rPr>
              <a:t>N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80" strike="noStrike">
                <a:solidFill>
                  <a:srgbClr val="181a0e"/>
                </a:solidFill>
                <a:latin typeface="Arial"/>
                <a:ea typeface="DejaVu Sans"/>
              </a:rPr>
              <a:t>characters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75" strike="noStrike">
                <a:solidFill>
                  <a:srgbClr val="181a0e"/>
                </a:solidFill>
                <a:latin typeface="Arial"/>
                <a:ea typeface="DejaVu Sans"/>
              </a:rPr>
              <a:t>remain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55" strike="noStrike">
                <a:solidFill>
                  <a:srgbClr val="181a0e"/>
                </a:solidFill>
                <a:latin typeface="Arial"/>
                <a:ea typeface="DejaVu Sans"/>
              </a:rPr>
              <a:t>in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20" strike="noStrike">
                <a:solidFill>
                  <a:srgbClr val="181a0e"/>
                </a:solidFill>
                <a:latin typeface="Arial"/>
                <a:ea typeface="DejaVu Sans"/>
              </a:rPr>
              <a:t>input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60" strike="noStrike">
                <a:solidFill>
                  <a:srgbClr val="181a0e"/>
                </a:solidFill>
                <a:latin typeface="Arial"/>
                <a:ea typeface="DejaVu Sans"/>
              </a:rPr>
              <a:t>ﬁle,  </a:t>
            </a:r>
            <a:r>
              <a:rPr b="0" lang="en-US" sz="2800" spc="131" strike="noStrike">
                <a:solidFill>
                  <a:srgbClr val="181a0e"/>
                </a:solidFill>
                <a:latin typeface="Arial"/>
                <a:ea typeface="DejaVu Sans"/>
              </a:rPr>
              <a:t>then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55" strike="noStrike">
                <a:solidFill>
                  <a:srgbClr val="181a0e"/>
                </a:solidFill>
                <a:latin typeface="Arial"/>
                <a:ea typeface="DejaVu Sans"/>
              </a:rPr>
              <a:t>special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35" strike="noStrike">
                <a:solidFill>
                  <a:srgbClr val="181a0e"/>
                </a:solidFill>
                <a:latin typeface="Arial"/>
                <a:ea typeface="DejaVu Sans"/>
              </a:rPr>
              <a:t>character,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92" strike="noStrike">
                <a:solidFill>
                  <a:srgbClr val="181a0e"/>
                </a:solidFill>
                <a:latin typeface="Arial"/>
                <a:ea typeface="DejaVu Sans"/>
              </a:rPr>
              <a:t>represented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66" strike="noStrike">
                <a:solidFill>
                  <a:srgbClr val="181a0e"/>
                </a:solidFill>
                <a:latin typeface="Arial"/>
                <a:ea typeface="DejaVu Sans"/>
              </a:rPr>
              <a:t>by</a:t>
            </a:r>
            <a:r>
              <a:rPr b="0" lang="en-US" sz="2800" spc="-21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800" spc="-1" strike="noStrike">
                <a:solidFill>
                  <a:srgbClr val="181a0e"/>
                </a:solidFill>
                <a:latin typeface="Verdana"/>
                <a:ea typeface="DejaVu Sans"/>
              </a:rPr>
              <a:t>eof</a:t>
            </a:r>
            <a:r>
              <a:rPr b="1" lang="en-US" sz="2800" spc="-372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lang="en-US" sz="2800" spc="86" strike="noStrike">
                <a:solidFill>
                  <a:srgbClr val="181a0e"/>
                </a:solidFill>
                <a:latin typeface="Arial"/>
                <a:ea typeface="DejaVu Sans"/>
              </a:rPr>
              <a:t>marks  </a:t>
            </a:r>
            <a:r>
              <a:rPr b="0" lang="en-US" sz="28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86" strike="noStrike">
                <a:solidFill>
                  <a:srgbClr val="181a0e"/>
                </a:solidFill>
                <a:latin typeface="Arial"/>
                <a:ea typeface="DejaVu Sans"/>
              </a:rPr>
              <a:t>end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75" strike="noStrike">
                <a:solidFill>
                  <a:srgbClr val="181a0e"/>
                </a:solidFill>
                <a:latin typeface="Arial"/>
                <a:ea typeface="DejaVu Sans"/>
              </a:rPr>
              <a:t>source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45" strike="noStrike">
                <a:solidFill>
                  <a:srgbClr val="181a0e"/>
                </a:solidFill>
                <a:latin typeface="Arial"/>
                <a:ea typeface="DejaVu Sans"/>
              </a:rPr>
              <a:t>ﬁle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5FC7EF-616D-476E-8304-FDADC6BF9CC7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43261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219" strike="noStrike">
                <a:solidFill>
                  <a:srgbClr val="4f271c"/>
                </a:solidFill>
                <a:latin typeface="Tw Cen MT"/>
              </a:rPr>
              <a:t>Buffer</a:t>
            </a:r>
            <a:r>
              <a:rPr b="0" lang="en-US" sz="4400" spc="-355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9" strike="noStrike">
                <a:solidFill>
                  <a:srgbClr val="4f271c"/>
                </a:solidFill>
                <a:latin typeface="Tw Cen MT"/>
              </a:rPr>
              <a:t>Pairs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2" name="object 3"/>
          <p:cNvSpPr/>
          <p:nvPr/>
        </p:nvSpPr>
        <p:spPr>
          <a:xfrm>
            <a:off x="914400" y="1143000"/>
            <a:ext cx="7247880" cy="50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4880" bIns="0" anchor="t">
            <a:spAutoFit/>
          </a:bodyPr>
          <a:p>
            <a:pPr marL="441360" indent="-429120">
              <a:lnSpc>
                <a:spcPct val="100000"/>
              </a:lnSpc>
              <a:spcBef>
                <a:spcPts val="59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49" strike="noStrike">
                <a:solidFill>
                  <a:srgbClr val="181a0e"/>
                </a:solidFill>
                <a:latin typeface="Arial"/>
                <a:ea typeface="DejaVu Sans"/>
              </a:rPr>
              <a:t>Two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pointers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97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input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are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maintained:</a:t>
            </a:r>
            <a:endParaRPr b="0" lang="en-US" sz="2400" spc="-1" strike="noStrike">
              <a:latin typeface="Arial"/>
            </a:endParaRPr>
          </a:p>
          <a:p>
            <a:pPr lvl="1" marL="971640" indent="-412200">
              <a:lnSpc>
                <a:spcPts val="3271"/>
              </a:lnSpc>
              <a:spcBef>
                <a:spcPts val="774"/>
              </a:spcBef>
              <a:buClr>
                <a:srgbClr val="181a0e"/>
              </a:buClr>
              <a:buFont typeface="Symbol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80" strike="noStrike">
                <a:solidFill>
                  <a:srgbClr val="181a0e"/>
                </a:solidFill>
                <a:latin typeface="Arial"/>
                <a:ea typeface="DejaVu Sans"/>
              </a:rPr>
              <a:t>Pointer </a:t>
            </a:r>
            <a:r>
              <a:rPr b="1" i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lexemeBegin</a:t>
            </a:r>
            <a:r>
              <a:rPr b="0" i="1" lang="en-US" sz="2400" spc="-262" strike="noStrike">
                <a:solidFill>
                  <a:srgbClr val="181a0e"/>
                </a:solidFill>
                <a:latin typeface="Arial"/>
                <a:ea typeface="DejaVu Sans"/>
              </a:rPr>
              <a:t>, </a:t>
            </a:r>
            <a:r>
              <a:rPr b="0" i="1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marks </a:t>
            </a:r>
            <a:r>
              <a:rPr b="0" i="1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 </a:t>
            </a:r>
            <a:r>
              <a:rPr b="0" i="1" lang="en-US" sz="2400" spc="80" strike="noStrike">
                <a:solidFill>
                  <a:srgbClr val="181a0e"/>
                </a:solidFill>
                <a:latin typeface="Arial"/>
                <a:ea typeface="DejaVu Sans"/>
              </a:rPr>
              <a:t>beginning </a:t>
            </a:r>
            <a:r>
              <a:rPr b="0" i="1" lang="en-US" sz="2400" spc="185" strike="noStrike">
                <a:solidFill>
                  <a:srgbClr val="181a0e"/>
                </a:solidFill>
                <a:latin typeface="Arial"/>
                <a:ea typeface="DejaVu Sans"/>
              </a:rPr>
              <a:t>of </a:t>
            </a:r>
            <a:r>
              <a:rPr b="0" i="1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  </a:t>
            </a:r>
            <a:r>
              <a:rPr b="0" i="1" lang="en-US" sz="2400" spc="114" strike="noStrike">
                <a:solidFill>
                  <a:srgbClr val="181a0e"/>
                </a:solidFill>
                <a:latin typeface="Arial"/>
                <a:ea typeface="DejaVu Sans"/>
              </a:rPr>
              <a:t>current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26" strike="noStrike">
                <a:solidFill>
                  <a:srgbClr val="181a0e"/>
                </a:solidFill>
                <a:latin typeface="Arial"/>
                <a:ea typeface="DejaVu Sans"/>
              </a:rPr>
              <a:t>lexeme,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00" strike="noStrike">
                <a:solidFill>
                  <a:srgbClr val="181a0e"/>
                </a:solidFill>
                <a:latin typeface="Arial"/>
                <a:ea typeface="DejaVu Sans"/>
              </a:rPr>
              <a:t>whose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extent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we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are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40" strike="noStrike">
                <a:solidFill>
                  <a:srgbClr val="181a0e"/>
                </a:solidFill>
                <a:latin typeface="Arial"/>
                <a:ea typeface="DejaVu Sans"/>
              </a:rPr>
              <a:t>attempting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97" strike="noStrike">
                <a:solidFill>
                  <a:srgbClr val="181a0e"/>
                </a:solidFill>
                <a:latin typeface="Arial"/>
                <a:ea typeface="DejaVu Sans"/>
              </a:rPr>
              <a:t>to  </a:t>
            </a:r>
            <a:r>
              <a:rPr b="0" i="1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determine</a:t>
            </a:r>
            <a:endParaRPr b="0" lang="en-US" sz="2400" spc="-1" strike="noStrike">
              <a:latin typeface="Arial"/>
            </a:endParaRPr>
          </a:p>
          <a:p>
            <a:pPr lvl="1" marL="971640" indent="-412200">
              <a:lnSpc>
                <a:spcPts val="3271"/>
              </a:lnSpc>
              <a:spcBef>
                <a:spcPts val="706"/>
              </a:spcBef>
              <a:buClr>
                <a:srgbClr val="181a0e"/>
              </a:buClr>
              <a:buFont typeface="Symbol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80" strike="noStrike">
                <a:solidFill>
                  <a:srgbClr val="181a0e"/>
                </a:solidFill>
                <a:latin typeface="Arial"/>
                <a:ea typeface="DejaVu Sans"/>
              </a:rPr>
              <a:t>Pointer</a:t>
            </a:r>
            <a:r>
              <a:rPr b="0" i="1" lang="en-US" sz="24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i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forward</a:t>
            </a:r>
            <a:r>
              <a:rPr b="1" i="1" lang="en-US" sz="2400" spc="-386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i="1" lang="en-US" sz="2400" spc="41" strike="noStrike">
                <a:solidFill>
                  <a:srgbClr val="181a0e"/>
                </a:solidFill>
                <a:latin typeface="Arial"/>
                <a:ea typeface="DejaVu Sans"/>
              </a:rPr>
              <a:t>scans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41" strike="noStrike">
                <a:solidFill>
                  <a:srgbClr val="181a0e"/>
                </a:solidFill>
                <a:latin typeface="Arial"/>
                <a:ea typeface="DejaVu Sans"/>
              </a:rPr>
              <a:t>ahead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00" strike="noStrike">
                <a:solidFill>
                  <a:srgbClr val="181a0e"/>
                </a:solidFill>
                <a:latin typeface="Arial"/>
                <a:ea typeface="DejaVu Sans"/>
              </a:rPr>
              <a:t>until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31" strike="noStrike">
                <a:solidFill>
                  <a:srgbClr val="181a0e"/>
                </a:solidFill>
                <a:latin typeface="Arial"/>
                <a:ea typeface="DejaVu Sans"/>
              </a:rPr>
              <a:t>pattern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match  </a:t>
            </a:r>
            <a:r>
              <a:rPr b="0" i="1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found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199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Once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6" strike="noStrike">
                <a:solidFill>
                  <a:srgbClr val="181a0e"/>
                </a:solidFill>
                <a:latin typeface="Arial"/>
                <a:ea typeface="DejaVu Sans"/>
              </a:rPr>
              <a:t>next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0" strike="noStrike">
                <a:solidFill>
                  <a:srgbClr val="181a0e"/>
                </a:solidFill>
                <a:latin typeface="Arial"/>
                <a:ea typeface="DejaVu Sans"/>
              </a:rPr>
              <a:t>lexeme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determined,</a:t>
            </a:r>
            <a:r>
              <a:rPr b="0" lang="en-US" sz="2400" spc="-216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i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forward </a:t>
            </a:r>
            <a:r>
              <a:rPr b="0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set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97" strike="noStrike">
                <a:solidFill>
                  <a:srgbClr val="181a0e"/>
                </a:solidFill>
                <a:latin typeface="Arial"/>
                <a:ea typeface="DejaVu Sans"/>
              </a:rPr>
              <a:t>to 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2" strike="noStrike">
                <a:solidFill>
                  <a:srgbClr val="181a0e"/>
                </a:solidFill>
                <a:latin typeface="Arial"/>
                <a:ea typeface="DejaVu Sans"/>
              </a:rPr>
              <a:t>character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at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6" strike="noStrike">
                <a:solidFill>
                  <a:srgbClr val="181a0e"/>
                </a:solidFill>
                <a:latin typeface="Arial"/>
                <a:ea typeface="DejaVu Sans"/>
              </a:rPr>
              <a:t>its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31" strike="noStrike">
                <a:solidFill>
                  <a:srgbClr val="181a0e"/>
                </a:solidFill>
                <a:latin typeface="Arial"/>
                <a:ea typeface="DejaVu Sans"/>
              </a:rPr>
              <a:t>right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end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165" strike="noStrike">
                <a:solidFill>
                  <a:srgbClr val="181a0e"/>
                </a:solidFill>
                <a:latin typeface="Arial"/>
                <a:ea typeface="DejaVu Sans"/>
              </a:rPr>
              <a:t>After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 </a:t>
            </a:r>
            <a:r>
              <a:rPr b="0" lang="en-US" sz="2400" spc="60" strike="noStrike">
                <a:solidFill>
                  <a:srgbClr val="181a0e"/>
                </a:solidFill>
                <a:latin typeface="Arial"/>
                <a:ea typeface="DejaVu Sans"/>
              </a:rPr>
              <a:t>lexeme </a:t>
            </a:r>
            <a:r>
              <a:rPr b="0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 </a:t>
            </a:r>
            <a:r>
              <a:rPr b="0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recorded, </a:t>
            </a:r>
            <a:r>
              <a:rPr b="1" i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lexemeBegin </a:t>
            </a:r>
            <a:r>
              <a:rPr b="0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 </a:t>
            </a:r>
            <a:r>
              <a:rPr b="0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set </a:t>
            </a:r>
            <a:r>
              <a:rPr b="0" lang="en-US" sz="2400" spc="197" strike="noStrike">
                <a:solidFill>
                  <a:srgbClr val="181a0e"/>
                </a:solidFill>
                <a:latin typeface="Arial"/>
                <a:ea typeface="DejaVu Sans"/>
              </a:rPr>
              <a:t>to 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2" strike="noStrike">
                <a:solidFill>
                  <a:srgbClr val="181a0e"/>
                </a:solidFill>
                <a:latin typeface="Arial"/>
                <a:ea typeface="DejaVu Sans"/>
              </a:rPr>
              <a:t>character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immediately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34" strike="noStrike">
                <a:solidFill>
                  <a:srgbClr val="181a0e"/>
                </a:solidFill>
                <a:latin typeface="Arial"/>
                <a:ea typeface="DejaVu Sans"/>
              </a:rPr>
              <a:t>after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0" strike="noStrike">
                <a:solidFill>
                  <a:srgbClr val="181a0e"/>
                </a:solidFill>
                <a:latin typeface="Arial"/>
                <a:ea typeface="DejaVu Sans"/>
              </a:rPr>
              <a:t>lexeme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0" strike="noStrike">
                <a:solidFill>
                  <a:srgbClr val="181a0e"/>
                </a:solidFill>
                <a:latin typeface="Arial"/>
                <a:ea typeface="DejaVu Sans"/>
              </a:rPr>
              <a:t>just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found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6B524E-E91A-4D14-B3BF-36FEAC76AA88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3944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219" strike="noStrike">
                <a:solidFill>
                  <a:srgbClr val="4f271c"/>
                </a:solidFill>
                <a:latin typeface="Tw Cen MT"/>
              </a:rPr>
              <a:t>Buffer</a:t>
            </a:r>
            <a:r>
              <a:rPr b="0" lang="en-US" sz="4400" spc="-355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9" strike="noStrike">
                <a:solidFill>
                  <a:srgbClr val="4f271c"/>
                </a:solidFill>
                <a:latin typeface="Tw Cen MT"/>
              </a:rPr>
              <a:t>Pairs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4" name="object 3"/>
          <p:cNvSpPr/>
          <p:nvPr/>
        </p:nvSpPr>
        <p:spPr>
          <a:xfrm>
            <a:off x="609480" y="1676520"/>
            <a:ext cx="8228880" cy="39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800" spc="49" strike="noStrike">
                <a:solidFill>
                  <a:srgbClr val="181a0e"/>
                </a:solidFill>
                <a:latin typeface="Arial"/>
                <a:ea typeface="DejaVu Sans"/>
              </a:rPr>
              <a:t>In </a:t>
            </a:r>
            <a:r>
              <a:rPr b="0" lang="en-US" sz="2800" spc="151" strike="noStrike">
                <a:solidFill>
                  <a:srgbClr val="181a0e"/>
                </a:solidFill>
                <a:latin typeface="Arial"/>
                <a:ea typeface="DejaVu Sans"/>
              </a:rPr>
              <a:t>the </a:t>
            </a:r>
            <a:r>
              <a:rPr b="0" lang="en-US" sz="2800" spc="46" strike="noStrike">
                <a:solidFill>
                  <a:srgbClr val="181a0e"/>
                </a:solidFill>
                <a:latin typeface="Arial"/>
                <a:ea typeface="DejaVu Sans"/>
              </a:rPr>
              <a:t>above </a:t>
            </a:r>
            <a:r>
              <a:rPr b="0" lang="en-US" sz="2800" spc="80" strike="noStrike">
                <a:solidFill>
                  <a:srgbClr val="181a0e"/>
                </a:solidFill>
                <a:latin typeface="Arial"/>
                <a:ea typeface="DejaVu Sans"/>
              </a:rPr>
              <a:t>ﬁgure, </a:t>
            </a:r>
            <a:r>
              <a:rPr b="1" i="1" lang="en-US" sz="2800" spc="-1" strike="noStrike">
                <a:solidFill>
                  <a:srgbClr val="181a0e"/>
                </a:solidFill>
                <a:latin typeface="Verdana"/>
                <a:ea typeface="DejaVu Sans"/>
              </a:rPr>
              <a:t>forward</a:t>
            </a:r>
            <a:r>
              <a:rPr b="1" i="1" lang="en-US" sz="2800" spc="-276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lang="en-US" sz="2800" spc="26" strike="noStrike">
                <a:solidFill>
                  <a:srgbClr val="181a0e"/>
                </a:solidFill>
                <a:latin typeface="Arial"/>
                <a:ea typeface="DejaVu Sans"/>
              </a:rPr>
              <a:t>has </a:t>
            </a:r>
            <a:r>
              <a:rPr b="0" lang="en-US" sz="2800" spc="55" strike="noStrike">
                <a:solidFill>
                  <a:srgbClr val="181a0e"/>
                </a:solidFill>
                <a:latin typeface="Arial"/>
                <a:ea typeface="DejaVu Sans"/>
              </a:rPr>
              <a:t>passed </a:t>
            </a:r>
            <a:r>
              <a:rPr b="0" lang="en-US" sz="2800" spc="151" strike="noStrike">
                <a:solidFill>
                  <a:srgbClr val="181a0e"/>
                </a:solidFill>
                <a:latin typeface="Arial"/>
                <a:ea typeface="DejaVu Sans"/>
              </a:rPr>
              <a:t>the </a:t>
            </a:r>
            <a:r>
              <a:rPr b="0" lang="en-US" sz="2800" spc="86" strike="noStrike">
                <a:solidFill>
                  <a:srgbClr val="181a0e"/>
                </a:solidFill>
                <a:latin typeface="Arial"/>
                <a:ea typeface="DejaVu Sans"/>
              </a:rPr>
              <a:t>end </a:t>
            </a:r>
            <a:r>
              <a:rPr b="0" lang="en-US" sz="2800" spc="185" strike="noStrike">
                <a:solidFill>
                  <a:srgbClr val="181a0e"/>
                </a:solidFill>
                <a:latin typeface="Arial"/>
                <a:ea typeface="DejaVu Sans"/>
              </a:rPr>
              <a:t>of  </a:t>
            </a:r>
            <a:r>
              <a:rPr b="0" lang="en-US" sz="28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06" strike="noStrike">
                <a:solidFill>
                  <a:srgbClr val="181a0e"/>
                </a:solidFill>
                <a:latin typeface="Arial"/>
                <a:ea typeface="DejaVu Sans"/>
              </a:rPr>
              <a:t>next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26" strike="noStrike">
                <a:solidFill>
                  <a:srgbClr val="181a0e"/>
                </a:solidFill>
                <a:latin typeface="Arial"/>
                <a:ea typeface="DejaVu Sans"/>
              </a:rPr>
              <a:t>lexeme,</a:t>
            </a:r>
            <a:r>
              <a:rPr b="0" lang="en-US" sz="28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55" strike="noStrike">
                <a:solidFill>
                  <a:srgbClr val="181a0e"/>
                </a:solidFill>
                <a:latin typeface="Arial"/>
                <a:ea typeface="DejaVu Sans"/>
              </a:rPr>
              <a:t>and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40" strike="noStrike">
                <a:solidFill>
                  <a:srgbClr val="181a0e"/>
                </a:solidFill>
                <a:latin typeface="Arial"/>
                <a:ea typeface="DejaVu Sans"/>
              </a:rPr>
              <a:t>must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92" strike="noStrike">
                <a:solidFill>
                  <a:srgbClr val="181a0e"/>
                </a:solidFill>
                <a:latin typeface="Arial"/>
                <a:ea typeface="DejaVu Sans"/>
              </a:rPr>
              <a:t>be</a:t>
            </a:r>
            <a:r>
              <a:rPr b="0" lang="en-US" sz="28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14" strike="noStrike">
                <a:solidFill>
                  <a:srgbClr val="181a0e"/>
                </a:solidFill>
                <a:latin typeface="Arial"/>
                <a:ea typeface="DejaVu Sans"/>
              </a:rPr>
              <a:t>retracted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86" strike="noStrike">
                <a:solidFill>
                  <a:srgbClr val="181a0e"/>
                </a:solidFill>
                <a:latin typeface="Arial"/>
                <a:ea typeface="DejaVu Sans"/>
              </a:rPr>
              <a:t>one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06" strike="noStrike">
                <a:solidFill>
                  <a:srgbClr val="181a0e"/>
                </a:solidFill>
                <a:latin typeface="Arial"/>
                <a:ea typeface="DejaVu Sans"/>
              </a:rPr>
              <a:t>position  </a:t>
            </a:r>
            <a:r>
              <a:rPr b="0" lang="en-US" sz="2800" spc="197" strike="noStrike">
                <a:solidFill>
                  <a:srgbClr val="181a0e"/>
                </a:solidFill>
                <a:latin typeface="Arial"/>
                <a:ea typeface="DejaVu Sans"/>
              </a:rPr>
              <a:t>to </a:t>
            </a:r>
            <a:r>
              <a:rPr b="0" lang="en-US" sz="2800" spc="126" strike="noStrike">
                <a:solidFill>
                  <a:srgbClr val="181a0e"/>
                </a:solidFill>
                <a:latin typeface="Arial"/>
                <a:ea typeface="DejaVu Sans"/>
              </a:rPr>
              <a:t>its</a:t>
            </a:r>
            <a:r>
              <a:rPr b="0" lang="en-US" sz="2800" spc="-5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65" strike="noStrike">
                <a:solidFill>
                  <a:srgbClr val="181a0e"/>
                </a:solidFill>
                <a:latin typeface="Arial"/>
                <a:ea typeface="DejaVu Sans"/>
              </a:rPr>
              <a:t>left</a:t>
            </a:r>
            <a:endParaRPr b="0" lang="en-US" sz="28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800" spc="75" strike="noStrike">
                <a:solidFill>
                  <a:srgbClr val="181a0e"/>
                </a:solidFill>
                <a:latin typeface="Arial"/>
                <a:ea typeface="DejaVu Sans"/>
              </a:rPr>
              <a:t>Advancing </a:t>
            </a:r>
            <a:r>
              <a:rPr b="1" i="1" lang="en-US" sz="2800" spc="-1" strike="noStrike">
                <a:solidFill>
                  <a:srgbClr val="181a0e"/>
                </a:solidFill>
                <a:latin typeface="Verdana"/>
                <a:ea typeface="DejaVu Sans"/>
              </a:rPr>
              <a:t>forward</a:t>
            </a:r>
            <a:r>
              <a:rPr b="1" i="1" lang="en-US" sz="2800" spc="-276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lang="en-US" sz="2800" spc="69" strike="noStrike">
                <a:solidFill>
                  <a:srgbClr val="181a0e"/>
                </a:solidFill>
                <a:latin typeface="Arial"/>
                <a:ea typeface="DejaVu Sans"/>
              </a:rPr>
              <a:t>requires </a:t>
            </a:r>
            <a:r>
              <a:rPr b="0" lang="en-US" sz="2800" spc="154" strike="noStrike">
                <a:solidFill>
                  <a:srgbClr val="181a0e"/>
                </a:solidFill>
                <a:latin typeface="Arial"/>
                <a:ea typeface="DejaVu Sans"/>
              </a:rPr>
              <a:t>that </a:t>
            </a:r>
            <a:r>
              <a:rPr b="0" lang="en-US" sz="2800" spc="109" strike="noStrike">
                <a:solidFill>
                  <a:srgbClr val="181a0e"/>
                </a:solidFill>
                <a:latin typeface="Arial"/>
                <a:ea typeface="DejaVu Sans"/>
              </a:rPr>
              <a:t>we </a:t>
            </a:r>
            <a:r>
              <a:rPr b="0" lang="en-US" sz="2800" spc="185" strike="noStrike">
                <a:solidFill>
                  <a:srgbClr val="181a0e"/>
                </a:solidFill>
                <a:latin typeface="Arial"/>
                <a:ea typeface="DejaVu Sans"/>
              </a:rPr>
              <a:t>ﬁrst </a:t>
            </a:r>
            <a:r>
              <a:rPr b="0" lang="en-US" sz="2800" spc="160" strike="noStrike">
                <a:solidFill>
                  <a:srgbClr val="181a0e"/>
                </a:solidFill>
                <a:latin typeface="Arial"/>
                <a:ea typeface="DejaVu Sans"/>
              </a:rPr>
              <a:t>test  </a:t>
            </a:r>
            <a:r>
              <a:rPr b="0" lang="en-US" sz="2800" spc="131" strike="noStrike">
                <a:solidFill>
                  <a:srgbClr val="181a0e"/>
                </a:solidFill>
                <a:latin typeface="Arial"/>
                <a:ea typeface="DejaVu Sans"/>
              </a:rPr>
              <a:t>whether </a:t>
            </a:r>
            <a:r>
              <a:rPr b="0" lang="en-US" sz="2800" spc="109" strike="noStrike">
                <a:solidFill>
                  <a:srgbClr val="181a0e"/>
                </a:solidFill>
                <a:latin typeface="Arial"/>
                <a:ea typeface="DejaVu Sans"/>
              </a:rPr>
              <a:t>we </a:t>
            </a:r>
            <a:r>
              <a:rPr b="0" lang="en-US" sz="2800" spc="29" strike="noStrike">
                <a:solidFill>
                  <a:srgbClr val="181a0e"/>
                </a:solidFill>
                <a:latin typeface="Arial"/>
                <a:ea typeface="DejaVu Sans"/>
              </a:rPr>
              <a:t>have </a:t>
            </a:r>
            <a:r>
              <a:rPr b="0" lang="en-US" sz="2800" spc="69" strike="noStrike">
                <a:solidFill>
                  <a:srgbClr val="181a0e"/>
                </a:solidFill>
                <a:latin typeface="Arial"/>
                <a:ea typeface="DejaVu Sans"/>
              </a:rPr>
              <a:t>reached </a:t>
            </a:r>
            <a:r>
              <a:rPr b="0" lang="en-US" sz="2800" spc="151" strike="noStrike">
                <a:solidFill>
                  <a:srgbClr val="181a0e"/>
                </a:solidFill>
                <a:latin typeface="Arial"/>
                <a:ea typeface="DejaVu Sans"/>
              </a:rPr>
              <a:t>the </a:t>
            </a:r>
            <a:r>
              <a:rPr b="0" lang="en-US" sz="2800" spc="86" strike="noStrike">
                <a:solidFill>
                  <a:srgbClr val="181a0e"/>
                </a:solidFill>
                <a:latin typeface="Arial"/>
                <a:ea typeface="DejaVu Sans"/>
              </a:rPr>
              <a:t>end </a:t>
            </a:r>
            <a:r>
              <a:rPr b="0" lang="en-US" sz="2800" spc="180" strike="noStrike">
                <a:solidFill>
                  <a:srgbClr val="181a0e"/>
                </a:solidFill>
                <a:latin typeface="Arial"/>
                <a:ea typeface="DejaVu Sans"/>
              </a:rPr>
              <a:t>of </a:t>
            </a:r>
            <a:r>
              <a:rPr b="0" lang="en-US" sz="2800" spc="86" strike="noStrike">
                <a:solidFill>
                  <a:srgbClr val="181a0e"/>
                </a:solidFill>
                <a:latin typeface="Arial"/>
                <a:ea typeface="DejaVu Sans"/>
              </a:rPr>
              <a:t>one </a:t>
            </a:r>
            <a:r>
              <a:rPr b="0" lang="en-US" sz="2800" spc="180" strike="noStrike">
                <a:solidFill>
                  <a:srgbClr val="181a0e"/>
                </a:solidFill>
                <a:latin typeface="Arial"/>
                <a:ea typeface="DejaVu Sans"/>
              </a:rPr>
              <a:t>of </a:t>
            </a:r>
            <a:r>
              <a:rPr b="0" lang="en-US" sz="2800" spc="151" strike="noStrike">
                <a:solidFill>
                  <a:srgbClr val="181a0e"/>
                </a:solidFill>
                <a:latin typeface="Arial"/>
                <a:ea typeface="DejaVu Sans"/>
              </a:rPr>
              <a:t>the  </a:t>
            </a:r>
            <a:r>
              <a:rPr b="0" lang="en-US" sz="2800" spc="86" strike="noStrike">
                <a:solidFill>
                  <a:srgbClr val="181a0e"/>
                </a:solidFill>
                <a:latin typeface="Arial"/>
                <a:ea typeface="DejaVu Sans"/>
              </a:rPr>
              <a:t>buffers, </a:t>
            </a:r>
            <a:r>
              <a:rPr b="0" lang="en-US" sz="2800" spc="55" strike="noStrike">
                <a:solidFill>
                  <a:srgbClr val="181a0e"/>
                </a:solidFill>
                <a:latin typeface="Arial"/>
                <a:ea typeface="DejaVu Sans"/>
              </a:rPr>
              <a:t>and </a:t>
            </a:r>
            <a:r>
              <a:rPr b="0" lang="en-US" sz="2800" spc="165" strike="noStrike">
                <a:solidFill>
                  <a:srgbClr val="181a0e"/>
                </a:solidFill>
                <a:latin typeface="Arial"/>
                <a:ea typeface="DejaVu Sans"/>
              </a:rPr>
              <a:t>if </a:t>
            </a:r>
            <a:r>
              <a:rPr b="0" lang="en-US" sz="2800" spc="-41" strike="noStrike">
                <a:solidFill>
                  <a:srgbClr val="181a0e"/>
                </a:solidFill>
                <a:latin typeface="Arial"/>
                <a:ea typeface="DejaVu Sans"/>
              </a:rPr>
              <a:t>so, </a:t>
            </a:r>
            <a:r>
              <a:rPr b="0" lang="en-US" sz="2800" spc="109" strike="noStrike">
                <a:solidFill>
                  <a:srgbClr val="181a0e"/>
                </a:solidFill>
                <a:latin typeface="Arial"/>
                <a:ea typeface="DejaVu Sans"/>
              </a:rPr>
              <a:t>we </a:t>
            </a:r>
            <a:r>
              <a:rPr b="0" lang="en-US" sz="2800" spc="140" strike="noStrike">
                <a:solidFill>
                  <a:srgbClr val="181a0e"/>
                </a:solidFill>
                <a:latin typeface="Arial"/>
                <a:ea typeface="DejaVu Sans"/>
              </a:rPr>
              <a:t>must </a:t>
            </a:r>
            <a:r>
              <a:rPr b="0" lang="en-US" sz="2800" spc="69" strike="noStrike">
                <a:solidFill>
                  <a:srgbClr val="181a0e"/>
                </a:solidFill>
                <a:latin typeface="Arial"/>
                <a:ea typeface="DejaVu Sans"/>
              </a:rPr>
              <a:t>reload </a:t>
            </a:r>
            <a:r>
              <a:rPr b="0" lang="en-US" sz="2800" spc="151" strike="noStrike">
                <a:solidFill>
                  <a:srgbClr val="181a0e"/>
                </a:solidFill>
                <a:latin typeface="Arial"/>
                <a:ea typeface="DejaVu Sans"/>
              </a:rPr>
              <a:t>the </a:t>
            </a:r>
            <a:r>
              <a:rPr b="0" lang="en-US" sz="2800" spc="131" strike="noStrike">
                <a:solidFill>
                  <a:srgbClr val="181a0e"/>
                </a:solidFill>
                <a:latin typeface="Arial"/>
                <a:ea typeface="DejaVu Sans"/>
              </a:rPr>
              <a:t>other </a:t>
            </a:r>
            <a:r>
              <a:rPr b="0" lang="en-US" sz="2800" spc="151" strike="noStrike">
                <a:solidFill>
                  <a:srgbClr val="181a0e"/>
                </a:solidFill>
                <a:latin typeface="Arial"/>
                <a:ea typeface="DejaVu Sans"/>
              </a:rPr>
              <a:t>buffer  </a:t>
            </a:r>
            <a:r>
              <a:rPr b="0" lang="en-US" sz="2800" spc="180" strike="noStrike">
                <a:solidFill>
                  <a:srgbClr val="181a0e"/>
                </a:solidFill>
                <a:latin typeface="Arial"/>
                <a:ea typeface="DejaVu Sans"/>
              </a:rPr>
              <a:t>from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66" strike="noStrike">
                <a:solidFill>
                  <a:srgbClr val="181a0e"/>
                </a:solidFill>
                <a:latin typeface="Arial"/>
                <a:ea typeface="DejaVu Sans"/>
              </a:rPr>
              <a:t>input,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55" strike="noStrike">
                <a:solidFill>
                  <a:srgbClr val="181a0e"/>
                </a:solidFill>
                <a:latin typeface="Arial"/>
                <a:ea typeface="DejaVu Sans"/>
              </a:rPr>
              <a:t>and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92" strike="noStrike">
                <a:solidFill>
                  <a:srgbClr val="181a0e"/>
                </a:solidFill>
                <a:latin typeface="Arial"/>
                <a:ea typeface="DejaVu Sans"/>
              </a:rPr>
              <a:t>move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20" strike="noStrike">
                <a:solidFill>
                  <a:srgbClr val="181a0e"/>
                </a:solidFill>
                <a:latin typeface="Arial"/>
                <a:ea typeface="DejaVu Sans"/>
              </a:rPr>
              <a:t>forward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97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80" strike="noStrike">
                <a:solidFill>
                  <a:srgbClr val="181a0e"/>
                </a:solidFill>
                <a:latin typeface="Arial"/>
                <a:ea typeface="DejaVu Sans"/>
              </a:rPr>
              <a:t>beginning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80" strike="noStrike">
                <a:solidFill>
                  <a:srgbClr val="181a0e"/>
                </a:solidFill>
                <a:latin typeface="Arial"/>
                <a:ea typeface="DejaVu Sans"/>
              </a:rPr>
              <a:t>of  </a:t>
            </a:r>
            <a:r>
              <a:rPr b="0" lang="en-US" sz="28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86" strike="noStrike">
                <a:solidFill>
                  <a:srgbClr val="181a0e"/>
                </a:solidFill>
                <a:latin typeface="Arial"/>
                <a:ea typeface="DejaVu Sans"/>
              </a:rPr>
              <a:t>newly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69" strike="noStrike">
                <a:solidFill>
                  <a:srgbClr val="181a0e"/>
                </a:solidFill>
                <a:latin typeface="Arial"/>
                <a:ea typeface="DejaVu Sans"/>
              </a:rPr>
              <a:t>loaded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51" strike="noStrike">
                <a:solidFill>
                  <a:srgbClr val="181a0e"/>
                </a:solidFill>
                <a:latin typeface="Arial"/>
                <a:ea typeface="DejaVu Sans"/>
              </a:rPr>
              <a:t>buffer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5" name="object 4"/>
          <p:cNvSpPr/>
          <p:nvPr/>
        </p:nvSpPr>
        <p:spPr>
          <a:xfrm>
            <a:off x="4876920" y="228600"/>
            <a:ext cx="3123360" cy="8373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20B7DE-2232-4390-896F-5DEFEABAB69A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1272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7" name="TextBox 4"/>
          <p:cNvSpPr/>
          <p:nvPr/>
        </p:nvSpPr>
        <p:spPr>
          <a:xfrm>
            <a:off x="1219320" y="2133720"/>
            <a:ext cx="609516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Code to advance forward pointer: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if forward at end of first half then begin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reload second half;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forward := forward + 1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else if forward at end of second half then begin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reload first half;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move forward to beginning of first half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else forward := forward + 1;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AF882B-DCAD-4368-A8ED-B23CF4C5D08A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2801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35" strike="noStrike">
                <a:solidFill>
                  <a:srgbClr val="4f271c"/>
                </a:solidFill>
                <a:latin typeface="Tw Cen MT"/>
              </a:rPr>
              <a:t>Se</a:t>
            </a:r>
            <a:r>
              <a:rPr b="0" lang="en-US" sz="4400" spc="-21" strike="noStrike">
                <a:solidFill>
                  <a:srgbClr val="4f271c"/>
                </a:solidFill>
                <a:latin typeface="Tw Cen MT"/>
              </a:rPr>
              <a:t>n</a:t>
            </a:r>
            <a:r>
              <a:rPr b="0" lang="en-US" sz="4400" spc="145" strike="noStrike">
                <a:solidFill>
                  <a:srgbClr val="4f271c"/>
                </a:solidFill>
                <a:latin typeface="Tw Cen MT"/>
              </a:rPr>
              <a:t>tinels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9" name="object 3"/>
          <p:cNvSpPr/>
          <p:nvPr/>
        </p:nvSpPr>
        <p:spPr>
          <a:xfrm>
            <a:off x="609480" y="1752480"/>
            <a:ext cx="8076600" cy="352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800" spc="154" strike="noStrike">
                <a:solidFill>
                  <a:srgbClr val="181a0e"/>
                </a:solidFill>
                <a:latin typeface="Arial"/>
                <a:ea typeface="DejaVu Sans"/>
              </a:rPr>
              <a:t>If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09" strike="noStrike">
                <a:solidFill>
                  <a:srgbClr val="181a0e"/>
                </a:solidFill>
                <a:latin typeface="Arial"/>
                <a:ea typeface="DejaVu Sans"/>
              </a:rPr>
              <a:t>we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49" strike="noStrike">
                <a:solidFill>
                  <a:srgbClr val="181a0e"/>
                </a:solidFill>
                <a:latin typeface="Arial"/>
                <a:ea typeface="DejaVu Sans"/>
              </a:rPr>
              <a:t>use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06" strike="noStrike">
                <a:solidFill>
                  <a:srgbClr val="181a0e"/>
                </a:solidFill>
                <a:latin typeface="Arial"/>
                <a:ea typeface="DejaVu Sans"/>
              </a:rPr>
              <a:t>2N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26" strike="noStrike">
                <a:solidFill>
                  <a:srgbClr val="181a0e"/>
                </a:solidFill>
                <a:latin typeface="Arial"/>
                <a:ea typeface="DejaVu Sans"/>
              </a:rPr>
              <a:t>buffering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49" strike="noStrike">
                <a:solidFill>
                  <a:srgbClr val="181a0e"/>
                </a:solidFill>
                <a:latin typeface="Arial"/>
                <a:ea typeface="DejaVu Sans"/>
              </a:rPr>
              <a:t>scheme,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09" strike="noStrike">
                <a:solidFill>
                  <a:srgbClr val="181a0e"/>
                </a:solidFill>
                <a:latin typeface="Arial"/>
                <a:ea typeface="DejaVu Sans"/>
              </a:rPr>
              <a:t>we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40" strike="noStrike">
                <a:solidFill>
                  <a:srgbClr val="181a0e"/>
                </a:solidFill>
                <a:latin typeface="Arial"/>
                <a:ea typeface="DejaVu Sans"/>
              </a:rPr>
              <a:t>must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60" strike="noStrike">
                <a:solidFill>
                  <a:srgbClr val="181a0e"/>
                </a:solidFill>
                <a:latin typeface="Arial"/>
                <a:ea typeface="DejaVu Sans"/>
              </a:rPr>
              <a:t>check,  </a:t>
            </a:r>
            <a:r>
              <a:rPr b="0" lang="en-US" sz="2800" spc="55" strike="noStrike">
                <a:solidFill>
                  <a:srgbClr val="181a0e"/>
                </a:solidFill>
                <a:latin typeface="Arial"/>
                <a:ea typeface="DejaVu Sans"/>
              </a:rPr>
              <a:t>each </a:t>
            </a:r>
            <a:r>
              <a:rPr b="0" lang="en-US" sz="2800" spc="154" strike="noStrike">
                <a:solidFill>
                  <a:srgbClr val="181a0e"/>
                </a:solidFill>
                <a:latin typeface="Arial"/>
                <a:ea typeface="DejaVu Sans"/>
              </a:rPr>
              <a:t>time </a:t>
            </a:r>
            <a:r>
              <a:rPr b="0" lang="en-US" sz="2800" spc="109" strike="noStrike">
                <a:solidFill>
                  <a:srgbClr val="181a0e"/>
                </a:solidFill>
                <a:latin typeface="Arial"/>
                <a:ea typeface="DejaVu Sans"/>
              </a:rPr>
              <a:t>we </a:t>
            </a:r>
            <a:r>
              <a:rPr b="0" lang="en-US" sz="2800" spc="55" strike="noStrike">
                <a:solidFill>
                  <a:srgbClr val="181a0e"/>
                </a:solidFill>
                <a:latin typeface="Arial"/>
                <a:ea typeface="DejaVu Sans"/>
              </a:rPr>
              <a:t>advance </a:t>
            </a:r>
            <a:r>
              <a:rPr b="0" lang="en-US" sz="2800" spc="80" strike="noStrike">
                <a:solidFill>
                  <a:srgbClr val="181a0e"/>
                </a:solidFill>
                <a:latin typeface="Arial"/>
                <a:ea typeface="DejaVu Sans"/>
              </a:rPr>
              <a:t>forward, </a:t>
            </a:r>
            <a:r>
              <a:rPr b="0" lang="en-US" sz="2800" spc="154" strike="noStrike">
                <a:solidFill>
                  <a:srgbClr val="181a0e"/>
                </a:solidFill>
                <a:latin typeface="Arial"/>
                <a:ea typeface="DejaVu Sans"/>
              </a:rPr>
              <a:t>that </a:t>
            </a:r>
            <a:r>
              <a:rPr b="0" lang="en-US" sz="2800" spc="109" strike="noStrike">
                <a:solidFill>
                  <a:srgbClr val="181a0e"/>
                </a:solidFill>
                <a:latin typeface="Arial"/>
                <a:ea typeface="DejaVu Sans"/>
              </a:rPr>
              <a:t>we </a:t>
            </a:r>
            <a:r>
              <a:rPr b="0" lang="en-US" sz="2800" spc="29" strike="noStrike">
                <a:solidFill>
                  <a:srgbClr val="181a0e"/>
                </a:solidFill>
                <a:latin typeface="Arial"/>
                <a:ea typeface="DejaVu Sans"/>
              </a:rPr>
              <a:t>have </a:t>
            </a:r>
            <a:r>
              <a:rPr b="0" lang="en-US" sz="2800" spc="154" strike="noStrike">
                <a:solidFill>
                  <a:srgbClr val="181a0e"/>
                </a:solidFill>
                <a:latin typeface="Arial"/>
                <a:ea typeface="DejaVu Sans"/>
              </a:rPr>
              <a:t>not  </a:t>
            </a:r>
            <a:r>
              <a:rPr b="0" lang="en-US" sz="2800" spc="94" strike="noStrike">
                <a:solidFill>
                  <a:srgbClr val="181a0e"/>
                </a:solidFill>
                <a:latin typeface="Arial"/>
                <a:ea typeface="DejaVu Sans"/>
              </a:rPr>
              <a:t>moved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216" strike="noStrike">
                <a:solidFill>
                  <a:srgbClr val="181a0e"/>
                </a:solidFill>
                <a:latin typeface="Arial"/>
                <a:ea typeface="DejaVu Sans"/>
              </a:rPr>
              <a:t>off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86" strike="noStrike">
                <a:solidFill>
                  <a:srgbClr val="181a0e"/>
                </a:solidFill>
                <a:latin typeface="Arial"/>
                <a:ea typeface="DejaVu Sans"/>
              </a:rPr>
              <a:t>one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92" strike="noStrike">
                <a:solidFill>
                  <a:srgbClr val="181a0e"/>
                </a:solidFill>
                <a:latin typeface="Arial"/>
                <a:ea typeface="DejaVu Sans"/>
              </a:rPr>
              <a:t>buffers;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65" strike="noStrike">
                <a:solidFill>
                  <a:srgbClr val="181a0e"/>
                </a:solidFill>
                <a:latin typeface="Arial"/>
                <a:ea typeface="DejaVu Sans"/>
              </a:rPr>
              <a:t>if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09" strike="noStrike">
                <a:solidFill>
                  <a:srgbClr val="181a0e"/>
                </a:solidFill>
                <a:latin typeface="Arial"/>
                <a:ea typeface="DejaVu Sans"/>
              </a:rPr>
              <a:t>we</a:t>
            </a:r>
            <a:r>
              <a:rPr b="0" lang="en-US" sz="28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181a0e"/>
                </a:solidFill>
                <a:latin typeface="Arial"/>
                <a:ea typeface="DejaVu Sans"/>
              </a:rPr>
              <a:t>do,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31" strike="noStrike">
                <a:solidFill>
                  <a:srgbClr val="181a0e"/>
                </a:solidFill>
                <a:latin typeface="Arial"/>
                <a:ea typeface="DejaVu Sans"/>
              </a:rPr>
              <a:t>then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09" strike="noStrike">
                <a:solidFill>
                  <a:srgbClr val="181a0e"/>
                </a:solidFill>
                <a:latin typeface="Arial"/>
                <a:ea typeface="DejaVu Sans"/>
              </a:rPr>
              <a:t>we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40" strike="noStrike">
                <a:solidFill>
                  <a:srgbClr val="181a0e"/>
                </a:solidFill>
                <a:latin typeface="Arial"/>
                <a:ea typeface="DejaVu Sans"/>
              </a:rPr>
              <a:t>must  </a:t>
            </a:r>
            <a:r>
              <a:rPr b="0" lang="en-US" sz="2800" spc="41" strike="noStrike">
                <a:solidFill>
                  <a:srgbClr val="181a0e"/>
                </a:solidFill>
                <a:latin typeface="Arial"/>
                <a:ea typeface="DejaVu Sans"/>
              </a:rPr>
              <a:t>also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69" strike="noStrike">
                <a:solidFill>
                  <a:srgbClr val="181a0e"/>
                </a:solidFill>
                <a:latin typeface="Arial"/>
                <a:ea typeface="DejaVu Sans"/>
              </a:rPr>
              <a:t>reload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34" strike="noStrike">
                <a:solidFill>
                  <a:srgbClr val="181a0e"/>
                </a:solidFill>
                <a:latin typeface="Arial"/>
                <a:ea typeface="DejaVu Sans"/>
              </a:rPr>
              <a:t>other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51" strike="noStrike">
                <a:solidFill>
                  <a:srgbClr val="181a0e"/>
                </a:solidFill>
                <a:latin typeface="Arial"/>
                <a:ea typeface="DejaVu Sans"/>
              </a:rPr>
              <a:t>buffer</a:t>
            </a:r>
            <a:endParaRPr b="0" lang="en-US" sz="2800" spc="-1" strike="noStrike">
              <a:latin typeface="Arial"/>
            </a:endParaRPr>
          </a:p>
          <a:p>
            <a:pPr marL="441360" indent="-42084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SzPct val="97000"/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800" spc="9" strike="noStrike">
                <a:solidFill>
                  <a:srgbClr val="181a0e"/>
                </a:solidFill>
                <a:latin typeface="Arial"/>
                <a:ea typeface="DejaVu Sans"/>
              </a:rPr>
              <a:t>Thus,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60" strike="noStrike">
                <a:solidFill>
                  <a:srgbClr val="181a0e"/>
                </a:solidFill>
                <a:latin typeface="Arial"/>
                <a:ea typeface="DejaVu Sans"/>
              </a:rPr>
              <a:t>for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55" strike="noStrike">
                <a:solidFill>
                  <a:srgbClr val="181a0e"/>
                </a:solidFill>
                <a:latin typeface="Arial"/>
                <a:ea typeface="DejaVu Sans"/>
              </a:rPr>
              <a:t>each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92" strike="noStrike">
                <a:solidFill>
                  <a:srgbClr val="181a0e"/>
                </a:solidFill>
                <a:latin typeface="Arial"/>
                <a:ea typeface="DejaVu Sans"/>
              </a:rPr>
              <a:t>character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9" strike="noStrike">
                <a:solidFill>
                  <a:srgbClr val="181a0e"/>
                </a:solidFill>
                <a:latin typeface="Arial"/>
                <a:ea typeface="DejaVu Sans"/>
              </a:rPr>
              <a:t>read,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09" strike="noStrike">
                <a:solidFill>
                  <a:srgbClr val="181a0e"/>
                </a:solidFill>
                <a:latin typeface="Arial"/>
                <a:ea typeface="DejaVu Sans"/>
              </a:rPr>
              <a:t>we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86" strike="noStrike">
                <a:solidFill>
                  <a:srgbClr val="181a0e"/>
                </a:solidFill>
                <a:latin typeface="Arial"/>
                <a:ea typeface="DejaVu Sans"/>
              </a:rPr>
              <a:t>make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97" strike="noStrike">
                <a:solidFill>
                  <a:srgbClr val="181a0e"/>
                </a:solidFill>
                <a:latin typeface="Arial"/>
                <a:ea typeface="DejaVu Sans"/>
              </a:rPr>
              <a:t>two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75" strike="noStrike">
                <a:solidFill>
                  <a:srgbClr val="181a0e"/>
                </a:solidFill>
                <a:latin typeface="Arial"/>
                <a:ea typeface="DejaVu Sans"/>
              </a:rPr>
              <a:t>tests:  </a:t>
            </a:r>
            <a:r>
              <a:rPr b="0" lang="en-US" sz="2800" spc="86" strike="noStrike">
                <a:solidFill>
                  <a:srgbClr val="181a0e"/>
                </a:solidFill>
                <a:latin typeface="Arial"/>
                <a:ea typeface="DejaVu Sans"/>
              </a:rPr>
              <a:t>one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60" strike="noStrike">
                <a:solidFill>
                  <a:srgbClr val="181a0e"/>
                </a:solidFill>
                <a:latin typeface="Arial"/>
                <a:ea typeface="DejaVu Sans"/>
              </a:rPr>
              <a:t>for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86" strike="noStrike">
                <a:solidFill>
                  <a:srgbClr val="181a0e"/>
                </a:solidFill>
                <a:latin typeface="Arial"/>
                <a:ea typeface="DejaVu Sans"/>
              </a:rPr>
              <a:t>end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85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66" strike="noStrike">
                <a:solidFill>
                  <a:srgbClr val="181a0e"/>
                </a:solidFill>
                <a:latin typeface="Arial"/>
                <a:ea typeface="DejaVu Sans"/>
              </a:rPr>
              <a:t>buffer,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55" strike="noStrike">
                <a:solidFill>
                  <a:srgbClr val="181a0e"/>
                </a:solidFill>
                <a:latin typeface="Arial"/>
                <a:ea typeface="DejaVu Sans"/>
              </a:rPr>
              <a:t>and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86" strike="noStrike">
                <a:solidFill>
                  <a:srgbClr val="181a0e"/>
                </a:solidFill>
                <a:latin typeface="Arial"/>
                <a:ea typeface="DejaVu Sans"/>
              </a:rPr>
              <a:t>one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97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09" strike="noStrike">
                <a:solidFill>
                  <a:srgbClr val="181a0e"/>
                </a:solidFill>
                <a:latin typeface="Arial"/>
                <a:ea typeface="DejaVu Sans"/>
              </a:rPr>
              <a:t>determine  </a:t>
            </a:r>
            <a:r>
              <a:rPr b="0" lang="en-US" sz="2800" spc="131" strike="noStrike">
                <a:solidFill>
                  <a:srgbClr val="181a0e"/>
                </a:solidFill>
                <a:latin typeface="Arial"/>
                <a:ea typeface="DejaVu Sans"/>
              </a:rPr>
              <a:t>what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92" strike="noStrike">
                <a:solidFill>
                  <a:srgbClr val="181a0e"/>
                </a:solidFill>
                <a:latin typeface="Arial"/>
                <a:ea typeface="DejaVu Sans"/>
              </a:rPr>
              <a:t>character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66" strike="noStrike">
                <a:solidFill>
                  <a:srgbClr val="181a0e"/>
                </a:solidFill>
                <a:latin typeface="Arial"/>
                <a:ea typeface="DejaVu Sans"/>
              </a:rPr>
              <a:t>read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3155F9-9A99-42F6-8847-C2FE3E9AD8A6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30304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35" strike="noStrike">
                <a:solidFill>
                  <a:srgbClr val="4f271c"/>
                </a:solidFill>
                <a:latin typeface="Tw Cen MT"/>
              </a:rPr>
              <a:t>Se</a:t>
            </a:r>
            <a:r>
              <a:rPr b="0" lang="en-US" sz="4400" spc="-21" strike="noStrike">
                <a:solidFill>
                  <a:srgbClr val="4f271c"/>
                </a:solidFill>
                <a:latin typeface="Tw Cen MT"/>
              </a:rPr>
              <a:t>n</a:t>
            </a:r>
            <a:r>
              <a:rPr b="0" lang="en-US" sz="4400" spc="145" strike="noStrike">
                <a:solidFill>
                  <a:srgbClr val="4f271c"/>
                </a:solidFill>
                <a:latin typeface="Tw Cen MT"/>
              </a:rPr>
              <a:t>tinels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1" name="object 3"/>
          <p:cNvSpPr/>
          <p:nvPr/>
        </p:nvSpPr>
        <p:spPr>
          <a:xfrm>
            <a:off x="685800" y="1676520"/>
            <a:ext cx="7365600" cy="507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80" strike="noStrike">
                <a:solidFill>
                  <a:srgbClr val="181a0e"/>
                </a:solidFill>
                <a:latin typeface="Arial"/>
                <a:ea typeface="DejaVu Sans"/>
              </a:rPr>
              <a:t>We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  <a:ea typeface="DejaVu Sans"/>
              </a:rPr>
              <a:t>can </a:t>
            </a:r>
            <a:r>
              <a:rPr b="0" lang="en-US" sz="2400" spc="100" strike="noStrike">
                <a:solidFill>
                  <a:srgbClr val="181a0e"/>
                </a:solidFill>
                <a:latin typeface="Arial"/>
                <a:ea typeface="DejaVu Sans"/>
              </a:rPr>
              <a:t>combine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buffer-end </a:t>
            </a:r>
            <a:r>
              <a:rPr b="0" lang="en-US" sz="2400" spc="160" strike="noStrike">
                <a:solidFill>
                  <a:srgbClr val="181a0e"/>
                </a:solidFill>
                <a:latin typeface="Arial"/>
                <a:ea typeface="DejaVu Sans"/>
              </a:rPr>
              <a:t>test with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 </a:t>
            </a:r>
            <a:r>
              <a:rPr b="0" lang="en-US" sz="2400" spc="160" strike="noStrike">
                <a:solidFill>
                  <a:srgbClr val="181a0e"/>
                </a:solidFill>
                <a:latin typeface="Arial"/>
                <a:ea typeface="DejaVu Sans"/>
              </a:rPr>
              <a:t>test for 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14" strike="noStrike">
                <a:solidFill>
                  <a:srgbClr val="181a0e"/>
                </a:solidFill>
                <a:latin typeface="Arial"/>
                <a:ea typeface="DejaVu Sans"/>
              </a:rPr>
              <a:t>current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2" strike="noStrike">
                <a:solidFill>
                  <a:srgbClr val="181a0e"/>
                </a:solidFill>
                <a:latin typeface="Arial"/>
                <a:ea typeface="DejaVu Sans"/>
              </a:rPr>
              <a:t>character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65" strike="noStrike">
                <a:solidFill>
                  <a:srgbClr val="181a0e"/>
                </a:solidFill>
                <a:latin typeface="Arial"/>
                <a:ea typeface="DejaVu Sans"/>
              </a:rPr>
              <a:t>if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we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extend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each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buffer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97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hold</a:t>
            </a:r>
            <a:r>
              <a:rPr b="0" lang="en-US" sz="2400" spc="-22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-26" strike="noStrike">
                <a:solidFill>
                  <a:srgbClr val="181a0e"/>
                </a:solidFill>
                <a:latin typeface="Arial"/>
                <a:ea typeface="DejaVu Sans"/>
              </a:rPr>
              <a:t>a  </a:t>
            </a:r>
            <a:r>
              <a:rPr b="0" lang="en-US" sz="2400" spc="80" strike="noStrike">
                <a:solidFill>
                  <a:srgbClr val="181a0e"/>
                </a:solidFill>
                <a:latin typeface="Arial"/>
                <a:ea typeface="DejaVu Sans"/>
              </a:rPr>
              <a:t>sentinel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2" strike="noStrike">
                <a:solidFill>
                  <a:srgbClr val="181a0e"/>
                </a:solidFill>
                <a:latin typeface="Arial"/>
                <a:ea typeface="DejaVu Sans"/>
              </a:rPr>
              <a:t>character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at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end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0" strike="noStrike">
                <a:solidFill>
                  <a:srgbClr val="181a0e"/>
                </a:solidFill>
                <a:latin typeface="Arial"/>
                <a:ea typeface="DejaVu Sans"/>
              </a:rPr>
              <a:t>sentinel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special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2" strike="noStrike">
                <a:solidFill>
                  <a:srgbClr val="181a0e"/>
                </a:solidFill>
                <a:latin typeface="Arial"/>
                <a:ea typeface="DejaVu Sans"/>
              </a:rPr>
              <a:t>character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  <a:ea typeface="DejaVu Sans"/>
              </a:rPr>
              <a:t>that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6" strike="noStrike">
                <a:solidFill>
                  <a:srgbClr val="181a0e"/>
                </a:solidFill>
                <a:latin typeface="Arial"/>
                <a:ea typeface="DejaVu Sans"/>
              </a:rPr>
              <a:t>cannot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2" strike="noStrike">
                <a:solidFill>
                  <a:srgbClr val="181a0e"/>
                </a:solidFill>
                <a:latin typeface="Arial"/>
                <a:ea typeface="DejaVu Sans"/>
              </a:rPr>
              <a:t>be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31" strike="noStrike">
                <a:solidFill>
                  <a:srgbClr val="181a0e"/>
                </a:solidFill>
                <a:latin typeface="Arial"/>
                <a:ea typeface="DejaVu Sans"/>
              </a:rPr>
              <a:t>part 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of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 </a:t>
            </a:r>
            <a:r>
              <a:rPr b="0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source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program, </a:t>
            </a:r>
            <a:r>
              <a:rPr b="0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and </a:t>
            </a:r>
            <a:r>
              <a:rPr b="0" lang="en-US" sz="2400" spc="-26" strike="noStrike">
                <a:solidFill>
                  <a:srgbClr val="181a0e"/>
                </a:solidFill>
                <a:latin typeface="Arial"/>
                <a:ea typeface="DejaVu Sans"/>
              </a:rPr>
              <a:t>a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natural </a:t>
            </a:r>
            <a:r>
              <a:rPr b="0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choice </a:t>
            </a:r>
            <a:r>
              <a:rPr b="0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  </a:t>
            </a:r>
            <a:r>
              <a:rPr b="0" lang="en-US" sz="2400" spc="92" strike="noStrike">
                <a:solidFill>
                  <a:srgbClr val="181a0e"/>
                </a:solidFill>
                <a:latin typeface="Arial"/>
                <a:ea typeface="DejaVu Sans"/>
              </a:rPr>
              <a:t>character</a:t>
            </a:r>
            <a:r>
              <a:rPr b="0" lang="en-US" sz="24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400" spc="-202" strike="noStrike">
                <a:solidFill>
                  <a:srgbClr val="181a0e"/>
                </a:solidFill>
                <a:latin typeface="Verdana"/>
                <a:ea typeface="DejaVu Sans"/>
              </a:rPr>
              <a:t>eof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Arial"/>
              <a:buChar char="■"/>
              <a:tabLst>
                <a:tab algn="l" pos="440640"/>
                <a:tab algn="l" pos="442080"/>
              </a:tabLst>
            </a:pPr>
            <a:r>
              <a:rPr b="1" lang="en-US" sz="2400" spc="-202" strike="noStrike">
                <a:solidFill>
                  <a:srgbClr val="181a0e"/>
                </a:solidFill>
                <a:latin typeface="Verdana"/>
                <a:ea typeface="DejaVu Sans"/>
              </a:rPr>
              <a:t>eof</a:t>
            </a:r>
            <a:r>
              <a:rPr b="1" lang="en-US" sz="2400" spc="-375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lang="en-US" sz="2400" spc="80" strike="noStrike">
                <a:solidFill>
                  <a:srgbClr val="181a0e"/>
                </a:solidFill>
                <a:latin typeface="Arial"/>
                <a:ea typeface="DejaVu Sans"/>
              </a:rPr>
              <a:t>retains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6" strike="noStrike">
                <a:solidFill>
                  <a:srgbClr val="181a0e"/>
                </a:solidFill>
                <a:latin typeface="Arial"/>
                <a:ea typeface="DejaVu Sans"/>
              </a:rPr>
              <a:t>its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  <a:ea typeface="DejaVu Sans"/>
              </a:rPr>
              <a:t>use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" strike="noStrike">
                <a:solidFill>
                  <a:srgbClr val="181a0e"/>
                </a:solidFill>
                <a:latin typeface="Arial"/>
                <a:ea typeface="DejaVu Sans"/>
              </a:rPr>
              <a:t>as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0" strike="noStrike">
                <a:solidFill>
                  <a:srgbClr val="181a0e"/>
                </a:solidFill>
                <a:latin typeface="Arial"/>
                <a:ea typeface="DejaVu Sans"/>
              </a:rPr>
              <a:t>marker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60" strike="noStrike">
                <a:solidFill>
                  <a:srgbClr val="181a0e"/>
                </a:solidFill>
                <a:latin typeface="Arial"/>
                <a:ea typeface="DejaVu Sans"/>
              </a:rPr>
              <a:t>for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end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0" strike="noStrike">
                <a:solidFill>
                  <a:srgbClr val="181a0e"/>
                </a:solidFill>
                <a:latin typeface="Arial"/>
                <a:ea typeface="DejaVu Sans"/>
              </a:rPr>
              <a:t>entire  </a:t>
            </a:r>
            <a:r>
              <a:rPr b="0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input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199"/>
              </a:spcBef>
              <a:buClr>
                <a:srgbClr val="181a0e"/>
              </a:buClr>
              <a:buFont typeface="Aria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Any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400" spc="-202" strike="noStrike">
                <a:solidFill>
                  <a:srgbClr val="181a0e"/>
                </a:solidFill>
                <a:latin typeface="Verdana"/>
                <a:ea typeface="DejaVu Sans"/>
              </a:rPr>
              <a:t>eof</a:t>
            </a:r>
            <a:r>
              <a:rPr b="1" lang="en-US" sz="2400" spc="-375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  <a:ea typeface="DejaVu Sans"/>
              </a:rPr>
              <a:t>that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  <a:ea typeface="DejaVu Sans"/>
              </a:rPr>
              <a:t>appears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31" strike="noStrike">
                <a:solidFill>
                  <a:srgbClr val="181a0e"/>
                </a:solidFill>
                <a:latin typeface="Arial"/>
                <a:ea typeface="DejaVu Sans"/>
              </a:rPr>
              <a:t>other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6" strike="noStrike">
                <a:solidFill>
                  <a:srgbClr val="181a0e"/>
                </a:solidFill>
                <a:latin typeface="Arial"/>
                <a:ea typeface="DejaVu Sans"/>
              </a:rPr>
              <a:t>than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at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end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buffer 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means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  <a:ea typeface="DejaVu Sans"/>
              </a:rPr>
              <a:t>that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input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at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21" strike="noStrike">
                <a:solidFill>
                  <a:srgbClr val="181a0e"/>
                </a:solidFill>
                <a:latin typeface="Arial"/>
                <a:ea typeface="DejaVu Sans"/>
              </a:rPr>
              <a:t>an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BE1900-60A4-4388-A7C3-87F3199A2046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333540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35" strike="noStrike">
                <a:solidFill>
                  <a:srgbClr val="4f271c"/>
                </a:solidFill>
                <a:latin typeface="Tw Cen MT"/>
              </a:rPr>
              <a:t>Se</a:t>
            </a:r>
            <a:r>
              <a:rPr b="0" lang="en-US" sz="4400" spc="-21" strike="noStrike">
                <a:solidFill>
                  <a:srgbClr val="4f271c"/>
                </a:solidFill>
                <a:latin typeface="Tw Cen MT"/>
              </a:rPr>
              <a:t>n</a:t>
            </a:r>
            <a:r>
              <a:rPr b="0" lang="en-US" sz="4400" spc="145" strike="noStrike">
                <a:solidFill>
                  <a:srgbClr val="4f271c"/>
                </a:solidFill>
                <a:latin typeface="Tw Cen MT"/>
              </a:rPr>
              <a:t>tinels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3" name="object 3"/>
          <p:cNvSpPr/>
          <p:nvPr/>
        </p:nvSpPr>
        <p:spPr>
          <a:xfrm>
            <a:off x="762120" y="3048120"/>
            <a:ext cx="7845840" cy="1769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2358A16-1C1D-4EAE-8F0A-4B97129D01FE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8152560" cy="99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5" name="Text Placeholder 2"/>
          <p:cNvSpPr/>
          <p:nvPr/>
        </p:nvSpPr>
        <p:spPr>
          <a:xfrm>
            <a:off x="762120" y="1600200"/>
            <a:ext cx="7871400" cy="400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20040" indent="-320040">
              <a:lnSpc>
                <a:spcPct val="10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charset="2"/>
              <a:buChar char=""/>
            </a:pPr>
            <a:r>
              <a:rPr b="0" i="1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forward : = forward + 1;</a:t>
            </a:r>
            <a:endParaRPr b="0" lang="en-US" sz="2000" spc="-1" strike="noStrike">
              <a:latin typeface="Arial"/>
            </a:endParaRPr>
          </a:p>
          <a:p>
            <a:pPr marL="320040" indent="-320040">
              <a:lnSpc>
                <a:spcPct val="10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charset="2"/>
              <a:buChar char=""/>
            </a:pPr>
            <a:r>
              <a:rPr b="0" i="1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if forward ↑ = eof then begin</a:t>
            </a:r>
            <a:endParaRPr b="0" lang="en-US" sz="2000" spc="-1" strike="noStrike">
              <a:latin typeface="Arial"/>
            </a:endParaRPr>
          </a:p>
          <a:p>
            <a:pPr marL="320040" indent="-320040">
              <a:lnSpc>
                <a:spcPct val="10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charset="2"/>
              <a:buChar char=""/>
            </a:pPr>
            <a:r>
              <a:rPr b="0" i="1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if forward at end of first half then begin </a:t>
            </a:r>
            <a:endParaRPr b="0" lang="en-US" sz="2000" spc="-1" strike="noStrike">
              <a:latin typeface="Arial"/>
            </a:endParaRPr>
          </a:p>
          <a:p>
            <a:pPr marL="320040" indent="-320040">
              <a:lnSpc>
                <a:spcPct val="10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charset="2"/>
              <a:buChar char=""/>
            </a:pPr>
            <a:r>
              <a:rPr b="0" i="1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reload second half;</a:t>
            </a:r>
            <a:endParaRPr b="0" lang="en-US" sz="2000" spc="-1" strike="noStrike">
              <a:latin typeface="Arial"/>
            </a:endParaRPr>
          </a:p>
          <a:p>
            <a:pPr marL="320040" indent="-320040">
              <a:lnSpc>
                <a:spcPct val="10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charset="2"/>
              <a:buChar char=""/>
            </a:pPr>
            <a:r>
              <a:rPr b="0" i="1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forward := forward + 1</a:t>
            </a:r>
            <a:endParaRPr b="0" lang="en-US" sz="2000" spc="-1" strike="noStrike">
              <a:latin typeface="Arial"/>
            </a:endParaRPr>
          </a:p>
          <a:p>
            <a:pPr marL="320040" indent="-320040">
              <a:lnSpc>
                <a:spcPct val="10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charset="2"/>
              <a:buChar char=""/>
            </a:pPr>
            <a:r>
              <a:rPr b="0" i="1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end</a:t>
            </a:r>
            <a:endParaRPr b="0" lang="en-US" sz="2000" spc="-1" strike="noStrike">
              <a:latin typeface="Arial"/>
            </a:endParaRPr>
          </a:p>
          <a:p>
            <a:pPr marL="320040" indent="-320040">
              <a:lnSpc>
                <a:spcPct val="10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charset="2"/>
              <a:buChar char=""/>
            </a:pPr>
            <a:r>
              <a:rPr b="0" i="1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else if forward at end of second half then begin </a:t>
            </a:r>
            <a:endParaRPr b="0" lang="en-US" sz="2000" spc="-1" strike="noStrike">
              <a:latin typeface="Arial"/>
            </a:endParaRPr>
          </a:p>
          <a:p>
            <a:pPr marL="320040" indent="-320040">
              <a:lnSpc>
                <a:spcPct val="10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charset="2"/>
              <a:buChar char=""/>
            </a:pPr>
            <a:r>
              <a:rPr b="0" i="1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reload first half;</a:t>
            </a:r>
            <a:endParaRPr b="0" lang="en-US" sz="2000" spc="-1" strike="noStrike">
              <a:latin typeface="Arial"/>
            </a:endParaRPr>
          </a:p>
          <a:p>
            <a:pPr marL="320040" indent="-320040">
              <a:lnSpc>
                <a:spcPct val="10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charset="2"/>
              <a:buChar char=""/>
            </a:pPr>
            <a:r>
              <a:rPr b="0" i="1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move forward to beginning of first half end</a:t>
            </a:r>
            <a:endParaRPr b="0" lang="en-US" sz="2000" spc="-1" strike="noStrike">
              <a:latin typeface="Arial"/>
            </a:endParaRPr>
          </a:p>
          <a:p>
            <a:pPr marL="320040" indent="-320040">
              <a:lnSpc>
                <a:spcPct val="10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charset="2"/>
              <a:buChar char=""/>
            </a:pPr>
            <a:r>
              <a:rPr b="0" i="1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else /* eof within a buffer signifying end of input */ </a:t>
            </a:r>
            <a:endParaRPr b="0" lang="en-US" sz="2000" spc="-1" strike="noStrike">
              <a:latin typeface="Arial"/>
            </a:endParaRPr>
          </a:p>
          <a:p>
            <a:pPr marL="320040" indent="-320040">
              <a:lnSpc>
                <a:spcPct val="10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charset="2"/>
              <a:buChar char=""/>
            </a:pPr>
            <a:r>
              <a:rPr b="0" i="1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terminate lexical analysis</a:t>
            </a:r>
            <a:endParaRPr b="0" lang="en-US" sz="2000" spc="-1" strike="noStrike">
              <a:latin typeface="Arial"/>
            </a:endParaRPr>
          </a:p>
          <a:p>
            <a:pPr marL="320040" indent="-320040">
              <a:lnSpc>
                <a:spcPct val="100000"/>
              </a:lnSpc>
              <a:spcBef>
                <a:spcPts val="700"/>
              </a:spcBef>
              <a:buClr>
                <a:srgbClr val="feb80a"/>
              </a:buClr>
              <a:buSzPct val="60000"/>
              <a:buFont typeface="Wingdings" charset="2"/>
              <a:buChar char=""/>
            </a:pPr>
            <a:r>
              <a:rPr b="0" i="1" lang="en-US" sz="2000" spc="-1" strike="noStrike">
                <a:solidFill>
                  <a:srgbClr val="000000"/>
                </a:solidFill>
                <a:latin typeface="Tw Cen MT"/>
                <a:ea typeface="DejaVu Sans"/>
              </a:rPr>
              <a:t>end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None/>
            </a:pPr>
            <a:endParaRPr b="0" lang="en-US" sz="29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BC85449-A685-4DF7-8F8B-ED7A7D7285C8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69166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51" strike="noStrike">
                <a:solidFill>
                  <a:srgbClr val="4f271c"/>
                </a:solidFill>
                <a:latin typeface="Tw Cen MT"/>
              </a:rPr>
              <a:t>Speciﬁcation </a:t>
            </a:r>
            <a:r>
              <a:rPr b="0" lang="en-US" sz="4400" spc="282" strike="noStrike">
                <a:solidFill>
                  <a:srgbClr val="4f271c"/>
                </a:solidFill>
                <a:latin typeface="Tw Cen MT"/>
              </a:rPr>
              <a:t>of</a:t>
            </a:r>
            <a:r>
              <a:rPr b="0" lang="en-US" sz="4400" spc="-752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6" strike="noStrike">
                <a:solidFill>
                  <a:srgbClr val="4f271c"/>
                </a:solidFill>
                <a:latin typeface="Tw Cen MT"/>
              </a:rPr>
              <a:t>Tokens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7" name="object 3"/>
          <p:cNvSpPr/>
          <p:nvPr/>
        </p:nvSpPr>
        <p:spPr>
          <a:xfrm>
            <a:off x="990720" y="1689840"/>
            <a:ext cx="7848000" cy="41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29" strike="noStrike">
                <a:solidFill>
                  <a:srgbClr val="181a0e"/>
                </a:solidFill>
                <a:latin typeface="Arial"/>
                <a:ea typeface="DejaVu Sans"/>
              </a:rPr>
              <a:t>Regular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expression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34" strike="noStrike">
                <a:solidFill>
                  <a:srgbClr val="181a0e"/>
                </a:solidFill>
                <a:latin typeface="Arial"/>
                <a:ea typeface="DejaVu Sans"/>
              </a:rPr>
              <a:t>common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0" strike="noStrike">
                <a:solidFill>
                  <a:srgbClr val="181a0e"/>
                </a:solidFill>
                <a:latin typeface="Arial"/>
                <a:ea typeface="DejaVu Sans"/>
              </a:rPr>
              <a:t>way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specifying 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14" strike="noStrike">
                <a:solidFill>
                  <a:srgbClr val="181a0e"/>
                </a:solidFill>
                <a:latin typeface="Arial"/>
                <a:ea typeface="DejaVu Sans"/>
              </a:rPr>
              <a:t>patterns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60" strike="noStrike">
                <a:solidFill>
                  <a:srgbClr val="181a0e"/>
                </a:solidFill>
                <a:latin typeface="Arial"/>
                <a:ea typeface="DejaVu Sans"/>
              </a:rPr>
              <a:t>for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tokens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ct val="100000"/>
              </a:lnSpc>
              <a:spcBef>
                <a:spcPts val="918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Some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Deﬁnitions: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ct val="100000"/>
              </a:lnSpc>
              <a:spcBef>
                <a:spcPts val="989"/>
              </a:spcBef>
              <a:buClr>
                <a:srgbClr val="181a0e"/>
              </a:buClr>
              <a:buFont typeface="Arial"/>
              <a:buChar char="■"/>
              <a:tabLst>
                <a:tab algn="l" pos="440640"/>
                <a:tab algn="l" pos="442080"/>
              </a:tabLst>
            </a:pPr>
            <a:r>
              <a:rPr b="1" lang="en-US" sz="2400" spc="-245" strike="noStrike">
                <a:solidFill>
                  <a:srgbClr val="181a0e"/>
                </a:solidFill>
                <a:latin typeface="Verdana"/>
                <a:ea typeface="DejaVu Sans"/>
              </a:rPr>
              <a:t>Alphabet:</a:t>
            </a:r>
            <a:endParaRPr b="0" lang="en-US" sz="2400" spc="-1" strike="noStrike">
              <a:latin typeface="Arial"/>
            </a:endParaRPr>
          </a:p>
          <a:p>
            <a:pPr lvl="1" marL="971640" indent="-412920">
              <a:lnSpc>
                <a:spcPts val="3376"/>
              </a:lnSpc>
              <a:spcBef>
                <a:spcPts val="496"/>
              </a:spcBef>
              <a:buClr>
                <a:srgbClr val="181a0e"/>
              </a:buClr>
              <a:buFont typeface="Symbol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Set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80" strike="noStrike">
                <a:solidFill>
                  <a:srgbClr val="181a0e"/>
                </a:solidFill>
                <a:latin typeface="Arial"/>
                <a:ea typeface="DejaVu Sans"/>
              </a:rPr>
              <a:t>symbols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54" strike="noStrike">
                <a:solidFill>
                  <a:srgbClr val="181a0e"/>
                </a:solidFill>
                <a:latin typeface="Arial"/>
                <a:ea typeface="DejaVu Sans"/>
              </a:rPr>
              <a:t>that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generate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21" strike="noStrike">
                <a:solidFill>
                  <a:srgbClr val="181a0e"/>
                </a:solidFill>
                <a:latin typeface="Arial"/>
                <a:ea typeface="DejaVu Sans"/>
              </a:rPr>
              <a:t>language.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1" strike="noStrike">
                <a:solidFill>
                  <a:srgbClr val="181a0e"/>
                </a:solidFill>
                <a:latin typeface="Arial"/>
                <a:ea typeface="DejaVu Sans"/>
              </a:rPr>
              <a:t>For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52" strike="noStrike">
                <a:solidFill>
                  <a:srgbClr val="181a0e"/>
                </a:solidFill>
                <a:latin typeface="Arial"/>
                <a:ea typeface="DejaVu Sans"/>
              </a:rPr>
              <a:t>e.g.</a:t>
            </a:r>
            <a:endParaRPr b="0" lang="en-US" sz="2400" spc="-1" strike="noStrike">
              <a:latin typeface="Arial"/>
            </a:endParaRPr>
          </a:p>
          <a:p>
            <a:pPr marL="971640">
              <a:lnSpc>
                <a:spcPts val="3271"/>
              </a:lnSpc>
              <a:spcBef>
                <a:spcPts val="181"/>
              </a:spcBef>
              <a:buNone/>
              <a:tabLst>
                <a:tab algn="l" pos="971640"/>
                <a:tab algn="l" pos="972360"/>
              </a:tabLst>
            </a:pPr>
            <a:r>
              <a:rPr b="0" i="1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{0-9}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21" strike="noStrike">
                <a:solidFill>
                  <a:srgbClr val="181a0e"/>
                </a:solidFill>
                <a:latin typeface="Arial"/>
                <a:ea typeface="DejaVu Sans"/>
              </a:rPr>
              <a:t>an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alphabet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54" strike="noStrike">
                <a:solidFill>
                  <a:srgbClr val="181a0e"/>
                </a:solidFill>
                <a:latin typeface="Arial"/>
                <a:ea typeface="DejaVu Sans"/>
              </a:rPr>
              <a:t>that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used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97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produce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5" strike="noStrike">
                <a:solidFill>
                  <a:srgbClr val="181a0e"/>
                </a:solidFill>
                <a:latin typeface="Arial"/>
                <a:ea typeface="DejaVu Sans"/>
              </a:rPr>
              <a:t>all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  </a:t>
            </a:r>
            <a:r>
              <a:rPr b="0" i="1" lang="en-US" sz="2400" spc="80" strike="noStrike">
                <a:solidFill>
                  <a:srgbClr val="181a0e"/>
                </a:solidFill>
                <a:latin typeface="Arial"/>
                <a:ea typeface="DejaVu Sans"/>
              </a:rPr>
              <a:t>non-negative </a:t>
            </a:r>
            <a:r>
              <a:rPr b="0" i="1" lang="en-US" sz="2400" spc="100" strike="noStrike">
                <a:solidFill>
                  <a:srgbClr val="181a0e"/>
                </a:solidFill>
                <a:latin typeface="Arial"/>
                <a:ea typeface="DejaVu Sans"/>
              </a:rPr>
              <a:t>integer</a:t>
            </a:r>
            <a:r>
              <a:rPr b="0" i="1" lang="en-US" sz="2400" spc="-4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numbers</a:t>
            </a:r>
            <a:endParaRPr b="0" lang="en-US" sz="2400" spc="-1" strike="noStrike">
              <a:latin typeface="Arial"/>
            </a:endParaRPr>
          </a:p>
          <a:p>
            <a:pPr lvl="1" marL="971640" indent="-412200">
              <a:lnSpc>
                <a:spcPts val="3271"/>
              </a:lnSpc>
              <a:spcBef>
                <a:spcPts val="700"/>
              </a:spcBef>
              <a:buClr>
                <a:srgbClr val="181a0e"/>
              </a:buClr>
              <a:buFont typeface="Symbol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9" strike="noStrike">
                <a:solidFill>
                  <a:srgbClr val="181a0e"/>
                </a:solidFill>
                <a:latin typeface="Arial"/>
                <a:ea typeface="DejaVu Sans"/>
              </a:rPr>
              <a:t>{0-1}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21" strike="noStrike">
                <a:solidFill>
                  <a:srgbClr val="181a0e"/>
                </a:solidFill>
                <a:latin typeface="Arial"/>
                <a:ea typeface="DejaVu Sans"/>
              </a:rPr>
              <a:t>an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alphabet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54" strike="noStrike">
                <a:solidFill>
                  <a:srgbClr val="181a0e"/>
                </a:solidFill>
                <a:latin typeface="Arial"/>
                <a:ea typeface="DejaVu Sans"/>
              </a:rPr>
              <a:t>that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used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97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produce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5" strike="noStrike">
                <a:solidFill>
                  <a:srgbClr val="181a0e"/>
                </a:solidFill>
                <a:latin typeface="Arial"/>
                <a:ea typeface="DejaVu Sans"/>
              </a:rPr>
              <a:t>all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  </a:t>
            </a:r>
            <a:r>
              <a:rPr b="0" i="1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binary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strings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B93781-3704-46F2-8BD6-F9F57543C5BB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8059680" cy="1353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20" strike="noStrike">
                <a:solidFill>
                  <a:srgbClr val="4f271c"/>
                </a:solidFill>
                <a:latin typeface="Tw Cen MT"/>
              </a:rPr>
              <a:t>The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5" strike="noStrike">
                <a:solidFill>
                  <a:srgbClr val="4f271c"/>
                </a:solidFill>
                <a:latin typeface="Tw Cen MT"/>
              </a:rPr>
              <a:t>Role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282" strike="noStrike">
                <a:solidFill>
                  <a:srgbClr val="4f271c"/>
                </a:solidFill>
                <a:latin typeface="Tw Cen MT"/>
              </a:rPr>
              <a:t>of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75" strike="noStrike">
                <a:solidFill>
                  <a:srgbClr val="4f271c"/>
                </a:solidFill>
                <a:latin typeface="Tw Cen MT"/>
              </a:rPr>
              <a:t>Lexical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86" strike="noStrike">
                <a:solidFill>
                  <a:srgbClr val="4f271c"/>
                </a:solidFill>
                <a:latin typeface="Tw Cen MT"/>
              </a:rPr>
              <a:t>Analyzer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3" name="object 3"/>
          <p:cNvSpPr/>
          <p:nvPr/>
        </p:nvSpPr>
        <p:spPr>
          <a:xfrm>
            <a:off x="1114560" y="2171520"/>
            <a:ext cx="7410600" cy="39520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C830DF1-9806-49E6-AA77-6D801BC6A3B0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78310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51" strike="noStrike">
                <a:solidFill>
                  <a:srgbClr val="4f271c"/>
                </a:solidFill>
                <a:latin typeface="Tw Cen MT"/>
              </a:rPr>
              <a:t>Speciﬁcation </a:t>
            </a:r>
            <a:r>
              <a:rPr b="0" lang="en-US" sz="4400" spc="282" strike="noStrike">
                <a:solidFill>
                  <a:srgbClr val="4f271c"/>
                </a:solidFill>
                <a:latin typeface="Tw Cen MT"/>
              </a:rPr>
              <a:t>of</a:t>
            </a:r>
            <a:r>
              <a:rPr b="0" lang="en-US" sz="4400" spc="-752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6" strike="noStrike">
                <a:solidFill>
                  <a:srgbClr val="4f271c"/>
                </a:solidFill>
                <a:latin typeface="Tw Cen MT"/>
              </a:rPr>
              <a:t>Tokens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9" name="object 3"/>
          <p:cNvSpPr/>
          <p:nvPr/>
        </p:nvSpPr>
        <p:spPr>
          <a:xfrm>
            <a:off x="685800" y="1711800"/>
            <a:ext cx="8228880" cy="36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4880" bIns="0" anchor="t">
            <a:spAutoFit/>
          </a:bodyPr>
          <a:p>
            <a:pPr marL="466560" indent="-429120">
              <a:lnSpc>
                <a:spcPct val="100000"/>
              </a:lnSpc>
              <a:spcBef>
                <a:spcPts val="590"/>
              </a:spcBef>
              <a:buClr>
                <a:srgbClr val="181a0e"/>
              </a:buClr>
              <a:buFont typeface="Arial"/>
              <a:buChar char="■"/>
              <a:tabLst>
                <a:tab algn="l" pos="466200"/>
                <a:tab algn="l" pos="467280"/>
              </a:tabLst>
            </a:pPr>
            <a:r>
              <a:rPr b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String:</a:t>
            </a:r>
            <a:endParaRPr b="0" lang="en-US" sz="2400" spc="-1" strike="noStrike">
              <a:latin typeface="Arial"/>
            </a:endParaRPr>
          </a:p>
          <a:p>
            <a:pPr lvl="1" marL="996840" indent="-412920">
              <a:lnSpc>
                <a:spcPct val="100000"/>
              </a:lnSpc>
              <a:spcBef>
                <a:spcPts val="490"/>
              </a:spcBef>
              <a:buClr>
                <a:srgbClr val="181a0e"/>
              </a:buClr>
              <a:buFont typeface="Symbol"/>
              <a:buChar char=""/>
              <a:tabLst>
                <a:tab algn="l" pos="996840"/>
                <a:tab algn="l" pos="997560"/>
              </a:tabLst>
            </a:pPr>
            <a:r>
              <a:rPr b="0" i="1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Finite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sequence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85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80" strike="noStrike">
                <a:solidFill>
                  <a:srgbClr val="181a0e"/>
                </a:solidFill>
                <a:latin typeface="Arial"/>
                <a:ea typeface="DejaVu Sans"/>
              </a:rPr>
              <a:t>characters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from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alphabet</a:t>
            </a:r>
            <a:endParaRPr b="0" lang="en-US" sz="2400" spc="-1" strike="noStrike">
              <a:latin typeface="Arial"/>
            </a:endParaRPr>
          </a:p>
          <a:p>
            <a:pPr lvl="1" marL="996840" indent="-412200">
              <a:lnSpc>
                <a:spcPts val="3271"/>
              </a:lnSpc>
              <a:spcBef>
                <a:spcPts val="774"/>
              </a:spcBef>
              <a:buClr>
                <a:srgbClr val="181a0e"/>
              </a:buClr>
              <a:buFont typeface="Symbol"/>
              <a:buChar char=""/>
              <a:tabLst>
                <a:tab algn="l" pos="996840"/>
                <a:tab algn="l" pos="997560"/>
                <a:tab algn="l" pos="5281200"/>
              </a:tabLst>
            </a:pPr>
            <a:r>
              <a:rPr b="0" i="1" lang="en-US" sz="2400" spc="21" strike="noStrike">
                <a:solidFill>
                  <a:srgbClr val="181a0e"/>
                </a:solidFill>
                <a:latin typeface="Arial"/>
                <a:ea typeface="DejaVu Sans"/>
              </a:rPr>
              <a:t>Given </a:t>
            </a:r>
            <a:r>
              <a:rPr b="0" i="1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i="1" lang="en-US" sz="2400" spc="-5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alphabet </a:t>
            </a:r>
            <a:r>
              <a:rPr b="0" i="1" lang="en-US" sz="2400" spc="-12" strike="noStrike">
                <a:solidFill>
                  <a:srgbClr val="181a0e"/>
                </a:solidFill>
                <a:latin typeface="Arial"/>
                <a:ea typeface="DejaVu Sans"/>
              </a:rPr>
              <a:t>A,</a:t>
            </a:r>
            <a:r>
              <a:rPr b="0" i="1" lang="en-US" sz="2400" spc="-15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i="1" lang="en-US" sz="2400" spc="191" strike="noStrike" baseline="32000">
                <a:solidFill>
                  <a:srgbClr val="181a0e"/>
                </a:solidFill>
                <a:latin typeface="Arial"/>
                <a:ea typeface="DejaVu Sans"/>
              </a:rPr>
              <a:t>2</a:t>
            </a:r>
            <a:r>
              <a:rPr b="0" i="1" lang="en-US" sz="2400" spc="-80" strike="noStrike">
                <a:solidFill>
                  <a:srgbClr val="181a0e"/>
                </a:solidFill>
                <a:latin typeface="Arial"/>
                <a:ea typeface="DejaVu Sans"/>
              </a:rPr>
              <a:t>=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41" strike="noStrike">
                <a:solidFill>
                  <a:srgbClr val="181a0e"/>
                </a:solidFill>
                <a:latin typeface="Arial"/>
                <a:ea typeface="DejaVu Sans"/>
              </a:rPr>
              <a:t>A.A</a:t>
            </a:r>
            <a:r>
              <a:rPr b="0" i="1" lang="en-US" sz="24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set</a:t>
            </a:r>
            <a:r>
              <a:rPr b="0" i="1" lang="en-US" sz="24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strings</a:t>
            </a:r>
            <a:r>
              <a:rPr b="0" i="1" lang="en-US" sz="24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85" strike="noStrike">
                <a:solidFill>
                  <a:srgbClr val="181a0e"/>
                </a:solidFill>
                <a:latin typeface="Arial"/>
                <a:ea typeface="DejaVu Sans"/>
              </a:rPr>
              <a:t>of  </a:t>
            </a:r>
            <a:r>
              <a:rPr b="0" i="1" lang="en-US" sz="2400" spc="114" strike="noStrike">
                <a:solidFill>
                  <a:srgbClr val="181a0e"/>
                </a:solidFill>
                <a:latin typeface="Arial"/>
                <a:ea typeface="DejaVu Sans"/>
              </a:rPr>
              <a:t>length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35" strike="noStrike">
                <a:solidFill>
                  <a:srgbClr val="181a0e"/>
                </a:solidFill>
                <a:latin typeface="Arial"/>
                <a:ea typeface="DejaVu Sans"/>
              </a:rPr>
              <a:t>2,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similarly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i="1" lang="en-US" sz="2400" spc="168" strike="noStrike" baseline="32000">
                <a:solidFill>
                  <a:srgbClr val="181a0e"/>
                </a:solidFill>
                <a:latin typeface="Arial"/>
                <a:ea typeface="DejaVu Sans"/>
              </a:rPr>
              <a:t>n</a:t>
            </a:r>
            <a:r>
              <a:rPr b="0" i="1" lang="en-US" sz="2400" spc="131" strike="noStrike" baseline="32000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set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strings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14" strike="noStrike">
                <a:solidFill>
                  <a:srgbClr val="181a0e"/>
                </a:solidFill>
                <a:latin typeface="Arial"/>
                <a:ea typeface="DejaVu Sans"/>
              </a:rPr>
              <a:t>length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n</a:t>
            </a:r>
            <a:endParaRPr b="0" lang="en-US" sz="2400" spc="-1" strike="noStrike">
              <a:latin typeface="Arial"/>
            </a:endParaRPr>
          </a:p>
          <a:p>
            <a:pPr lvl="1" marL="996840" indent="-412200">
              <a:lnSpc>
                <a:spcPts val="3271"/>
              </a:lnSpc>
              <a:spcBef>
                <a:spcPts val="706"/>
              </a:spcBef>
              <a:buClr>
                <a:srgbClr val="181a0e"/>
              </a:buClr>
              <a:buFont typeface="Symbol"/>
              <a:buChar char=""/>
              <a:tabLst>
                <a:tab algn="l" pos="996840"/>
                <a:tab algn="l" pos="997560"/>
              </a:tabLst>
            </a:pPr>
            <a:r>
              <a:rPr b="0" i="1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i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length </a:t>
            </a:r>
            <a:r>
              <a:rPr b="0" i="1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string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i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w</a:t>
            </a:r>
            <a:r>
              <a:rPr b="1" i="1" lang="en-US" sz="2400" spc="-375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i="1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denoted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by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1" strike="noStrike">
                <a:solidFill>
                  <a:srgbClr val="181a0e"/>
                </a:solidFill>
                <a:latin typeface="Arial"/>
                <a:ea typeface="DejaVu Sans"/>
              </a:rPr>
              <a:t>|</a:t>
            </a:r>
            <a:r>
              <a:rPr b="1" i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w</a:t>
            </a:r>
            <a:r>
              <a:rPr b="0" i="1" lang="en-US" sz="2400" spc="-1" strike="noStrike">
                <a:solidFill>
                  <a:srgbClr val="181a0e"/>
                </a:solidFill>
                <a:latin typeface="Arial"/>
                <a:ea typeface="DejaVu Sans"/>
              </a:rPr>
              <a:t>|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92" strike="noStrike">
                <a:solidFill>
                  <a:srgbClr val="181a0e"/>
                </a:solidFill>
                <a:latin typeface="Arial"/>
                <a:ea typeface="DejaVu Sans"/>
              </a:rPr>
              <a:t>i.e.  </a:t>
            </a:r>
            <a:r>
              <a:rPr b="0" i="1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number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80" strike="noStrike">
                <a:solidFill>
                  <a:srgbClr val="181a0e"/>
                </a:solidFill>
                <a:latin typeface="Arial"/>
                <a:ea typeface="DejaVu Sans"/>
              </a:rPr>
              <a:t>characters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29" strike="noStrike">
                <a:solidFill>
                  <a:srgbClr val="181a0e"/>
                </a:solidFill>
                <a:latin typeface="Arial"/>
                <a:ea typeface="DejaVu Sans"/>
              </a:rPr>
              <a:t>(symbols)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in</a:t>
            </a:r>
            <a:r>
              <a:rPr b="0" i="1" lang="en-US" sz="2400" spc="-20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i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w</a:t>
            </a:r>
            <a:endParaRPr b="0" lang="en-US" sz="2400" spc="-1" strike="noStrike">
              <a:latin typeface="Arial"/>
            </a:endParaRPr>
          </a:p>
          <a:p>
            <a:pPr lvl="1" marL="996840" indent="-412200">
              <a:lnSpc>
                <a:spcPts val="3271"/>
              </a:lnSpc>
              <a:spcBef>
                <a:spcPts val="700"/>
              </a:spcBef>
              <a:buClr>
                <a:srgbClr val="181a0e"/>
              </a:buClr>
              <a:buFont typeface="Symbol"/>
              <a:buChar char=""/>
              <a:tabLst>
                <a:tab algn="l" pos="996840"/>
                <a:tab algn="l" pos="997560"/>
              </a:tabLst>
            </a:pPr>
            <a:r>
              <a:rPr b="0" i="1" lang="en-US" sz="2400" spc="80" strike="noStrike">
                <a:solidFill>
                  <a:srgbClr val="181a0e"/>
                </a:solidFill>
                <a:latin typeface="Arial"/>
                <a:ea typeface="DejaVu Sans"/>
              </a:rPr>
              <a:t>We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41" strike="noStrike">
                <a:solidFill>
                  <a:srgbClr val="181a0e"/>
                </a:solidFill>
                <a:latin typeface="Arial"/>
                <a:ea typeface="DejaVu Sans"/>
              </a:rPr>
              <a:t>also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29" strike="noStrike">
                <a:solidFill>
                  <a:srgbClr val="181a0e"/>
                </a:solidFill>
                <a:latin typeface="Arial"/>
                <a:ea typeface="DejaVu Sans"/>
              </a:rPr>
              <a:t>have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211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i="1" lang="en-US" sz="2400" spc="318" strike="noStrike" baseline="32000">
                <a:solidFill>
                  <a:srgbClr val="181a0e"/>
                </a:solidFill>
                <a:latin typeface="Arial"/>
                <a:ea typeface="DejaVu Sans"/>
              </a:rPr>
              <a:t>0</a:t>
            </a:r>
            <a:r>
              <a:rPr b="0" i="1" lang="en-US" sz="2400" spc="123" strike="noStrike" baseline="32000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92" strike="noStrike">
                <a:solidFill>
                  <a:srgbClr val="181a0e"/>
                </a:solidFill>
                <a:latin typeface="Arial"/>
                <a:ea typeface="DejaVu Sans"/>
              </a:rPr>
              <a:t>={ε},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00" strike="noStrike">
                <a:solidFill>
                  <a:srgbClr val="181a0e"/>
                </a:solidFill>
                <a:latin typeface="Arial"/>
                <a:ea typeface="DejaVu Sans"/>
              </a:rPr>
              <a:t>where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1" strike="noStrike">
                <a:solidFill>
                  <a:srgbClr val="181a0e"/>
                </a:solidFill>
                <a:latin typeface="Arial"/>
                <a:ea typeface="DejaVu Sans"/>
              </a:rPr>
              <a:t>ε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60" strike="noStrike">
                <a:solidFill>
                  <a:srgbClr val="181a0e"/>
                </a:solidFill>
                <a:latin typeface="Arial"/>
                <a:ea typeface="DejaVu Sans"/>
              </a:rPr>
              <a:t>called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45" strike="noStrike">
                <a:solidFill>
                  <a:srgbClr val="181a0e"/>
                </a:solidFill>
                <a:latin typeface="Arial"/>
                <a:ea typeface="DejaVu Sans"/>
              </a:rPr>
              <a:t>empty  </a:t>
            </a:r>
            <a:r>
              <a:rPr b="0" i="1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string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139ACF-87D5-4BCF-BD73-E782CC1236BD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676440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51" strike="noStrike">
                <a:solidFill>
                  <a:srgbClr val="4f271c"/>
                </a:solidFill>
                <a:latin typeface="Tw Cen MT"/>
              </a:rPr>
              <a:t>Speciﬁcation </a:t>
            </a:r>
            <a:r>
              <a:rPr b="0" lang="en-US" sz="4400" spc="282" strike="noStrike">
                <a:solidFill>
                  <a:srgbClr val="4f271c"/>
                </a:solidFill>
                <a:latin typeface="Tw Cen MT"/>
              </a:rPr>
              <a:t>of</a:t>
            </a:r>
            <a:r>
              <a:rPr b="0" lang="en-US" sz="4400" spc="-752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6" strike="noStrike">
                <a:solidFill>
                  <a:srgbClr val="4f271c"/>
                </a:solidFill>
                <a:latin typeface="Tw Cen MT"/>
              </a:rPr>
              <a:t>Tokens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1" name="object 3"/>
          <p:cNvSpPr/>
          <p:nvPr/>
        </p:nvSpPr>
        <p:spPr>
          <a:xfrm>
            <a:off x="609480" y="1752480"/>
            <a:ext cx="8076600" cy="261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4880" bIns="0" anchor="t">
            <a:spAutoFit/>
          </a:bodyPr>
          <a:p>
            <a:pPr marL="466560" indent="-429120">
              <a:lnSpc>
                <a:spcPct val="100000"/>
              </a:lnSpc>
              <a:spcBef>
                <a:spcPts val="590"/>
              </a:spcBef>
              <a:buClr>
                <a:srgbClr val="181a0e"/>
              </a:buClr>
              <a:buFont typeface="Arial"/>
              <a:buChar char="■"/>
              <a:tabLst>
                <a:tab algn="l" pos="466200"/>
                <a:tab algn="l" pos="467280"/>
              </a:tabLst>
            </a:pPr>
            <a:r>
              <a:rPr b="1" lang="en-US" sz="2400" spc="-222" strike="noStrike">
                <a:solidFill>
                  <a:srgbClr val="181a0e"/>
                </a:solidFill>
                <a:latin typeface="Verdana"/>
                <a:ea typeface="DejaVu Sans"/>
              </a:rPr>
              <a:t>Kleene</a:t>
            </a:r>
            <a:r>
              <a:rPr b="1" lang="en-US" sz="2400" spc="-457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1" lang="en-US" sz="2400" spc="-245" strike="noStrike">
                <a:solidFill>
                  <a:srgbClr val="181a0e"/>
                </a:solidFill>
                <a:latin typeface="Verdana"/>
                <a:ea typeface="DejaVu Sans"/>
              </a:rPr>
              <a:t>Closure:</a:t>
            </a:r>
            <a:endParaRPr b="0" lang="en-US" sz="2400" spc="-1" strike="noStrike">
              <a:latin typeface="Arial"/>
            </a:endParaRPr>
          </a:p>
          <a:p>
            <a:pPr lvl="1" marL="996840" indent="-412200">
              <a:lnSpc>
                <a:spcPts val="3271"/>
              </a:lnSpc>
              <a:spcBef>
                <a:spcPts val="774"/>
              </a:spcBef>
              <a:buClr>
                <a:srgbClr val="181a0e"/>
              </a:buClr>
              <a:buFont typeface="Symbol"/>
              <a:buChar char=""/>
              <a:tabLst>
                <a:tab algn="l" pos="996840"/>
                <a:tab algn="l" pos="997560"/>
              </a:tabLst>
            </a:pPr>
            <a:r>
              <a:rPr b="0" i="1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Kleene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closure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85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21" strike="noStrike">
                <a:solidFill>
                  <a:srgbClr val="181a0e"/>
                </a:solidFill>
                <a:latin typeface="Arial"/>
                <a:ea typeface="DejaVu Sans"/>
              </a:rPr>
              <a:t>an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alphabet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65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denoted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by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i="1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A*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  </a:t>
            </a:r>
            <a:r>
              <a:rPr b="0" i="1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set </a:t>
            </a:r>
            <a:r>
              <a:rPr b="0" i="1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of </a:t>
            </a:r>
            <a:r>
              <a:rPr b="0" i="1" lang="en-US" sz="2400" spc="15" strike="noStrike">
                <a:solidFill>
                  <a:srgbClr val="181a0e"/>
                </a:solidFill>
                <a:latin typeface="Arial"/>
                <a:ea typeface="DejaVu Sans"/>
              </a:rPr>
              <a:t>all </a:t>
            </a:r>
            <a:r>
              <a:rPr b="0" i="1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strings </a:t>
            </a:r>
            <a:r>
              <a:rPr b="0" i="1" lang="en-US" sz="2400" spc="185" strike="noStrike">
                <a:solidFill>
                  <a:srgbClr val="181a0e"/>
                </a:solidFill>
                <a:latin typeface="Arial"/>
                <a:ea typeface="DejaVu Sans"/>
              </a:rPr>
              <a:t>of </a:t>
            </a:r>
            <a:r>
              <a:rPr b="0" i="1" lang="en-US" sz="2400" spc="26" strike="noStrike">
                <a:solidFill>
                  <a:srgbClr val="181a0e"/>
                </a:solidFill>
                <a:latin typeface="Arial"/>
                <a:ea typeface="DejaVu Sans"/>
              </a:rPr>
              <a:t>any </a:t>
            </a:r>
            <a:r>
              <a:rPr b="0" i="1" lang="en-US" sz="2400" spc="114" strike="noStrike">
                <a:solidFill>
                  <a:srgbClr val="181a0e"/>
                </a:solidFill>
                <a:latin typeface="Arial"/>
                <a:ea typeface="DejaVu Sans"/>
              </a:rPr>
              <a:t>length (0 </a:t>
            </a:r>
            <a:r>
              <a:rPr b="0" i="1" lang="en-US" sz="2400" spc="1" strike="noStrike">
                <a:solidFill>
                  <a:srgbClr val="181a0e"/>
                </a:solidFill>
                <a:latin typeface="Arial"/>
                <a:ea typeface="DejaVu Sans"/>
              </a:rPr>
              <a:t>also) </a:t>
            </a:r>
            <a:r>
              <a:rPr b="0" i="1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possible  </a:t>
            </a:r>
            <a:r>
              <a:rPr b="0" i="1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from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65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endParaRPr b="0" lang="en-US" sz="2400" spc="-1" strike="noStrike">
              <a:latin typeface="Arial"/>
            </a:endParaRPr>
          </a:p>
          <a:p>
            <a:pPr lvl="1" marL="996840" indent="-412920">
              <a:lnSpc>
                <a:spcPct val="100000"/>
              </a:lnSpc>
              <a:spcBef>
                <a:spcPts val="371"/>
              </a:spcBef>
              <a:buClr>
                <a:srgbClr val="181a0e"/>
              </a:buClr>
              <a:buFont typeface="Symbol"/>
              <a:buChar char=""/>
              <a:tabLst>
                <a:tab algn="l" pos="996840"/>
                <a:tab algn="l" pos="997560"/>
              </a:tabLst>
            </a:pPr>
            <a:r>
              <a:rPr b="0" i="1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Mathematically</a:t>
            </a:r>
            <a:r>
              <a:rPr b="0" i="1" lang="en-US" sz="24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A*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80" strike="noStrike">
                <a:solidFill>
                  <a:srgbClr val="181a0e"/>
                </a:solidFill>
                <a:latin typeface="Arial"/>
                <a:ea typeface="DejaVu Sans"/>
              </a:rPr>
              <a:t>=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211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i="1" lang="en-US" sz="2400" spc="318" strike="noStrike" baseline="32000">
                <a:solidFill>
                  <a:srgbClr val="181a0e"/>
                </a:solidFill>
                <a:latin typeface="Arial"/>
                <a:ea typeface="DejaVu Sans"/>
              </a:rPr>
              <a:t>0</a:t>
            </a:r>
            <a:r>
              <a:rPr b="0" i="1" lang="en-US" sz="2400" spc="114" strike="noStrike" baseline="32000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735" strike="noStrike">
                <a:solidFill>
                  <a:srgbClr val="181a0e"/>
                </a:solidFill>
                <a:latin typeface="DejaVu Sans"/>
                <a:ea typeface="DejaVu Sans"/>
              </a:rPr>
              <a:t>∪</a:t>
            </a:r>
            <a:r>
              <a:rPr b="0" i="1" lang="en-US" sz="2400" spc="-327" strike="noStrike">
                <a:solidFill>
                  <a:srgbClr val="181a0e"/>
                </a:solidFill>
                <a:latin typeface="DejaVu Sans"/>
                <a:ea typeface="DejaVu Sans"/>
              </a:rPr>
              <a:t> </a:t>
            </a:r>
            <a:r>
              <a:rPr b="0" i="1" lang="en-US" sz="2400" spc="1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i="1" lang="en-US" sz="2400" spc="1" strike="noStrike" baseline="32000">
                <a:solidFill>
                  <a:srgbClr val="181a0e"/>
                </a:solidFill>
                <a:latin typeface="Arial"/>
                <a:ea typeface="DejaVu Sans"/>
              </a:rPr>
              <a:t>1</a:t>
            </a:r>
            <a:r>
              <a:rPr b="0" i="1" lang="en-US" sz="2400" spc="123" strike="noStrike" baseline="32000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735" strike="noStrike">
                <a:solidFill>
                  <a:srgbClr val="181a0e"/>
                </a:solidFill>
                <a:latin typeface="DejaVu Sans"/>
                <a:ea typeface="DejaVu Sans"/>
              </a:rPr>
              <a:t>∪</a:t>
            </a:r>
            <a:r>
              <a:rPr b="0" i="1" lang="en-US" sz="2400" spc="-327" strike="noStrike">
                <a:solidFill>
                  <a:srgbClr val="181a0e"/>
                </a:solidFill>
                <a:latin typeface="DejaVu Sans"/>
                <a:ea typeface="DejaVu Sans"/>
              </a:rPr>
              <a:t> </a:t>
            </a:r>
            <a:r>
              <a:rPr b="0" i="1" lang="en-US" sz="2400" spc="131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i="1" lang="en-US" sz="2400" spc="197" strike="noStrike" baseline="32000">
                <a:solidFill>
                  <a:srgbClr val="181a0e"/>
                </a:solidFill>
                <a:latin typeface="Arial"/>
                <a:ea typeface="DejaVu Sans"/>
              </a:rPr>
              <a:t>2</a:t>
            </a:r>
            <a:r>
              <a:rPr b="0" i="1" lang="en-US" sz="2400" spc="-182" strike="noStrike" baseline="32000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735" strike="noStrike">
                <a:solidFill>
                  <a:srgbClr val="181a0e"/>
                </a:solidFill>
                <a:latin typeface="DejaVu Sans"/>
                <a:ea typeface="DejaVu Sans"/>
              </a:rPr>
              <a:t>∪</a:t>
            </a:r>
            <a:r>
              <a:rPr b="0" i="1" lang="en-US" sz="2400" spc="-327" strike="noStrike">
                <a:solidFill>
                  <a:srgbClr val="181a0e"/>
                </a:solidFill>
                <a:latin typeface="DejaVu Sans"/>
                <a:ea typeface="DejaVu Sans"/>
              </a:rPr>
              <a:t> </a:t>
            </a:r>
            <a:r>
              <a:rPr b="0" i="1" lang="en-US" sz="2400" spc="-732" strike="noStrike">
                <a:solidFill>
                  <a:srgbClr val="181a0e"/>
                </a:solidFill>
                <a:latin typeface="Arial"/>
                <a:ea typeface="DejaVu Sans"/>
              </a:rPr>
              <a:t>…        …</a:t>
            </a:r>
            <a:endParaRPr b="0" lang="en-US" sz="2400" spc="-1" strike="noStrike">
              <a:latin typeface="Arial"/>
            </a:endParaRPr>
          </a:p>
          <a:p>
            <a:pPr lvl="1" marL="996840" indent="-412920">
              <a:lnSpc>
                <a:spcPct val="100000"/>
              </a:lnSpc>
              <a:spcBef>
                <a:spcPts val="431"/>
              </a:spcBef>
              <a:buClr>
                <a:srgbClr val="181a0e"/>
              </a:buClr>
              <a:buFont typeface="Symbol"/>
              <a:buChar char=""/>
              <a:tabLst>
                <a:tab algn="l" pos="996840"/>
                <a:tab algn="l" pos="997560"/>
              </a:tabLst>
            </a:pPr>
            <a:r>
              <a:rPr b="0" i="1" lang="en-US" sz="2400" spc="-1" strike="noStrike">
                <a:solidFill>
                  <a:srgbClr val="181a0e"/>
                </a:solidFill>
                <a:latin typeface="Arial"/>
                <a:ea typeface="DejaVu Sans"/>
              </a:rPr>
              <a:t>For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26" strike="noStrike">
                <a:solidFill>
                  <a:srgbClr val="181a0e"/>
                </a:solidFill>
                <a:latin typeface="Arial"/>
                <a:ea typeface="DejaVu Sans"/>
              </a:rPr>
              <a:t>any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string,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205" strike="noStrike">
                <a:solidFill>
                  <a:srgbClr val="181a0e"/>
                </a:solidFill>
                <a:latin typeface="Arial"/>
                <a:ea typeface="DejaVu Sans"/>
              </a:rPr>
              <a:t>w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over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alphabet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12" strike="noStrike">
                <a:solidFill>
                  <a:srgbClr val="181a0e"/>
                </a:solidFill>
                <a:latin typeface="Arial"/>
                <a:ea typeface="DejaVu Sans"/>
              </a:rPr>
              <a:t>A,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205" strike="noStrike">
                <a:solidFill>
                  <a:srgbClr val="181a0e"/>
                </a:solidFill>
                <a:latin typeface="Arial"/>
                <a:ea typeface="DejaVu Sans"/>
              </a:rPr>
              <a:t>w</a:t>
            </a:r>
            <a:r>
              <a:rPr b="0" i="1" lang="en-US" sz="2400" spc="-20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324" strike="noStrike">
                <a:solidFill>
                  <a:srgbClr val="181a0e"/>
                </a:solidFill>
                <a:latin typeface="DejaVu Sans"/>
                <a:ea typeface="DejaVu Sans"/>
              </a:rPr>
              <a:t>∈</a:t>
            </a:r>
            <a:r>
              <a:rPr b="0" i="1" lang="en-US" sz="2400" spc="-321" strike="noStrike">
                <a:solidFill>
                  <a:srgbClr val="181a0e"/>
                </a:solidFill>
                <a:latin typeface="DejaVu Sans"/>
                <a:ea typeface="DejaVu Sans"/>
              </a:rPr>
              <a:t> </a:t>
            </a:r>
            <a:r>
              <a:rPr b="0" i="1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A*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1C151D-2564-48BA-BC91-5842513C6A09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6307200" cy="1353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51" strike="noStrike">
                <a:solidFill>
                  <a:srgbClr val="4f271c"/>
                </a:solidFill>
                <a:latin typeface="Tw Cen MT"/>
              </a:rPr>
              <a:t>Speciﬁcation </a:t>
            </a:r>
            <a:r>
              <a:rPr b="0" lang="en-US" sz="4400" spc="282" strike="noStrike">
                <a:solidFill>
                  <a:srgbClr val="4f271c"/>
                </a:solidFill>
                <a:latin typeface="Tw Cen MT"/>
              </a:rPr>
              <a:t>of</a:t>
            </a:r>
            <a:r>
              <a:rPr b="0" lang="en-US" sz="4400" spc="-752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6" strike="noStrike">
                <a:solidFill>
                  <a:srgbClr val="4f271c"/>
                </a:solidFill>
                <a:latin typeface="Tw Cen MT"/>
              </a:rPr>
              <a:t>Tokens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3" name="object 3"/>
          <p:cNvSpPr/>
          <p:nvPr/>
        </p:nvSpPr>
        <p:spPr>
          <a:xfrm>
            <a:off x="0" y="1905120"/>
            <a:ext cx="9143280" cy="38091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25EE536-1ED7-449A-88C5-516D619D11E5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6230880" cy="1353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51" strike="noStrike">
                <a:solidFill>
                  <a:srgbClr val="4f271c"/>
                </a:solidFill>
                <a:latin typeface="Tw Cen MT"/>
              </a:rPr>
              <a:t>Speciﬁcation </a:t>
            </a:r>
            <a:r>
              <a:rPr b="0" lang="en-US" sz="4400" spc="282" strike="noStrike">
                <a:solidFill>
                  <a:srgbClr val="4f271c"/>
                </a:solidFill>
                <a:latin typeface="Tw Cen MT"/>
              </a:rPr>
              <a:t>of</a:t>
            </a:r>
            <a:r>
              <a:rPr b="0" lang="en-US" sz="4400" spc="-752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6" strike="noStrike">
                <a:solidFill>
                  <a:srgbClr val="4f271c"/>
                </a:solidFill>
                <a:latin typeface="Tw Cen MT"/>
              </a:rPr>
              <a:t>Tokens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5" name="object 3"/>
          <p:cNvSpPr/>
          <p:nvPr/>
        </p:nvSpPr>
        <p:spPr>
          <a:xfrm>
            <a:off x="1050120" y="1620000"/>
            <a:ext cx="7506360" cy="536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8600" bIns="0" anchor="t">
            <a:spAutoFit/>
          </a:bodyPr>
          <a:p>
            <a:pPr marL="441360" indent="-429120">
              <a:lnSpc>
                <a:spcPct val="100000"/>
              </a:lnSpc>
              <a:spcBef>
                <a:spcPts val="1091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000" spc="165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181a0e"/>
                </a:solidFill>
                <a:latin typeface="Verdana"/>
                <a:ea typeface="DejaVu Sans"/>
              </a:rPr>
              <a:t>language</a:t>
            </a:r>
            <a:r>
              <a:rPr b="1" lang="en-US" sz="2000" spc="-395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lang="en-US" sz="2000" spc="126" strike="noStrike">
                <a:solidFill>
                  <a:srgbClr val="181a0e"/>
                </a:solidFill>
                <a:latin typeface="Arial"/>
                <a:ea typeface="DejaVu Sans"/>
              </a:rPr>
              <a:t>L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69" strike="noStrike">
                <a:solidFill>
                  <a:srgbClr val="181a0e"/>
                </a:solidFill>
                <a:latin typeface="Arial"/>
                <a:ea typeface="DejaVu Sans"/>
              </a:rPr>
              <a:t>over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75" strike="noStrike">
                <a:solidFill>
                  <a:srgbClr val="181a0e"/>
                </a:solidFill>
                <a:latin typeface="Arial"/>
                <a:ea typeface="DejaVu Sans"/>
              </a:rPr>
              <a:t>alphabet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65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20" strike="noStrike">
                <a:solidFill>
                  <a:srgbClr val="181a0e"/>
                </a:solidFill>
                <a:latin typeface="Arial"/>
                <a:ea typeface="DejaVu Sans"/>
              </a:rPr>
              <a:t>set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69" strike="noStrike">
                <a:solidFill>
                  <a:srgbClr val="181a0e"/>
                </a:solidFill>
                <a:latin typeface="Arial"/>
                <a:ea typeface="DejaVu Sans"/>
              </a:rPr>
              <a:t>such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54" strike="noStrike">
                <a:solidFill>
                  <a:srgbClr val="181a0e"/>
                </a:solidFill>
                <a:latin typeface="Arial"/>
                <a:ea typeface="DejaVu Sans"/>
              </a:rPr>
              <a:t>that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26" strike="noStrike">
                <a:solidFill>
                  <a:srgbClr val="181a0e"/>
                </a:solidFill>
                <a:latin typeface="Arial"/>
                <a:ea typeface="DejaVu Sans"/>
              </a:rPr>
              <a:t>L</a:t>
            </a:r>
            <a:r>
              <a:rPr b="0" lang="en-US" sz="2000" spc="-20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181a0e"/>
                </a:solidFill>
                <a:latin typeface="AoyagiKouzanFontT"/>
                <a:ea typeface="DejaVu Sans"/>
              </a:rPr>
              <a:t>⊆</a:t>
            </a:r>
            <a:r>
              <a:rPr b="0" lang="en-US" sz="2000" spc="-831" strike="noStrike">
                <a:solidFill>
                  <a:srgbClr val="181a0e"/>
                </a:solidFill>
                <a:latin typeface="AoyagiKouzanFontT"/>
                <a:ea typeface="DejaVu Sans"/>
              </a:rPr>
              <a:t> </a:t>
            </a:r>
            <a:r>
              <a:rPr b="0" lang="en-US" sz="2000" spc="66" strike="noStrike">
                <a:solidFill>
                  <a:srgbClr val="181a0e"/>
                </a:solidFill>
                <a:latin typeface="Arial"/>
                <a:ea typeface="DejaVu Sans"/>
              </a:rPr>
              <a:t>A*</a:t>
            </a:r>
            <a:endParaRPr b="0" lang="en-US" sz="20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76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000" spc="75" strike="noStrike">
                <a:solidFill>
                  <a:srgbClr val="181a0e"/>
                </a:solidFill>
                <a:latin typeface="Arial"/>
                <a:ea typeface="DejaVu Sans"/>
              </a:rPr>
              <a:t>The </a:t>
            </a:r>
            <a:r>
              <a:rPr b="0" lang="en-US" sz="2000" spc="109" strike="noStrike">
                <a:solidFill>
                  <a:srgbClr val="181a0e"/>
                </a:solidFill>
                <a:latin typeface="Arial"/>
                <a:ea typeface="DejaVu Sans"/>
              </a:rPr>
              <a:t>string </a:t>
            </a:r>
            <a:r>
              <a:rPr b="0" lang="en-US" sz="2000" spc="26" strike="noStrike">
                <a:solidFill>
                  <a:srgbClr val="181a0e"/>
                </a:solidFill>
                <a:latin typeface="Arial"/>
                <a:ea typeface="DejaVu Sans"/>
              </a:rPr>
              <a:t>s </a:t>
            </a:r>
            <a:r>
              <a:rPr b="0" lang="en-US" sz="2000" spc="35" strike="noStrike">
                <a:solidFill>
                  <a:srgbClr val="181a0e"/>
                </a:solidFill>
                <a:latin typeface="Arial"/>
                <a:ea typeface="DejaVu Sans"/>
              </a:rPr>
              <a:t>is </a:t>
            </a:r>
            <a:r>
              <a:rPr b="0" lang="en-US" sz="2000" spc="60" strike="noStrike">
                <a:solidFill>
                  <a:srgbClr val="181a0e"/>
                </a:solidFill>
                <a:latin typeface="Arial"/>
                <a:ea typeface="DejaVu Sans"/>
              </a:rPr>
              <a:t>called </a:t>
            </a:r>
            <a:r>
              <a:rPr b="1" lang="en-US" sz="2000" spc="-1" strike="noStrike">
                <a:solidFill>
                  <a:srgbClr val="181a0e"/>
                </a:solidFill>
                <a:latin typeface="Verdana"/>
                <a:ea typeface="DejaVu Sans"/>
              </a:rPr>
              <a:t>preﬁx</a:t>
            </a:r>
            <a:r>
              <a:rPr b="1" lang="en-US" sz="2000" spc="-242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lang="en-US" sz="2000" spc="180" strike="noStrike">
                <a:solidFill>
                  <a:srgbClr val="181a0e"/>
                </a:solidFill>
                <a:latin typeface="Arial"/>
                <a:ea typeface="DejaVu Sans"/>
              </a:rPr>
              <a:t>of </a:t>
            </a:r>
            <a:r>
              <a:rPr b="0" lang="en-US" sz="2000" spc="-97" strike="noStrike">
                <a:solidFill>
                  <a:srgbClr val="181a0e"/>
                </a:solidFill>
                <a:latin typeface="Arial"/>
                <a:ea typeface="DejaVu Sans"/>
              </a:rPr>
              <a:t>w, </a:t>
            </a:r>
            <a:r>
              <a:rPr b="0" lang="en-US" sz="2000" spc="165" strike="noStrike">
                <a:solidFill>
                  <a:srgbClr val="181a0e"/>
                </a:solidFill>
                <a:latin typeface="Arial"/>
                <a:ea typeface="DejaVu Sans"/>
              </a:rPr>
              <a:t>if </a:t>
            </a:r>
            <a:r>
              <a:rPr b="0" lang="en-US" sz="2000" spc="151" strike="noStrike">
                <a:solidFill>
                  <a:srgbClr val="181a0e"/>
                </a:solidFill>
                <a:latin typeface="Arial"/>
                <a:ea typeface="DejaVu Sans"/>
              </a:rPr>
              <a:t>the </a:t>
            </a:r>
            <a:r>
              <a:rPr b="0" lang="en-US" sz="2000" spc="109" strike="noStrike">
                <a:solidFill>
                  <a:srgbClr val="181a0e"/>
                </a:solidFill>
                <a:latin typeface="Arial"/>
                <a:ea typeface="DejaVu Sans"/>
              </a:rPr>
              <a:t>string </a:t>
            </a:r>
            <a:r>
              <a:rPr b="0" lang="en-US" sz="2000" spc="26" strike="noStrike">
                <a:solidFill>
                  <a:srgbClr val="181a0e"/>
                </a:solidFill>
                <a:latin typeface="Arial"/>
                <a:ea typeface="DejaVu Sans"/>
              </a:rPr>
              <a:t>s </a:t>
            </a:r>
            <a:r>
              <a:rPr b="0" lang="en-US" sz="2000" spc="35" strike="noStrike">
                <a:solidFill>
                  <a:srgbClr val="181a0e"/>
                </a:solidFill>
                <a:latin typeface="Arial"/>
                <a:ea typeface="DejaVu Sans"/>
              </a:rPr>
              <a:t>is  </a:t>
            </a:r>
            <a:r>
              <a:rPr b="0" lang="en-US" sz="2000" spc="94" strike="noStrike">
                <a:solidFill>
                  <a:srgbClr val="181a0e"/>
                </a:solidFill>
                <a:latin typeface="Arial"/>
                <a:ea typeface="DejaVu Sans"/>
              </a:rPr>
              <a:t>obtained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66" strike="noStrike">
                <a:solidFill>
                  <a:srgbClr val="181a0e"/>
                </a:solidFill>
                <a:latin typeface="Arial"/>
                <a:ea typeface="DejaVu Sans"/>
              </a:rPr>
              <a:t>by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94" strike="noStrike">
                <a:solidFill>
                  <a:srgbClr val="181a0e"/>
                </a:solidFill>
                <a:latin typeface="Arial"/>
                <a:ea typeface="DejaVu Sans"/>
              </a:rPr>
              <a:t>removing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46" strike="noStrike">
                <a:solidFill>
                  <a:srgbClr val="181a0e"/>
                </a:solidFill>
                <a:latin typeface="Arial"/>
                <a:ea typeface="DejaVu Sans"/>
              </a:rPr>
              <a:t>zero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26" strike="noStrike">
                <a:solidFill>
                  <a:srgbClr val="181a0e"/>
                </a:solidFill>
                <a:latin typeface="Arial"/>
                <a:ea typeface="DejaVu Sans"/>
              </a:rPr>
              <a:t>or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20" strike="noStrike">
                <a:solidFill>
                  <a:srgbClr val="181a0e"/>
                </a:solidFill>
                <a:latin typeface="Arial"/>
                <a:ea typeface="DejaVu Sans"/>
              </a:rPr>
              <a:t>more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92" strike="noStrike">
                <a:solidFill>
                  <a:srgbClr val="181a0e"/>
                </a:solidFill>
                <a:latin typeface="Arial"/>
                <a:ea typeface="DejaVu Sans"/>
              </a:rPr>
              <a:t>trailing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80" strike="noStrike">
                <a:solidFill>
                  <a:srgbClr val="181a0e"/>
                </a:solidFill>
                <a:latin typeface="Arial"/>
                <a:ea typeface="DejaVu Sans"/>
              </a:rPr>
              <a:t>characters  </a:t>
            </a:r>
            <a:r>
              <a:rPr b="0" lang="en-US" sz="2000" spc="180" strike="noStrike">
                <a:solidFill>
                  <a:srgbClr val="181a0e"/>
                </a:solidFill>
                <a:latin typeface="Arial"/>
                <a:ea typeface="DejaVu Sans"/>
              </a:rPr>
              <a:t>from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100" strike="noStrike">
                <a:solidFill>
                  <a:srgbClr val="181a0e"/>
                </a:solidFill>
                <a:latin typeface="Arial"/>
                <a:ea typeface="DejaVu Sans"/>
              </a:rPr>
              <a:t>w.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54" strike="noStrike">
                <a:solidFill>
                  <a:srgbClr val="181a0e"/>
                </a:solidFill>
                <a:latin typeface="Arial"/>
                <a:ea typeface="DejaVu Sans"/>
              </a:rPr>
              <a:t>If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26" strike="noStrike">
                <a:solidFill>
                  <a:srgbClr val="181a0e"/>
                </a:solidFill>
                <a:latin typeface="Arial"/>
                <a:ea typeface="DejaVu Sans"/>
              </a:rPr>
              <a:t>s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06" strike="noStrike">
                <a:solidFill>
                  <a:srgbClr val="181a0e"/>
                </a:solidFill>
                <a:latin typeface="Arial"/>
                <a:ea typeface="DejaVu Sans"/>
              </a:rPr>
              <a:t>proper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80" strike="noStrike">
                <a:solidFill>
                  <a:srgbClr val="181a0e"/>
                </a:solidFill>
                <a:latin typeface="Arial"/>
                <a:ea typeface="DejaVu Sans"/>
              </a:rPr>
              <a:t>preﬁx,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31" strike="noStrike">
                <a:solidFill>
                  <a:srgbClr val="181a0e"/>
                </a:solidFill>
                <a:latin typeface="Arial"/>
                <a:ea typeface="DejaVu Sans"/>
              </a:rPr>
              <a:t>then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26" strike="noStrike">
                <a:solidFill>
                  <a:srgbClr val="181a0e"/>
                </a:solidFill>
                <a:latin typeface="Arial"/>
                <a:ea typeface="DejaVu Sans"/>
              </a:rPr>
              <a:t>s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40" strike="noStrike">
                <a:solidFill>
                  <a:srgbClr val="181a0e"/>
                </a:solidFill>
                <a:latin typeface="Arial"/>
                <a:ea typeface="DejaVu Sans"/>
              </a:rPr>
              <a:t>≠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100" strike="noStrike">
                <a:solidFill>
                  <a:srgbClr val="181a0e"/>
                </a:solidFill>
                <a:latin typeface="Arial"/>
                <a:ea typeface="DejaVu Sans"/>
              </a:rPr>
              <a:t>w.</a:t>
            </a:r>
            <a:endParaRPr b="0" lang="en-US" sz="20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000" spc="75" strike="noStrike">
                <a:solidFill>
                  <a:srgbClr val="181a0e"/>
                </a:solidFill>
                <a:latin typeface="Arial"/>
                <a:ea typeface="DejaVu Sans"/>
              </a:rPr>
              <a:t>The </a:t>
            </a:r>
            <a:r>
              <a:rPr b="0" lang="en-US" sz="2000" spc="109" strike="noStrike">
                <a:solidFill>
                  <a:srgbClr val="181a0e"/>
                </a:solidFill>
                <a:latin typeface="Arial"/>
                <a:ea typeface="DejaVu Sans"/>
              </a:rPr>
              <a:t>string </a:t>
            </a:r>
            <a:r>
              <a:rPr b="0" lang="en-US" sz="2000" spc="26" strike="noStrike">
                <a:solidFill>
                  <a:srgbClr val="181a0e"/>
                </a:solidFill>
                <a:latin typeface="Arial"/>
                <a:ea typeface="DejaVu Sans"/>
              </a:rPr>
              <a:t>s </a:t>
            </a:r>
            <a:r>
              <a:rPr b="0" lang="en-US" sz="2000" spc="35" strike="noStrike">
                <a:solidFill>
                  <a:srgbClr val="181a0e"/>
                </a:solidFill>
                <a:latin typeface="Arial"/>
                <a:ea typeface="DejaVu Sans"/>
              </a:rPr>
              <a:t>is </a:t>
            </a:r>
            <a:r>
              <a:rPr b="0" lang="en-US" sz="2000" spc="60" strike="noStrike">
                <a:solidFill>
                  <a:srgbClr val="181a0e"/>
                </a:solidFill>
                <a:latin typeface="Arial"/>
                <a:ea typeface="DejaVu Sans"/>
              </a:rPr>
              <a:t>called </a:t>
            </a:r>
            <a:r>
              <a:rPr b="1" lang="en-US" sz="2000" spc="-1" strike="noStrike">
                <a:solidFill>
                  <a:srgbClr val="181a0e"/>
                </a:solidFill>
                <a:latin typeface="Verdana"/>
                <a:ea typeface="DejaVu Sans"/>
              </a:rPr>
              <a:t>sufﬁx</a:t>
            </a:r>
            <a:r>
              <a:rPr b="1" lang="en-US" sz="2000" spc="-202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lang="en-US" sz="2000" spc="180" strike="noStrike">
                <a:solidFill>
                  <a:srgbClr val="181a0e"/>
                </a:solidFill>
                <a:latin typeface="Arial"/>
                <a:ea typeface="DejaVu Sans"/>
              </a:rPr>
              <a:t>of </a:t>
            </a:r>
            <a:r>
              <a:rPr b="0" lang="en-US" sz="2000" spc="-97" strike="noStrike">
                <a:solidFill>
                  <a:srgbClr val="181a0e"/>
                </a:solidFill>
                <a:latin typeface="Arial"/>
                <a:ea typeface="DejaVu Sans"/>
              </a:rPr>
              <a:t>w, </a:t>
            </a:r>
            <a:r>
              <a:rPr b="0" lang="en-US" sz="2000" spc="165" strike="noStrike">
                <a:solidFill>
                  <a:srgbClr val="181a0e"/>
                </a:solidFill>
                <a:latin typeface="Arial"/>
                <a:ea typeface="DejaVu Sans"/>
              </a:rPr>
              <a:t>if </a:t>
            </a:r>
            <a:r>
              <a:rPr b="0" lang="en-US" sz="2000" spc="151" strike="noStrike">
                <a:solidFill>
                  <a:srgbClr val="181a0e"/>
                </a:solidFill>
                <a:latin typeface="Arial"/>
                <a:ea typeface="DejaVu Sans"/>
              </a:rPr>
              <a:t>the </a:t>
            </a:r>
            <a:r>
              <a:rPr b="0" lang="en-US" sz="2000" spc="109" strike="noStrike">
                <a:solidFill>
                  <a:srgbClr val="181a0e"/>
                </a:solidFill>
                <a:latin typeface="Arial"/>
                <a:ea typeface="DejaVu Sans"/>
              </a:rPr>
              <a:t>string </a:t>
            </a:r>
            <a:r>
              <a:rPr b="0" lang="en-US" sz="2000" spc="26" strike="noStrike">
                <a:solidFill>
                  <a:srgbClr val="181a0e"/>
                </a:solidFill>
                <a:latin typeface="Arial"/>
                <a:ea typeface="DejaVu Sans"/>
              </a:rPr>
              <a:t>s </a:t>
            </a:r>
            <a:r>
              <a:rPr b="0" lang="en-US" sz="2000" spc="35" strike="noStrike">
                <a:solidFill>
                  <a:srgbClr val="181a0e"/>
                </a:solidFill>
                <a:latin typeface="Arial"/>
                <a:ea typeface="DejaVu Sans"/>
              </a:rPr>
              <a:t>is  </a:t>
            </a:r>
            <a:r>
              <a:rPr b="0" lang="en-US" sz="2000" spc="94" strike="noStrike">
                <a:solidFill>
                  <a:srgbClr val="181a0e"/>
                </a:solidFill>
                <a:latin typeface="Arial"/>
                <a:ea typeface="DejaVu Sans"/>
              </a:rPr>
              <a:t>obtained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66" strike="noStrike">
                <a:solidFill>
                  <a:srgbClr val="181a0e"/>
                </a:solidFill>
                <a:latin typeface="Arial"/>
                <a:ea typeface="DejaVu Sans"/>
              </a:rPr>
              <a:t>by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00" strike="noStrike">
                <a:solidFill>
                  <a:srgbClr val="181a0e"/>
                </a:solidFill>
                <a:latin typeface="Arial"/>
                <a:ea typeface="DejaVu Sans"/>
              </a:rPr>
              <a:t>deleting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46" strike="noStrike">
                <a:solidFill>
                  <a:srgbClr val="181a0e"/>
                </a:solidFill>
                <a:latin typeface="Arial"/>
                <a:ea typeface="DejaVu Sans"/>
              </a:rPr>
              <a:t>zero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26" strike="noStrike">
                <a:solidFill>
                  <a:srgbClr val="181a0e"/>
                </a:solidFill>
                <a:latin typeface="Arial"/>
                <a:ea typeface="DejaVu Sans"/>
              </a:rPr>
              <a:t>or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20" strike="noStrike">
                <a:solidFill>
                  <a:srgbClr val="181a0e"/>
                </a:solidFill>
                <a:latin typeface="Arial"/>
                <a:ea typeface="DejaVu Sans"/>
              </a:rPr>
              <a:t>more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60" strike="noStrike">
                <a:solidFill>
                  <a:srgbClr val="181a0e"/>
                </a:solidFill>
                <a:latin typeface="Arial"/>
                <a:ea typeface="DejaVu Sans"/>
              </a:rPr>
              <a:t>leading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80" strike="noStrike">
                <a:solidFill>
                  <a:srgbClr val="181a0e"/>
                </a:solidFill>
                <a:latin typeface="Arial"/>
                <a:ea typeface="DejaVu Sans"/>
              </a:rPr>
              <a:t>characters  </a:t>
            </a:r>
            <a:r>
              <a:rPr b="0" lang="en-US" sz="2000" spc="180" strike="noStrike">
                <a:solidFill>
                  <a:srgbClr val="181a0e"/>
                </a:solidFill>
                <a:latin typeface="Arial"/>
                <a:ea typeface="DejaVu Sans"/>
              </a:rPr>
              <a:t>from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100" strike="noStrike">
                <a:solidFill>
                  <a:srgbClr val="181a0e"/>
                </a:solidFill>
                <a:latin typeface="Arial"/>
                <a:ea typeface="DejaVu Sans"/>
              </a:rPr>
              <a:t>w.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80" strike="noStrike">
                <a:solidFill>
                  <a:srgbClr val="181a0e"/>
                </a:solidFill>
                <a:latin typeface="Arial"/>
                <a:ea typeface="DejaVu Sans"/>
              </a:rPr>
              <a:t>We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5" strike="noStrike">
                <a:solidFill>
                  <a:srgbClr val="181a0e"/>
                </a:solidFill>
                <a:latin typeface="Arial"/>
                <a:ea typeface="DejaVu Sans"/>
              </a:rPr>
              <a:t>say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26" strike="noStrike">
                <a:solidFill>
                  <a:srgbClr val="181a0e"/>
                </a:solidFill>
                <a:latin typeface="Arial"/>
                <a:ea typeface="DejaVu Sans"/>
              </a:rPr>
              <a:t>s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06" strike="noStrike">
                <a:solidFill>
                  <a:srgbClr val="181a0e"/>
                </a:solidFill>
                <a:latin typeface="Arial"/>
                <a:ea typeface="DejaVu Sans"/>
              </a:rPr>
              <a:t>proper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65" strike="noStrike">
                <a:solidFill>
                  <a:srgbClr val="181a0e"/>
                </a:solidFill>
                <a:latin typeface="Arial"/>
                <a:ea typeface="DejaVu Sans"/>
              </a:rPr>
              <a:t>sufﬁx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65" strike="noStrike">
                <a:solidFill>
                  <a:srgbClr val="181a0e"/>
                </a:solidFill>
                <a:latin typeface="Arial"/>
                <a:ea typeface="DejaVu Sans"/>
              </a:rPr>
              <a:t>if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26" strike="noStrike">
                <a:solidFill>
                  <a:srgbClr val="181a0e"/>
                </a:solidFill>
                <a:latin typeface="Arial"/>
                <a:ea typeface="DejaVu Sans"/>
              </a:rPr>
              <a:t>s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40" strike="noStrike">
                <a:solidFill>
                  <a:srgbClr val="181a0e"/>
                </a:solidFill>
                <a:latin typeface="Arial"/>
                <a:ea typeface="DejaVu Sans"/>
              </a:rPr>
              <a:t>≠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100" strike="noStrike">
                <a:solidFill>
                  <a:srgbClr val="181a0e"/>
                </a:solidFill>
                <a:latin typeface="Arial"/>
                <a:ea typeface="DejaVu Sans"/>
              </a:rPr>
              <a:t>w.</a:t>
            </a:r>
            <a:endParaRPr b="0" lang="en-US" sz="20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199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000" spc="75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09" strike="noStrike">
                <a:solidFill>
                  <a:srgbClr val="181a0e"/>
                </a:solidFill>
                <a:latin typeface="Arial"/>
                <a:ea typeface="DejaVu Sans"/>
              </a:rPr>
              <a:t>string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26" strike="noStrike">
                <a:solidFill>
                  <a:srgbClr val="181a0e"/>
                </a:solidFill>
                <a:latin typeface="Arial"/>
                <a:ea typeface="DejaVu Sans"/>
              </a:rPr>
              <a:t>s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60" strike="noStrike">
                <a:solidFill>
                  <a:srgbClr val="181a0e"/>
                </a:solidFill>
                <a:latin typeface="Arial"/>
                <a:ea typeface="DejaVu Sans"/>
              </a:rPr>
              <a:t>called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181a0e"/>
                </a:solidFill>
                <a:latin typeface="Verdana"/>
                <a:ea typeface="DejaVu Sans"/>
              </a:rPr>
              <a:t>substring</a:t>
            </a:r>
            <a:r>
              <a:rPr b="1" lang="en-US" sz="2000" spc="-372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lang="en-US" sz="20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205" strike="noStrike">
                <a:solidFill>
                  <a:srgbClr val="181a0e"/>
                </a:solidFill>
                <a:latin typeface="Arial"/>
                <a:ea typeface="DejaVu Sans"/>
              </a:rPr>
              <a:t>w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65" strike="noStrike">
                <a:solidFill>
                  <a:srgbClr val="181a0e"/>
                </a:solidFill>
                <a:latin typeface="Arial"/>
                <a:ea typeface="DejaVu Sans"/>
              </a:rPr>
              <a:t>if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09" strike="noStrike">
                <a:solidFill>
                  <a:srgbClr val="181a0e"/>
                </a:solidFill>
                <a:latin typeface="Arial"/>
                <a:ea typeface="DejaVu Sans"/>
              </a:rPr>
              <a:t>we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49" strike="noStrike">
                <a:solidFill>
                  <a:srgbClr val="181a0e"/>
                </a:solidFill>
                <a:latin typeface="Arial"/>
                <a:ea typeface="DejaVu Sans"/>
              </a:rPr>
              <a:t>can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00" strike="noStrike">
                <a:solidFill>
                  <a:srgbClr val="181a0e"/>
                </a:solidFill>
                <a:latin typeface="Arial"/>
                <a:ea typeface="DejaVu Sans"/>
              </a:rPr>
              <a:t>obtain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26" strike="noStrike">
                <a:solidFill>
                  <a:srgbClr val="181a0e"/>
                </a:solidFill>
                <a:latin typeface="Arial"/>
                <a:ea typeface="DejaVu Sans"/>
              </a:rPr>
              <a:t>s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66" strike="noStrike">
                <a:solidFill>
                  <a:srgbClr val="181a0e"/>
                </a:solidFill>
                <a:latin typeface="Arial"/>
                <a:ea typeface="DejaVu Sans"/>
              </a:rPr>
              <a:t>by  </a:t>
            </a:r>
            <a:r>
              <a:rPr b="0" lang="en-US" sz="2000" spc="100" strike="noStrike">
                <a:solidFill>
                  <a:srgbClr val="181a0e"/>
                </a:solidFill>
                <a:latin typeface="Arial"/>
                <a:ea typeface="DejaVu Sans"/>
              </a:rPr>
              <a:t>deleting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41" strike="noStrike">
                <a:solidFill>
                  <a:srgbClr val="181a0e"/>
                </a:solidFill>
                <a:latin typeface="Arial"/>
                <a:ea typeface="DejaVu Sans"/>
              </a:rPr>
              <a:t>zero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26" strike="noStrike">
                <a:solidFill>
                  <a:srgbClr val="181a0e"/>
                </a:solidFill>
                <a:latin typeface="Arial"/>
                <a:ea typeface="DejaVu Sans"/>
              </a:rPr>
              <a:t>or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20" strike="noStrike">
                <a:solidFill>
                  <a:srgbClr val="181a0e"/>
                </a:solidFill>
                <a:latin typeface="Arial"/>
                <a:ea typeface="DejaVu Sans"/>
              </a:rPr>
              <a:t>more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60" strike="noStrike">
                <a:solidFill>
                  <a:srgbClr val="181a0e"/>
                </a:solidFill>
                <a:latin typeface="Arial"/>
                <a:ea typeface="DejaVu Sans"/>
              </a:rPr>
              <a:t>leading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26" strike="noStrike">
                <a:solidFill>
                  <a:srgbClr val="181a0e"/>
                </a:solidFill>
                <a:latin typeface="Arial"/>
                <a:ea typeface="DejaVu Sans"/>
              </a:rPr>
              <a:t>or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92" strike="noStrike">
                <a:solidFill>
                  <a:srgbClr val="181a0e"/>
                </a:solidFill>
                <a:latin typeface="Arial"/>
                <a:ea typeface="DejaVu Sans"/>
              </a:rPr>
              <a:t>trailing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80" strike="noStrike">
                <a:solidFill>
                  <a:srgbClr val="181a0e"/>
                </a:solidFill>
                <a:latin typeface="Arial"/>
                <a:ea typeface="DejaVu Sans"/>
              </a:rPr>
              <a:t>characters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80" strike="noStrike">
                <a:solidFill>
                  <a:srgbClr val="181a0e"/>
                </a:solidFill>
                <a:latin typeface="Arial"/>
                <a:ea typeface="DejaVu Sans"/>
              </a:rPr>
              <a:t>from</a:t>
            </a:r>
            <a:endParaRPr b="0" lang="en-US" sz="2000" spc="-1" strike="noStrike">
              <a:latin typeface="Arial"/>
            </a:endParaRPr>
          </a:p>
          <a:p>
            <a:pPr marL="441360">
              <a:lnSpc>
                <a:spcPts val="3200"/>
              </a:lnSpc>
              <a:buNone/>
              <a:tabLst>
                <a:tab algn="l" pos="440640"/>
                <a:tab algn="l" pos="442080"/>
              </a:tabLst>
            </a:pPr>
            <a:r>
              <a:rPr b="0" lang="en-US" sz="2000" spc="-100" strike="noStrike">
                <a:solidFill>
                  <a:srgbClr val="181a0e"/>
                </a:solidFill>
                <a:latin typeface="Arial"/>
                <a:ea typeface="DejaVu Sans"/>
              </a:rPr>
              <a:t>w.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80" strike="noStrike">
                <a:solidFill>
                  <a:srgbClr val="181a0e"/>
                </a:solidFill>
                <a:latin typeface="Arial"/>
                <a:ea typeface="DejaVu Sans"/>
              </a:rPr>
              <a:t>We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5" strike="noStrike">
                <a:solidFill>
                  <a:srgbClr val="181a0e"/>
                </a:solidFill>
                <a:latin typeface="Arial"/>
                <a:ea typeface="DejaVu Sans"/>
              </a:rPr>
              <a:t>say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26" strike="noStrike">
                <a:solidFill>
                  <a:srgbClr val="181a0e"/>
                </a:solidFill>
                <a:latin typeface="Arial"/>
                <a:ea typeface="DejaVu Sans"/>
              </a:rPr>
              <a:t>s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06" strike="noStrike">
                <a:solidFill>
                  <a:srgbClr val="181a0e"/>
                </a:solidFill>
                <a:latin typeface="Arial"/>
                <a:ea typeface="DejaVu Sans"/>
              </a:rPr>
              <a:t>proper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00" strike="noStrike">
                <a:solidFill>
                  <a:srgbClr val="181a0e"/>
                </a:solidFill>
                <a:latin typeface="Arial"/>
                <a:ea typeface="DejaVu Sans"/>
              </a:rPr>
              <a:t>substring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65" strike="noStrike">
                <a:solidFill>
                  <a:srgbClr val="181a0e"/>
                </a:solidFill>
                <a:latin typeface="Arial"/>
                <a:ea typeface="DejaVu Sans"/>
              </a:rPr>
              <a:t>if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26" strike="noStrike">
                <a:solidFill>
                  <a:srgbClr val="181a0e"/>
                </a:solidFill>
                <a:latin typeface="Arial"/>
                <a:ea typeface="DejaVu Sans"/>
              </a:rPr>
              <a:t>s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40" strike="noStrike">
                <a:solidFill>
                  <a:srgbClr val="181a0e"/>
                </a:solidFill>
                <a:latin typeface="Arial"/>
                <a:ea typeface="DejaVu Sans"/>
              </a:rPr>
              <a:t>≠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100" strike="noStrike">
                <a:solidFill>
                  <a:srgbClr val="181a0e"/>
                </a:solidFill>
                <a:latin typeface="Arial"/>
                <a:ea typeface="DejaVu Sans"/>
              </a:rPr>
              <a:t>w.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878F68-E9D7-490F-8303-30B7C6435B41}" type="slidenum">
              <a:t>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6688080" cy="1353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51" strike="noStrike">
                <a:solidFill>
                  <a:srgbClr val="4f271c"/>
                </a:solidFill>
                <a:latin typeface="Tw Cen MT"/>
              </a:rPr>
              <a:t>Speciﬁcation </a:t>
            </a:r>
            <a:r>
              <a:rPr b="0" lang="en-US" sz="4400" spc="282" strike="noStrike">
                <a:solidFill>
                  <a:srgbClr val="4f271c"/>
                </a:solidFill>
                <a:latin typeface="Tw Cen MT"/>
              </a:rPr>
              <a:t>of</a:t>
            </a:r>
            <a:r>
              <a:rPr b="0" lang="en-US" sz="4400" spc="-752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6" strike="noStrike">
                <a:solidFill>
                  <a:srgbClr val="4f271c"/>
                </a:solidFill>
                <a:latin typeface="Tw Cen MT"/>
              </a:rPr>
              <a:t>Tokens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7" name="object 3"/>
          <p:cNvSpPr/>
          <p:nvPr/>
        </p:nvSpPr>
        <p:spPr>
          <a:xfrm>
            <a:off x="609480" y="1676520"/>
            <a:ext cx="7950240" cy="378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0600" bIns="0" anchor="t">
            <a:spAutoFit/>
          </a:bodyPr>
          <a:p>
            <a:pPr marL="453960" indent="-429120">
              <a:lnSpc>
                <a:spcPct val="100000"/>
              </a:lnSpc>
              <a:spcBef>
                <a:spcPts val="950"/>
              </a:spcBef>
              <a:buClr>
                <a:srgbClr val="181a0e"/>
              </a:buClr>
              <a:buFont typeface="Arial"/>
              <a:buChar char="■"/>
              <a:tabLst>
                <a:tab algn="l" pos="453240"/>
                <a:tab algn="l" pos="454680"/>
              </a:tabLst>
            </a:pPr>
            <a:r>
              <a:rPr b="1" lang="en-US" sz="2000" spc="-1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Verdana"/>
                <a:ea typeface="DejaVu Sans"/>
              </a:rPr>
              <a:t>Regular Operators:</a:t>
            </a:r>
            <a:endParaRPr b="0" lang="en-US" sz="2000" spc="-1" strike="noStrike">
              <a:latin typeface="Arial"/>
            </a:endParaRPr>
          </a:p>
          <a:p>
            <a:pPr marL="453960" indent="-429120">
              <a:lnSpc>
                <a:spcPts val="3129"/>
              </a:lnSpc>
              <a:spcBef>
                <a:spcPts val="1250"/>
              </a:spcBef>
              <a:buClr>
                <a:srgbClr val="181a0e"/>
              </a:buClr>
              <a:buFont typeface="Arial"/>
              <a:buChar char="■"/>
              <a:tabLst>
                <a:tab algn="l" pos="453240"/>
                <a:tab algn="l" pos="454680"/>
              </a:tabLst>
            </a:pPr>
            <a:r>
              <a:rPr b="0" lang="en-US" sz="2000" spc="75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06" strike="noStrike">
                <a:solidFill>
                  <a:srgbClr val="181a0e"/>
                </a:solidFill>
                <a:latin typeface="Arial"/>
                <a:ea typeface="DejaVu Sans"/>
              </a:rPr>
              <a:t>following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94" strike="noStrike">
                <a:solidFill>
                  <a:srgbClr val="181a0e"/>
                </a:solidFill>
                <a:latin typeface="Arial"/>
                <a:ea typeface="DejaVu Sans"/>
              </a:rPr>
              <a:t>operators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46" strike="noStrike">
                <a:solidFill>
                  <a:srgbClr val="181a0e"/>
                </a:solidFill>
                <a:latin typeface="Arial"/>
                <a:ea typeface="DejaVu Sans"/>
              </a:rPr>
              <a:t>are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60" strike="noStrike">
                <a:solidFill>
                  <a:srgbClr val="181a0e"/>
                </a:solidFill>
                <a:latin typeface="Arial"/>
                <a:ea typeface="DejaVu Sans"/>
              </a:rPr>
              <a:t>called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69" strike="noStrike">
                <a:solidFill>
                  <a:srgbClr val="181a0e"/>
                </a:solidFill>
                <a:latin typeface="Arial"/>
                <a:ea typeface="DejaVu Sans"/>
              </a:rPr>
              <a:t>regular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94" strike="noStrike">
                <a:solidFill>
                  <a:srgbClr val="181a0e"/>
                </a:solidFill>
                <a:latin typeface="Arial"/>
                <a:ea typeface="DejaVu Sans"/>
              </a:rPr>
              <a:t>operators  </a:t>
            </a:r>
            <a:r>
              <a:rPr b="0" lang="en-US" sz="2000" spc="55" strike="noStrike">
                <a:solidFill>
                  <a:srgbClr val="181a0e"/>
                </a:solidFill>
                <a:latin typeface="Arial"/>
                <a:ea typeface="DejaVu Sans"/>
              </a:rPr>
              <a:t>and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46" strike="noStrike">
                <a:solidFill>
                  <a:srgbClr val="181a0e"/>
                </a:solidFill>
                <a:latin typeface="Arial"/>
                <a:ea typeface="DejaVu Sans"/>
              </a:rPr>
              <a:t>language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45" strike="noStrike">
                <a:solidFill>
                  <a:srgbClr val="181a0e"/>
                </a:solidFill>
                <a:latin typeface="Arial"/>
                <a:ea typeface="DejaVu Sans"/>
              </a:rPr>
              <a:t>formed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60" strike="noStrike">
                <a:solidFill>
                  <a:srgbClr val="181a0e"/>
                </a:solidFill>
                <a:latin typeface="Arial"/>
                <a:ea typeface="DejaVu Sans"/>
              </a:rPr>
              <a:t>called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69" strike="noStrike">
                <a:solidFill>
                  <a:srgbClr val="181a0e"/>
                </a:solidFill>
                <a:latin typeface="Arial"/>
                <a:ea typeface="DejaVu Sans"/>
              </a:rPr>
              <a:t>regular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21" strike="noStrike">
                <a:solidFill>
                  <a:srgbClr val="181a0e"/>
                </a:solidFill>
                <a:latin typeface="Arial"/>
                <a:ea typeface="DejaVu Sans"/>
              </a:rPr>
              <a:t>language.</a:t>
            </a:r>
            <a:endParaRPr b="0" lang="en-US" sz="2000" spc="-1" strike="noStrike">
              <a:latin typeface="Arial"/>
            </a:endParaRPr>
          </a:p>
          <a:p>
            <a:pPr lvl="1" marL="984240" indent="-412920">
              <a:lnSpc>
                <a:spcPts val="3336"/>
              </a:lnSpc>
              <a:spcBef>
                <a:spcPts val="255"/>
              </a:spcBef>
              <a:buClr>
                <a:srgbClr val="181a0e"/>
              </a:buClr>
              <a:buFont typeface="Symbol"/>
              <a:buChar char=""/>
              <a:tabLst>
                <a:tab algn="l" pos="984240"/>
                <a:tab algn="l" pos="984960"/>
              </a:tabLst>
            </a:pPr>
            <a:r>
              <a:rPr b="0" i="1" lang="en-US" sz="2000" spc="-202" strike="noStrike">
                <a:solidFill>
                  <a:srgbClr val="181a0e"/>
                </a:solidFill>
                <a:latin typeface="Arial"/>
                <a:ea typeface="DejaVu Sans"/>
              </a:rPr>
              <a:t>.</a:t>
            </a:r>
            <a:r>
              <a:rPr b="0" i="1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→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80" strike="noStrike">
                <a:solidFill>
                  <a:srgbClr val="181a0e"/>
                </a:solidFill>
                <a:latin typeface="Arial"/>
                <a:ea typeface="DejaVu Sans"/>
              </a:rPr>
              <a:t>Concatenation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49" strike="noStrike">
                <a:solidFill>
                  <a:srgbClr val="181a0e"/>
                </a:solidFill>
                <a:latin typeface="Arial"/>
                <a:ea typeface="DejaVu Sans"/>
              </a:rPr>
              <a:t>operator,</a:t>
            </a:r>
            <a:r>
              <a:rPr b="0" i="1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-120" strike="noStrike">
                <a:solidFill>
                  <a:srgbClr val="181a0e"/>
                </a:solidFill>
                <a:latin typeface="Arial"/>
                <a:ea typeface="DejaVu Sans"/>
              </a:rPr>
              <a:t>R.S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-80" strike="noStrike">
                <a:solidFill>
                  <a:srgbClr val="181a0e"/>
                </a:solidFill>
                <a:latin typeface="Arial"/>
                <a:ea typeface="DejaVu Sans"/>
              </a:rPr>
              <a:t>=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5" strike="noStrike">
                <a:solidFill>
                  <a:srgbClr val="181a0e"/>
                </a:solidFill>
                <a:latin typeface="Arial"/>
                <a:ea typeface="DejaVu Sans"/>
              </a:rPr>
              <a:t>{rs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|</a:t>
            </a:r>
            <a:r>
              <a:rPr b="0" i="1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40" strike="noStrike">
                <a:solidFill>
                  <a:srgbClr val="181a0e"/>
                </a:solidFill>
                <a:latin typeface="Arial"/>
                <a:ea typeface="DejaVu Sans"/>
              </a:rPr>
              <a:t>r</a:t>
            </a:r>
            <a:r>
              <a:rPr b="0" i="1" lang="en-US" sz="2000" spc="-21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324" strike="noStrike">
                <a:solidFill>
                  <a:srgbClr val="181a0e"/>
                </a:solidFill>
                <a:latin typeface="DejaVu Sans"/>
                <a:ea typeface="DejaVu Sans"/>
              </a:rPr>
              <a:t>∈</a:t>
            </a:r>
            <a:r>
              <a:rPr b="0" i="1" lang="en-US" sz="2000" spc="-321" strike="noStrike">
                <a:solidFill>
                  <a:srgbClr val="181a0e"/>
                </a:solidFill>
                <a:latin typeface="DejaVu Sans"/>
                <a:ea typeface="DejaVu Sans"/>
              </a:rPr>
              <a:t> </a:t>
            </a:r>
            <a:r>
              <a:rPr b="0" i="1" lang="en-US" sz="2000" spc="-80" strike="noStrike">
                <a:solidFill>
                  <a:srgbClr val="181a0e"/>
                </a:solidFill>
                <a:latin typeface="Arial"/>
                <a:ea typeface="DejaVu Sans"/>
              </a:rPr>
              <a:t>R</a:t>
            </a:r>
            <a:r>
              <a:rPr b="0" i="1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55" strike="noStrike">
                <a:solidFill>
                  <a:srgbClr val="181a0e"/>
                </a:solidFill>
                <a:latin typeface="Arial"/>
                <a:ea typeface="DejaVu Sans"/>
              </a:rPr>
              <a:t>and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26" strike="noStrike">
                <a:solidFill>
                  <a:srgbClr val="181a0e"/>
                </a:solidFill>
                <a:latin typeface="Arial"/>
                <a:ea typeface="DejaVu Sans"/>
              </a:rPr>
              <a:t>s</a:t>
            </a:r>
            <a:r>
              <a:rPr b="0" i="1" lang="en-US" sz="2000" spc="324" strike="noStrike">
                <a:solidFill>
                  <a:srgbClr val="181a0e"/>
                </a:solidFill>
                <a:latin typeface="DejaVu Sans"/>
                <a:ea typeface="DejaVu Sans"/>
              </a:rPr>
              <a:t>∈</a:t>
            </a:r>
            <a:r>
              <a:rPr b="0" i="1" lang="en-US" sz="2000" spc="-435" strike="noStrike">
                <a:solidFill>
                  <a:srgbClr val="181a0e"/>
                </a:solidFill>
                <a:latin typeface="DejaVu Sans"/>
                <a:ea typeface="DejaVu Sans"/>
              </a:rPr>
              <a:t> </a:t>
            </a:r>
            <a:r>
              <a:rPr b="0" i="1" lang="en-US" sz="2000" spc="-80" strike="noStrike">
                <a:solidFill>
                  <a:srgbClr val="181a0e"/>
                </a:solidFill>
                <a:latin typeface="Arial"/>
                <a:ea typeface="DejaVu Sans"/>
              </a:rPr>
              <a:t>S </a:t>
            </a:r>
            <a:r>
              <a:rPr b="0" i="1" lang="en-US" sz="2000" spc="-86" strike="noStrike">
                <a:solidFill>
                  <a:srgbClr val="181a0e"/>
                </a:solidFill>
                <a:latin typeface="Arial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None/>
              <a:tabLst>
                <a:tab algn="l" pos="984240"/>
                <a:tab algn="l" pos="984960"/>
              </a:tabLst>
            </a:pPr>
            <a:endParaRPr b="0" lang="en-US" sz="2400" spc="-1" strike="noStrike">
              <a:latin typeface="Arial"/>
            </a:endParaRPr>
          </a:p>
          <a:p>
            <a:pPr lvl="1" marL="984240" indent="-412920">
              <a:lnSpc>
                <a:spcPct val="100000"/>
              </a:lnSpc>
              <a:spcBef>
                <a:spcPts val="6"/>
              </a:spcBef>
              <a:buClr>
                <a:srgbClr val="181a0e"/>
              </a:buClr>
              <a:buFont typeface="Symbol"/>
              <a:buChar char=""/>
              <a:tabLst>
                <a:tab algn="l" pos="984240"/>
                <a:tab algn="l" pos="984960"/>
              </a:tabLst>
            </a:pPr>
            <a:r>
              <a:rPr b="0" i="1" lang="en-US" sz="2000" spc="-32" strike="noStrike">
                <a:solidFill>
                  <a:srgbClr val="181a0e"/>
                </a:solidFill>
                <a:latin typeface="Arial"/>
                <a:ea typeface="DejaVu Sans"/>
              </a:rPr>
              <a:t>*</a:t>
            </a:r>
            <a:r>
              <a:rPr b="0" i="1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→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66" strike="noStrike">
                <a:solidFill>
                  <a:srgbClr val="181a0e"/>
                </a:solidFill>
                <a:latin typeface="Arial"/>
                <a:ea typeface="DejaVu Sans"/>
              </a:rPr>
              <a:t>Kleene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00" strike="noStrike">
                <a:solidFill>
                  <a:srgbClr val="181a0e"/>
                </a:solidFill>
                <a:latin typeface="Arial"/>
                <a:ea typeface="DejaVu Sans"/>
              </a:rPr>
              <a:t>star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49" strike="noStrike">
                <a:solidFill>
                  <a:srgbClr val="181a0e"/>
                </a:solidFill>
                <a:latin typeface="Arial"/>
                <a:ea typeface="DejaVu Sans"/>
              </a:rPr>
              <a:t>operator,</a:t>
            </a:r>
            <a:r>
              <a:rPr b="0" i="1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66" strike="noStrike">
                <a:solidFill>
                  <a:srgbClr val="181a0e"/>
                </a:solidFill>
                <a:latin typeface="Arial"/>
                <a:ea typeface="DejaVu Sans"/>
              </a:rPr>
              <a:t>A*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-80" strike="noStrike">
                <a:solidFill>
                  <a:srgbClr val="181a0e"/>
                </a:solidFill>
                <a:latin typeface="Arial"/>
                <a:ea typeface="DejaVu Sans"/>
              </a:rPr>
              <a:t>=</a:t>
            </a:r>
            <a:r>
              <a:rPr b="0" i="1" lang="en-US" sz="2000" spc="-20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-1" strike="noStrike">
                <a:solidFill>
                  <a:srgbClr val="181a0e"/>
                </a:solidFill>
                <a:latin typeface="DejaVu Sans"/>
                <a:ea typeface="DejaVu Sans"/>
              </a:rPr>
              <a:t>⋃</a:t>
            </a:r>
            <a:r>
              <a:rPr b="0" i="1" lang="en-US" sz="2000" spc="-1" strike="noStrike" baseline="-32000">
                <a:solidFill>
                  <a:srgbClr val="181a0e"/>
                </a:solidFill>
                <a:latin typeface="Arial"/>
                <a:ea typeface="DejaVu Sans"/>
              </a:rPr>
              <a:t>i≥0 </a:t>
            </a:r>
            <a:r>
              <a:rPr b="0" i="1" lang="en-US" sz="2000" spc="94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i="1" lang="en-US" sz="2000" spc="145" strike="noStrike" baseline="32000">
                <a:solidFill>
                  <a:srgbClr val="181a0e"/>
                </a:solidFill>
                <a:latin typeface="Arial"/>
                <a:ea typeface="DejaVu Sans"/>
              </a:rPr>
              <a:t>i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None/>
              <a:tabLst>
                <a:tab algn="l" pos="984240"/>
                <a:tab algn="l" pos="984960"/>
              </a:tabLst>
            </a:pPr>
            <a:endParaRPr b="0" lang="en-US" sz="2400" spc="-1" strike="noStrike">
              <a:latin typeface="Arial"/>
            </a:endParaRPr>
          </a:p>
          <a:p>
            <a:pPr marL="572040">
              <a:lnSpc>
                <a:spcPts val="3336"/>
              </a:lnSpc>
              <a:buNone/>
              <a:tabLst>
                <a:tab algn="l" pos="984240"/>
              </a:tabLst>
            </a:pPr>
            <a:r>
              <a:rPr b="0" i="1" lang="en-US" sz="2000" spc="1" strike="noStrike">
                <a:solidFill>
                  <a:srgbClr val="181a0e"/>
                </a:solidFill>
                <a:latin typeface="Arial"/>
                <a:ea typeface="DejaVu Sans"/>
              </a:rPr>
              <a:t>–</a:t>
            </a:r>
            <a:r>
              <a:rPr b="0" i="1" lang="en-US" sz="2000" spc="1" strike="noStrike">
                <a:solidFill>
                  <a:srgbClr val="181a0e"/>
                </a:solidFill>
                <a:latin typeface="Arial"/>
                <a:ea typeface="DejaVu Sans"/>
              </a:rPr>
              <a:t>	</a:t>
            </a:r>
            <a:r>
              <a:rPr b="0" i="1" lang="en-US" sz="2000" spc="-80" strike="noStrike">
                <a:solidFill>
                  <a:srgbClr val="181a0e"/>
                </a:solidFill>
                <a:latin typeface="Arial"/>
                <a:ea typeface="DejaVu Sans"/>
              </a:rPr>
              <a:t>+</a:t>
            </a:r>
            <a:r>
              <a:rPr b="0" i="1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80" strike="noStrike">
                <a:solidFill>
                  <a:srgbClr val="181a0e"/>
                </a:solidFill>
                <a:latin typeface="Arial"/>
                <a:ea typeface="DejaVu Sans"/>
              </a:rPr>
              <a:t>/</a:t>
            </a:r>
            <a:r>
              <a:rPr b="0" i="1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735" strike="noStrike">
                <a:solidFill>
                  <a:srgbClr val="181a0e"/>
                </a:solidFill>
                <a:latin typeface="DejaVu Sans"/>
                <a:ea typeface="DejaVu Sans"/>
              </a:rPr>
              <a:t>∪</a:t>
            </a:r>
            <a:r>
              <a:rPr b="0" i="1" lang="en-US" sz="2000" spc="-327" strike="noStrike">
                <a:solidFill>
                  <a:srgbClr val="181a0e"/>
                </a:solidFill>
                <a:latin typeface="DejaVu Sans"/>
                <a:ea typeface="DejaVu Sans"/>
              </a:rPr>
              <a:t> </a:t>
            </a:r>
            <a:r>
              <a:rPr b="0" i="1" lang="en-US" sz="2000" spc="180" strike="noStrike">
                <a:solidFill>
                  <a:srgbClr val="181a0e"/>
                </a:solidFill>
                <a:latin typeface="Arial"/>
                <a:ea typeface="DejaVu Sans"/>
              </a:rPr>
              <a:t>/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|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→</a:t>
            </a:r>
            <a:r>
              <a:rPr b="0" i="1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75" strike="noStrike">
                <a:solidFill>
                  <a:srgbClr val="181a0e"/>
                </a:solidFill>
                <a:latin typeface="Arial"/>
                <a:ea typeface="DejaVu Sans"/>
              </a:rPr>
              <a:t>Choice/union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49" strike="noStrike">
                <a:solidFill>
                  <a:srgbClr val="181a0e"/>
                </a:solidFill>
                <a:latin typeface="Arial"/>
                <a:ea typeface="DejaVu Sans"/>
              </a:rPr>
              <a:t>operator,</a:t>
            </a:r>
            <a:r>
              <a:rPr b="0" i="1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-80" strike="noStrike">
                <a:solidFill>
                  <a:srgbClr val="181a0e"/>
                </a:solidFill>
                <a:latin typeface="Arial"/>
                <a:ea typeface="DejaVu Sans"/>
              </a:rPr>
              <a:t>R</a:t>
            </a:r>
            <a:r>
              <a:rPr b="0" i="1" lang="en-US" sz="2000" spc="-21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735" strike="noStrike">
                <a:solidFill>
                  <a:srgbClr val="181a0e"/>
                </a:solidFill>
                <a:latin typeface="DejaVu Sans"/>
                <a:ea typeface="DejaVu Sans"/>
              </a:rPr>
              <a:t>∪</a:t>
            </a:r>
            <a:r>
              <a:rPr b="0" i="1" lang="en-US" sz="2000" spc="-327" strike="noStrike">
                <a:solidFill>
                  <a:srgbClr val="181a0e"/>
                </a:solidFill>
                <a:latin typeface="DejaVu Sans"/>
                <a:ea typeface="DejaVu Sans"/>
              </a:rPr>
              <a:t> </a:t>
            </a:r>
            <a:r>
              <a:rPr b="0" i="1" lang="en-US" sz="2000" spc="-80" strike="noStrike">
                <a:solidFill>
                  <a:srgbClr val="181a0e"/>
                </a:solidFill>
                <a:latin typeface="Arial"/>
                <a:ea typeface="DejaVu Sans"/>
              </a:rPr>
              <a:t>S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-80" strike="noStrike">
                <a:solidFill>
                  <a:srgbClr val="181a0e"/>
                </a:solidFill>
                <a:latin typeface="Arial"/>
                <a:ea typeface="DejaVu Sans"/>
              </a:rPr>
              <a:t>=</a:t>
            </a:r>
            <a:r>
              <a:rPr b="0" i="1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09" strike="noStrike">
                <a:solidFill>
                  <a:srgbClr val="181a0e"/>
                </a:solidFill>
                <a:latin typeface="Arial"/>
                <a:ea typeface="DejaVu Sans"/>
              </a:rPr>
              <a:t>{t</a:t>
            </a:r>
            <a:r>
              <a:rPr b="0" i="1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|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310" strike="noStrike">
                <a:solidFill>
                  <a:srgbClr val="181a0e"/>
                </a:solidFill>
                <a:latin typeface="Arial"/>
                <a:ea typeface="DejaVu Sans"/>
              </a:rPr>
              <a:t>t</a:t>
            </a:r>
            <a:r>
              <a:rPr b="0" i="1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324" strike="noStrike">
                <a:solidFill>
                  <a:srgbClr val="181a0e"/>
                </a:solidFill>
                <a:latin typeface="DejaVu Sans"/>
                <a:ea typeface="DejaVu Sans"/>
              </a:rPr>
              <a:t>∈ </a:t>
            </a:r>
            <a:r>
              <a:rPr b="0" i="1" lang="en-US" sz="2000" spc="-80" strike="noStrike">
                <a:solidFill>
                  <a:srgbClr val="181a0e"/>
                </a:solidFill>
                <a:latin typeface="Arial"/>
                <a:ea typeface="DejaVu Sans"/>
              </a:rPr>
              <a:t>R</a:t>
            </a:r>
            <a:r>
              <a:rPr b="0" i="1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26" strike="noStrike">
                <a:solidFill>
                  <a:srgbClr val="181a0e"/>
                </a:solidFill>
                <a:latin typeface="Arial"/>
                <a:ea typeface="DejaVu Sans"/>
              </a:rPr>
              <a:t>or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310" strike="noStrike">
                <a:solidFill>
                  <a:srgbClr val="181a0e"/>
                </a:solidFill>
                <a:latin typeface="Arial"/>
                <a:ea typeface="DejaVu Sans"/>
              </a:rPr>
              <a:t>t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324" strike="noStrike">
                <a:solidFill>
                  <a:srgbClr val="181a0e"/>
                </a:solidFill>
                <a:latin typeface="DejaVu Sans"/>
                <a:ea typeface="DejaVu Sans"/>
              </a:rPr>
              <a:t>∈</a:t>
            </a:r>
            <a:r>
              <a:rPr b="0" i="1" lang="en-US" sz="2000" spc="-321" strike="noStrike">
                <a:solidFill>
                  <a:srgbClr val="181a0e"/>
                </a:solidFill>
                <a:latin typeface="DejaVu Sans"/>
                <a:ea typeface="DejaVu Sans"/>
              </a:rPr>
              <a:t> </a:t>
            </a:r>
            <a:r>
              <a:rPr b="0" i="1" lang="en-US" sz="2000" spc="-80" strike="noStrike">
                <a:solidFill>
                  <a:srgbClr val="181a0e"/>
                </a:solidFill>
                <a:latin typeface="Arial"/>
                <a:ea typeface="DejaVu Sans"/>
              </a:rPr>
              <a:t>S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-86" strike="noStrike">
                <a:solidFill>
                  <a:srgbClr val="181a0e"/>
                </a:solidFill>
                <a:latin typeface="Arial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37EB17-5811-43CB-8274-FCCD2093412F}" type="slidenum">
              <a:t>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70693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51" strike="noStrike">
                <a:solidFill>
                  <a:srgbClr val="4f271c"/>
                </a:solidFill>
                <a:latin typeface="Tw Cen MT"/>
              </a:rPr>
              <a:t>Speciﬁcation </a:t>
            </a:r>
            <a:r>
              <a:rPr b="0" lang="en-US" sz="4400" spc="282" strike="noStrike">
                <a:solidFill>
                  <a:srgbClr val="4f271c"/>
                </a:solidFill>
                <a:latin typeface="Tw Cen MT"/>
              </a:rPr>
              <a:t>of</a:t>
            </a:r>
            <a:r>
              <a:rPr b="0" lang="en-US" sz="4400" spc="-752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6" strike="noStrike">
                <a:solidFill>
                  <a:srgbClr val="4f271c"/>
                </a:solidFill>
                <a:latin typeface="Tw Cen MT"/>
              </a:rPr>
              <a:t>Tokens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9" name="object 3"/>
          <p:cNvSpPr/>
          <p:nvPr/>
        </p:nvSpPr>
        <p:spPr>
          <a:xfrm>
            <a:off x="1050120" y="2053080"/>
            <a:ext cx="6984000" cy="31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8600" bIns="0" anchor="t">
            <a:spAutoFit/>
          </a:bodyPr>
          <a:p>
            <a:pPr marL="441360" indent="-429120">
              <a:lnSpc>
                <a:spcPct val="100000"/>
              </a:lnSpc>
              <a:spcBef>
                <a:spcPts val="1091"/>
              </a:spcBef>
              <a:buClr>
                <a:srgbClr val="181a0e"/>
              </a:buClr>
              <a:buFont typeface="Arial"/>
              <a:buChar char="■"/>
              <a:tabLst>
                <a:tab algn="l" pos="440640"/>
                <a:tab algn="l" pos="442080"/>
              </a:tabLst>
            </a:pPr>
            <a:r>
              <a:rPr b="1" lang="en-US" sz="2400" spc="-1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Verdana"/>
                <a:ea typeface="DejaVu Sans"/>
              </a:rPr>
              <a:t>Regular Expression (RE):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76"/>
              </a:spcBef>
              <a:buClr>
                <a:srgbClr val="181a0e"/>
              </a:buClr>
              <a:buFont typeface="Aria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80" strike="noStrike">
                <a:solidFill>
                  <a:srgbClr val="181a0e"/>
                </a:solidFill>
                <a:latin typeface="Arial"/>
                <a:ea typeface="DejaVu Sans"/>
              </a:rPr>
              <a:t>We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  <a:ea typeface="DejaVu Sans"/>
              </a:rPr>
              <a:t>use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regular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expression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97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describe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6" strike="noStrike">
                <a:solidFill>
                  <a:srgbClr val="181a0e"/>
                </a:solidFill>
                <a:latin typeface="Arial"/>
                <a:ea typeface="DejaVu Sans"/>
              </a:rPr>
              <a:t>tokens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of  </a:t>
            </a:r>
            <a:r>
              <a:rPr b="0" lang="en-US" sz="2400" spc="-26" strike="noStrike">
                <a:solidFill>
                  <a:srgbClr val="181a0e"/>
                </a:solidFill>
                <a:latin typeface="Arial"/>
                <a:ea typeface="DejaVu Sans"/>
              </a:rPr>
              <a:t>a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programming</a:t>
            </a:r>
            <a:r>
              <a:rPr b="0" lang="en-US" sz="2400" spc="-36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21" strike="noStrike">
                <a:solidFill>
                  <a:srgbClr val="181a0e"/>
                </a:solidFill>
                <a:latin typeface="Arial"/>
                <a:ea typeface="DejaVu Sans"/>
              </a:rPr>
              <a:t>language.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ct val="100000"/>
              </a:lnSpc>
              <a:spcBef>
                <a:spcPts val="921"/>
              </a:spcBef>
              <a:buClr>
                <a:srgbClr val="181a0e"/>
              </a:buClr>
              <a:buFont typeface="Arial"/>
              <a:buChar char="■"/>
              <a:tabLst>
                <a:tab algn="l" pos="440640"/>
                <a:tab algn="l" pos="442080"/>
              </a:tabLst>
            </a:pPr>
            <a:r>
              <a:rPr b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Basic Symbol</a:t>
            </a:r>
            <a:endParaRPr b="0" lang="en-US" sz="24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90"/>
              </a:spcBef>
              <a:buClr>
                <a:srgbClr val="181a0e"/>
              </a:buClr>
              <a:buFont typeface="Symbol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-1" strike="noStrike">
                <a:solidFill>
                  <a:srgbClr val="181a0e"/>
                </a:solidFill>
                <a:latin typeface="Arial"/>
                <a:ea typeface="DejaVu Sans"/>
              </a:rPr>
              <a:t>ε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regular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expression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denoting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language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86" strike="noStrike">
                <a:solidFill>
                  <a:srgbClr val="181a0e"/>
                </a:solidFill>
                <a:latin typeface="Arial"/>
                <a:ea typeface="DejaVu Sans"/>
              </a:rPr>
              <a:t>{</a:t>
            </a:r>
            <a:r>
              <a:rPr b="0" i="1" lang="en-US" sz="2400" spc="-20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1" strike="noStrike">
                <a:solidFill>
                  <a:srgbClr val="181a0e"/>
                </a:solidFill>
                <a:latin typeface="Arial"/>
                <a:ea typeface="DejaVu Sans"/>
              </a:rPr>
              <a:t>ε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86" strike="noStrike">
                <a:solidFill>
                  <a:srgbClr val="181a0e"/>
                </a:solidFill>
                <a:latin typeface="Arial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39"/>
              </a:spcBef>
              <a:buClr>
                <a:srgbClr val="181a0e"/>
              </a:buClr>
              <a:buFont typeface="Symbol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324" strike="noStrike">
                <a:solidFill>
                  <a:srgbClr val="181a0e"/>
                </a:solidFill>
                <a:latin typeface="DejaVu Sans"/>
                <a:ea typeface="DejaVu Sans"/>
              </a:rPr>
              <a:t>∈</a:t>
            </a:r>
            <a:r>
              <a:rPr b="0" i="1" lang="en-US" sz="2400" spc="-327" strike="noStrike">
                <a:solidFill>
                  <a:srgbClr val="181a0e"/>
                </a:solidFill>
                <a:latin typeface="DejaVu Sans"/>
                <a:ea typeface="DejaVu Sans"/>
              </a:rPr>
              <a:t> </a:t>
            </a:r>
            <a:r>
              <a:rPr b="0" i="1" lang="en-US" sz="2400" spc="165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regular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expression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denoting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66" strike="noStrike">
                <a:solidFill>
                  <a:srgbClr val="181a0e"/>
                </a:solidFill>
                <a:latin typeface="Arial"/>
                <a:ea typeface="DejaVu Sans"/>
              </a:rPr>
              <a:t>{a}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833D8BB-DEF4-4129-B1C5-44872F9E4EA4}" type="slidenum">
              <a:t>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6459480" cy="1353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51" strike="noStrike">
                <a:solidFill>
                  <a:srgbClr val="4f271c"/>
                </a:solidFill>
                <a:latin typeface="Tw Cen MT"/>
              </a:rPr>
              <a:t>Speciﬁcation </a:t>
            </a:r>
            <a:r>
              <a:rPr b="0" lang="en-US" sz="4400" spc="282" strike="noStrike">
                <a:solidFill>
                  <a:srgbClr val="4f271c"/>
                </a:solidFill>
                <a:latin typeface="Tw Cen MT"/>
              </a:rPr>
              <a:t>of</a:t>
            </a:r>
            <a:r>
              <a:rPr b="0" lang="en-US" sz="4400" spc="-752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6" strike="noStrike">
                <a:solidFill>
                  <a:srgbClr val="4f271c"/>
                </a:solidFill>
                <a:latin typeface="Tw Cen MT"/>
              </a:rPr>
              <a:t>Tokens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1" name="object 3"/>
          <p:cNvSpPr/>
          <p:nvPr/>
        </p:nvSpPr>
        <p:spPr>
          <a:xfrm>
            <a:off x="685800" y="1981080"/>
            <a:ext cx="8457480" cy="257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154" strike="noStrike">
                <a:solidFill>
                  <a:srgbClr val="181a0e"/>
                </a:solidFill>
                <a:latin typeface="Arial"/>
                <a:ea typeface="DejaVu Sans"/>
              </a:rPr>
              <a:t>If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40" strike="noStrike">
                <a:solidFill>
                  <a:srgbClr val="181a0e"/>
                </a:solidFill>
                <a:latin typeface="Arial"/>
                <a:ea typeface="DejaVu Sans"/>
              </a:rPr>
              <a:t>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and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26" strike="noStrike">
                <a:solidFill>
                  <a:srgbClr val="181a0e"/>
                </a:solidFill>
                <a:latin typeface="Arial"/>
                <a:ea typeface="DejaVu Sans"/>
              </a:rPr>
              <a:t>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are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regular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expressions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denoting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languages  </a:t>
            </a:r>
            <a:r>
              <a:rPr b="0" lang="en-US" sz="2400" spc="-55" strike="noStrike">
                <a:solidFill>
                  <a:srgbClr val="181a0e"/>
                </a:solidFill>
                <a:latin typeface="Arial"/>
                <a:ea typeface="DejaVu Sans"/>
              </a:rPr>
              <a:t>L1(r)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and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181a0e"/>
                </a:solidFill>
                <a:latin typeface="Arial"/>
                <a:ea typeface="DejaVu Sans"/>
              </a:rPr>
              <a:t>L2(s)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  <a:ea typeface="DejaVu Sans"/>
              </a:rPr>
              <a:t>respectively,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31" strike="noStrike">
                <a:solidFill>
                  <a:srgbClr val="181a0e"/>
                </a:solidFill>
                <a:latin typeface="Arial"/>
                <a:ea typeface="DejaVu Sans"/>
              </a:rPr>
              <a:t>then</a:t>
            </a:r>
            <a:endParaRPr b="0" lang="en-US" sz="24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371"/>
              </a:spcBef>
              <a:buClr>
                <a:srgbClr val="181a0e"/>
              </a:buClr>
              <a:buFont typeface="Symbol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140" strike="noStrike">
                <a:solidFill>
                  <a:srgbClr val="181a0e"/>
                </a:solidFill>
                <a:latin typeface="Arial"/>
                <a:ea typeface="DejaVu Sans"/>
              </a:rPr>
              <a:t>r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80" strike="noStrike">
                <a:solidFill>
                  <a:srgbClr val="181a0e"/>
                </a:solidFill>
                <a:latin typeface="Arial"/>
                <a:ea typeface="DejaVu Sans"/>
              </a:rPr>
              <a:t>+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26" strike="noStrike">
                <a:solidFill>
                  <a:srgbClr val="181a0e"/>
                </a:solidFill>
                <a:latin typeface="Arial"/>
                <a:ea typeface="DejaVu Sans"/>
              </a:rPr>
              <a:t>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regular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expression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denoting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55" strike="noStrike">
                <a:solidFill>
                  <a:srgbClr val="181a0e"/>
                </a:solidFill>
                <a:latin typeface="Arial"/>
                <a:ea typeface="DejaVu Sans"/>
              </a:rPr>
              <a:t>L1(r)</a:t>
            </a:r>
            <a:r>
              <a:rPr b="0" i="1" lang="en-US" sz="2400" spc="-20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735" strike="noStrike">
                <a:solidFill>
                  <a:srgbClr val="181a0e"/>
                </a:solidFill>
                <a:latin typeface="DejaVu Sans"/>
                <a:ea typeface="DejaVu Sans"/>
              </a:rPr>
              <a:t>∪</a:t>
            </a:r>
            <a:r>
              <a:rPr b="0" i="1" lang="en-US" sz="2400" spc="-316" strike="noStrike">
                <a:solidFill>
                  <a:srgbClr val="181a0e"/>
                </a:solidFill>
                <a:latin typeface="DejaVu Sans"/>
                <a:ea typeface="DejaVu Sans"/>
              </a:rPr>
              <a:t> </a:t>
            </a:r>
            <a:r>
              <a:rPr b="0" i="1" lang="en-US" sz="2400" spc="-1" strike="noStrike">
                <a:solidFill>
                  <a:srgbClr val="181a0e"/>
                </a:solidFill>
                <a:latin typeface="Arial"/>
                <a:ea typeface="DejaVu Sans"/>
              </a:rPr>
              <a:t>L2(s)</a:t>
            </a:r>
            <a:endParaRPr b="0" lang="en-US" sz="24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79"/>
              </a:spcBef>
              <a:buClr>
                <a:srgbClr val="181a0e"/>
              </a:buClr>
              <a:buFont typeface="Symbol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rs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regular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expression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denoting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55" strike="noStrike">
                <a:solidFill>
                  <a:srgbClr val="181a0e"/>
                </a:solidFill>
                <a:latin typeface="Arial"/>
                <a:ea typeface="DejaVu Sans"/>
              </a:rPr>
              <a:t>L1(r)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202" strike="noStrike">
                <a:solidFill>
                  <a:srgbClr val="181a0e"/>
                </a:solidFill>
                <a:latin typeface="Arial"/>
                <a:ea typeface="DejaVu Sans"/>
              </a:rPr>
              <a:t>.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1" strike="noStrike">
                <a:solidFill>
                  <a:srgbClr val="181a0e"/>
                </a:solidFill>
                <a:latin typeface="Arial"/>
                <a:ea typeface="DejaVu Sans"/>
              </a:rPr>
              <a:t>L2(s)</a:t>
            </a:r>
            <a:endParaRPr b="0" lang="en-US" sz="24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96"/>
              </a:spcBef>
              <a:buClr>
                <a:srgbClr val="181a0e"/>
              </a:buClr>
              <a:buFont typeface="Symbol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49" strike="noStrike">
                <a:solidFill>
                  <a:srgbClr val="181a0e"/>
                </a:solidFill>
                <a:latin typeface="Arial"/>
                <a:ea typeface="DejaVu Sans"/>
              </a:rPr>
              <a:t>r*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regular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expression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denoting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72" strike="noStrike">
                <a:solidFill>
                  <a:srgbClr val="181a0e"/>
                </a:solidFill>
                <a:latin typeface="Arial"/>
                <a:ea typeface="DejaVu Sans"/>
              </a:rPr>
              <a:t>(L1(r)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86" strike="noStrike">
                <a:solidFill>
                  <a:srgbClr val="181a0e"/>
                </a:solidFill>
                <a:latin typeface="Arial"/>
                <a:ea typeface="DejaVu Sans"/>
              </a:rPr>
              <a:t>)*</a:t>
            </a:r>
            <a:endParaRPr b="0" lang="en-US" sz="24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90"/>
              </a:spcBef>
              <a:buClr>
                <a:srgbClr val="181a0e"/>
              </a:buClr>
              <a:buFont typeface="Symbol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-46" strike="noStrike">
                <a:solidFill>
                  <a:srgbClr val="181a0e"/>
                </a:solidFill>
                <a:latin typeface="Arial"/>
                <a:ea typeface="DejaVu Sans"/>
              </a:rPr>
              <a:t>(r)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regular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expression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denoting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55" strike="noStrike">
                <a:solidFill>
                  <a:srgbClr val="181a0e"/>
                </a:solidFill>
                <a:latin typeface="Arial"/>
                <a:ea typeface="DejaVu Sans"/>
              </a:rPr>
              <a:t>L1(r)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752685-D097-4B70-9520-FD8E3AD5D310}" type="slidenum">
              <a:t>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6459480" cy="1353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51" strike="noStrike">
                <a:solidFill>
                  <a:srgbClr val="4f271c"/>
                </a:solidFill>
                <a:latin typeface="Tw Cen MT"/>
              </a:rPr>
              <a:t>Speciﬁcation </a:t>
            </a:r>
            <a:r>
              <a:rPr b="0" lang="en-US" sz="4400" spc="282" strike="noStrike">
                <a:solidFill>
                  <a:srgbClr val="4f271c"/>
                </a:solidFill>
                <a:latin typeface="Tw Cen MT"/>
              </a:rPr>
              <a:t>of</a:t>
            </a:r>
            <a:r>
              <a:rPr b="0" lang="en-US" sz="4400" spc="-752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6" strike="noStrike">
                <a:solidFill>
                  <a:srgbClr val="4f271c"/>
                </a:solidFill>
                <a:latin typeface="Tw Cen MT"/>
              </a:rPr>
              <a:t>Tokens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3" name="object 3"/>
          <p:cNvSpPr/>
          <p:nvPr/>
        </p:nvSpPr>
        <p:spPr>
          <a:xfrm>
            <a:off x="914400" y="1676520"/>
            <a:ext cx="8076600" cy="39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598680" indent="-429120">
              <a:lnSpc>
                <a:spcPct val="100000"/>
              </a:lnSpc>
              <a:spcBef>
                <a:spcPts val="99"/>
              </a:spcBef>
              <a:buClr>
                <a:srgbClr val="181a0e"/>
              </a:buClr>
              <a:buFont typeface="Arial"/>
              <a:buChar char="■"/>
              <a:tabLst>
                <a:tab algn="l" pos="598680"/>
                <a:tab algn="l" pos="599400"/>
              </a:tabLst>
            </a:pPr>
            <a:r>
              <a:rPr b="1" i="1" lang="en-US" sz="2900" spc="-182" strike="noStrike">
                <a:solidFill>
                  <a:srgbClr val="181a0e"/>
                </a:solidFill>
                <a:latin typeface="Verdana"/>
                <a:ea typeface="DejaVu Sans"/>
              </a:rPr>
              <a:t>Practice</a:t>
            </a:r>
            <a:r>
              <a:rPr b="1" i="1" lang="en-US" sz="2900" spc="-401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1" i="1" lang="en-US" sz="2900" spc="-236" strike="noStrike">
                <a:solidFill>
                  <a:srgbClr val="181a0e"/>
                </a:solidFill>
                <a:latin typeface="Verdana"/>
                <a:ea typeface="DejaVu Sans"/>
              </a:rPr>
              <a:t>Questions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buNone/>
              <a:tabLst>
                <a:tab algn="l" pos="598680"/>
                <a:tab algn="l" pos="599400"/>
              </a:tabLst>
            </a:pPr>
            <a:endParaRPr b="0" lang="en-US" sz="3600" spc="-1" strike="noStrike">
              <a:latin typeface="Arial"/>
            </a:endParaRPr>
          </a:p>
          <a:p>
            <a:pPr marL="672480" indent="-641520">
              <a:lnSpc>
                <a:spcPct val="100000"/>
              </a:lnSpc>
              <a:spcBef>
                <a:spcPts val="6"/>
              </a:spcBef>
              <a:buClr>
                <a:srgbClr val="181a0e"/>
              </a:buClr>
              <a:buFont typeface="Arial"/>
              <a:buAutoNum type="alphaLcParenR"/>
              <a:tabLst>
                <a:tab algn="l" pos="671760"/>
                <a:tab algn="l" pos="672480"/>
              </a:tabLst>
            </a:pPr>
            <a:r>
              <a:rPr b="0" lang="en-US" sz="2400" spc="-97" strike="noStrike">
                <a:solidFill>
                  <a:srgbClr val="181a0e"/>
                </a:solidFill>
                <a:latin typeface="Arial"/>
                <a:ea typeface="DejaVu Sans"/>
              </a:rPr>
              <a:t>RE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  <a:ea typeface="DejaVu Sans"/>
              </a:rPr>
              <a:t>in which every pair  of adjacent zero’s appear before any pair of adjacent ones.</a:t>
            </a:r>
            <a:endParaRPr b="0" lang="en-US" sz="2400" spc="-1" strike="noStrike">
              <a:latin typeface="Arial"/>
            </a:endParaRPr>
          </a:p>
          <a:p>
            <a:pPr marL="672480" indent="-659880">
              <a:lnSpc>
                <a:spcPct val="100000"/>
              </a:lnSpc>
              <a:spcBef>
                <a:spcPts val="519"/>
              </a:spcBef>
              <a:buClr>
                <a:srgbClr val="181a0e"/>
              </a:buClr>
              <a:buFont typeface="Arial"/>
              <a:buAutoNum type="alphaLcParenR"/>
              <a:tabLst>
                <a:tab algn="l" pos="671760"/>
                <a:tab algn="l" pos="672480"/>
              </a:tabLst>
            </a:pPr>
            <a:r>
              <a:rPr b="0" lang="en-US" sz="2400" spc="-97" strike="noStrike">
                <a:solidFill>
                  <a:srgbClr val="181a0e"/>
                </a:solidFill>
                <a:latin typeface="Arial"/>
                <a:ea typeface="DejaVu Sans"/>
              </a:rPr>
              <a:t>RE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  <a:ea typeface="DejaVu Sans"/>
              </a:rPr>
              <a:t>that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0" strike="noStrike">
                <a:solidFill>
                  <a:srgbClr val="181a0e"/>
                </a:solidFill>
                <a:latin typeface="Arial"/>
                <a:ea typeface="DejaVu Sans"/>
              </a:rPr>
              <a:t>gives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binary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strings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having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at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  <a:ea typeface="DejaVu Sans"/>
              </a:rPr>
              <a:t>most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97" strike="noStrike">
                <a:solidFill>
                  <a:srgbClr val="181a0e"/>
                </a:solidFill>
                <a:latin typeface="Arial"/>
                <a:ea typeface="DejaVu Sans"/>
              </a:rPr>
              <a:t>two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-114" strike="noStrike">
                <a:solidFill>
                  <a:srgbClr val="181a0e"/>
                </a:solidFill>
                <a:latin typeface="Arial"/>
                <a:ea typeface="DejaVu Sans"/>
              </a:rPr>
              <a:t>1s</a:t>
            </a:r>
            <a:endParaRPr b="0" lang="en-US" sz="2400" spc="-1" strike="noStrike">
              <a:latin typeface="Arial"/>
            </a:endParaRPr>
          </a:p>
          <a:p>
            <a:pPr marL="671760" indent="-638640">
              <a:lnSpc>
                <a:spcPct val="114000"/>
              </a:lnSpc>
              <a:spcBef>
                <a:spcPts val="1199"/>
              </a:spcBef>
              <a:buClr>
                <a:srgbClr val="181a0e"/>
              </a:buClr>
              <a:buFont typeface="Arial"/>
              <a:buAutoNum type="alphaLcParenR"/>
              <a:tabLst>
                <a:tab algn="l" pos="671760"/>
                <a:tab algn="l" pos="672480"/>
              </a:tabLst>
            </a:pPr>
            <a:r>
              <a:rPr b="0" lang="en-US" sz="2400" spc="-97" strike="noStrike">
                <a:solidFill>
                  <a:srgbClr val="181a0e"/>
                </a:solidFill>
                <a:latin typeface="Arial"/>
                <a:ea typeface="DejaVu Sans"/>
              </a:rPr>
              <a:t>RE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  <a:ea typeface="DejaVu Sans"/>
              </a:rPr>
              <a:t>that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0" strike="noStrike">
                <a:solidFill>
                  <a:srgbClr val="181a0e"/>
                </a:solidFill>
                <a:latin typeface="Arial"/>
                <a:ea typeface="DejaVu Sans"/>
              </a:rPr>
              <a:t>denotes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language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" strike="noStrike">
                <a:solidFill>
                  <a:srgbClr val="181a0e"/>
                </a:solidFill>
                <a:latin typeface="Arial"/>
                <a:ea typeface="DejaVu Sans"/>
              </a:rPr>
              <a:t>all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strings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  <a:ea typeface="DejaVu Sans"/>
              </a:rPr>
              <a:t>that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ends  </a:t>
            </a:r>
            <a:r>
              <a:rPr b="0" lang="en-US" sz="2400" spc="160" strike="noStrike">
                <a:solidFill>
                  <a:srgbClr val="181a0e"/>
                </a:solidFill>
                <a:latin typeface="Arial"/>
                <a:ea typeface="DejaVu Sans"/>
              </a:rPr>
              <a:t>with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375" strike="noStrike">
                <a:solidFill>
                  <a:srgbClr val="181a0e"/>
                </a:solidFill>
                <a:latin typeface="Arial"/>
                <a:ea typeface="DejaVu Sans"/>
              </a:rPr>
              <a:t>00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1" strike="noStrike">
                <a:solidFill>
                  <a:srgbClr val="181a0e"/>
                </a:solidFill>
                <a:latin typeface="Arial"/>
                <a:ea typeface="DejaVu Sans"/>
              </a:rPr>
              <a:t>(binary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number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multiple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0" strike="noStrike">
                <a:solidFill>
                  <a:srgbClr val="181a0e"/>
                </a:solidFill>
                <a:latin typeface="Arial"/>
                <a:ea typeface="DejaVu Sans"/>
              </a:rPr>
              <a:t>4)</a:t>
            </a:r>
            <a:endParaRPr b="0" lang="en-US" sz="2400" spc="-1" strike="noStrike">
              <a:latin typeface="Arial"/>
            </a:endParaRPr>
          </a:p>
          <a:p>
            <a:pPr marL="671760" indent="-659880">
              <a:lnSpc>
                <a:spcPct val="114000"/>
              </a:lnSpc>
              <a:buClr>
                <a:srgbClr val="181a0e"/>
              </a:buClr>
              <a:buFont typeface="Arial"/>
              <a:buAutoNum type="alphaLcParenR"/>
              <a:tabLst>
                <a:tab algn="l" pos="671760"/>
                <a:tab algn="l" pos="672480"/>
              </a:tabLst>
            </a:pPr>
            <a:r>
              <a:rPr b="0" lang="en-US" sz="2400" spc="-97" strike="noStrike">
                <a:solidFill>
                  <a:srgbClr val="181a0e"/>
                </a:solidFill>
                <a:latin typeface="Arial"/>
                <a:ea typeface="DejaVu Sans"/>
              </a:rPr>
              <a:t>RE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  <a:ea typeface="DejaVu Sans"/>
              </a:rPr>
              <a:t>that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0" strike="noStrike">
                <a:solidFill>
                  <a:srgbClr val="181a0e"/>
                </a:solidFill>
                <a:latin typeface="Arial"/>
                <a:ea typeface="DejaVu Sans"/>
              </a:rPr>
              <a:t>denotes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set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85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" strike="noStrike">
                <a:solidFill>
                  <a:srgbClr val="181a0e"/>
                </a:solidFill>
                <a:latin typeface="Arial"/>
                <a:ea typeface="DejaVu Sans"/>
              </a:rPr>
              <a:t>all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strings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  <a:ea typeface="DejaVu Sans"/>
              </a:rPr>
              <a:t>that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0" strike="noStrike">
                <a:solidFill>
                  <a:srgbClr val="181a0e"/>
                </a:solidFill>
                <a:latin typeface="Arial"/>
                <a:ea typeface="DejaVu Sans"/>
              </a:rPr>
              <a:t>describes 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alternating </a:t>
            </a:r>
            <a:r>
              <a:rPr b="0" lang="en-US" sz="2400" spc="-114" strike="noStrike">
                <a:solidFill>
                  <a:srgbClr val="181a0e"/>
                </a:solidFill>
                <a:latin typeface="Arial"/>
                <a:ea typeface="DejaVu Sans"/>
              </a:rPr>
              <a:t>1s </a:t>
            </a:r>
            <a:r>
              <a:rPr b="0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and</a:t>
            </a:r>
            <a:r>
              <a:rPr b="0" lang="en-US" sz="2400" spc="-56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99" strike="noStrike">
                <a:solidFill>
                  <a:srgbClr val="181a0e"/>
                </a:solidFill>
                <a:latin typeface="Arial"/>
                <a:ea typeface="DejaVu Sans"/>
              </a:rPr>
              <a:t>0s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19FD47-E451-4BDA-A1E9-F2BE7F312D8A}" type="slidenum">
              <a:t>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68407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51" strike="noStrike">
                <a:solidFill>
                  <a:srgbClr val="4f271c"/>
                </a:solidFill>
                <a:latin typeface="Tw Cen MT"/>
              </a:rPr>
              <a:t>Speciﬁcation </a:t>
            </a:r>
            <a:r>
              <a:rPr b="0" lang="en-US" sz="4400" spc="282" strike="noStrike">
                <a:solidFill>
                  <a:srgbClr val="4f271c"/>
                </a:solidFill>
                <a:latin typeface="Tw Cen MT"/>
              </a:rPr>
              <a:t>of</a:t>
            </a:r>
            <a:r>
              <a:rPr b="0" lang="en-US" sz="4400" spc="-752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6" strike="noStrike">
                <a:solidFill>
                  <a:srgbClr val="4f271c"/>
                </a:solidFill>
                <a:latin typeface="Tw Cen MT"/>
              </a:rPr>
              <a:t>Tokens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5" name="object 3"/>
          <p:cNvSpPr/>
          <p:nvPr/>
        </p:nvSpPr>
        <p:spPr>
          <a:xfrm>
            <a:off x="838080" y="1752480"/>
            <a:ext cx="7848000" cy="35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598680" indent="-429120">
              <a:lnSpc>
                <a:spcPct val="100000"/>
              </a:lnSpc>
              <a:spcBef>
                <a:spcPts val="99"/>
              </a:spcBef>
              <a:buClr>
                <a:srgbClr val="181a0e"/>
              </a:buClr>
              <a:buFont typeface="Arial"/>
              <a:buChar char="■"/>
              <a:tabLst>
                <a:tab algn="l" pos="598680"/>
                <a:tab algn="l" pos="599400"/>
              </a:tabLst>
            </a:pPr>
            <a:r>
              <a:rPr b="1" i="1" lang="en-US" sz="2900" spc="-262" strike="noStrike">
                <a:solidFill>
                  <a:srgbClr val="181a0e"/>
                </a:solidFill>
                <a:latin typeface="Verdana"/>
                <a:ea typeface="DejaVu Sans"/>
              </a:rPr>
              <a:t>Answers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None/>
              <a:tabLst>
                <a:tab algn="l" pos="598680"/>
                <a:tab algn="l" pos="599400"/>
              </a:tabLst>
            </a:pPr>
            <a:endParaRPr b="0" lang="en-US" sz="4600" spc="-1" strike="noStrike">
              <a:latin typeface="Arial"/>
            </a:endParaRPr>
          </a:p>
          <a:p>
            <a:pPr marL="30960">
              <a:lnSpc>
                <a:spcPct val="100000"/>
              </a:lnSpc>
              <a:buNone/>
              <a:tabLst>
                <a:tab algn="l" pos="671760"/>
              </a:tabLst>
            </a:pPr>
            <a:r>
              <a:rPr b="0" lang="en-US" sz="2900" spc="-100" strike="noStrike">
                <a:solidFill>
                  <a:srgbClr val="181a0e"/>
                </a:solidFill>
                <a:latin typeface="Arial"/>
                <a:ea typeface="DejaVu Sans"/>
              </a:rPr>
              <a:t>(a)</a:t>
            </a:r>
            <a:r>
              <a:rPr b="0" lang="en-US" sz="2900" spc="-100" strike="noStrike">
                <a:solidFill>
                  <a:srgbClr val="181a0e"/>
                </a:solidFill>
                <a:latin typeface="Arial"/>
                <a:ea typeface="DejaVu Sans"/>
              </a:rPr>
              <a:t>	</a:t>
            </a:r>
            <a:r>
              <a:rPr b="0" lang="en-US" sz="2900" spc="9" strike="noStrike">
                <a:solidFill>
                  <a:srgbClr val="181a0e"/>
                </a:solidFill>
                <a:latin typeface="Arial"/>
                <a:ea typeface="DejaVu Sans"/>
              </a:rPr>
              <a:t>(01)*(0011)(01)*</a:t>
            </a:r>
            <a:endParaRPr b="0" lang="en-US" sz="2900" spc="-1" strike="noStrike">
              <a:latin typeface="Arial"/>
            </a:endParaRPr>
          </a:p>
          <a:p>
            <a:pPr marL="33480" indent="-216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900" spc="-52" strike="noStrike">
                <a:solidFill>
                  <a:srgbClr val="181a0e"/>
                </a:solidFill>
                <a:latin typeface="Arial"/>
                <a:ea typeface="DejaVu Sans"/>
              </a:rPr>
              <a:t>(b)</a:t>
            </a:r>
            <a:r>
              <a:rPr b="0" lang="en-US" sz="2900" spc="-52" strike="noStrike">
                <a:solidFill>
                  <a:srgbClr val="181a0e"/>
                </a:solidFill>
                <a:latin typeface="Arial"/>
                <a:ea typeface="DejaVu Sans"/>
              </a:rPr>
              <a:t>	</a:t>
            </a:r>
            <a:r>
              <a:rPr b="0" lang="en-US" sz="2900" spc="60" strike="noStrike">
                <a:solidFill>
                  <a:srgbClr val="181a0e"/>
                </a:solidFill>
                <a:latin typeface="Arial"/>
                <a:ea typeface="DejaVu Sans"/>
              </a:rPr>
              <a:t>0*10*10*</a:t>
            </a:r>
            <a:r>
              <a:rPr b="0" lang="en-US" sz="2900" spc="-20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80" strike="noStrike">
                <a:solidFill>
                  <a:srgbClr val="181a0e"/>
                </a:solidFill>
                <a:latin typeface="Arial"/>
                <a:ea typeface="DejaVu Sans"/>
              </a:rPr>
              <a:t>+</a:t>
            </a:r>
            <a:r>
              <a:rPr b="0" lang="en-US" sz="29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80" strike="noStrike">
                <a:solidFill>
                  <a:srgbClr val="181a0e"/>
                </a:solidFill>
                <a:latin typeface="Arial"/>
                <a:ea typeface="DejaVu Sans"/>
              </a:rPr>
              <a:t>0*10*</a:t>
            </a:r>
            <a:r>
              <a:rPr b="0" lang="en-US" sz="2900" spc="-20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80" strike="noStrike">
                <a:solidFill>
                  <a:srgbClr val="181a0e"/>
                </a:solidFill>
                <a:latin typeface="Arial"/>
                <a:ea typeface="DejaVu Sans"/>
              </a:rPr>
              <a:t>+</a:t>
            </a:r>
            <a:r>
              <a:rPr b="0" lang="en-US" sz="29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71" strike="noStrike">
                <a:solidFill>
                  <a:srgbClr val="181a0e"/>
                </a:solidFill>
                <a:latin typeface="Arial"/>
                <a:ea typeface="DejaVu Sans"/>
              </a:rPr>
              <a:t>0*  </a:t>
            </a:r>
            <a:endParaRPr b="0" lang="en-US" sz="2900" spc="-1" strike="noStrike">
              <a:latin typeface="Arial"/>
            </a:endParaRPr>
          </a:p>
          <a:p>
            <a:pPr marL="33480" indent="-216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900" spc="-55" strike="noStrike">
                <a:solidFill>
                  <a:srgbClr val="181a0e"/>
                </a:solidFill>
                <a:latin typeface="Arial"/>
                <a:ea typeface="DejaVu Sans"/>
              </a:rPr>
              <a:t>(c)</a:t>
            </a:r>
            <a:r>
              <a:rPr b="0" lang="en-US" sz="2900" spc="-55" strike="noStrike">
                <a:solidFill>
                  <a:srgbClr val="181a0e"/>
                </a:solidFill>
                <a:latin typeface="Arial"/>
                <a:ea typeface="DejaVu Sans"/>
              </a:rPr>
              <a:t>	</a:t>
            </a:r>
            <a:r>
              <a:rPr b="0" lang="en-US" sz="2900" spc="55" strike="noStrike">
                <a:solidFill>
                  <a:srgbClr val="181a0e"/>
                </a:solidFill>
                <a:latin typeface="Arial"/>
                <a:ea typeface="DejaVu Sans"/>
              </a:rPr>
              <a:t>(1+0)*00</a:t>
            </a:r>
            <a:endParaRPr b="0" lang="en-US" sz="2900" spc="-1" strike="noStrike">
              <a:latin typeface="Arial"/>
            </a:endParaRPr>
          </a:p>
          <a:p>
            <a:pPr marL="12600" indent="-21600">
              <a:lnSpc>
                <a:spcPct val="100000"/>
              </a:lnSpc>
              <a:spcBef>
                <a:spcPts val="1738"/>
              </a:spcBef>
              <a:buNone/>
              <a:tabLst>
                <a:tab algn="l" pos="0"/>
              </a:tabLst>
            </a:pPr>
            <a:r>
              <a:rPr b="0" lang="en-US" sz="2900" spc="-52" strike="noStrike">
                <a:solidFill>
                  <a:srgbClr val="181a0e"/>
                </a:solidFill>
                <a:latin typeface="Arial"/>
                <a:ea typeface="DejaVu Sans"/>
              </a:rPr>
              <a:t>(d)</a:t>
            </a:r>
            <a:r>
              <a:rPr b="0" lang="en-US" sz="2900" spc="-52" strike="noStrike">
                <a:solidFill>
                  <a:srgbClr val="181a0e"/>
                </a:solidFill>
                <a:latin typeface="Arial"/>
                <a:ea typeface="DejaVu Sans"/>
              </a:rPr>
              <a:t>	</a:t>
            </a:r>
            <a:r>
              <a:rPr b="0" lang="en-US" sz="2900" spc="-41" strike="noStrike">
                <a:solidFill>
                  <a:srgbClr val="181a0e"/>
                </a:solidFill>
                <a:latin typeface="Arial"/>
                <a:ea typeface="DejaVu Sans"/>
              </a:rPr>
              <a:t>(01)* </a:t>
            </a:r>
            <a:r>
              <a:rPr b="0" lang="en-US" sz="2900" spc="-80" strike="noStrike">
                <a:solidFill>
                  <a:srgbClr val="181a0e"/>
                </a:solidFill>
                <a:latin typeface="Arial"/>
                <a:ea typeface="DejaVu Sans"/>
              </a:rPr>
              <a:t>+</a:t>
            </a:r>
            <a:r>
              <a:rPr b="0" lang="en-US" sz="2900" spc="-350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41" strike="noStrike">
                <a:solidFill>
                  <a:srgbClr val="181a0e"/>
                </a:solidFill>
                <a:latin typeface="Arial"/>
                <a:ea typeface="DejaVu Sans"/>
              </a:rPr>
              <a:t>(10)*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10E16E-1BFA-4A91-BD7D-98D00FFCE5D3}" type="slidenum">
              <a:t>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69166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51" strike="noStrike">
                <a:solidFill>
                  <a:srgbClr val="4f271c"/>
                </a:solidFill>
                <a:latin typeface="Tw Cen MT"/>
              </a:rPr>
              <a:t>Speciﬁcation </a:t>
            </a:r>
            <a:r>
              <a:rPr b="0" lang="en-US" sz="4400" spc="282" strike="noStrike">
                <a:solidFill>
                  <a:srgbClr val="4f271c"/>
                </a:solidFill>
                <a:latin typeface="Tw Cen MT"/>
              </a:rPr>
              <a:t>of</a:t>
            </a:r>
            <a:r>
              <a:rPr b="0" lang="en-US" sz="4400" spc="-752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6" strike="noStrike">
                <a:solidFill>
                  <a:srgbClr val="4f271c"/>
                </a:solidFill>
                <a:latin typeface="Tw Cen MT"/>
              </a:rPr>
              <a:t>Tokens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7" name="object 3"/>
          <p:cNvSpPr/>
          <p:nvPr/>
        </p:nvSpPr>
        <p:spPr>
          <a:xfrm>
            <a:off x="990720" y="1600200"/>
            <a:ext cx="8000280" cy="38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4880" bIns="0" anchor="t">
            <a:spAutoFit/>
          </a:bodyPr>
          <a:p>
            <a:pPr marL="441360" indent="-429120">
              <a:lnSpc>
                <a:spcPct val="100000"/>
              </a:lnSpc>
              <a:spcBef>
                <a:spcPts val="590"/>
              </a:spcBef>
              <a:buClr>
                <a:srgbClr val="181a0e"/>
              </a:buClr>
              <a:buFont typeface="Arial"/>
              <a:buChar char="■"/>
              <a:tabLst>
                <a:tab algn="l" pos="440640"/>
                <a:tab algn="l" pos="442080"/>
              </a:tabLst>
            </a:pPr>
            <a:r>
              <a:rPr b="1" lang="en-US" sz="2900" spc="-1" strike="noStrike">
                <a:solidFill>
                  <a:srgbClr val="181a0e"/>
                </a:solidFill>
                <a:latin typeface="Verdana"/>
                <a:ea typeface="DejaVu Sans"/>
              </a:rPr>
              <a:t>Properties of RE</a:t>
            </a:r>
            <a:endParaRPr b="0" lang="en-US" sz="29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90"/>
              </a:spcBef>
              <a:buClr>
                <a:srgbClr val="181a0e"/>
              </a:buClr>
              <a:buFont typeface="Symbol"/>
              <a:buChar char=""/>
              <a:tabLst>
                <a:tab algn="l" pos="971640"/>
                <a:tab algn="l" pos="972360"/>
                <a:tab algn="l" pos="2640240"/>
              </a:tabLst>
            </a:pPr>
            <a:r>
              <a:rPr b="0" i="1" lang="en-US" sz="2400" spc="26" strike="noStrike">
                <a:solidFill>
                  <a:srgbClr val="181a0e"/>
                </a:solidFill>
                <a:latin typeface="Arial"/>
                <a:ea typeface="DejaVu Sans"/>
              </a:rPr>
              <a:t>r+s</a:t>
            </a:r>
            <a:r>
              <a:rPr b="0" i="1" lang="en-US" sz="24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80" strike="noStrike">
                <a:solidFill>
                  <a:srgbClr val="181a0e"/>
                </a:solidFill>
                <a:latin typeface="Arial"/>
                <a:ea typeface="DejaVu Sans"/>
              </a:rPr>
              <a:t>=</a:t>
            </a:r>
            <a:r>
              <a:rPr b="0" i="1" lang="en-US" sz="24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26" strike="noStrike">
                <a:solidFill>
                  <a:srgbClr val="181a0e"/>
                </a:solidFill>
                <a:latin typeface="Arial"/>
                <a:ea typeface="DejaVu Sans"/>
              </a:rPr>
              <a:t>s+r</a:t>
            </a:r>
            <a:r>
              <a:rPr b="0" i="1" lang="en-US" sz="2400" spc="26" strike="noStrike">
                <a:solidFill>
                  <a:srgbClr val="181a0e"/>
                </a:solidFill>
                <a:latin typeface="Arial"/>
                <a:ea typeface="DejaVu Sans"/>
              </a:rPr>
              <a:t>	</a:t>
            </a:r>
            <a:r>
              <a:rPr b="0" i="1" lang="en-US" sz="2400" spc="-140" strike="noStrike">
                <a:solidFill>
                  <a:srgbClr val="181a0e"/>
                </a:solidFill>
                <a:latin typeface="Arial"/>
                <a:ea typeface="DejaVu Sans"/>
              </a:rPr>
              <a:t>( </a:t>
            </a:r>
            <a:r>
              <a:rPr b="0" i="1" lang="en-US" sz="2400" spc="-80" strike="noStrike">
                <a:solidFill>
                  <a:srgbClr val="181a0e"/>
                </a:solidFill>
                <a:latin typeface="Arial"/>
                <a:ea typeface="DejaVu Sans"/>
              </a:rPr>
              <a:t>+ </a:t>
            </a:r>
            <a:r>
              <a:rPr b="0" i="1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i="1" lang="en-US" sz="2400" spc="-350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06" strike="noStrike">
                <a:solidFill>
                  <a:srgbClr val="181a0e"/>
                </a:solidFill>
                <a:latin typeface="Arial"/>
                <a:ea typeface="DejaVu Sans"/>
              </a:rPr>
              <a:t>commutative)</a:t>
            </a:r>
            <a:endParaRPr b="0" lang="en-US" sz="24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90"/>
              </a:spcBef>
              <a:buClr>
                <a:srgbClr val="181a0e"/>
              </a:buClr>
              <a:buFont typeface="Symbol"/>
              <a:buChar char=""/>
              <a:tabLst>
                <a:tab algn="l" pos="971640"/>
                <a:tab algn="l" pos="972360"/>
                <a:tab algn="l" pos="5718960"/>
              </a:tabLst>
            </a:pPr>
            <a:r>
              <a:rPr b="0" i="1" lang="en-US" sz="2400" spc="1" strike="noStrike">
                <a:solidFill>
                  <a:srgbClr val="181a0e"/>
                </a:solidFill>
                <a:latin typeface="Arial"/>
                <a:ea typeface="DejaVu Sans"/>
              </a:rPr>
              <a:t>r+(s+t)</a:t>
            </a:r>
            <a:r>
              <a:rPr b="0" i="1" lang="en-US" sz="2400" spc="-17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80" strike="noStrike">
                <a:solidFill>
                  <a:srgbClr val="181a0e"/>
                </a:solidFill>
                <a:latin typeface="Arial"/>
                <a:ea typeface="DejaVu Sans"/>
              </a:rPr>
              <a:t>=</a:t>
            </a:r>
            <a:r>
              <a:rPr b="0" i="1" lang="en-US" sz="2400" spc="-17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" strike="noStrike">
                <a:solidFill>
                  <a:srgbClr val="181a0e"/>
                </a:solidFill>
                <a:latin typeface="Arial"/>
                <a:ea typeface="DejaVu Sans"/>
              </a:rPr>
              <a:t>(r+s)+t</a:t>
            </a:r>
            <a:r>
              <a:rPr b="0" i="1" lang="en-US" sz="2400" spc="-17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145" strike="noStrike">
                <a:solidFill>
                  <a:srgbClr val="181a0e"/>
                </a:solidFill>
                <a:latin typeface="Arial"/>
                <a:ea typeface="DejaVu Sans"/>
              </a:rPr>
              <a:t>;</a:t>
            </a:r>
            <a:r>
              <a:rPr b="0" i="1" lang="en-US" sz="2400" spc="-17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29" strike="noStrike">
                <a:solidFill>
                  <a:srgbClr val="181a0e"/>
                </a:solidFill>
                <a:latin typeface="Arial"/>
                <a:ea typeface="DejaVu Sans"/>
              </a:rPr>
              <a:t>r(st)</a:t>
            </a:r>
            <a:r>
              <a:rPr b="0" i="1" lang="en-US" sz="2400" spc="-17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80" strike="noStrike">
                <a:solidFill>
                  <a:srgbClr val="181a0e"/>
                </a:solidFill>
                <a:latin typeface="Arial"/>
                <a:ea typeface="DejaVu Sans"/>
              </a:rPr>
              <a:t>=</a:t>
            </a:r>
            <a:r>
              <a:rPr b="0" i="1" lang="en-US" sz="2400" spc="-17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29" strike="noStrike">
                <a:solidFill>
                  <a:srgbClr val="181a0e"/>
                </a:solidFill>
                <a:latin typeface="Arial"/>
                <a:ea typeface="DejaVu Sans"/>
              </a:rPr>
              <a:t>(rs)t </a:t>
            </a:r>
            <a:r>
              <a:rPr b="0" i="1" lang="en-US" sz="2400" spc="-111" strike="noStrike">
                <a:solidFill>
                  <a:srgbClr val="181a0e"/>
                </a:solidFill>
                <a:latin typeface="Arial"/>
                <a:ea typeface="DejaVu Sans"/>
              </a:rPr>
              <a:t>(+ </a:t>
            </a:r>
            <a:r>
              <a:rPr b="0" i="1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and </a:t>
            </a:r>
            <a:r>
              <a:rPr b="0" i="1" lang="en-US" sz="2400" spc="-202" strike="noStrike">
                <a:solidFill>
                  <a:srgbClr val="181a0e"/>
                </a:solidFill>
                <a:latin typeface="Arial"/>
                <a:ea typeface="DejaVu Sans"/>
              </a:rPr>
              <a:t>. </a:t>
            </a:r>
            <a:r>
              <a:rPr b="0" i="1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are</a:t>
            </a:r>
            <a:r>
              <a:rPr b="0" i="1" lang="en-US" sz="2400" spc="-55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associative)</a:t>
            </a:r>
            <a:endParaRPr b="0" lang="en-US" sz="24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96"/>
              </a:spcBef>
              <a:buClr>
                <a:srgbClr val="181a0e"/>
              </a:buClr>
              <a:buFont typeface="Symbol"/>
              <a:buChar char=""/>
              <a:tabLst>
                <a:tab algn="l" pos="971640"/>
                <a:tab algn="l" pos="972360"/>
                <a:tab algn="l" pos="6266160"/>
              </a:tabLst>
            </a:pPr>
            <a:r>
              <a:rPr b="0" i="1" lang="en-US" sz="2400" spc="15" strike="noStrike">
                <a:solidFill>
                  <a:srgbClr val="181a0e"/>
                </a:solidFill>
                <a:latin typeface="Arial"/>
                <a:ea typeface="DejaVu Sans"/>
              </a:rPr>
              <a:t>r(s+t) </a:t>
            </a:r>
            <a:r>
              <a:rPr b="0" i="1" lang="en-US" sz="2400" spc="-80" strike="noStrike">
                <a:solidFill>
                  <a:srgbClr val="181a0e"/>
                </a:solidFill>
                <a:latin typeface="Arial"/>
                <a:ea typeface="DejaVu Sans"/>
              </a:rPr>
              <a:t>= </a:t>
            </a:r>
            <a:r>
              <a:rPr b="0" i="1" lang="en-US" sz="2400" spc="-21" strike="noStrike">
                <a:solidFill>
                  <a:srgbClr val="181a0e"/>
                </a:solidFill>
                <a:latin typeface="Arial"/>
                <a:ea typeface="DejaVu Sans"/>
              </a:rPr>
              <a:t>(rs)+(rt);</a:t>
            </a:r>
            <a:r>
              <a:rPr b="0" i="1" lang="en-US" sz="2400" spc="-41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5" strike="noStrike">
                <a:solidFill>
                  <a:srgbClr val="181a0e"/>
                </a:solidFill>
                <a:latin typeface="Arial"/>
                <a:ea typeface="DejaVu Sans"/>
              </a:rPr>
              <a:t>(r+s)t</a:t>
            </a:r>
            <a:r>
              <a:rPr b="0" i="1" lang="en-US" sz="2400" spc="-15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" strike="noStrike">
                <a:solidFill>
                  <a:srgbClr val="181a0e"/>
                </a:solidFill>
                <a:latin typeface="Arial"/>
                <a:ea typeface="DejaVu Sans"/>
              </a:rPr>
              <a:t>=(rt)+(st) </a:t>
            </a:r>
            <a:r>
              <a:rPr b="0" i="1" lang="en-US" sz="2400" spc="-171" strike="noStrike">
                <a:solidFill>
                  <a:srgbClr val="181a0e"/>
                </a:solidFill>
                <a:latin typeface="Arial"/>
                <a:ea typeface="DejaVu Sans"/>
              </a:rPr>
              <a:t>(. </a:t>
            </a:r>
            <a:r>
              <a:rPr b="0" i="1" lang="en-US" sz="2400" spc="106" strike="noStrike">
                <a:solidFill>
                  <a:srgbClr val="181a0e"/>
                </a:solidFill>
                <a:latin typeface="Arial"/>
                <a:ea typeface="DejaVu Sans"/>
              </a:rPr>
              <a:t>distributes </a:t>
            </a:r>
            <a:r>
              <a:rPr b="0" i="1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over</a:t>
            </a:r>
            <a:r>
              <a:rPr b="0" i="1" lang="en-US" sz="2400" spc="-54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111" strike="noStrike">
                <a:solidFill>
                  <a:srgbClr val="181a0e"/>
                </a:solidFill>
                <a:latin typeface="Arial"/>
                <a:ea typeface="DejaVu Sans"/>
              </a:rPr>
              <a:t>+)</a:t>
            </a:r>
            <a:endParaRPr b="0" lang="en-US" sz="24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90"/>
              </a:spcBef>
              <a:buClr>
                <a:srgbClr val="181a0e"/>
              </a:buClr>
              <a:buFont typeface="Symbol"/>
              <a:buChar char=""/>
              <a:tabLst>
                <a:tab algn="l" pos="971640"/>
                <a:tab algn="l" pos="972360"/>
                <a:tab algn="l" pos="2176200"/>
              </a:tabLst>
            </a:pPr>
            <a:r>
              <a:rPr b="0" i="1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εr</a:t>
            </a:r>
            <a:r>
              <a:rPr b="0" i="1" lang="en-US" sz="24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80" strike="noStrike">
                <a:solidFill>
                  <a:srgbClr val="181a0e"/>
                </a:solidFill>
                <a:latin typeface="Arial"/>
                <a:ea typeface="DejaVu Sans"/>
              </a:rPr>
              <a:t>=</a:t>
            </a:r>
            <a:r>
              <a:rPr b="0" i="1" lang="en-US" sz="24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rε</a:t>
            </a:r>
            <a:r>
              <a:rPr b="0" i="1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	</a:t>
            </a:r>
            <a:r>
              <a:rPr b="0" i="1" lang="en-US" sz="2400" spc="-75" strike="noStrike">
                <a:solidFill>
                  <a:srgbClr val="181a0e"/>
                </a:solidFill>
                <a:latin typeface="Arial"/>
                <a:ea typeface="DejaVu Sans"/>
              </a:rPr>
              <a:t>(ε </a:t>
            </a:r>
            <a:r>
              <a:rPr b="0" i="1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 </a:t>
            </a:r>
            <a:r>
              <a:rPr b="0" i="1" lang="en-US" sz="2400" spc="126" strike="noStrike">
                <a:solidFill>
                  <a:srgbClr val="181a0e"/>
                </a:solidFill>
                <a:latin typeface="Arial"/>
                <a:ea typeface="DejaVu Sans"/>
              </a:rPr>
              <a:t>identity</a:t>
            </a:r>
            <a:r>
              <a:rPr b="0" i="1" lang="en-US" sz="2400" spc="-54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80" strike="noStrike">
                <a:solidFill>
                  <a:srgbClr val="181a0e"/>
                </a:solidFill>
                <a:latin typeface="Arial"/>
                <a:ea typeface="DejaVu Sans"/>
              </a:rPr>
              <a:t>element)</a:t>
            </a:r>
            <a:endParaRPr b="0" lang="en-US" sz="24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90"/>
              </a:spcBef>
              <a:buClr>
                <a:srgbClr val="181a0e"/>
              </a:buClr>
              <a:buFont typeface="Symbol"/>
              <a:buChar char=""/>
              <a:tabLst>
                <a:tab algn="l" pos="971640"/>
                <a:tab algn="l" pos="972360"/>
                <a:tab algn="l" pos="2710080"/>
              </a:tabLst>
            </a:pPr>
            <a:r>
              <a:rPr b="0" i="1" lang="en-US" sz="2400" spc="49" strike="noStrike">
                <a:solidFill>
                  <a:srgbClr val="181a0e"/>
                </a:solidFill>
                <a:latin typeface="Arial"/>
                <a:ea typeface="DejaVu Sans"/>
              </a:rPr>
              <a:t>r*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80" strike="noStrike">
                <a:solidFill>
                  <a:srgbClr val="181a0e"/>
                </a:solidFill>
                <a:latin typeface="Arial"/>
                <a:ea typeface="DejaVu Sans"/>
              </a:rPr>
              <a:t>=</a:t>
            </a:r>
            <a:r>
              <a:rPr b="0" i="1" lang="en-US" sz="24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46" strike="noStrike">
                <a:solidFill>
                  <a:srgbClr val="181a0e"/>
                </a:solidFill>
                <a:latin typeface="Arial"/>
                <a:ea typeface="DejaVu Sans"/>
              </a:rPr>
              <a:t>(r+ε)*</a:t>
            </a:r>
            <a:r>
              <a:rPr b="0" i="1" lang="en-US" sz="2400" spc="-46" strike="noStrike">
                <a:solidFill>
                  <a:srgbClr val="181a0e"/>
                </a:solidFill>
                <a:latin typeface="Arial"/>
                <a:ea typeface="DejaVu Sans"/>
              </a:rPr>
              <a:t>	</a:t>
            </a:r>
            <a:r>
              <a:rPr b="0" i="1" lang="en-US" sz="2400" spc="60" strike="noStrike">
                <a:solidFill>
                  <a:srgbClr val="181a0e"/>
                </a:solidFill>
                <a:latin typeface="Arial"/>
                <a:ea typeface="DejaVu Sans"/>
              </a:rPr>
              <a:t>(relation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14" strike="noStrike">
                <a:solidFill>
                  <a:srgbClr val="181a0e"/>
                </a:solidFill>
                <a:latin typeface="Arial"/>
                <a:ea typeface="DejaVu Sans"/>
              </a:rPr>
              <a:t>between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32" strike="noStrike">
                <a:solidFill>
                  <a:srgbClr val="181a0e"/>
                </a:solidFill>
                <a:latin typeface="Arial"/>
                <a:ea typeface="DejaVu Sans"/>
              </a:rPr>
              <a:t>*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and</a:t>
            </a:r>
            <a:r>
              <a:rPr b="0" i="1" lang="en-US" sz="24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75" strike="noStrike">
                <a:solidFill>
                  <a:srgbClr val="181a0e"/>
                </a:solidFill>
                <a:latin typeface="Arial"/>
                <a:ea typeface="DejaVu Sans"/>
              </a:rPr>
              <a:t>ε)</a:t>
            </a:r>
            <a:endParaRPr b="0" lang="en-US" sz="24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90"/>
              </a:spcBef>
              <a:buClr>
                <a:srgbClr val="181a0e"/>
              </a:buClr>
              <a:buFont typeface="Symbol"/>
              <a:buChar char=""/>
              <a:tabLst>
                <a:tab algn="l" pos="971640"/>
                <a:tab algn="l" pos="972360"/>
                <a:tab algn="l" pos="2272680"/>
              </a:tabLst>
            </a:pPr>
            <a:r>
              <a:rPr b="0" i="1" lang="en-US" sz="2400" spc="26" strike="noStrike">
                <a:solidFill>
                  <a:srgbClr val="181a0e"/>
                </a:solidFill>
                <a:latin typeface="Arial"/>
                <a:ea typeface="DejaVu Sans"/>
              </a:rPr>
              <a:t>r**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80" strike="noStrike">
                <a:solidFill>
                  <a:srgbClr val="181a0e"/>
                </a:solidFill>
                <a:latin typeface="Arial"/>
                <a:ea typeface="DejaVu Sans"/>
              </a:rPr>
              <a:t>=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49" strike="noStrike">
                <a:solidFill>
                  <a:srgbClr val="181a0e"/>
                </a:solidFill>
                <a:latin typeface="Arial"/>
                <a:ea typeface="DejaVu Sans"/>
              </a:rPr>
              <a:t>r*</a:t>
            </a:r>
            <a:r>
              <a:rPr b="0" i="1" lang="en-US" sz="2400" spc="49" strike="noStrike">
                <a:solidFill>
                  <a:srgbClr val="181a0e"/>
                </a:solidFill>
                <a:latin typeface="Arial"/>
                <a:ea typeface="DejaVu Sans"/>
              </a:rPr>
              <a:t>	</a:t>
            </a:r>
            <a:r>
              <a:rPr b="0" i="1" lang="en-US" sz="2400" spc="-86" strike="noStrike">
                <a:solidFill>
                  <a:srgbClr val="181a0e"/>
                </a:solidFill>
                <a:latin typeface="Arial"/>
                <a:ea typeface="DejaVu Sans"/>
              </a:rPr>
              <a:t>(* </a:t>
            </a:r>
            <a:r>
              <a:rPr b="0" i="1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i="1" lang="en-US" sz="2400" spc="-30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06" strike="noStrike">
                <a:solidFill>
                  <a:srgbClr val="181a0e"/>
                </a:solidFill>
                <a:latin typeface="Arial"/>
                <a:ea typeface="DejaVu Sans"/>
              </a:rPr>
              <a:t>idempotent)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E48ACD-DF5E-43F3-B14E-96716B56DC20}" type="slidenum">
              <a:t>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8059680" cy="1353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20" strike="noStrike">
                <a:solidFill>
                  <a:srgbClr val="4f271c"/>
                </a:solidFill>
                <a:latin typeface="Tw Cen MT"/>
              </a:rPr>
              <a:t>The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5" strike="noStrike">
                <a:solidFill>
                  <a:srgbClr val="4f271c"/>
                </a:solidFill>
                <a:latin typeface="Tw Cen MT"/>
              </a:rPr>
              <a:t>Role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282" strike="noStrike">
                <a:solidFill>
                  <a:srgbClr val="4f271c"/>
                </a:solidFill>
                <a:latin typeface="Tw Cen MT"/>
              </a:rPr>
              <a:t>of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75" strike="noStrike">
                <a:solidFill>
                  <a:srgbClr val="4f271c"/>
                </a:solidFill>
                <a:latin typeface="Tw Cen MT"/>
              </a:rPr>
              <a:t>Lexical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86" strike="noStrike">
                <a:solidFill>
                  <a:srgbClr val="4f271c"/>
                </a:solidFill>
                <a:latin typeface="Tw Cen MT"/>
              </a:rPr>
              <a:t>Analyzer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5" name="object 3"/>
          <p:cNvSpPr/>
          <p:nvPr/>
        </p:nvSpPr>
        <p:spPr>
          <a:xfrm>
            <a:off x="1050120" y="1953360"/>
            <a:ext cx="7140240" cy="40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165" strike="noStrike">
                <a:solidFill>
                  <a:srgbClr val="181a0e"/>
                </a:solidFill>
                <a:latin typeface="Arial"/>
                <a:ea typeface="DejaVu Sans"/>
              </a:rPr>
              <a:t>A </a:t>
            </a:r>
            <a:r>
              <a:rPr b="0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lexical </a:t>
            </a:r>
            <a:r>
              <a:rPr b="0" lang="en-US" sz="2400" spc="29" strike="noStrike">
                <a:solidFill>
                  <a:srgbClr val="181a0e"/>
                </a:solidFill>
                <a:latin typeface="Arial"/>
                <a:ea typeface="DejaVu Sans"/>
              </a:rPr>
              <a:t>analyzer </a:t>
            </a:r>
            <a:r>
              <a:rPr b="0" lang="en-US" sz="2400" spc="100" strike="noStrike">
                <a:solidFill>
                  <a:srgbClr val="181a0e"/>
                </a:solidFill>
                <a:latin typeface="Arial"/>
                <a:ea typeface="DejaVu Sans"/>
              </a:rPr>
              <a:t>doesn’t </a:t>
            </a:r>
            <a:r>
              <a:rPr b="0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return </a:t>
            </a:r>
            <a:r>
              <a:rPr b="0" lang="en-US" sz="2400" spc="-26" strike="noStrike">
                <a:solidFill>
                  <a:srgbClr val="181a0e"/>
                </a:solidFill>
                <a:latin typeface="Arial"/>
                <a:ea typeface="DejaVu Sans"/>
              </a:rPr>
              <a:t>a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list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of </a:t>
            </a:r>
            <a:r>
              <a:rPr b="0" lang="en-US" sz="2400" spc="106" strike="noStrike">
                <a:solidFill>
                  <a:srgbClr val="181a0e"/>
                </a:solidFill>
                <a:latin typeface="Arial"/>
                <a:ea typeface="DejaVu Sans"/>
              </a:rPr>
              <a:t>tokens </a:t>
            </a:r>
            <a:r>
              <a:rPr b="0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at  </a:t>
            </a:r>
            <a:r>
              <a:rPr b="0" lang="en-US" sz="2400" spc="29" strike="noStrike">
                <a:solidFill>
                  <a:srgbClr val="181a0e"/>
                </a:solidFill>
                <a:latin typeface="Arial"/>
                <a:ea typeface="DejaVu Sans"/>
              </a:rPr>
              <a:t>once,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it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6" strike="noStrike">
                <a:solidFill>
                  <a:srgbClr val="181a0e"/>
                </a:solidFill>
                <a:latin typeface="Arial"/>
                <a:ea typeface="DejaVu Sans"/>
              </a:rPr>
              <a:t>returns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6" strike="noStrike">
                <a:solidFill>
                  <a:srgbClr val="181a0e"/>
                </a:solidFill>
                <a:latin typeface="Arial"/>
                <a:ea typeface="DejaVu Sans"/>
              </a:rPr>
              <a:t>token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6" strike="noStrike">
                <a:solidFill>
                  <a:srgbClr val="181a0e"/>
                </a:solidFill>
                <a:latin typeface="Arial"/>
                <a:ea typeface="DejaVu Sans"/>
              </a:rPr>
              <a:t>when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parser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26" strike="noStrike">
                <a:solidFill>
                  <a:srgbClr val="181a0e"/>
                </a:solidFill>
                <a:latin typeface="Arial"/>
                <a:ea typeface="DejaVu Sans"/>
              </a:rPr>
              <a:t>asks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6" strike="noStrike">
                <a:solidFill>
                  <a:srgbClr val="181a0e"/>
                </a:solidFill>
                <a:latin typeface="Arial"/>
                <a:ea typeface="DejaVu Sans"/>
              </a:rPr>
              <a:t>token 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from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it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parser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2" strike="noStrike">
                <a:solidFill>
                  <a:srgbClr val="181a0e"/>
                </a:solidFill>
                <a:latin typeface="Arial"/>
                <a:ea typeface="DejaVu Sans"/>
              </a:rPr>
              <a:t>requests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lexical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29" strike="noStrike">
                <a:solidFill>
                  <a:srgbClr val="181a0e"/>
                </a:solidFill>
                <a:latin typeface="Arial"/>
                <a:ea typeface="DejaVu Sans"/>
              </a:rPr>
              <a:t>analyzer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60" strike="noStrike">
                <a:solidFill>
                  <a:srgbClr val="181a0e"/>
                </a:solidFill>
                <a:latin typeface="Arial"/>
                <a:ea typeface="DejaVu Sans"/>
              </a:rPr>
              <a:t>for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6" strike="noStrike">
                <a:solidFill>
                  <a:srgbClr val="181a0e"/>
                </a:solidFill>
                <a:latin typeface="Arial"/>
                <a:ea typeface="DejaVu Sans"/>
              </a:rPr>
              <a:t>next  </a:t>
            </a:r>
            <a:r>
              <a:rPr b="0" lang="en-US" sz="2400" spc="126" strike="noStrike">
                <a:solidFill>
                  <a:srgbClr val="181a0e"/>
                </a:solidFill>
                <a:latin typeface="Arial"/>
                <a:ea typeface="DejaVu Sans"/>
              </a:rPr>
              <a:t>token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whenever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it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requires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one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using</a:t>
            </a:r>
            <a:r>
              <a:rPr b="0" lang="en-US" sz="24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getnexttoken( )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15" strike="noStrike">
                <a:solidFill>
                  <a:srgbClr val="181a0e"/>
                </a:solidFill>
                <a:latin typeface="Arial"/>
                <a:ea typeface="DejaVu Sans"/>
              </a:rPr>
              <a:t>On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6" strike="noStrike">
                <a:solidFill>
                  <a:srgbClr val="181a0e"/>
                </a:solidFill>
                <a:latin typeface="Arial"/>
                <a:ea typeface="DejaVu Sans"/>
              </a:rPr>
              <a:t>receipt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85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command,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  <a:ea typeface="DejaVu Sans"/>
              </a:rPr>
              <a:t>lexer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1" strike="noStrike">
                <a:solidFill>
                  <a:srgbClr val="181a0e"/>
                </a:solidFill>
                <a:latin typeface="Arial"/>
                <a:ea typeface="DejaVu Sans"/>
              </a:rPr>
              <a:t>scans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input  </a:t>
            </a:r>
            <a:r>
              <a:rPr b="0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and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processes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0" strike="noStrike">
                <a:solidFill>
                  <a:srgbClr val="181a0e"/>
                </a:solidFill>
                <a:latin typeface="Arial"/>
                <a:ea typeface="DejaVu Sans"/>
              </a:rPr>
              <a:t>until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6" strike="noStrike">
                <a:solidFill>
                  <a:srgbClr val="181a0e"/>
                </a:solidFill>
                <a:latin typeface="Arial"/>
                <a:ea typeface="DejaVu Sans"/>
              </a:rPr>
              <a:t>token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matched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F0D773-EDF5-4962-8822-56DE13468E6F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71452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51" strike="noStrike">
                <a:solidFill>
                  <a:srgbClr val="4f271c"/>
                </a:solidFill>
                <a:latin typeface="Tw Cen MT"/>
              </a:rPr>
              <a:t>Speciﬁcation </a:t>
            </a:r>
            <a:r>
              <a:rPr b="0" lang="en-US" sz="4400" spc="282" strike="noStrike">
                <a:solidFill>
                  <a:srgbClr val="4f271c"/>
                </a:solidFill>
                <a:latin typeface="Tw Cen MT"/>
              </a:rPr>
              <a:t>of</a:t>
            </a:r>
            <a:r>
              <a:rPr b="0" lang="en-US" sz="4400" spc="-752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6" strike="noStrike">
                <a:solidFill>
                  <a:srgbClr val="4f271c"/>
                </a:solidFill>
                <a:latin typeface="Tw Cen MT"/>
              </a:rPr>
              <a:t>Tokens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9" name="object 3"/>
          <p:cNvSpPr/>
          <p:nvPr/>
        </p:nvSpPr>
        <p:spPr>
          <a:xfrm>
            <a:off x="1066680" y="1752480"/>
            <a:ext cx="7771680" cy="380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8600" bIns="0" anchor="t">
            <a:spAutoFit/>
          </a:bodyPr>
          <a:p>
            <a:pPr marL="441360" indent="-429120">
              <a:lnSpc>
                <a:spcPct val="100000"/>
              </a:lnSpc>
              <a:spcBef>
                <a:spcPts val="1091"/>
              </a:spcBef>
              <a:buClr>
                <a:srgbClr val="181a0e"/>
              </a:buClr>
              <a:buFont typeface="Arial"/>
              <a:buChar char="■"/>
              <a:tabLst>
                <a:tab algn="l" pos="440640"/>
                <a:tab algn="l" pos="442080"/>
              </a:tabLst>
            </a:pPr>
            <a:r>
              <a:rPr b="1" lang="en-US" sz="2400" spc="-1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Verdana"/>
                <a:ea typeface="DejaVu Sans"/>
              </a:rPr>
              <a:t>Regular Deﬁnitions: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76"/>
              </a:spcBef>
              <a:buClr>
                <a:srgbClr val="181a0e"/>
              </a:buClr>
              <a:buFont typeface="Aria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-46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45" strike="noStrike">
                <a:solidFill>
                  <a:srgbClr val="181a0e"/>
                </a:solidFill>
                <a:latin typeface="Arial"/>
                <a:ea typeface="DejaVu Sans"/>
              </a:rPr>
              <a:t>write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regular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expression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60" strike="noStrike">
                <a:solidFill>
                  <a:srgbClr val="181a0e"/>
                </a:solidFill>
                <a:latin typeface="Arial"/>
                <a:ea typeface="DejaVu Sans"/>
              </a:rPr>
              <a:t>for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6" strike="noStrike">
                <a:solidFill>
                  <a:srgbClr val="181a0e"/>
                </a:solidFill>
                <a:latin typeface="Arial"/>
                <a:ea typeface="DejaVu Sans"/>
              </a:rPr>
              <a:t>some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languages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  <a:ea typeface="DejaVu Sans"/>
              </a:rPr>
              <a:t>can  </a:t>
            </a:r>
            <a:r>
              <a:rPr b="0" lang="en-US" sz="2400" spc="92" strike="noStrike">
                <a:solidFill>
                  <a:srgbClr val="181a0e"/>
                </a:solidFill>
                <a:latin typeface="Arial"/>
                <a:ea typeface="DejaVu Sans"/>
              </a:rPr>
              <a:t>be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difﬁcult,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0" strike="noStrike">
                <a:solidFill>
                  <a:srgbClr val="181a0e"/>
                </a:solidFill>
                <a:latin typeface="Arial"/>
                <a:ea typeface="DejaVu Sans"/>
              </a:rPr>
              <a:t>because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6" strike="noStrike">
                <a:solidFill>
                  <a:srgbClr val="181a0e"/>
                </a:solidFill>
                <a:latin typeface="Arial"/>
                <a:ea typeface="DejaVu Sans"/>
              </a:rPr>
              <a:t>their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regular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expressions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  <a:ea typeface="DejaVu Sans"/>
              </a:rPr>
              <a:t>can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2" strike="noStrike">
                <a:solidFill>
                  <a:srgbClr val="181a0e"/>
                </a:solidFill>
                <a:latin typeface="Arial"/>
                <a:ea typeface="DejaVu Sans"/>
              </a:rPr>
              <a:t>be 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quite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complex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ct val="100000"/>
              </a:lnSpc>
              <a:spcBef>
                <a:spcPts val="918"/>
              </a:spcBef>
              <a:buClr>
                <a:srgbClr val="181a0e"/>
              </a:buClr>
              <a:buFont typeface="Aria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49" strike="noStrike">
                <a:solidFill>
                  <a:srgbClr val="181a0e"/>
                </a:solidFill>
                <a:latin typeface="Arial"/>
                <a:ea typeface="DejaVu Sans"/>
              </a:rPr>
              <a:t>In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those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" strike="noStrike">
                <a:solidFill>
                  <a:srgbClr val="181a0e"/>
                </a:solidFill>
                <a:latin typeface="Arial"/>
                <a:ea typeface="DejaVu Sans"/>
              </a:rPr>
              <a:t>cases,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we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may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  <a:ea typeface="DejaVu Sans"/>
              </a:rPr>
              <a:t>use</a:t>
            </a:r>
            <a:r>
              <a:rPr b="0" lang="en-US" sz="24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i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regular deﬁnitions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76"/>
              </a:spcBef>
              <a:buClr>
                <a:srgbClr val="181a0e"/>
              </a:buClr>
              <a:buFont typeface="Aria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80" strike="noStrike">
                <a:solidFill>
                  <a:srgbClr val="181a0e"/>
                </a:solidFill>
                <a:latin typeface="Arial"/>
                <a:ea typeface="DejaVu Sans"/>
              </a:rPr>
              <a:t>We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  <a:ea typeface="DejaVu Sans"/>
              </a:rPr>
              <a:t>can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give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names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97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regular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1" strike="noStrike">
                <a:solidFill>
                  <a:srgbClr val="181a0e"/>
                </a:solidFill>
                <a:latin typeface="Arial"/>
                <a:ea typeface="DejaVu Sans"/>
              </a:rPr>
              <a:t>expressions,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and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we 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  <a:ea typeface="DejaVu Sans"/>
              </a:rPr>
              <a:t>can use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these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names </a:t>
            </a:r>
            <a:r>
              <a:rPr b="0" lang="en-US" sz="2400" spc="1" strike="noStrike">
                <a:solidFill>
                  <a:srgbClr val="181a0e"/>
                </a:solidFill>
                <a:latin typeface="Arial"/>
                <a:ea typeface="DejaVu Sans"/>
              </a:rPr>
              <a:t>as </a:t>
            </a:r>
            <a:r>
              <a:rPr b="0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symbols </a:t>
            </a:r>
            <a:r>
              <a:rPr b="0" lang="en-US" sz="2400" spc="197" strike="noStrike">
                <a:solidFill>
                  <a:srgbClr val="181a0e"/>
                </a:solidFill>
                <a:latin typeface="Arial"/>
                <a:ea typeface="DejaVu Sans"/>
              </a:rPr>
              <a:t>to </a:t>
            </a:r>
            <a:r>
              <a:rPr b="0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deﬁne </a:t>
            </a:r>
            <a:r>
              <a:rPr b="0" lang="en-US" sz="2400" spc="131" strike="noStrike">
                <a:solidFill>
                  <a:srgbClr val="181a0e"/>
                </a:solidFill>
                <a:latin typeface="Arial"/>
                <a:ea typeface="DejaVu Sans"/>
              </a:rPr>
              <a:t>other 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regular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expressions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31B5B4-170A-4727-899A-138BBFEB36B8}" type="slidenum">
              <a:t>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7373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51" strike="noStrike">
                <a:solidFill>
                  <a:srgbClr val="4f271c"/>
                </a:solidFill>
                <a:latin typeface="Tw Cen MT"/>
              </a:rPr>
              <a:t>Speciﬁcation </a:t>
            </a:r>
            <a:r>
              <a:rPr b="0" lang="en-US" sz="4400" spc="282" strike="noStrike">
                <a:solidFill>
                  <a:srgbClr val="4f271c"/>
                </a:solidFill>
                <a:latin typeface="Tw Cen MT"/>
              </a:rPr>
              <a:t>of</a:t>
            </a:r>
            <a:r>
              <a:rPr b="0" lang="en-US" sz="4400" spc="-752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6" strike="noStrike">
                <a:solidFill>
                  <a:srgbClr val="4f271c"/>
                </a:solidFill>
                <a:latin typeface="Tw Cen MT"/>
              </a:rPr>
              <a:t>Tokens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1" name="object 3"/>
          <p:cNvSpPr/>
          <p:nvPr/>
        </p:nvSpPr>
        <p:spPr>
          <a:xfrm>
            <a:off x="989280" y="2724120"/>
            <a:ext cx="7731720" cy="29185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637D171-0BFC-43BC-92DE-5FA9F93B0D9B}" type="slidenum">
              <a:t>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75265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51" strike="noStrike">
                <a:solidFill>
                  <a:srgbClr val="4f271c"/>
                </a:solidFill>
                <a:latin typeface="Tw Cen MT"/>
              </a:rPr>
              <a:t>Speciﬁcation </a:t>
            </a:r>
            <a:r>
              <a:rPr b="0" lang="en-US" sz="4400" spc="282" strike="noStrike">
                <a:solidFill>
                  <a:srgbClr val="4f271c"/>
                </a:solidFill>
                <a:latin typeface="Tw Cen MT"/>
              </a:rPr>
              <a:t>of</a:t>
            </a:r>
            <a:r>
              <a:rPr b="0" lang="en-US" sz="4400" spc="-752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6" strike="noStrike">
                <a:solidFill>
                  <a:srgbClr val="4f271c"/>
                </a:solidFill>
                <a:latin typeface="Tw Cen MT"/>
              </a:rPr>
              <a:t>Tokens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3" name="object 3"/>
          <p:cNvSpPr/>
          <p:nvPr/>
        </p:nvSpPr>
        <p:spPr>
          <a:xfrm>
            <a:off x="1050120" y="1773000"/>
            <a:ext cx="7940880" cy="369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000" spc="109" strike="noStrike">
                <a:solidFill>
                  <a:srgbClr val="181a0e"/>
                </a:solidFill>
                <a:latin typeface="Arial"/>
                <a:ea typeface="DejaVu Sans"/>
              </a:rPr>
              <a:t>Identiﬁers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55" strike="noStrike">
                <a:solidFill>
                  <a:srgbClr val="181a0e"/>
                </a:solidFill>
                <a:latin typeface="Arial"/>
                <a:ea typeface="DejaVu Sans"/>
              </a:rPr>
              <a:t>in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21" strike="noStrike">
                <a:solidFill>
                  <a:srgbClr val="181a0e"/>
                </a:solidFill>
                <a:latin typeface="Arial"/>
                <a:ea typeface="DejaVu Sans"/>
              </a:rPr>
              <a:t>Pascal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46" strike="noStrike">
                <a:solidFill>
                  <a:srgbClr val="181a0e"/>
                </a:solidFill>
                <a:latin typeface="Arial"/>
                <a:ea typeface="DejaVu Sans"/>
              </a:rPr>
              <a:t>are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20" strike="noStrike">
                <a:solidFill>
                  <a:srgbClr val="181a0e"/>
                </a:solidFill>
                <a:latin typeface="Arial"/>
                <a:ea typeface="DejaVu Sans"/>
              </a:rPr>
              <a:t>deﬁned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" strike="noStrike">
                <a:solidFill>
                  <a:srgbClr val="181a0e"/>
                </a:solidFill>
                <a:latin typeface="Arial"/>
                <a:ea typeface="DejaVu Sans"/>
              </a:rPr>
              <a:t>as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09" strike="noStrike">
                <a:solidFill>
                  <a:srgbClr val="181a0e"/>
                </a:solidFill>
                <a:latin typeface="Arial"/>
                <a:ea typeface="DejaVu Sans"/>
              </a:rPr>
              <a:t>string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20" strike="noStrike">
                <a:solidFill>
                  <a:srgbClr val="181a0e"/>
                </a:solidFill>
                <a:latin typeface="Arial"/>
                <a:ea typeface="DejaVu Sans"/>
              </a:rPr>
              <a:t>letters  </a:t>
            </a:r>
            <a:r>
              <a:rPr b="0" lang="en-US" sz="2000" spc="55" strike="noStrike">
                <a:solidFill>
                  <a:srgbClr val="181a0e"/>
                </a:solidFill>
                <a:latin typeface="Arial"/>
                <a:ea typeface="DejaVu Sans"/>
              </a:rPr>
              <a:t>and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09" strike="noStrike">
                <a:solidFill>
                  <a:srgbClr val="181a0e"/>
                </a:solidFill>
                <a:latin typeface="Arial"/>
                <a:ea typeface="DejaVu Sans"/>
              </a:rPr>
              <a:t>digits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80" strike="noStrike">
                <a:solidFill>
                  <a:srgbClr val="181a0e"/>
                </a:solidFill>
                <a:latin typeface="Arial"/>
                <a:ea typeface="DejaVu Sans"/>
              </a:rPr>
              <a:t>beginning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60" strike="noStrike">
                <a:solidFill>
                  <a:srgbClr val="181a0e"/>
                </a:solidFill>
                <a:latin typeface="Arial"/>
                <a:ea typeface="DejaVu Sans"/>
              </a:rPr>
              <a:t>with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40" strike="noStrike">
                <a:solidFill>
                  <a:srgbClr val="181a0e"/>
                </a:solidFill>
                <a:latin typeface="Arial"/>
                <a:ea typeface="DejaVu Sans"/>
              </a:rPr>
              <a:t>letter</a:t>
            </a:r>
            <a:endParaRPr b="0" lang="en-US" sz="2000" spc="-1" strike="noStrike">
              <a:latin typeface="Arial"/>
            </a:endParaRPr>
          </a:p>
          <a:p>
            <a:pPr marL="971640">
              <a:lnSpc>
                <a:spcPts val="4470"/>
              </a:lnSpc>
              <a:spcBef>
                <a:spcPts val="244"/>
              </a:spcBef>
              <a:buNone/>
              <a:tabLst>
                <a:tab algn="l" pos="440640"/>
                <a:tab algn="l" pos="442080"/>
              </a:tabLst>
            </a:pPr>
            <a:r>
              <a:rPr b="0" lang="en-US" sz="2000" spc="140" strike="noStrike">
                <a:solidFill>
                  <a:srgbClr val="181a0e"/>
                </a:solidFill>
                <a:latin typeface="Arial"/>
                <a:ea typeface="DejaVu Sans"/>
              </a:rPr>
              <a:t>letter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→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65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|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86" strike="noStrike">
                <a:solidFill>
                  <a:srgbClr val="181a0e"/>
                </a:solidFill>
                <a:latin typeface="Arial"/>
                <a:ea typeface="DejaVu Sans"/>
              </a:rPr>
              <a:t>B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|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202" strike="noStrike">
                <a:solidFill>
                  <a:srgbClr val="181a0e"/>
                </a:solidFill>
                <a:latin typeface="Arial"/>
                <a:ea typeface="DejaVu Sans"/>
              </a:rPr>
              <a:t>...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|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49" strike="noStrike">
                <a:solidFill>
                  <a:srgbClr val="181a0e"/>
                </a:solidFill>
                <a:latin typeface="Arial"/>
                <a:ea typeface="DejaVu Sans"/>
              </a:rPr>
              <a:t>Z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|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|</a:t>
            </a:r>
            <a:r>
              <a:rPr b="0" lang="en-US" sz="2000" spc="114" strike="noStrike">
                <a:solidFill>
                  <a:srgbClr val="181a0e"/>
                </a:solidFill>
                <a:latin typeface="Arial"/>
                <a:ea typeface="DejaVu Sans"/>
              </a:rPr>
              <a:t>b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|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202" strike="noStrike">
                <a:solidFill>
                  <a:srgbClr val="181a0e"/>
                </a:solidFill>
                <a:latin typeface="Arial"/>
                <a:ea typeface="DejaVu Sans"/>
              </a:rPr>
              <a:t>...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|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55" strike="noStrike">
                <a:solidFill>
                  <a:srgbClr val="181a0e"/>
                </a:solidFill>
                <a:latin typeface="Arial"/>
                <a:ea typeface="DejaVu Sans"/>
              </a:rPr>
              <a:t>z   </a:t>
            </a:r>
            <a:r>
              <a:rPr b="0" lang="en-US" sz="2000" spc="126" strike="noStrike">
                <a:solidFill>
                  <a:srgbClr val="181a0e"/>
                </a:solidFill>
                <a:latin typeface="Arial"/>
                <a:ea typeface="DejaVu Sans"/>
              </a:rPr>
              <a:t>digit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→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375" strike="noStrike">
                <a:solidFill>
                  <a:srgbClr val="181a0e"/>
                </a:solidFill>
                <a:latin typeface="Arial"/>
                <a:ea typeface="DejaVu Sans"/>
              </a:rPr>
              <a:t>0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|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265" strike="noStrike">
                <a:solidFill>
                  <a:srgbClr val="181a0e"/>
                </a:solidFill>
                <a:latin typeface="Arial"/>
                <a:ea typeface="DejaVu Sans"/>
              </a:rPr>
              <a:t>1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|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202" strike="noStrike">
                <a:solidFill>
                  <a:srgbClr val="181a0e"/>
                </a:solidFill>
                <a:latin typeface="Arial"/>
                <a:ea typeface="DejaVu Sans"/>
              </a:rPr>
              <a:t>...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|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9</a:t>
            </a:r>
            <a:endParaRPr b="0" lang="en-US" sz="2000" spc="-1" strike="noStrike">
              <a:latin typeface="Arial"/>
            </a:endParaRPr>
          </a:p>
          <a:p>
            <a:pPr marL="971640">
              <a:lnSpc>
                <a:spcPct val="100000"/>
              </a:lnSpc>
              <a:spcBef>
                <a:spcPts val="680"/>
              </a:spcBef>
              <a:buNone/>
              <a:tabLst>
                <a:tab algn="l" pos="440640"/>
                <a:tab algn="l" pos="442080"/>
              </a:tabLst>
            </a:pPr>
            <a:r>
              <a:rPr b="0" lang="en-US" sz="2000" spc="80" strike="noStrike">
                <a:solidFill>
                  <a:srgbClr val="181a0e"/>
                </a:solidFill>
                <a:latin typeface="Arial"/>
                <a:ea typeface="DejaVu Sans"/>
              </a:rPr>
              <a:t>id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→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40" strike="noStrike">
                <a:solidFill>
                  <a:srgbClr val="181a0e"/>
                </a:solidFill>
                <a:latin typeface="Arial"/>
                <a:ea typeface="DejaVu Sans"/>
              </a:rPr>
              <a:t>letter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00" strike="noStrike">
                <a:solidFill>
                  <a:srgbClr val="181a0e"/>
                </a:solidFill>
                <a:latin typeface="Arial"/>
                <a:ea typeface="DejaVu Sans"/>
              </a:rPr>
              <a:t>(letter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|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26" strike="noStrike">
                <a:solidFill>
                  <a:srgbClr val="181a0e"/>
                </a:solidFill>
                <a:latin typeface="Arial"/>
                <a:ea typeface="DejaVu Sans"/>
              </a:rPr>
              <a:t>digit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140" strike="noStrike">
                <a:solidFill>
                  <a:srgbClr val="181a0e"/>
                </a:solidFill>
                <a:latin typeface="Arial"/>
                <a:ea typeface="DejaVu Sans"/>
              </a:rPr>
              <a:t>)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32" strike="noStrike">
                <a:solidFill>
                  <a:srgbClr val="181a0e"/>
                </a:solidFill>
                <a:latin typeface="Arial"/>
                <a:ea typeface="DejaVu Sans"/>
              </a:rPr>
              <a:t>*</a:t>
            </a:r>
            <a:endParaRPr b="0" lang="en-US" sz="20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76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000" spc="154" strike="noStrike">
                <a:solidFill>
                  <a:srgbClr val="181a0e"/>
                </a:solidFill>
                <a:latin typeface="Arial"/>
                <a:ea typeface="DejaVu Sans"/>
              </a:rPr>
              <a:t>If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09" strike="noStrike">
                <a:solidFill>
                  <a:srgbClr val="181a0e"/>
                </a:solidFill>
                <a:latin typeface="Arial"/>
                <a:ea typeface="DejaVu Sans"/>
              </a:rPr>
              <a:t>we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80" strike="noStrike">
                <a:solidFill>
                  <a:srgbClr val="181a0e"/>
                </a:solidFill>
                <a:latin typeface="Arial"/>
                <a:ea typeface="DejaVu Sans"/>
              </a:rPr>
              <a:t>try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97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45" strike="noStrike">
                <a:solidFill>
                  <a:srgbClr val="181a0e"/>
                </a:solidFill>
                <a:latin typeface="Arial"/>
                <a:ea typeface="DejaVu Sans"/>
              </a:rPr>
              <a:t>write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69" strike="noStrike">
                <a:solidFill>
                  <a:srgbClr val="181a0e"/>
                </a:solidFill>
                <a:latin typeface="Arial"/>
                <a:ea typeface="DejaVu Sans"/>
              </a:rPr>
              <a:t>regular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66" strike="noStrike">
                <a:solidFill>
                  <a:srgbClr val="181a0e"/>
                </a:solidFill>
                <a:latin typeface="Arial"/>
                <a:ea typeface="DejaVu Sans"/>
              </a:rPr>
              <a:t>expression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92" strike="noStrike">
                <a:solidFill>
                  <a:srgbClr val="181a0e"/>
                </a:solidFill>
                <a:latin typeface="Arial"/>
                <a:ea typeface="DejaVu Sans"/>
              </a:rPr>
              <a:t>representing  </a:t>
            </a:r>
            <a:r>
              <a:rPr b="0" lang="en-US" sz="2000" spc="114" strike="noStrike">
                <a:solidFill>
                  <a:srgbClr val="181a0e"/>
                </a:solidFill>
                <a:latin typeface="Arial"/>
                <a:ea typeface="DejaVu Sans"/>
              </a:rPr>
              <a:t>identiﬁers </a:t>
            </a:r>
            <a:r>
              <a:rPr b="0" lang="en-US" sz="2000" spc="160" strike="noStrike">
                <a:solidFill>
                  <a:srgbClr val="181a0e"/>
                </a:solidFill>
                <a:latin typeface="Arial"/>
                <a:ea typeface="DejaVu Sans"/>
              </a:rPr>
              <a:t>without </a:t>
            </a:r>
            <a:r>
              <a:rPr b="0" lang="en-US" sz="2000" spc="66" strike="noStrike">
                <a:solidFill>
                  <a:srgbClr val="181a0e"/>
                </a:solidFill>
                <a:latin typeface="Arial"/>
                <a:ea typeface="DejaVu Sans"/>
              </a:rPr>
              <a:t>using </a:t>
            </a:r>
            <a:r>
              <a:rPr b="0" lang="en-US" sz="2000" spc="69" strike="noStrike">
                <a:solidFill>
                  <a:srgbClr val="181a0e"/>
                </a:solidFill>
                <a:latin typeface="Arial"/>
                <a:ea typeface="DejaVu Sans"/>
              </a:rPr>
              <a:t>regular </a:t>
            </a:r>
            <a:r>
              <a:rPr b="0" lang="en-US" sz="2000" spc="86" strike="noStrike">
                <a:solidFill>
                  <a:srgbClr val="181a0e"/>
                </a:solidFill>
                <a:latin typeface="Arial"/>
                <a:ea typeface="DejaVu Sans"/>
              </a:rPr>
              <a:t>deﬁnitions, </a:t>
            </a:r>
            <a:r>
              <a:rPr b="0" lang="en-US" sz="2000" spc="154" strike="noStrike">
                <a:solidFill>
                  <a:srgbClr val="181a0e"/>
                </a:solidFill>
                <a:latin typeface="Arial"/>
                <a:ea typeface="DejaVu Sans"/>
              </a:rPr>
              <a:t>that  </a:t>
            </a:r>
            <a:r>
              <a:rPr b="0" lang="en-US" sz="2000" spc="69" strike="noStrike">
                <a:solidFill>
                  <a:srgbClr val="181a0e"/>
                </a:solidFill>
                <a:latin typeface="Arial"/>
                <a:ea typeface="DejaVu Sans"/>
              </a:rPr>
              <a:t>regular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66" strike="noStrike">
                <a:solidFill>
                  <a:srgbClr val="181a0e"/>
                </a:solidFill>
                <a:latin typeface="Arial"/>
                <a:ea typeface="DejaVu Sans"/>
              </a:rPr>
              <a:t>expression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86" strike="noStrike">
                <a:solidFill>
                  <a:srgbClr val="181a0e"/>
                </a:solidFill>
                <a:latin typeface="Arial"/>
                <a:ea typeface="DejaVu Sans"/>
              </a:rPr>
              <a:t>will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92" strike="noStrike">
                <a:solidFill>
                  <a:srgbClr val="181a0e"/>
                </a:solidFill>
                <a:latin typeface="Arial"/>
                <a:ea typeface="DejaVu Sans"/>
              </a:rPr>
              <a:t>be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60" strike="noStrike">
                <a:solidFill>
                  <a:srgbClr val="181a0e"/>
                </a:solidFill>
                <a:latin typeface="Arial"/>
                <a:ea typeface="DejaVu Sans"/>
              </a:rPr>
              <a:t>complex:</a:t>
            </a:r>
            <a:endParaRPr b="0" lang="en-US" sz="2000" spc="-1" strike="noStrike">
              <a:latin typeface="Arial"/>
            </a:endParaRPr>
          </a:p>
          <a:p>
            <a:pPr marL="971640">
              <a:lnSpc>
                <a:spcPct val="100000"/>
              </a:lnSpc>
              <a:spcBef>
                <a:spcPts val="921"/>
              </a:spcBef>
              <a:buNone/>
              <a:tabLst>
                <a:tab algn="l" pos="440640"/>
                <a:tab algn="l" pos="442080"/>
              </a:tabLst>
            </a:pPr>
            <a:r>
              <a:rPr b="0" lang="en-US" sz="2000" spc="-80" strike="noStrike">
                <a:solidFill>
                  <a:srgbClr val="181a0e"/>
                </a:solidFill>
                <a:latin typeface="Arial"/>
                <a:ea typeface="DejaVu Sans"/>
              </a:rPr>
              <a:t>(A|...|Z|a|...|z)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140" strike="noStrike">
                <a:solidFill>
                  <a:srgbClr val="181a0e"/>
                </a:solidFill>
                <a:latin typeface="Arial"/>
                <a:ea typeface="DejaVu Sans"/>
              </a:rPr>
              <a:t>(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80" strike="noStrike">
                <a:solidFill>
                  <a:srgbClr val="181a0e"/>
                </a:solidFill>
                <a:latin typeface="Arial"/>
                <a:ea typeface="DejaVu Sans"/>
              </a:rPr>
              <a:t>(A|...|Z|a|...|z)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|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26" strike="noStrike">
                <a:solidFill>
                  <a:srgbClr val="181a0e"/>
                </a:solidFill>
                <a:latin typeface="Arial"/>
                <a:ea typeface="DejaVu Sans"/>
              </a:rPr>
              <a:t>(0|...|9)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140" strike="noStrike">
                <a:solidFill>
                  <a:srgbClr val="181a0e"/>
                </a:solidFill>
                <a:latin typeface="Arial"/>
                <a:ea typeface="DejaVu Sans"/>
              </a:rPr>
              <a:t>)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32" strike="noStrike">
                <a:solidFill>
                  <a:srgbClr val="181a0e"/>
                </a:solidFill>
                <a:latin typeface="Arial"/>
                <a:ea typeface="DejaVu Sans"/>
              </a:rPr>
              <a:t>*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84D36B-77F3-44FC-8C1A-56C392223FBE}" type="slidenum">
              <a:t>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66121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26" strike="noStrike">
                <a:solidFill>
                  <a:srgbClr val="4f271c"/>
                </a:solidFill>
                <a:latin typeface="Tw Cen MT"/>
              </a:rPr>
              <a:t>Recognition </a:t>
            </a:r>
            <a:r>
              <a:rPr b="0" lang="en-US" sz="4400" spc="282" strike="noStrike">
                <a:solidFill>
                  <a:srgbClr val="4f271c"/>
                </a:solidFill>
                <a:latin typeface="Tw Cen MT"/>
              </a:rPr>
              <a:t>of</a:t>
            </a:r>
            <a:r>
              <a:rPr b="0" lang="en-US" sz="4400" spc="-76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6" strike="noStrike">
                <a:solidFill>
                  <a:srgbClr val="4f271c"/>
                </a:solidFill>
                <a:latin typeface="Tw Cen MT"/>
              </a:rPr>
              <a:t>Tokens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5" name="object 3"/>
          <p:cNvSpPr/>
          <p:nvPr/>
        </p:nvSpPr>
        <p:spPr>
          <a:xfrm>
            <a:off x="990720" y="1600200"/>
            <a:ext cx="7062120" cy="40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 algn="just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2080"/>
              </a:tabLst>
            </a:pPr>
            <a:r>
              <a:rPr b="0" lang="en-US" sz="2900" spc="165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69" strike="noStrike">
                <a:solidFill>
                  <a:srgbClr val="181a0e"/>
                </a:solidFill>
                <a:latin typeface="Arial"/>
                <a:ea typeface="DejaVu Sans"/>
              </a:rPr>
              <a:t>recognizer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60" strike="noStrike">
                <a:solidFill>
                  <a:srgbClr val="181a0e"/>
                </a:solidFill>
                <a:latin typeface="Arial"/>
                <a:ea typeface="DejaVu Sans"/>
              </a:rPr>
              <a:t>for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46" strike="noStrike">
                <a:solidFill>
                  <a:srgbClr val="181a0e"/>
                </a:solidFill>
                <a:latin typeface="Arial"/>
                <a:ea typeface="DejaVu Sans"/>
              </a:rPr>
              <a:t>language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06" strike="noStrike">
                <a:solidFill>
                  <a:srgbClr val="181a0e"/>
                </a:solidFill>
                <a:latin typeface="Arial"/>
                <a:ea typeface="DejaVu Sans"/>
              </a:rPr>
              <a:t>program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54" strike="noStrike">
                <a:solidFill>
                  <a:srgbClr val="181a0e"/>
                </a:solidFill>
                <a:latin typeface="Arial"/>
                <a:ea typeface="DejaVu Sans"/>
              </a:rPr>
              <a:t>that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94" strike="noStrike">
                <a:solidFill>
                  <a:srgbClr val="181a0e"/>
                </a:solidFill>
                <a:latin typeface="Arial"/>
                <a:ea typeface="DejaVu Sans"/>
              </a:rPr>
              <a:t>takes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26" strike="noStrike">
                <a:solidFill>
                  <a:srgbClr val="181a0e"/>
                </a:solidFill>
                <a:latin typeface="Arial"/>
                <a:ea typeface="DejaVu Sans"/>
              </a:rPr>
              <a:t>a  </a:t>
            </a:r>
            <a:r>
              <a:rPr b="0" lang="en-US" sz="2900" spc="109" strike="noStrike">
                <a:solidFill>
                  <a:srgbClr val="181a0e"/>
                </a:solidFill>
                <a:latin typeface="Arial"/>
                <a:ea typeface="DejaVu Sans"/>
              </a:rPr>
              <a:t>string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900" spc="-335" strike="noStrike">
                <a:solidFill>
                  <a:srgbClr val="181a0e"/>
                </a:solidFill>
                <a:latin typeface="Verdana"/>
                <a:ea typeface="DejaVu Sans"/>
              </a:rPr>
              <a:t>w</a:t>
            </a:r>
            <a:r>
              <a:rPr b="0" lang="en-US" sz="2900" spc="-335" strike="noStrike">
                <a:solidFill>
                  <a:srgbClr val="181a0e"/>
                </a:solidFill>
                <a:latin typeface="Arial"/>
                <a:ea typeface="DejaVu Sans"/>
              </a:rPr>
              <a:t>,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55" strike="noStrike">
                <a:solidFill>
                  <a:srgbClr val="181a0e"/>
                </a:solidFill>
                <a:latin typeface="Arial"/>
                <a:ea typeface="DejaVu Sans"/>
              </a:rPr>
              <a:t>and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55" strike="noStrike">
                <a:solidFill>
                  <a:srgbClr val="181a0e"/>
                </a:solidFill>
                <a:latin typeface="Arial"/>
                <a:ea typeface="DejaVu Sans"/>
              </a:rPr>
              <a:t>answers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35" strike="noStrike">
                <a:solidFill>
                  <a:srgbClr val="181a0e"/>
                </a:solidFill>
                <a:latin typeface="Arial"/>
                <a:ea typeface="DejaVu Sans"/>
              </a:rPr>
              <a:t>“YES”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65" strike="noStrike">
                <a:solidFill>
                  <a:srgbClr val="181a0e"/>
                </a:solidFill>
                <a:latin typeface="Arial"/>
                <a:ea typeface="DejaVu Sans"/>
              </a:rPr>
              <a:t>if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900" spc="-471" strike="noStrike">
                <a:solidFill>
                  <a:srgbClr val="181a0e"/>
                </a:solidFill>
                <a:latin typeface="Verdana"/>
                <a:ea typeface="DejaVu Sans"/>
              </a:rPr>
              <a:t>w</a:t>
            </a:r>
            <a:r>
              <a:rPr b="1" lang="en-US" sz="2900" spc="-375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lang="en-US" sz="29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86" strike="noStrike">
                <a:solidFill>
                  <a:srgbClr val="181a0e"/>
                </a:solidFill>
                <a:latin typeface="Arial"/>
                <a:ea typeface="DejaVu Sans"/>
              </a:rPr>
              <a:t>sentence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54" strike="noStrike">
                <a:solidFill>
                  <a:srgbClr val="181a0e"/>
                </a:solidFill>
                <a:latin typeface="Arial"/>
                <a:ea typeface="DejaVu Sans"/>
              </a:rPr>
              <a:t>that  </a:t>
            </a:r>
            <a:r>
              <a:rPr b="0" lang="en-US" sz="2900" spc="21" strike="noStrike">
                <a:solidFill>
                  <a:srgbClr val="181a0e"/>
                </a:solidFill>
                <a:latin typeface="Arial"/>
                <a:ea typeface="DejaVu Sans"/>
              </a:rPr>
              <a:t>language, </a:t>
            </a:r>
            <a:r>
              <a:rPr b="0" lang="en-US" sz="2900" spc="109" strike="noStrike">
                <a:solidFill>
                  <a:srgbClr val="181a0e"/>
                </a:solidFill>
                <a:latin typeface="Arial"/>
                <a:ea typeface="DejaVu Sans"/>
              </a:rPr>
              <a:t>otherwise</a:t>
            </a:r>
            <a:r>
              <a:rPr b="0" lang="en-US" sz="2900" spc="-409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06" strike="noStrike">
                <a:solidFill>
                  <a:srgbClr val="181a0e"/>
                </a:solidFill>
                <a:latin typeface="Arial"/>
                <a:ea typeface="DejaVu Sans"/>
              </a:rPr>
              <a:t>“NO”</a:t>
            </a:r>
            <a:endParaRPr b="0" lang="en-US" sz="29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900" spc="75" strike="noStrike">
                <a:solidFill>
                  <a:srgbClr val="181a0e"/>
                </a:solidFill>
                <a:latin typeface="Arial"/>
                <a:ea typeface="DejaVu Sans"/>
              </a:rPr>
              <a:t>The </a:t>
            </a:r>
            <a:r>
              <a:rPr b="0" lang="en-US" sz="2900" spc="106" strike="noStrike">
                <a:solidFill>
                  <a:srgbClr val="181a0e"/>
                </a:solidFill>
                <a:latin typeface="Arial"/>
                <a:ea typeface="DejaVu Sans"/>
              </a:rPr>
              <a:t>tokens </a:t>
            </a:r>
            <a:r>
              <a:rPr b="0" lang="en-US" sz="2900" spc="154" strike="noStrike">
                <a:solidFill>
                  <a:srgbClr val="181a0e"/>
                </a:solidFill>
                <a:latin typeface="Arial"/>
                <a:ea typeface="DejaVu Sans"/>
              </a:rPr>
              <a:t>that </a:t>
            </a:r>
            <a:r>
              <a:rPr b="0" lang="en-US" sz="2900" spc="46" strike="noStrike">
                <a:solidFill>
                  <a:srgbClr val="181a0e"/>
                </a:solidFill>
                <a:latin typeface="Arial"/>
                <a:ea typeface="DejaVu Sans"/>
              </a:rPr>
              <a:t>are </a:t>
            </a:r>
            <a:r>
              <a:rPr b="0" lang="en-US" sz="2900" spc="109" strike="noStrike">
                <a:solidFill>
                  <a:srgbClr val="181a0e"/>
                </a:solidFill>
                <a:latin typeface="Arial"/>
                <a:ea typeface="DejaVu Sans"/>
              </a:rPr>
              <a:t>speciﬁed </a:t>
            </a:r>
            <a:r>
              <a:rPr b="0" lang="en-US" sz="2900" spc="66" strike="noStrike">
                <a:solidFill>
                  <a:srgbClr val="181a0e"/>
                </a:solidFill>
                <a:latin typeface="Arial"/>
                <a:ea typeface="DejaVu Sans"/>
              </a:rPr>
              <a:t>using </a:t>
            </a:r>
            <a:r>
              <a:rPr b="0" lang="en-US" sz="2900" spc="-97" strike="noStrike">
                <a:solidFill>
                  <a:srgbClr val="181a0e"/>
                </a:solidFill>
                <a:latin typeface="Arial"/>
                <a:ea typeface="DejaVu Sans"/>
              </a:rPr>
              <a:t>RE </a:t>
            </a:r>
            <a:r>
              <a:rPr b="0" lang="en-US" sz="2900" spc="46" strike="noStrike">
                <a:solidFill>
                  <a:srgbClr val="181a0e"/>
                </a:solidFill>
                <a:latin typeface="Arial"/>
                <a:ea typeface="DejaVu Sans"/>
              </a:rPr>
              <a:t>are  </a:t>
            </a:r>
            <a:r>
              <a:rPr b="0" lang="en-US" sz="2900" spc="69" strike="noStrike">
                <a:solidFill>
                  <a:srgbClr val="181a0e"/>
                </a:solidFill>
                <a:latin typeface="Arial"/>
                <a:ea typeface="DejaVu Sans"/>
              </a:rPr>
              <a:t>recognized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66" strike="noStrike">
                <a:solidFill>
                  <a:srgbClr val="181a0e"/>
                </a:solidFill>
                <a:latin typeface="Arial"/>
                <a:ea typeface="DejaVu Sans"/>
              </a:rPr>
              <a:t>by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66" strike="noStrike">
                <a:solidFill>
                  <a:srgbClr val="181a0e"/>
                </a:solidFill>
                <a:latin typeface="Arial"/>
                <a:ea typeface="DejaVu Sans"/>
              </a:rPr>
              <a:t>using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09" strike="noStrike">
                <a:solidFill>
                  <a:srgbClr val="181a0e"/>
                </a:solidFill>
                <a:latin typeface="Arial"/>
                <a:ea typeface="DejaVu Sans"/>
              </a:rPr>
              <a:t>transition</a:t>
            </a:r>
            <a:r>
              <a:rPr b="0" lang="en-US" sz="29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80" strike="noStrike">
                <a:solidFill>
                  <a:srgbClr val="181a0e"/>
                </a:solidFill>
                <a:latin typeface="Arial"/>
                <a:ea typeface="DejaVu Sans"/>
              </a:rPr>
              <a:t>diagram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26" strike="noStrike">
                <a:solidFill>
                  <a:srgbClr val="181a0e"/>
                </a:solidFill>
                <a:latin typeface="Arial"/>
                <a:ea typeface="DejaVu Sans"/>
              </a:rPr>
              <a:t>or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54" strike="noStrike">
                <a:solidFill>
                  <a:srgbClr val="181a0e"/>
                </a:solidFill>
                <a:latin typeface="Arial"/>
                <a:ea typeface="DejaVu Sans"/>
              </a:rPr>
              <a:t>ﬁnite  </a:t>
            </a:r>
            <a:r>
              <a:rPr b="0" lang="en-US" sz="2900" spc="106" strike="noStrike">
                <a:solidFill>
                  <a:srgbClr val="181a0e"/>
                </a:solidFill>
                <a:latin typeface="Arial"/>
                <a:ea typeface="DejaVu Sans"/>
              </a:rPr>
              <a:t>automata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86" strike="noStrike">
                <a:solidFill>
                  <a:srgbClr val="181a0e"/>
                </a:solidFill>
                <a:latin typeface="Arial"/>
                <a:ea typeface="DejaVu Sans"/>
              </a:rPr>
              <a:t>(FA)</a:t>
            </a:r>
            <a:endParaRPr b="0" lang="en-US" sz="29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900" spc="100" strike="noStrike">
                <a:solidFill>
                  <a:srgbClr val="181a0e"/>
                </a:solidFill>
                <a:latin typeface="Arial"/>
                <a:ea typeface="DejaVu Sans"/>
              </a:rPr>
              <a:t>Starting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80" strike="noStrike">
                <a:solidFill>
                  <a:srgbClr val="181a0e"/>
                </a:solidFill>
                <a:latin typeface="Arial"/>
                <a:ea typeface="DejaVu Sans"/>
              </a:rPr>
              <a:t>from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45" strike="noStrike">
                <a:solidFill>
                  <a:srgbClr val="181a0e"/>
                </a:solidFill>
                <a:latin typeface="Arial"/>
                <a:ea typeface="DejaVu Sans"/>
              </a:rPr>
              <a:t>start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14" strike="noStrike">
                <a:solidFill>
                  <a:srgbClr val="181a0e"/>
                </a:solidFill>
                <a:latin typeface="Arial"/>
                <a:ea typeface="DejaVu Sans"/>
              </a:rPr>
              <a:t>state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09" strike="noStrike">
                <a:solidFill>
                  <a:srgbClr val="181a0e"/>
                </a:solidFill>
                <a:latin typeface="Arial"/>
                <a:ea typeface="DejaVu Sans"/>
              </a:rPr>
              <a:t>we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14" strike="noStrike">
                <a:solidFill>
                  <a:srgbClr val="181a0e"/>
                </a:solidFill>
                <a:latin typeface="Arial"/>
                <a:ea typeface="DejaVu Sans"/>
              </a:rPr>
              <a:t>follow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09" strike="noStrike">
                <a:solidFill>
                  <a:srgbClr val="181a0e"/>
                </a:solidFill>
                <a:latin typeface="Arial"/>
                <a:ea typeface="DejaVu Sans"/>
              </a:rPr>
              <a:t>transition  </a:t>
            </a:r>
            <a:r>
              <a:rPr b="0" lang="en-US" sz="2900" spc="120" strike="noStrike">
                <a:solidFill>
                  <a:srgbClr val="181a0e"/>
                </a:solidFill>
                <a:latin typeface="Arial"/>
                <a:ea typeface="DejaVu Sans"/>
              </a:rPr>
              <a:t>deﬁned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8F7D38-E7B8-417F-92A4-39D15ECB78A3}" type="slidenum">
              <a:t>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69166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26" strike="noStrike">
                <a:solidFill>
                  <a:srgbClr val="4f271c"/>
                </a:solidFill>
                <a:latin typeface="Tw Cen MT"/>
              </a:rPr>
              <a:t>Recognition </a:t>
            </a:r>
            <a:r>
              <a:rPr b="0" lang="en-US" sz="4400" spc="282" strike="noStrike">
                <a:solidFill>
                  <a:srgbClr val="4f271c"/>
                </a:solidFill>
                <a:latin typeface="Tw Cen MT"/>
              </a:rPr>
              <a:t>of</a:t>
            </a:r>
            <a:r>
              <a:rPr b="0" lang="en-US" sz="4400" spc="-76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6" strike="noStrike">
                <a:solidFill>
                  <a:srgbClr val="4f271c"/>
                </a:solidFill>
                <a:latin typeface="Tw Cen MT"/>
              </a:rPr>
              <a:t>Tokens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7" name="object 3"/>
          <p:cNvSpPr/>
          <p:nvPr/>
        </p:nvSpPr>
        <p:spPr>
          <a:xfrm>
            <a:off x="1066680" y="1523880"/>
            <a:ext cx="7103160" cy="477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900" spc="154" strike="noStrike">
                <a:solidFill>
                  <a:srgbClr val="181a0e"/>
                </a:solidFill>
                <a:latin typeface="Arial"/>
                <a:ea typeface="DejaVu Sans"/>
              </a:rPr>
              <a:t>If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09" strike="noStrike">
                <a:solidFill>
                  <a:srgbClr val="181a0e"/>
                </a:solidFill>
                <a:latin typeface="Arial"/>
                <a:ea typeface="DejaVu Sans"/>
              </a:rPr>
              <a:t>transition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46" strike="noStrike">
                <a:solidFill>
                  <a:srgbClr val="181a0e"/>
                </a:solidFill>
                <a:latin typeface="Arial"/>
                <a:ea typeface="DejaVu Sans"/>
              </a:rPr>
              <a:t>leads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97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94" strike="noStrike">
                <a:solidFill>
                  <a:srgbClr val="181a0e"/>
                </a:solidFill>
                <a:latin typeface="Arial"/>
                <a:ea typeface="DejaVu Sans"/>
              </a:rPr>
              <a:t>accepting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60" strike="noStrike">
                <a:solidFill>
                  <a:srgbClr val="181a0e"/>
                </a:solidFill>
                <a:latin typeface="Arial"/>
                <a:ea typeface="DejaVu Sans"/>
              </a:rPr>
              <a:t>state,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31" strike="noStrike">
                <a:solidFill>
                  <a:srgbClr val="181a0e"/>
                </a:solidFill>
                <a:latin typeface="Arial"/>
                <a:ea typeface="DejaVu Sans"/>
              </a:rPr>
              <a:t>then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51" strike="noStrike">
                <a:solidFill>
                  <a:srgbClr val="181a0e"/>
                </a:solidFill>
                <a:latin typeface="Arial"/>
                <a:ea typeface="DejaVu Sans"/>
              </a:rPr>
              <a:t>the  </a:t>
            </a:r>
            <a:r>
              <a:rPr b="0" lang="en-US" sz="2900" spc="126" strike="noStrike">
                <a:solidFill>
                  <a:srgbClr val="181a0e"/>
                </a:solidFill>
                <a:latin typeface="Arial"/>
                <a:ea typeface="DejaVu Sans"/>
              </a:rPr>
              <a:t>token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09" strike="noStrike">
                <a:solidFill>
                  <a:srgbClr val="181a0e"/>
                </a:solidFill>
                <a:latin typeface="Arial"/>
                <a:ea typeface="DejaVu Sans"/>
              </a:rPr>
              <a:t>matched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55" strike="noStrike">
                <a:solidFill>
                  <a:srgbClr val="181a0e"/>
                </a:solidFill>
                <a:latin typeface="Arial"/>
                <a:ea typeface="DejaVu Sans"/>
              </a:rPr>
              <a:t>and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75" strike="noStrike">
                <a:solidFill>
                  <a:srgbClr val="181a0e"/>
                </a:solidFill>
                <a:latin typeface="Arial"/>
                <a:ea typeface="DejaVu Sans"/>
              </a:rPr>
              <a:t>hence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60" strike="noStrike">
                <a:solidFill>
                  <a:srgbClr val="181a0e"/>
                </a:solidFill>
                <a:latin typeface="Arial"/>
                <a:ea typeface="DejaVu Sans"/>
              </a:rPr>
              <a:t>lexeme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75" strike="noStrike">
                <a:solidFill>
                  <a:srgbClr val="181a0e"/>
                </a:solidFill>
                <a:latin typeface="Arial"/>
                <a:ea typeface="DejaVu Sans"/>
              </a:rPr>
              <a:t>returned,  </a:t>
            </a:r>
            <a:r>
              <a:rPr b="0" lang="en-US" sz="2900" spc="109" strike="noStrike">
                <a:solidFill>
                  <a:srgbClr val="181a0e"/>
                </a:solidFill>
                <a:latin typeface="Arial"/>
                <a:ea typeface="DejaVu Sans"/>
              </a:rPr>
              <a:t>otherwise </a:t>
            </a:r>
            <a:r>
              <a:rPr b="0" lang="en-US" sz="2900" spc="131" strike="noStrike">
                <a:solidFill>
                  <a:srgbClr val="181a0e"/>
                </a:solidFill>
                <a:latin typeface="Arial"/>
                <a:ea typeface="DejaVu Sans"/>
              </a:rPr>
              <a:t>other </a:t>
            </a:r>
            <a:r>
              <a:rPr b="0" lang="en-US" sz="2900" spc="109" strike="noStrike">
                <a:solidFill>
                  <a:srgbClr val="181a0e"/>
                </a:solidFill>
                <a:latin typeface="Arial"/>
                <a:ea typeface="DejaVu Sans"/>
              </a:rPr>
              <a:t>transition </a:t>
            </a:r>
            <a:r>
              <a:rPr b="0" lang="en-US" sz="2900" spc="69" strike="noStrike">
                <a:solidFill>
                  <a:srgbClr val="181a0e"/>
                </a:solidFill>
                <a:latin typeface="Arial"/>
                <a:ea typeface="DejaVu Sans"/>
              </a:rPr>
              <a:t>diagrams </a:t>
            </a:r>
            <a:r>
              <a:rPr b="0" lang="en-US" sz="2900" spc="46" strike="noStrike">
                <a:solidFill>
                  <a:srgbClr val="181a0e"/>
                </a:solidFill>
                <a:latin typeface="Arial"/>
                <a:ea typeface="DejaVu Sans"/>
              </a:rPr>
              <a:t>are </a:t>
            </a:r>
            <a:r>
              <a:rPr b="0" lang="en-US" sz="2900" spc="134" strike="noStrike">
                <a:solidFill>
                  <a:srgbClr val="181a0e"/>
                </a:solidFill>
                <a:latin typeface="Arial"/>
                <a:ea typeface="DejaVu Sans"/>
              </a:rPr>
              <a:t>tried </a:t>
            </a:r>
            <a:r>
              <a:rPr b="0" lang="en-US" sz="2900" spc="160" strike="noStrike">
                <a:solidFill>
                  <a:srgbClr val="181a0e"/>
                </a:solidFill>
                <a:latin typeface="Arial"/>
                <a:ea typeface="DejaVu Sans"/>
              </a:rPr>
              <a:t>out  </a:t>
            </a:r>
            <a:r>
              <a:rPr b="0" lang="en-US" sz="2900" spc="94" strike="noStrike">
                <a:solidFill>
                  <a:srgbClr val="181a0e"/>
                </a:solidFill>
                <a:latin typeface="Arial"/>
                <a:ea typeface="DejaVu Sans"/>
              </a:rPr>
              <a:t>until </a:t>
            </a:r>
            <a:r>
              <a:rPr b="0" lang="en-US" sz="2900" spc="109" strike="noStrike">
                <a:solidFill>
                  <a:srgbClr val="181a0e"/>
                </a:solidFill>
                <a:latin typeface="Arial"/>
                <a:ea typeface="DejaVu Sans"/>
              </a:rPr>
              <a:t>we </a:t>
            </a:r>
            <a:r>
              <a:rPr b="0" lang="en-US" sz="2900" spc="75" strike="noStrike">
                <a:solidFill>
                  <a:srgbClr val="181a0e"/>
                </a:solidFill>
                <a:latin typeface="Arial"/>
                <a:ea typeface="DejaVu Sans"/>
              </a:rPr>
              <a:t>process </a:t>
            </a:r>
            <a:r>
              <a:rPr b="0" lang="en-US" sz="2900" spc="15" strike="noStrike">
                <a:solidFill>
                  <a:srgbClr val="181a0e"/>
                </a:solidFill>
                <a:latin typeface="Arial"/>
                <a:ea typeface="DejaVu Sans"/>
              </a:rPr>
              <a:t>all </a:t>
            </a:r>
            <a:r>
              <a:rPr b="0" lang="en-US" sz="2900" spc="109" strike="noStrike">
                <a:solidFill>
                  <a:srgbClr val="181a0e"/>
                </a:solidFill>
                <a:latin typeface="Arial"/>
                <a:ea typeface="DejaVu Sans"/>
              </a:rPr>
              <a:t>transition </a:t>
            </a:r>
            <a:r>
              <a:rPr b="0" lang="en-US" sz="2900" spc="69" strike="noStrike">
                <a:solidFill>
                  <a:srgbClr val="181a0e"/>
                </a:solidFill>
                <a:latin typeface="Arial"/>
                <a:ea typeface="DejaVu Sans"/>
              </a:rPr>
              <a:t>diagrams </a:t>
            </a:r>
            <a:r>
              <a:rPr b="0" lang="en-US" sz="2900" spc="126" strike="noStrike">
                <a:solidFill>
                  <a:srgbClr val="181a0e"/>
                </a:solidFill>
                <a:latin typeface="Arial"/>
                <a:ea typeface="DejaVu Sans"/>
              </a:rPr>
              <a:t>or </a:t>
            </a:r>
            <a:r>
              <a:rPr b="0" lang="en-US" sz="2900" spc="80" strike="noStrike">
                <a:solidFill>
                  <a:srgbClr val="181a0e"/>
                </a:solidFill>
                <a:latin typeface="Arial"/>
                <a:ea typeface="DejaVu Sans"/>
              </a:rPr>
              <a:t>failure </a:t>
            </a:r>
            <a:r>
              <a:rPr b="0" lang="en-US" sz="2900" spc="35" strike="noStrike">
                <a:solidFill>
                  <a:srgbClr val="181a0e"/>
                </a:solidFill>
                <a:latin typeface="Arial"/>
                <a:ea typeface="DejaVu Sans"/>
              </a:rPr>
              <a:t>is  </a:t>
            </a:r>
            <a:r>
              <a:rPr b="0" lang="en-US" sz="2900" spc="126" strike="noStrike">
                <a:solidFill>
                  <a:srgbClr val="181a0e"/>
                </a:solidFill>
                <a:latin typeface="Arial"/>
                <a:ea typeface="DejaVu Sans"/>
              </a:rPr>
              <a:t>detected</a:t>
            </a:r>
            <a:endParaRPr b="0" lang="en-US" sz="2900" spc="-1" strike="noStrike">
              <a:latin typeface="Arial"/>
            </a:endParaRPr>
          </a:p>
          <a:p>
            <a:pPr marL="441360" indent="-429120" algn="just">
              <a:lnSpc>
                <a:spcPts val="3271"/>
              </a:lnSpc>
              <a:spcBef>
                <a:spcPts val="1210"/>
              </a:spcBef>
              <a:buClr>
                <a:srgbClr val="181a0e"/>
              </a:buClr>
              <a:buFont typeface="StarSymbol"/>
              <a:buChar char="■"/>
              <a:tabLst>
                <a:tab algn="l" pos="442080"/>
              </a:tabLst>
            </a:pPr>
            <a:r>
              <a:rPr b="0" lang="en-US" sz="2900" spc="41" strike="noStrike">
                <a:solidFill>
                  <a:srgbClr val="181a0e"/>
                </a:solidFill>
                <a:latin typeface="Arial"/>
                <a:ea typeface="DejaVu Sans"/>
              </a:rPr>
              <a:t>Recognizer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09" strike="noStrike">
                <a:solidFill>
                  <a:srgbClr val="181a0e"/>
                </a:solidFill>
                <a:latin typeface="Arial"/>
                <a:ea typeface="DejaVu Sans"/>
              </a:rPr>
              <a:t>tokens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94" strike="noStrike">
                <a:solidFill>
                  <a:srgbClr val="181a0e"/>
                </a:solidFill>
                <a:latin typeface="Arial"/>
                <a:ea typeface="DejaVu Sans"/>
              </a:rPr>
              <a:t>takes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46" strike="noStrike">
                <a:solidFill>
                  <a:srgbClr val="181a0e"/>
                </a:solidFill>
                <a:latin typeface="Arial"/>
                <a:ea typeface="DejaVu Sans"/>
              </a:rPr>
              <a:t>language</a:t>
            </a:r>
            <a:r>
              <a:rPr b="0" lang="en-US" sz="2900" spc="-216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900" spc="-32" strike="noStrike">
                <a:solidFill>
                  <a:srgbClr val="181a0e"/>
                </a:solidFill>
                <a:latin typeface="Verdana"/>
                <a:ea typeface="DejaVu Sans"/>
              </a:rPr>
              <a:t>L</a:t>
            </a:r>
            <a:r>
              <a:rPr b="1" lang="en-US" sz="2900" spc="-375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lang="en-US" sz="2900" spc="55" strike="noStrike">
                <a:solidFill>
                  <a:srgbClr val="181a0e"/>
                </a:solidFill>
                <a:latin typeface="Arial"/>
                <a:ea typeface="DejaVu Sans"/>
              </a:rPr>
              <a:t>and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51" strike="noStrike">
                <a:solidFill>
                  <a:srgbClr val="181a0e"/>
                </a:solidFill>
                <a:latin typeface="Arial"/>
                <a:ea typeface="DejaVu Sans"/>
              </a:rPr>
              <a:t>the  </a:t>
            </a:r>
            <a:r>
              <a:rPr b="0" lang="en-US" sz="2900" spc="109" strike="noStrike">
                <a:solidFill>
                  <a:srgbClr val="181a0e"/>
                </a:solidFill>
                <a:latin typeface="Arial"/>
                <a:ea typeface="DejaVu Sans"/>
              </a:rPr>
              <a:t>string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900" spc="-185" strike="noStrike">
                <a:solidFill>
                  <a:srgbClr val="181a0e"/>
                </a:solidFill>
                <a:latin typeface="Verdana"/>
                <a:ea typeface="DejaVu Sans"/>
              </a:rPr>
              <a:t>s</a:t>
            </a:r>
            <a:r>
              <a:rPr b="1" lang="en-US" sz="2900" spc="-375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lang="en-US" sz="2900" spc="1" strike="noStrike">
                <a:solidFill>
                  <a:srgbClr val="181a0e"/>
                </a:solidFill>
                <a:latin typeface="Arial"/>
                <a:ea typeface="DejaVu Sans"/>
              </a:rPr>
              <a:t>as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20" strike="noStrike">
                <a:solidFill>
                  <a:srgbClr val="181a0e"/>
                </a:solidFill>
                <a:latin typeface="Arial"/>
                <a:ea typeface="DejaVu Sans"/>
              </a:rPr>
              <a:t>input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55" strike="noStrike">
                <a:solidFill>
                  <a:srgbClr val="181a0e"/>
                </a:solidFill>
                <a:latin typeface="Arial"/>
                <a:ea typeface="DejaVu Sans"/>
              </a:rPr>
              <a:t>and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14" strike="noStrike">
                <a:solidFill>
                  <a:srgbClr val="181a0e"/>
                </a:solidFill>
                <a:latin typeface="Arial"/>
                <a:ea typeface="DejaVu Sans"/>
              </a:rPr>
              <a:t>tries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97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09" strike="noStrike">
                <a:solidFill>
                  <a:srgbClr val="181a0e"/>
                </a:solidFill>
                <a:latin typeface="Arial"/>
                <a:ea typeface="DejaVu Sans"/>
              </a:rPr>
              <a:t>verify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31" strike="noStrike">
                <a:solidFill>
                  <a:srgbClr val="181a0e"/>
                </a:solidFill>
                <a:latin typeface="Arial"/>
                <a:ea typeface="DejaVu Sans"/>
              </a:rPr>
              <a:t>whether</a:t>
            </a:r>
            <a:r>
              <a:rPr b="0" lang="en-US" sz="2900" spc="-20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900" spc="-185" strike="noStrike">
                <a:solidFill>
                  <a:srgbClr val="181a0e"/>
                </a:solidFill>
                <a:latin typeface="Verdana"/>
                <a:ea typeface="DejaVu Sans"/>
              </a:rPr>
              <a:t>s</a:t>
            </a:r>
            <a:r>
              <a:rPr b="1" lang="en-US" sz="2900" spc="-401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1" lang="en-US" sz="2900" spc="296" strike="noStrike">
                <a:solidFill>
                  <a:srgbClr val="181a0e"/>
                </a:solidFill>
                <a:latin typeface="DejaVu Sans"/>
                <a:ea typeface="DejaVu Sans"/>
              </a:rPr>
              <a:t>∈</a:t>
            </a:r>
            <a:r>
              <a:rPr b="1" lang="en-US" sz="2900" spc="-415" strike="noStrike">
                <a:solidFill>
                  <a:srgbClr val="181a0e"/>
                </a:solidFill>
                <a:latin typeface="DejaVu Sans"/>
                <a:ea typeface="DejaVu Sans"/>
              </a:rPr>
              <a:t> </a:t>
            </a:r>
            <a:r>
              <a:rPr b="1" lang="en-US" sz="2900" spc="-32" strike="noStrike">
                <a:solidFill>
                  <a:srgbClr val="181a0e"/>
                </a:solidFill>
                <a:latin typeface="Verdana"/>
                <a:ea typeface="DejaVu Sans"/>
              </a:rPr>
              <a:t>L</a:t>
            </a:r>
            <a:r>
              <a:rPr b="1" lang="en-US" sz="2900" spc="-395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lang="en-US" sz="2900" spc="126" strike="noStrike">
                <a:solidFill>
                  <a:srgbClr val="181a0e"/>
                </a:solidFill>
                <a:latin typeface="Arial"/>
                <a:ea typeface="DejaVu Sans"/>
              </a:rPr>
              <a:t>or  </a:t>
            </a:r>
            <a:r>
              <a:rPr b="0" lang="en-US" sz="2900" spc="154" strike="noStrike">
                <a:solidFill>
                  <a:srgbClr val="181a0e"/>
                </a:solidFill>
                <a:latin typeface="Arial"/>
                <a:ea typeface="DejaVu Sans"/>
              </a:rPr>
              <a:t>not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DA927A-DAE3-430B-B8E8-FF086ED885A0}" type="slidenum">
              <a:t>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722160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26" strike="noStrike">
                <a:solidFill>
                  <a:srgbClr val="4f271c"/>
                </a:solidFill>
                <a:latin typeface="Tw Cen MT"/>
              </a:rPr>
              <a:t>Recognition </a:t>
            </a:r>
            <a:r>
              <a:rPr b="0" lang="en-US" sz="4400" spc="282" strike="noStrike">
                <a:solidFill>
                  <a:srgbClr val="4f271c"/>
                </a:solidFill>
                <a:latin typeface="Tw Cen MT"/>
              </a:rPr>
              <a:t>of</a:t>
            </a:r>
            <a:r>
              <a:rPr b="0" lang="en-US" sz="4400" spc="-76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6" strike="noStrike">
                <a:solidFill>
                  <a:srgbClr val="4f271c"/>
                </a:solidFill>
                <a:latin typeface="Tw Cen MT"/>
              </a:rPr>
              <a:t>Tokens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9" name="object 3"/>
          <p:cNvSpPr/>
          <p:nvPr/>
        </p:nvSpPr>
        <p:spPr>
          <a:xfrm>
            <a:off x="685800" y="1752480"/>
            <a:ext cx="8228880" cy="288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900" spc="80" strike="noStrike">
                <a:solidFill>
                  <a:srgbClr val="181a0e"/>
                </a:solidFill>
                <a:latin typeface="Arial"/>
                <a:ea typeface="DejaVu Sans"/>
              </a:rPr>
              <a:t>We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06" strike="noStrike">
                <a:solidFill>
                  <a:srgbClr val="181a0e"/>
                </a:solidFill>
                <a:latin typeface="Arial"/>
                <a:ea typeface="DejaVu Sans"/>
              </a:rPr>
              <a:t>concentrate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94" strike="noStrike">
                <a:solidFill>
                  <a:srgbClr val="181a0e"/>
                </a:solidFill>
                <a:latin typeface="Arial"/>
                <a:ea typeface="DejaVu Sans"/>
              </a:rPr>
              <a:t>on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35" strike="noStrike">
                <a:solidFill>
                  <a:srgbClr val="181a0e"/>
                </a:solidFill>
                <a:latin typeface="Arial"/>
                <a:ea typeface="DejaVu Sans"/>
              </a:rPr>
              <a:t>class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69" strike="noStrike">
                <a:solidFill>
                  <a:srgbClr val="181a0e"/>
                </a:solidFill>
                <a:latin typeface="Arial"/>
                <a:ea typeface="DejaVu Sans"/>
              </a:rPr>
              <a:t>recognizer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60" strike="noStrike">
                <a:solidFill>
                  <a:srgbClr val="181a0e"/>
                </a:solidFill>
                <a:latin typeface="Arial"/>
                <a:ea typeface="DejaVu Sans"/>
              </a:rPr>
              <a:t>called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75" strike="noStrike">
                <a:solidFill>
                  <a:srgbClr val="181a0e"/>
                </a:solidFill>
                <a:latin typeface="Arial"/>
                <a:ea typeface="DejaVu Sans"/>
              </a:rPr>
              <a:t>Finite  </a:t>
            </a:r>
            <a:r>
              <a:rPr b="0" lang="en-US" sz="2900" spc="131" strike="noStrike">
                <a:solidFill>
                  <a:srgbClr val="181a0e"/>
                </a:solidFill>
                <a:latin typeface="Arial"/>
                <a:ea typeface="DejaVu Sans"/>
              </a:rPr>
              <a:t>Automata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86" strike="noStrike">
                <a:solidFill>
                  <a:srgbClr val="181a0e"/>
                </a:solidFill>
                <a:latin typeface="Arial"/>
                <a:ea typeface="DejaVu Sans"/>
              </a:rPr>
              <a:t>(FA)</a:t>
            </a:r>
            <a:endParaRPr b="0" lang="en-US" sz="2900" spc="-1" strike="noStrike">
              <a:latin typeface="Arial"/>
            </a:endParaRPr>
          </a:p>
          <a:p>
            <a:pPr marL="441360" indent="-429120">
              <a:lnSpc>
                <a:spcPct val="100000"/>
              </a:lnSpc>
              <a:spcBef>
                <a:spcPts val="918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900" spc="80" strike="noStrike">
                <a:solidFill>
                  <a:srgbClr val="181a0e"/>
                </a:solidFill>
                <a:latin typeface="Arial"/>
                <a:ea typeface="DejaVu Sans"/>
              </a:rPr>
              <a:t>There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46" strike="noStrike">
                <a:solidFill>
                  <a:srgbClr val="181a0e"/>
                </a:solidFill>
                <a:latin typeface="Arial"/>
                <a:ea typeface="DejaVu Sans"/>
              </a:rPr>
              <a:t>are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97" strike="noStrike">
                <a:solidFill>
                  <a:srgbClr val="181a0e"/>
                </a:solidFill>
                <a:latin typeface="Arial"/>
                <a:ea typeface="DejaVu Sans"/>
              </a:rPr>
              <a:t>two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20" strike="noStrike">
                <a:solidFill>
                  <a:srgbClr val="181a0e"/>
                </a:solidFill>
                <a:latin typeface="Arial"/>
                <a:ea typeface="DejaVu Sans"/>
              </a:rPr>
              <a:t>types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85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75" strike="noStrike">
                <a:solidFill>
                  <a:srgbClr val="181a0e"/>
                </a:solidFill>
                <a:latin typeface="Arial"/>
                <a:ea typeface="DejaVu Sans"/>
              </a:rPr>
              <a:t>Finite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00" strike="noStrike">
                <a:solidFill>
                  <a:srgbClr val="181a0e"/>
                </a:solidFill>
                <a:latin typeface="Arial"/>
                <a:ea typeface="DejaVu Sans"/>
              </a:rPr>
              <a:t>Automaton:</a:t>
            </a:r>
            <a:endParaRPr b="0" lang="en-US" sz="29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90"/>
              </a:spcBef>
              <a:buClr>
                <a:srgbClr val="181a0e"/>
              </a:buClr>
              <a:buFont typeface="Symbol"/>
              <a:buChar char=""/>
              <a:tabLst>
                <a:tab algn="l" pos="971640"/>
                <a:tab algn="l" pos="972360"/>
              </a:tabLst>
            </a:pPr>
            <a:r>
              <a:rPr b="0" i="1" lang="en-US" sz="2900" spc="100" strike="noStrike">
                <a:solidFill>
                  <a:srgbClr val="181a0e"/>
                </a:solidFill>
                <a:latin typeface="Arial"/>
                <a:ea typeface="DejaVu Sans"/>
              </a:rPr>
              <a:t>Deterministic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75" strike="noStrike">
                <a:solidFill>
                  <a:srgbClr val="181a0e"/>
                </a:solidFill>
                <a:latin typeface="Arial"/>
                <a:ea typeface="DejaVu Sans"/>
              </a:rPr>
              <a:t>Finite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134" strike="noStrike">
                <a:solidFill>
                  <a:srgbClr val="181a0e"/>
                </a:solidFill>
                <a:latin typeface="Arial"/>
                <a:ea typeface="DejaVu Sans"/>
              </a:rPr>
              <a:t>Automaton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-72" strike="noStrike">
                <a:solidFill>
                  <a:srgbClr val="181a0e"/>
                </a:solidFill>
                <a:latin typeface="Arial"/>
                <a:ea typeface="DejaVu Sans"/>
              </a:rPr>
              <a:t>(DFA)</a:t>
            </a:r>
            <a:endParaRPr b="0" lang="en-US" sz="29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96"/>
              </a:spcBef>
              <a:buClr>
                <a:srgbClr val="181a0e"/>
              </a:buClr>
              <a:buFont typeface="Symbol"/>
              <a:buChar char=""/>
              <a:tabLst>
                <a:tab algn="l" pos="971640"/>
                <a:tab algn="l" pos="972360"/>
              </a:tabLst>
            </a:pPr>
            <a:r>
              <a:rPr b="0" i="1" lang="en-US" sz="2900" spc="94" strike="noStrike">
                <a:solidFill>
                  <a:srgbClr val="181a0e"/>
                </a:solidFill>
                <a:latin typeface="Arial"/>
                <a:ea typeface="DejaVu Sans"/>
              </a:rPr>
              <a:t>Non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100" strike="noStrike">
                <a:solidFill>
                  <a:srgbClr val="181a0e"/>
                </a:solidFill>
                <a:latin typeface="Arial"/>
                <a:ea typeface="DejaVu Sans"/>
              </a:rPr>
              <a:t>Deterministic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75" strike="noStrike">
                <a:solidFill>
                  <a:srgbClr val="181a0e"/>
                </a:solidFill>
                <a:latin typeface="Arial"/>
                <a:ea typeface="DejaVu Sans"/>
              </a:rPr>
              <a:t>Finite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134" strike="noStrike">
                <a:solidFill>
                  <a:srgbClr val="181a0e"/>
                </a:solidFill>
                <a:latin typeface="Arial"/>
                <a:ea typeface="DejaVu Sans"/>
              </a:rPr>
              <a:t>Automaton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-52" strike="noStrike">
                <a:solidFill>
                  <a:srgbClr val="181a0e"/>
                </a:solidFill>
                <a:latin typeface="Arial"/>
                <a:ea typeface="DejaVu Sans"/>
              </a:rPr>
              <a:t>(NFA)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595C9E-98E5-4092-8A21-645AE73114E6}" type="slidenum">
              <a:t>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6230880" cy="1353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26" strike="noStrike">
                <a:solidFill>
                  <a:srgbClr val="4f271c"/>
                </a:solidFill>
                <a:latin typeface="Tw Cen MT"/>
              </a:rPr>
              <a:t>Recognition </a:t>
            </a:r>
            <a:r>
              <a:rPr b="0" lang="en-US" sz="4400" spc="282" strike="noStrike">
                <a:solidFill>
                  <a:srgbClr val="4f271c"/>
                </a:solidFill>
                <a:latin typeface="Tw Cen MT"/>
              </a:rPr>
              <a:t>of</a:t>
            </a:r>
            <a:r>
              <a:rPr b="0" lang="en-US" sz="4400" spc="-76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6" strike="noStrike">
                <a:solidFill>
                  <a:srgbClr val="4f271c"/>
                </a:solidFill>
                <a:latin typeface="Tw Cen MT"/>
              </a:rPr>
              <a:t>Tokens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1" name="object 3"/>
          <p:cNvSpPr/>
          <p:nvPr/>
        </p:nvSpPr>
        <p:spPr>
          <a:xfrm>
            <a:off x="685800" y="1828800"/>
            <a:ext cx="8158320" cy="34502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5A588F7-E9DD-45D1-A68A-77AAA766B511}" type="slidenum">
              <a:t>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6154920" cy="1353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26" strike="noStrike">
                <a:solidFill>
                  <a:srgbClr val="4f271c"/>
                </a:solidFill>
                <a:latin typeface="Tw Cen MT"/>
              </a:rPr>
              <a:t>Recognition </a:t>
            </a:r>
            <a:r>
              <a:rPr b="0" lang="en-US" sz="4400" spc="282" strike="noStrike">
                <a:solidFill>
                  <a:srgbClr val="4f271c"/>
                </a:solidFill>
                <a:latin typeface="Tw Cen MT"/>
              </a:rPr>
              <a:t>of</a:t>
            </a:r>
            <a:r>
              <a:rPr b="0" lang="en-US" sz="4400" spc="-76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46" strike="noStrike">
                <a:solidFill>
                  <a:srgbClr val="4f271c"/>
                </a:solidFill>
                <a:latin typeface="Tw Cen MT"/>
              </a:rPr>
              <a:t>Tokens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3" name="object 3"/>
          <p:cNvSpPr/>
          <p:nvPr/>
        </p:nvSpPr>
        <p:spPr>
          <a:xfrm>
            <a:off x="609480" y="1655280"/>
            <a:ext cx="8076600" cy="49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4880" bIns="0" anchor="t">
            <a:spAutoFit/>
          </a:bodyPr>
          <a:p>
            <a:pPr marL="441360" indent="-429120">
              <a:lnSpc>
                <a:spcPct val="100000"/>
              </a:lnSpc>
              <a:spcBef>
                <a:spcPts val="59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134" strike="noStrike">
                <a:solidFill>
                  <a:srgbClr val="181a0e"/>
                </a:solidFill>
                <a:latin typeface="Arial"/>
                <a:ea typeface="DejaVu Sans"/>
              </a:rPr>
              <a:t>Why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14" strike="noStrike">
                <a:solidFill>
                  <a:srgbClr val="181a0e"/>
                </a:solidFill>
                <a:latin typeface="Arial"/>
                <a:ea typeface="DejaVu Sans"/>
              </a:rPr>
              <a:t>convert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from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7" strike="noStrike">
                <a:solidFill>
                  <a:srgbClr val="181a0e"/>
                </a:solidFill>
                <a:latin typeface="Arial"/>
                <a:ea typeface="DejaVu Sans"/>
              </a:rPr>
              <a:t>NFA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97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-41" strike="noStrike">
                <a:solidFill>
                  <a:srgbClr val="181a0e"/>
                </a:solidFill>
                <a:latin typeface="Arial"/>
                <a:ea typeface="DejaVu Sans"/>
              </a:rPr>
              <a:t>DFA?</a:t>
            </a:r>
            <a:endParaRPr b="0" lang="en-US" sz="2400" spc="-1" strike="noStrike">
              <a:latin typeface="Arial"/>
            </a:endParaRPr>
          </a:p>
          <a:p>
            <a:pPr marL="971640" indent="-405000">
              <a:lnSpc>
                <a:spcPts val="3271"/>
              </a:lnSpc>
              <a:spcBef>
                <a:spcPts val="774"/>
              </a:spcBef>
              <a:buNone/>
              <a:tabLst>
                <a:tab algn="l" pos="0"/>
              </a:tabLst>
            </a:pPr>
            <a:r>
              <a:rPr b="0" lang="en-US" sz="1800" spc="1" strike="noStrike">
                <a:solidFill>
                  <a:srgbClr val="181a0e"/>
                </a:solidFill>
                <a:latin typeface="Arial"/>
                <a:ea typeface="DejaVu Sans"/>
              </a:rPr>
              <a:t>–</a:t>
            </a:r>
            <a:r>
              <a:rPr b="0" lang="en-US" sz="1800" spc="1" strike="noStrike">
                <a:solidFill>
                  <a:srgbClr val="181a0e"/>
                </a:solidFill>
                <a:latin typeface="Arial"/>
                <a:ea typeface="DejaVu Sans"/>
              </a:rPr>
              <a:t>	</a:t>
            </a:r>
            <a:r>
              <a:rPr b="0" lang="en-US" sz="2000" spc="114" strike="noStrike">
                <a:solidFill>
                  <a:srgbClr val="181a0e"/>
                </a:solidFill>
                <a:latin typeface="Arial"/>
                <a:ea typeface="DejaVu Sans"/>
              </a:rPr>
              <a:t>Computer </a:t>
            </a:r>
            <a:r>
              <a:rPr b="0" lang="en-US" sz="2000" spc="94" strike="noStrike">
                <a:solidFill>
                  <a:srgbClr val="181a0e"/>
                </a:solidFill>
                <a:latin typeface="Arial"/>
                <a:ea typeface="DejaVu Sans"/>
              </a:rPr>
              <a:t>programs </a:t>
            </a:r>
            <a:r>
              <a:rPr b="0" lang="en-US" sz="2000" spc="60" strike="noStrike">
                <a:solidFill>
                  <a:srgbClr val="181a0e"/>
                </a:solidFill>
                <a:latin typeface="Arial"/>
                <a:ea typeface="DejaVu Sans"/>
              </a:rPr>
              <a:t>generally </a:t>
            </a:r>
            <a:r>
              <a:rPr b="0" lang="en-US" sz="2000" spc="80" strike="noStrike">
                <a:solidFill>
                  <a:srgbClr val="181a0e"/>
                </a:solidFill>
                <a:latin typeface="Arial"/>
                <a:ea typeface="DejaVu Sans"/>
              </a:rPr>
              <a:t>need </a:t>
            </a:r>
            <a:r>
              <a:rPr b="0" lang="en-US" sz="2000" spc="197" strike="noStrike">
                <a:solidFill>
                  <a:srgbClr val="181a0e"/>
                </a:solidFill>
                <a:latin typeface="Arial"/>
                <a:ea typeface="DejaVu Sans"/>
              </a:rPr>
              <a:t>to </a:t>
            </a:r>
            <a:r>
              <a:rPr b="0" lang="en-US" sz="2000" spc="131" strike="noStrike">
                <a:solidFill>
                  <a:srgbClr val="181a0e"/>
                </a:solidFill>
                <a:latin typeface="Arial"/>
                <a:ea typeface="DejaVu Sans"/>
              </a:rPr>
              <a:t>know </a:t>
            </a:r>
            <a:r>
              <a:rPr b="0" lang="en-US" sz="2000" spc="15" strike="noStrike">
                <a:solidFill>
                  <a:srgbClr val="181a0e"/>
                </a:solidFill>
                <a:latin typeface="Arial"/>
                <a:ea typeface="DejaVu Sans"/>
              </a:rPr>
              <a:t>all  </a:t>
            </a:r>
            <a:r>
              <a:rPr b="0" lang="en-US" sz="2000" spc="69" strike="noStrike">
                <a:solidFill>
                  <a:srgbClr val="181a0e"/>
                </a:solidFill>
                <a:latin typeface="Arial"/>
                <a:ea typeface="DejaVu Sans"/>
              </a:rPr>
              <a:t>possible </a:t>
            </a:r>
            <a:r>
              <a:rPr b="0" lang="en-US" sz="2000" spc="100" strike="noStrike">
                <a:solidFill>
                  <a:srgbClr val="181a0e"/>
                </a:solidFill>
                <a:latin typeface="Arial"/>
                <a:ea typeface="DejaVu Sans"/>
              </a:rPr>
              <a:t>transitions </a:t>
            </a:r>
            <a:r>
              <a:rPr b="0" lang="en-US" sz="2000" spc="55" strike="noStrike">
                <a:solidFill>
                  <a:srgbClr val="181a0e"/>
                </a:solidFill>
                <a:latin typeface="Arial"/>
                <a:ea typeface="DejaVu Sans"/>
              </a:rPr>
              <a:t>and </a:t>
            </a:r>
            <a:r>
              <a:rPr b="0" lang="en-US" sz="2000" spc="100" strike="noStrike">
                <a:solidFill>
                  <a:srgbClr val="181a0e"/>
                </a:solidFill>
                <a:latin typeface="Arial"/>
                <a:ea typeface="DejaVu Sans"/>
              </a:rPr>
              <a:t>states </a:t>
            </a:r>
            <a:r>
              <a:rPr b="0" lang="en-US" sz="2000" spc="160" strike="noStrike">
                <a:solidFill>
                  <a:srgbClr val="181a0e"/>
                </a:solidFill>
                <a:latin typeface="Arial"/>
                <a:ea typeface="DejaVu Sans"/>
              </a:rPr>
              <a:t>for </a:t>
            </a:r>
            <a:r>
              <a:rPr b="0" lang="en-US" sz="2000" spc="-26" strike="noStrike">
                <a:solidFill>
                  <a:srgbClr val="181a0e"/>
                </a:solidFill>
                <a:latin typeface="Arial"/>
                <a:ea typeface="DejaVu Sans"/>
              </a:rPr>
              <a:t>a </a:t>
            </a:r>
            <a:r>
              <a:rPr b="0" lang="en-US" sz="2000" spc="69" strike="noStrike">
                <a:solidFill>
                  <a:srgbClr val="181a0e"/>
                </a:solidFill>
                <a:latin typeface="Arial"/>
                <a:ea typeface="DejaVu Sans"/>
              </a:rPr>
              <a:t>given </a:t>
            </a:r>
            <a:r>
              <a:rPr b="0" lang="en-US" sz="2000" spc="114" strike="noStrike">
                <a:solidFill>
                  <a:srgbClr val="181a0e"/>
                </a:solidFill>
                <a:latin typeface="Arial"/>
                <a:ea typeface="DejaVu Sans"/>
              </a:rPr>
              <a:t>state  </a:t>
            </a:r>
            <a:r>
              <a:rPr b="0" lang="en-US" sz="2000" spc="41" strike="noStrike">
                <a:solidFill>
                  <a:srgbClr val="181a0e"/>
                </a:solidFill>
                <a:latin typeface="Arial"/>
                <a:ea typeface="DejaVu Sans"/>
              </a:rPr>
              <a:t>machine.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71640" indent="-405000">
              <a:lnSpc>
                <a:spcPts val="3271"/>
              </a:lnSpc>
              <a:spcBef>
                <a:spcPts val="774"/>
              </a:spcBef>
              <a:buClr>
                <a:srgbClr val="181a0e"/>
              </a:buClr>
              <a:buFont typeface="StarSymbol"/>
              <a:buChar char="-"/>
              <a:tabLst>
                <a:tab algn="l" pos="971640"/>
              </a:tabLst>
            </a:pPr>
            <a:r>
              <a:rPr b="0" lang="en-US" sz="2000" spc="165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09" strike="noStrike">
                <a:solidFill>
                  <a:srgbClr val="181a0e"/>
                </a:solidFill>
                <a:latin typeface="Arial"/>
                <a:ea typeface="DejaVu Sans"/>
              </a:rPr>
              <a:t>non-deterministic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54" strike="noStrike">
                <a:solidFill>
                  <a:srgbClr val="181a0e"/>
                </a:solidFill>
                <a:latin typeface="Arial"/>
                <a:ea typeface="DejaVu Sans"/>
              </a:rPr>
              <a:t>ﬁnite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09" strike="noStrike">
                <a:solidFill>
                  <a:srgbClr val="181a0e"/>
                </a:solidFill>
                <a:latin typeface="Arial"/>
                <a:ea typeface="DejaVu Sans"/>
              </a:rPr>
              <a:t>automaton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49" strike="noStrike">
                <a:solidFill>
                  <a:srgbClr val="181a0e"/>
                </a:solidFill>
                <a:latin typeface="Arial"/>
                <a:ea typeface="DejaVu Sans"/>
              </a:rPr>
              <a:t>can  </a:t>
            </a:r>
            <a:r>
              <a:rPr b="0" lang="en-US" sz="2000" spc="29" strike="noStrike">
                <a:solidFill>
                  <a:srgbClr val="181a0e"/>
                </a:solidFill>
                <a:latin typeface="Arial"/>
                <a:ea typeface="DejaVu Sans"/>
              </a:rPr>
              <a:t>have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09" strike="noStrike">
                <a:solidFill>
                  <a:srgbClr val="181a0e"/>
                </a:solidFill>
                <a:latin typeface="Arial"/>
                <a:ea typeface="DejaVu Sans"/>
              </a:rPr>
              <a:t>transition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54" strike="noStrike">
                <a:solidFill>
                  <a:srgbClr val="181a0e"/>
                </a:solidFill>
                <a:latin typeface="Arial"/>
                <a:ea typeface="DejaVu Sans"/>
              </a:rPr>
              <a:t>that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69" strike="noStrike">
                <a:solidFill>
                  <a:srgbClr val="181a0e"/>
                </a:solidFill>
                <a:latin typeface="Arial"/>
                <a:ea typeface="DejaVu Sans"/>
              </a:rPr>
              <a:t>goes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97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26" strike="noStrike">
                <a:solidFill>
                  <a:srgbClr val="181a0e"/>
                </a:solidFill>
                <a:latin typeface="Arial"/>
                <a:ea typeface="DejaVu Sans"/>
              </a:rPr>
              <a:t>any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09" strike="noStrike">
                <a:solidFill>
                  <a:srgbClr val="181a0e"/>
                </a:solidFill>
                <a:latin typeface="Arial"/>
                <a:ea typeface="DejaVu Sans"/>
              </a:rPr>
              <a:t>number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00" strike="noStrike">
                <a:solidFill>
                  <a:srgbClr val="181a0e"/>
                </a:solidFill>
                <a:latin typeface="Arial"/>
                <a:ea typeface="DejaVu Sans"/>
              </a:rPr>
              <a:t>states  </a:t>
            </a:r>
            <a:r>
              <a:rPr b="0" lang="en-US" sz="2000" spc="160" strike="noStrike">
                <a:solidFill>
                  <a:srgbClr val="181a0e"/>
                </a:solidFill>
                <a:latin typeface="Arial"/>
                <a:ea typeface="DejaVu Sans"/>
              </a:rPr>
              <a:t>for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69" strike="noStrike">
                <a:solidFill>
                  <a:srgbClr val="181a0e"/>
                </a:solidFill>
                <a:latin typeface="Arial"/>
                <a:ea typeface="DejaVu Sans"/>
              </a:rPr>
              <a:t>given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20" strike="noStrike">
                <a:solidFill>
                  <a:srgbClr val="181a0e"/>
                </a:solidFill>
                <a:latin typeface="Arial"/>
                <a:ea typeface="DejaVu Sans"/>
              </a:rPr>
              <a:t>input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55" strike="noStrike">
                <a:solidFill>
                  <a:srgbClr val="181a0e"/>
                </a:solidFill>
                <a:latin typeface="Arial"/>
                <a:ea typeface="DejaVu Sans"/>
              </a:rPr>
              <a:t>and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60" strike="noStrike">
                <a:solidFill>
                  <a:srgbClr val="181a0e"/>
                </a:solidFill>
                <a:latin typeface="Arial"/>
                <a:ea typeface="DejaVu Sans"/>
              </a:rPr>
              <a:t>state.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71640" indent="-405000">
              <a:lnSpc>
                <a:spcPts val="3271"/>
              </a:lnSpc>
              <a:spcBef>
                <a:spcPts val="774"/>
              </a:spcBef>
              <a:buClr>
                <a:srgbClr val="181a0e"/>
              </a:buClr>
              <a:buFont typeface="StarSymbol"/>
              <a:buChar char="-"/>
              <a:tabLst>
                <a:tab algn="l" pos="971640"/>
              </a:tabLst>
            </a:pPr>
            <a:r>
              <a:rPr b="0" lang="en-US" sz="2000" spc="60" strike="noStrike">
                <a:solidFill>
                  <a:srgbClr val="181a0e"/>
                </a:solidFill>
                <a:latin typeface="Arial"/>
                <a:ea typeface="DejaVu Sans"/>
              </a:rPr>
              <a:t>This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06" strike="noStrike">
                <a:solidFill>
                  <a:srgbClr val="181a0e"/>
                </a:solidFill>
                <a:latin typeface="Arial"/>
                <a:ea typeface="DejaVu Sans"/>
              </a:rPr>
              <a:t>problem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60" strike="noStrike">
                <a:solidFill>
                  <a:srgbClr val="181a0e"/>
                </a:solidFill>
                <a:latin typeface="Arial"/>
                <a:ea typeface="DejaVu Sans"/>
              </a:rPr>
              <a:t>for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26" strike="noStrike">
                <a:solidFill>
                  <a:srgbClr val="181a0e"/>
                </a:solidFill>
                <a:latin typeface="Arial"/>
                <a:ea typeface="DejaVu Sans"/>
              </a:rPr>
              <a:t>a  </a:t>
            </a:r>
            <a:r>
              <a:rPr b="0" lang="en-US" sz="2000" spc="131" strike="noStrike">
                <a:solidFill>
                  <a:srgbClr val="181a0e"/>
                </a:solidFill>
                <a:latin typeface="Arial"/>
                <a:ea typeface="DejaVu Sans"/>
              </a:rPr>
              <a:t>computer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06" strike="noStrike">
                <a:solidFill>
                  <a:srgbClr val="181a0e"/>
                </a:solidFill>
                <a:latin typeface="Arial"/>
                <a:ea typeface="DejaVu Sans"/>
              </a:rPr>
              <a:t>program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60" strike="noStrike">
                <a:solidFill>
                  <a:srgbClr val="181a0e"/>
                </a:solidFill>
                <a:latin typeface="Arial"/>
                <a:ea typeface="DejaVu Sans"/>
              </a:rPr>
              <a:t>because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80" strike="noStrike">
                <a:solidFill>
                  <a:srgbClr val="181a0e"/>
                </a:solidFill>
                <a:latin typeface="Arial"/>
                <a:ea typeface="DejaVu Sans"/>
              </a:rPr>
              <a:t>it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69" strike="noStrike">
                <a:solidFill>
                  <a:srgbClr val="181a0e"/>
                </a:solidFill>
                <a:latin typeface="Arial"/>
                <a:ea typeface="DejaVu Sans"/>
              </a:rPr>
              <a:t>needs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69" strike="noStrike">
                <a:solidFill>
                  <a:srgbClr val="181a0e"/>
                </a:solidFill>
                <a:latin typeface="Arial"/>
                <a:ea typeface="DejaVu Sans"/>
              </a:rPr>
              <a:t>precisely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86" strike="noStrike">
                <a:solidFill>
                  <a:srgbClr val="181a0e"/>
                </a:solidFill>
                <a:latin typeface="Arial"/>
                <a:ea typeface="DejaVu Sans"/>
              </a:rPr>
              <a:t>one  </a:t>
            </a:r>
            <a:r>
              <a:rPr b="0" lang="en-US" sz="2000" spc="109" strike="noStrike">
                <a:solidFill>
                  <a:srgbClr val="181a0e"/>
                </a:solidFill>
                <a:latin typeface="Arial"/>
                <a:ea typeface="DejaVu Sans"/>
              </a:rPr>
              <a:t>transition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60" strike="noStrike">
                <a:solidFill>
                  <a:srgbClr val="181a0e"/>
                </a:solidFill>
                <a:latin typeface="Arial"/>
                <a:ea typeface="DejaVu Sans"/>
              </a:rPr>
              <a:t>for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69" strike="noStrike">
                <a:solidFill>
                  <a:srgbClr val="181a0e"/>
                </a:solidFill>
                <a:latin typeface="Arial"/>
                <a:ea typeface="DejaVu Sans"/>
              </a:rPr>
              <a:t>given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20" strike="noStrike">
                <a:solidFill>
                  <a:srgbClr val="181a0e"/>
                </a:solidFill>
                <a:latin typeface="Arial"/>
                <a:ea typeface="DejaVu Sans"/>
              </a:rPr>
              <a:t>input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80" strike="noStrike">
                <a:solidFill>
                  <a:srgbClr val="181a0e"/>
                </a:solidFill>
                <a:latin typeface="Arial"/>
                <a:ea typeface="DejaVu Sans"/>
              </a:rPr>
              <a:t>from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69" strike="noStrike">
                <a:solidFill>
                  <a:srgbClr val="181a0e"/>
                </a:solidFill>
                <a:latin typeface="Arial"/>
                <a:ea typeface="DejaVu Sans"/>
              </a:rPr>
              <a:t>given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60" strike="noStrike">
                <a:solidFill>
                  <a:srgbClr val="181a0e"/>
                </a:solidFill>
                <a:latin typeface="Arial"/>
                <a:ea typeface="DejaVu Sans"/>
              </a:rPr>
              <a:t>state.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971640" indent="-405000">
              <a:lnSpc>
                <a:spcPts val="3271"/>
              </a:lnSpc>
              <a:spcBef>
                <a:spcPts val="774"/>
              </a:spcBef>
              <a:buClr>
                <a:srgbClr val="181a0e"/>
              </a:buClr>
              <a:buFont typeface="StarSymbol"/>
              <a:buChar char="-"/>
              <a:tabLst>
                <a:tab algn="l" pos="971640"/>
              </a:tabLst>
            </a:pPr>
            <a:r>
              <a:rPr b="0" lang="en-US" sz="2000" spc="75" strike="noStrike">
                <a:solidFill>
                  <a:srgbClr val="181a0e"/>
                </a:solidFill>
                <a:latin typeface="Arial"/>
                <a:ea typeface="DejaVu Sans"/>
              </a:rPr>
              <a:t>The  process </a:t>
            </a:r>
            <a:r>
              <a:rPr b="0" lang="en-US" sz="2000" spc="180" strike="noStrike">
                <a:solidFill>
                  <a:srgbClr val="181a0e"/>
                </a:solidFill>
                <a:latin typeface="Arial"/>
                <a:ea typeface="DejaVu Sans"/>
              </a:rPr>
              <a:t>of </a:t>
            </a:r>
            <a:r>
              <a:rPr b="0" lang="en-US" sz="2000" spc="106" strike="noStrike">
                <a:solidFill>
                  <a:srgbClr val="181a0e"/>
                </a:solidFill>
                <a:latin typeface="Arial"/>
                <a:ea typeface="DejaVu Sans"/>
              </a:rPr>
              <a:t>converting </a:t>
            </a:r>
            <a:r>
              <a:rPr b="0" lang="en-US" sz="2000" spc="7" strike="noStrike">
                <a:solidFill>
                  <a:srgbClr val="181a0e"/>
                </a:solidFill>
                <a:latin typeface="Arial"/>
                <a:ea typeface="DejaVu Sans"/>
              </a:rPr>
              <a:t>NFA </a:t>
            </a:r>
            <a:r>
              <a:rPr b="0" lang="en-US" sz="2000" spc="197" strike="noStrike">
                <a:solidFill>
                  <a:srgbClr val="181a0e"/>
                </a:solidFill>
                <a:latin typeface="Arial"/>
                <a:ea typeface="DejaVu Sans"/>
              </a:rPr>
              <a:t>to </a:t>
            </a:r>
            <a:r>
              <a:rPr b="0" lang="en-US" sz="2000" spc="-26" strike="noStrike">
                <a:solidFill>
                  <a:srgbClr val="181a0e"/>
                </a:solidFill>
                <a:latin typeface="Arial"/>
                <a:ea typeface="DejaVu Sans"/>
              </a:rPr>
              <a:t>DFA </a:t>
            </a:r>
            <a:r>
              <a:rPr b="0" lang="en-US" sz="2000" spc="75" strike="noStrike">
                <a:solidFill>
                  <a:srgbClr val="181a0e"/>
                </a:solidFill>
                <a:latin typeface="Arial"/>
                <a:ea typeface="DejaVu Sans"/>
              </a:rPr>
              <a:t>eliminates </a:t>
            </a:r>
            <a:r>
              <a:rPr b="0" lang="en-US" sz="2000" spc="114" strike="noStrike">
                <a:solidFill>
                  <a:srgbClr val="181a0e"/>
                </a:solidFill>
                <a:latin typeface="Arial"/>
                <a:ea typeface="DejaVu Sans"/>
              </a:rPr>
              <a:t>this  </a:t>
            </a:r>
            <a:r>
              <a:rPr b="0" lang="en-US" sz="2000" spc="106" strike="noStrike">
                <a:solidFill>
                  <a:srgbClr val="181a0e"/>
                </a:solidFill>
                <a:latin typeface="Arial"/>
                <a:ea typeface="DejaVu Sans"/>
              </a:rPr>
              <a:t>ambiguity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55" strike="noStrike">
                <a:solidFill>
                  <a:srgbClr val="181a0e"/>
                </a:solidFill>
                <a:latin typeface="Arial"/>
                <a:ea typeface="DejaVu Sans"/>
              </a:rPr>
              <a:t>and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49" strike="noStrike">
                <a:solidFill>
                  <a:srgbClr val="181a0e"/>
                </a:solidFill>
                <a:latin typeface="Arial"/>
                <a:ea typeface="DejaVu Sans"/>
              </a:rPr>
              <a:t>allows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06" strike="noStrike">
                <a:solidFill>
                  <a:srgbClr val="181a0e"/>
                </a:solidFill>
                <a:latin typeface="Arial"/>
                <a:ea typeface="DejaVu Sans"/>
              </a:rPr>
              <a:t>program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97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92" strike="noStrike">
                <a:solidFill>
                  <a:srgbClr val="181a0e"/>
                </a:solidFill>
                <a:latin typeface="Arial"/>
                <a:ea typeface="DejaVu Sans"/>
              </a:rPr>
              <a:t>be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35" strike="noStrike">
                <a:solidFill>
                  <a:srgbClr val="181a0e"/>
                </a:solidFill>
                <a:latin typeface="Arial"/>
                <a:ea typeface="DejaVu Sans"/>
              </a:rPr>
              <a:t>made</a:t>
            </a:r>
            <a:r>
              <a:rPr b="0" lang="en-US" sz="1600" spc="35" strike="noStrike">
                <a:solidFill>
                  <a:srgbClr val="181a0e"/>
                </a:solidFill>
                <a:latin typeface="Arial"/>
                <a:ea typeface="DejaVu Sans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0B7E55-769C-407C-9D8A-0C15D5FEF25D}" type="slidenum">
              <a:t>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object 3"/>
          <p:cNvSpPr/>
          <p:nvPr/>
        </p:nvSpPr>
        <p:spPr>
          <a:xfrm>
            <a:off x="1040400" y="1508040"/>
            <a:ext cx="7797960" cy="503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539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53240"/>
                <a:tab algn="l" pos="454680"/>
              </a:tabLst>
            </a:pPr>
            <a:r>
              <a:rPr b="0" lang="en-US" sz="2900" spc="-32" strike="noStrike">
                <a:solidFill>
                  <a:srgbClr val="181a0e"/>
                </a:solidFill>
                <a:latin typeface="Arial"/>
                <a:ea typeface="DejaVu Sans"/>
              </a:rPr>
              <a:t>FA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92" strike="noStrike">
                <a:solidFill>
                  <a:srgbClr val="181a0e"/>
                </a:solidFill>
                <a:latin typeface="Arial"/>
                <a:ea typeface="DejaVu Sans"/>
              </a:rPr>
              <a:t>deterministic,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65" strike="noStrike">
                <a:solidFill>
                  <a:srgbClr val="181a0e"/>
                </a:solidFill>
                <a:latin typeface="Arial"/>
                <a:ea typeface="DejaVu Sans"/>
              </a:rPr>
              <a:t>if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20" strike="noStrike">
                <a:solidFill>
                  <a:srgbClr val="181a0e"/>
                </a:solidFill>
                <a:latin typeface="Arial"/>
                <a:ea typeface="DejaVu Sans"/>
              </a:rPr>
              <a:t>there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75" strike="noStrike">
                <a:solidFill>
                  <a:srgbClr val="181a0e"/>
                </a:solidFill>
                <a:latin typeface="Arial"/>
                <a:ea typeface="DejaVu Sans"/>
              </a:rPr>
              <a:t>exactly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86" strike="noStrike">
                <a:solidFill>
                  <a:srgbClr val="181a0e"/>
                </a:solidFill>
                <a:latin typeface="Arial"/>
                <a:ea typeface="DejaVu Sans"/>
              </a:rPr>
              <a:t>one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09" strike="noStrike">
                <a:solidFill>
                  <a:srgbClr val="181a0e"/>
                </a:solidFill>
                <a:latin typeface="Arial"/>
                <a:ea typeface="DejaVu Sans"/>
              </a:rPr>
              <a:t>transition  </a:t>
            </a:r>
            <a:r>
              <a:rPr b="0" lang="en-US" sz="2900" spc="160" strike="noStrike">
                <a:solidFill>
                  <a:srgbClr val="181a0e"/>
                </a:solidFill>
                <a:latin typeface="Arial"/>
                <a:ea typeface="DejaVu Sans"/>
              </a:rPr>
              <a:t>for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55" strike="noStrike">
                <a:solidFill>
                  <a:srgbClr val="181a0e"/>
                </a:solidFill>
                <a:latin typeface="Arial"/>
                <a:ea typeface="DejaVu Sans"/>
              </a:rPr>
              <a:t>each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29" strike="noStrike">
                <a:solidFill>
                  <a:srgbClr val="181a0e"/>
                </a:solidFill>
                <a:latin typeface="Arial"/>
                <a:ea typeface="DejaVu Sans"/>
              </a:rPr>
              <a:t>(state,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75" strike="noStrike">
                <a:solidFill>
                  <a:srgbClr val="181a0e"/>
                </a:solidFill>
                <a:latin typeface="Arial"/>
                <a:ea typeface="DejaVu Sans"/>
              </a:rPr>
              <a:t>input)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66" strike="noStrike">
                <a:solidFill>
                  <a:srgbClr val="181a0e"/>
                </a:solidFill>
                <a:latin typeface="Arial"/>
                <a:ea typeface="DejaVu Sans"/>
              </a:rPr>
              <a:t>pair</a:t>
            </a:r>
            <a:endParaRPr b="0" lang="en-US" sz="2900" spc="-1" strike="noStrike">
              <a:latin typeface="Arial"/>
            </a:endParaRPr>
          </a:p>
          <a:p>
            <a:pPr marL="453960" indent="-429120">
              <a:lnSpc>
                <a:spcPct val="100000"/>
              </a:lnSpc>
              <a:spcBef>
                <a:spcPts val="918"/>
              </a:spcBef>
              <a:buClr>
                <a:srgbClr val="181a0e"/>
              </a:buClr>
              <a:buFont typeface="StarSymbol"/>
              <a:buChar char="■"/>
              <a:tabLst>
                <a:tab algn="l" pos="453240"/>
                <a:tab algn="l" pos="454680"/>
              </a:tabLst>
            </a:pPr>
            <a:r>
              <a:rPr b="0" lang="en-US" sz="2900" spc="171" strike="noStrike">
                <a:solidFill>
                  <a:srgbClr val="181a0e"/>
                </a:solidFill>
                <a:latin typeface="Arial"/>
                <a:ea typeface="DejaVu Sans"/>
              </a:rPr>
              <a:t>It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40" strike="noStrike">
                <a:solidFill>
                  <a:srgbClr val="181a0e"/>
                </a:solidFill>
                <a:latin typeface="Arial"/>
                <a:ea typeface="DejaVu Sans"/>
              </a:rPr>
              <a:t>fast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69" strike="noStrike">
                <a:solidFill>
                  <a:srgbClr val="181a0e"/>
                </a:solidFill>
                <a:latin typeface="Arial"/>
                <a:ea typeface="DejaVu Sans"/>
              </a:rPr>
              <a:t>recognizer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60" strike="noStrike">
                <a:solidFill>
                  <a:srgbClr val="181a0e"/>
                </a:solidFill>
                <a:latin typeface="Arial"/>
                <a:ea typeface="DejaVu Sans"/>
              </a:rPr>
              <a:t>but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94" strike="noStrike">
                <a:solidFill>
                  <a:srgbClr val="181a0e"/>
                </a:solidFill>
                <a:latin typeface="Arial"/>
                <a:ea typeface="DejaVu Sans"/>
              </a:rPr>
              <a:t>takes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60" strike="noStrike">
                <a:solidFill>
                  <a:srgbClr val="181a0e"/>
                </a:solidFill>
                <a:latin typeface="Arial"/>
                <a:ea typeface="DejaVu Sans"/>
              </a:rPr>
              <a:t>large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55" strike="noStrike">
                <a:solidFill>
                  <a:srgbClr val="181a0e"/>
                </a:solidFill>
                <a:latin typeface="Arial"/>
                <a:ea typeface="DejaVu Sans"/>
              </a:rPr>
              <a:t>space</a:t>
            </a:r>
            <a:endParaRPr b="0" lang="en-US" sz="2900" spc="-1" strike="noStrike">
              <a:latin typeface="Arial"/>
            </a:endParaRPr>
          </a:p>
          <a:p>
            <a:pPr marL="453960" indent="-429120">
              <a:lnSpc>
                <a:spcPct val="100000"/>
              </a:lnSpc>
              <a:spcBef>
                <a:spcPts val="989"/>
              </a:spcBef>
              <a:buClr>
                <a:srgbClr val="181a0e"/>
              </a:buClr>
              <a:buFont typeface="StarSymbol"/>
              <a:buChar char="■"/>
              <a:tabLst>
                <a:tab algn="l" pos="453240"/>
                <a:tab algn="l" pos="454680"/>
              </a:tabLst>
            </a:pPr>
            <a:r>
              <a:rPr b="0" lang="en-US" sz="2800" spc="-21" strike="noStrike">
                <a:solidFill>
                  <a:srgbClr val="181a0e"/>
                </a:solidFill>
                <a:latin typeface="Arial"/>
                <a:ea typeface="DejaVu Sans"/>
              </a:rPr>
              <a:t>DFA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51" strike="noStrike">
                <a:solidFill>
                  <a:srgbClr val="181a0e"/>
                </a:solidFill>
                <a:latin typeface="Arial"/>
                <a:ea typeface="DejaVu Sans"/>
              </a:rPr>
              <a:t>ﬁve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14" strike="noStrike">
                <a:solidFill>
                  <a:srgbClr val="181a0e"/>
                </a:solidFill>
                <a:latin typeface="Arial"/>
                <a:ea typeface="DejaVu Sans"/>
              </a:rPr>
              <a:t>tuple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-137" strike="noStrike">
                <a:solidFill>
                  <a:srgbClr val="181a0e"/>
                </a:solidFill>
                <a:latin typeface="Arial"/>
                <a:ea typeface="DejaVu Sans"/>
              </a:rPr>
              <a:t>(S,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-372" strike="noStrike">
                <a:solidFill>
                  <a:srgbClr val="181a0e"/>
                </a:solidFill>
                <a:latin typeface="Arial"/>
                <a:ea typeface="DejaVu Sans"/>
              </a:rPr>
              <a:t>∑,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55" strike="noStrike">
                <a:solidFill>
                  <a:srgbClr val="181a0e"/>
                </a:solidFill>
                <a:latin typeface="Arial"/>
                <a:ea typeface="DejaVu Sans"/>
              </a:rPr>
              <a:t>q</a:t>
            </a:r>
            <a:r>
              <a:rPr b="0" lang="en-US" sz="2800" spc="83" strike="noStrike" baseline="-32000">
                <a:solidFill>
                  <a:srgbClr val="181a0e"/>
                </a:solidFill>
                <a:latin typeface="Arial"/>
                <a:ea typeface="DejaVu Sans"/>
              </a:rPr>
              <a:t>0</a:t>
            </a:r>
            <a:r>
              <a:rPr b="0" lang="en-US" sz="2800" spc="55" strike="noStrike">
                <a:solidFill>
                  <a:srgbClr val="181a0e"/>
                </a:solidFill>
                <a:latin typeface="Arial"/>
                <a:ea typeface="DejaVu Sans"/>
              </a:rPr>
              <a:t>,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-100" strike="noStrike">
                <a:solidFill>
                  <a:srgbClr val="181a0e"/>
                </a:solidFill>
                <a:latin typeface="Arial"/>
                <a:ea typeface="DejaVu Sans"/>
              </a:rPr>
              <a:t>δ,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-86" strike="noStrike">
                <a:solidFill>
                  <a:srgbClr val="181a0e"/>
                </a:solidFill>
                <a:latin typeface="Arial"/>
                <a:ea typeface="DejaVu Sans"/>
              </a:rPr>
              <a:t>F)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49" strike="noStrike">
                <a:solidFill>
                  <a:srgbClr val="181a0e"/>
                </a:solidFill>
                <a:latin typeface="Arial"/>
                <a:ea typeface="DejaVu Sans"/>
              </a:rPr>
              <a:t>where,</a:t>
            </a:r>
            <a:endParaRPr b="0" lang="en-US" sz="2800" spc="-1" strike="noStrike">
              <a:latin typeface="Arial"/>
            </a:endParaRPr>
          </a:p>
          <a:p>
            <a:pPr lvl="1" marL="984240" indent="-412920">
              <a:lnSpc>
                <a:spcPct val="100000"/>
              </a:lnSpc>
              <a:spcBef>
                <a:spcPts val="496"/>
              </a:spcBef>
              <a:buClr>
                <a:srgbClr val="181a0e"/>
              </a:buClr>
              <a:buFont typeface="Symbol"/>
              <a:buChar char=""/>
              <a:tabLst>
                <a:tab algn="l" pos="984240"/>
                <a:tab algn="l" pos="984960"/>
              </a:tabLst>
            </a:pPr>
            <a:r>
              <a:rPr b="0" i="1" lang="en-US" sz="2800" spc="-80" strike="noStrike">
                <a:solidFill>
                  <a:srgbClr val="181a0e"/>
                </a:solidFill>
                <a:latin typeface="Arial"/>
                <a:ea typeface="DejaVu Sans"/>
              </a:rPr>
              <a:t>S</a:t>
            </a:r>
            <a:r>
              <a:rPr b="0" i="1" lang="en-US" sz="2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800" spc="-1" strike="noStrike">
                <a:solidFill>
                  <a:srgbClr val="181a0e"/>
                </a:solidFill>
                <a:latin typeface="Arial"/>
                <a:ea typeface="DejaVu Sans"/>
              </a:rPr>
              <a:t>→</a:t>
            </a:r>
            <a:r>
              <a:rPr b="0" i="1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800" spc="154" strike="noStrike">
                <a:solidFill>
                  <a:srgbClr val="181a0e"/>
                </a:solidFill>
                <a:latin typeface="Arial"/>
                <a:ea typeface="DejaVu Sans"/>
              </a:rPr>
              <a:t>ﬁnite</a:t>
            </a:r>
            <a:r>
              <a:rPr b="0" i="1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800" spc="120" strike="noStrike">
                <a:solidFill>
                  <a:srgbClr val="181a0e"/>
                </a:solidFill>
                <a:latin typeface="Arial"/>
                <a:ea typeface="DejaVu Sans"/>
              </a:rPr>
              <a:t>set</a:t>
            </a:r>
            <a:r>
              <a:rPr b="0" i="1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8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i="1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800" spc="100" strike="noStrike">
                <a:solidFill>
                  <a:srgbClr val="181a0e"/>
                </a:solidFill>
                <a:latin typeface="Arial"/>
                <a:ea typeface="DejaVu Sans"/>
              </a:rPr>
              <a:t>states</a:t>
            </a:r>
            <a:endParaRPr b="0" lang="en-US" sz="2800" spc="-1" strike="noStrike">
              <a:latin typeface="Arial"/>
            </a:endParaRPr>
          </a:p>
          <a:p>
            <a:pPr lvl="1" marL="984240" indent="-412920">
              <a:lnSpc>
                <a:spcPct val="100000"/>
              </a:lnSpc>
              <a:spcBef>
                <a:spcPts val="490"/>
              </a:spcBef>
              <a:buClr>
                <a:srgbClr val="181a0e"/>
              </a:buClr>
              <a:buFont typeface="Symbol"/>
              <a:buChar char=""/>
              <a:tabLst>
                <a:tab algn="l" pos="984240"/>
                <a:tab algn="l" pos="984960"/>
              </a:tabLst>
            </a:pPr>
            <a:r>
              <a:rPr b="0" i="1" lang="en-US" sz="2800" spc="-545" strike="noStrike">
                <a:solidFill>
                  <a:srgbClr val="181a0e"/>
                </a:solidFill>
                <a:latin typeface="Arial"/>
                <a:ea typeface="DejaVu Sans"/>
              </a:rPr>
              <a:t>∑</a:t>
            </a:r>
            <a:r>
              <a:rPr b="0" i="1" lang="en-US" sz="2800" spc="-45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800" spc="-1" strike="noStrike">
                <a:solidFill>
                  <a:srgbClr val="181a0e"/>
                </a:solidFill>
                <a:latin typeface="Arial"/>
                <a:ea typeface="DejaVu Sans"/>
              </a:rPr>
              <a:t>→</a:t>
            </a:r>
            <a:r>
              <a:rPr b="0" i="1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800" spc="154" strike="noStrike">
                <a:solidFill>
                  <a:srgbClr val="181a0e"/>
                </a:solidFill>
                <a:latin typeface="Arial"/>
                <a:ea typeface="DejaVu Sans"/>
              </a:rPr>
              <a:t>ﬁnite</a:t>
            </a:r>
            <a:r>
              <a:rPr b="0" i="1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800" spc="120" strike="noStrike">
                <a:solidFill>
                  <a:srgbClr val="181a0e"/>
                </a:solidFill>
                <a:latin typeface="Arial"/>
                <a:ea typeface="DejaVu Sans"/>
              </a:rPr>
              <a:t>set</a:t>
            </a:r>
            <a:r>
              <a:rPr b="0" i="1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8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i="1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800" spc="120" strike="noStrike">
                <a:solidFill>
                  <a:srgbClr val="181a0e"/>
                </a:solidFill>
                <a:latin typeface="Arial"/>
                <a:ea typeface="DejaVu Sans"/>
              </a:rPr>
              <a:t>input</a:t>
            </a:r>
            <a:r>
              <a:rPr b="0" i="1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800" spc="69" strike="noStrike">
                <a:solidFill>
                  <a:srgbClr val="181a0e"/>
                </a:solidFill>
                <a:latin typeface="Arial"/>
                <a:ea typeface="DejaVu Sans"/>
              </a:rPr>
              <a:t>alphabets</a:t>
            </a:r>
            <a:endParaRPr b="0" lang="en-US" sz="2800" spc="-1" strike="noStrike">
              <a:latin typeface="Arial"/>
            </a:endParaRPr>
          </a:p>
          <a:p>
            <a:pPr lvl="1" marL="984240" indent="-412920">
              <a:lnSpc>
                <a:spcPct val="100000"/>
              </a:lnSpc>
              <a:spcBef>
                <a:spcPts val="490"/>
              </a:spcBef>
              <a:buClr>
                <a:srgbClr val="181a0e"/>
              </a:buClr>
              <a:buFont typeface="Symbol"/>
              <a:buChar char=""/>
              <a:tabLst>
                <a:tab algn="l" pos="984240"/>
                <a:tab algn="l" pos="984960"/>
              </a:tabLst>
            </a:pPr>
            <a:r>
              <a:rPr b="0" i="1" lang="en-US" sz="2800" spc="191" strike="noStrike">
                <a:solidFill>
                  <a:srgbClr val="181a0e"/>
                </a:solidFill>
                <a:latin typeface="Arial"/>
                <a:ea typeface="DejaVu Sans"/>
              </a:rPr>
              <a:t>q</a:t>
            </a:r>
            <a:r>
              <a:rPr b="0" i="1" lang="en-US" sz="2800" spc="287" strike="noStrike" baseline="-32000">
                <a:solidFill>
                  <a:srgbClr val="181a0e"/>
                </a:solidFill>
                <a:latin typeface="Arial"/>
                <a:ea typeface="DejaVu Sans"/>
              </a:rPr>
              <a:t>0 </a:t>
            </a:r>
            <a:r>
              <a:rPr b="0" i="1" lang="en-US" sz="2800" spc="-1" strike="noStrike">
                <a:solidFill>
                  <a:srgbClr val="181a0e"/>
                </a:solidFill>
                <a:latin typeface="Arial"/>
                <a:ea typeface="DejaVu Sans"/>
              </a:rPr>
              <a:t>→ </a:t>
            </a:r>
            <a:r>
              <a:rPr b="0" i="1" lang="en-US" sz="2800" spc="120" strike="noStrike">
                <a:solidFill>
                  <a:srgbClr val="181a0e"/>
                </a:solidFill>
                <a:latin typeface="Arial"/>
                <a:ea typeface="DejaVu Sans"/>
              </a:rPr>
              <a:t>starting</a:t>
            </a:r>
            <a:r>
              <a:rPr b="0" i="1" lang="en-US" sz="2800" spc="-4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800" spc="109" strike="noStrike">
                <a:solidFill>
                  <a:srgbClr val="181a0e"/>
                </a:solidFill>
                <a:latin typeface="Arial"/>
                <a:ea typeface="DejaVu Sans"/>
              </a:rPr>
              <a:t>state</a:t>
            </a:r>
            <a:endParaRPr b="0" lang="en-US" sz="2800" spc="-1" strike="noStrike">
              <a:latin typeface="Arial"/>
            </a:endParaRPr>
          </a:p>
          <a:p>
            <a:pPr lvl="1" marL="984240" indent="-412920">
              <a:lnSpc>
                <a:spcPct val="100000"/>
              </a:lnSpc>
              <a:spcBef>
                <a:spcPts val="490"/>
              </a:spcBef>
              <a:buClr>
                <a:srgbClr val="181a0e"/>
              </a:buClr>
              <a:buFont typeface="Symbol"/>
              <a:buChar char=""/>
              <a:tabLst>
                <a:tab algn="l" pos="984240"/>
                <a:tab algn="l" pos="984960"/>
              </a:tabLst>
            </a:pPr>
            <a:r>
              <a:rPr b="0" i="1" lang="en-US" sz="2800" spc="-1" strike="noStrike">
                <a:solidFill>
                  <a:srgbClr val="181a0e"/>
                </a:solidFill>
                <a:latin typeface="Arial"/>
                <a:ea typeface="DejaVu Sans"/>
              </a:rPr>
              <a:t>δ</a:t>
            </a:r>
            <a:r>
              <a:rPr b="0" i="1" lang="en-US" sz="2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800" spc="-1" strike="noStrike">
                <a:solidFill>
                  <a:srgbClr val="181a0e"/>
                </a:solidFill>
                <a:latin typeface="Arial"/>
                <a:ea typeface="DejaVu Sans"/>
              </a:rPr>
              <a:t>→</a:t>
            </a:r>
            <a:r>
              <a:rPr b="0" i="1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800" spc="109" strike="noStrike">
                <a:solidFill>
                  <a:srgbClr val="181a0e"/>
                </a:solidFill>
                <a:latin typeface="Arial"/>
                <a:ea typeface="DejaVu Sans"/>
              </a:rPr>
              <a:t>transition</a:t>
            </a:r>
            <a:r>
              <a:rPr b="0" i="1" lang="en-US" sz="2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800" spc="131" strike="noStrike">
                <a:solidFill>
                  <a:srgbClr val="181a0e"/>
                </a:solidFill>
                <a:latin typeface="Arial"/>
                <a:ea typeface="DejaVu Sans"/>
              </a:rPr>
              <a:t>function</a:t>
            </a:r>
            <a:r>
              <a:rPr b="0" i="1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800" spc="-92" strike="noStrike">
                <a:solidFill>
                  <a:srgbClr val="181a0e"/>
                </a:solidFill>
                <a:latin typeface="Arial"/>
                <a:ea typeface="DejaVu Sans"/>
              </a:rPr>
              <a:t>i.e.</a:t>
            </a:r>
            <a:r>
              <a:rPr b="0" i="1" lang="en-US" sz="28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800" spc="-1" strike="noStrike">
                <a:solidFill>
                  <a:srgbClr val="181a0e"/>
                </a:solidFill>
                <a:latin typeface="Arial"/>
                <a:ea typeface="DejaVu Sans"/>
              </a:rPr>
              <a:t>δ</a:t>
            </a:r>
            <a:r>
              <a:rPr b="0" i="1" lang="en-US" sz="2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800" spc="-202" strike="noStrike">
                <a:solidFill>
                  <a:srgbClr val="181a0e"/>
                </a:solidFill>
                <a:latin typeface="Arial"/>
                <a:ea typeface="DejaVu Sans"/>
              </a:rPr>
              <a:t>:</a:t>
            </a:r>
            <a:r>
              <a:rPr b="0" i="1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800" spc="-80" strike="noStrike">
                <a:solidFill>
                  <a:srgbClr val="181a0e"/>
                </a:solidFill>
                <a:latin typeface="Arial"/>
                <a:ea typeface="DejaVu Sans"/>
              </a:rPr>
              <a:t>S</a:t>
            </a:r>
            <a:r>
              <a:rPr b="0" i="1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800" spc="-131" strike="noStrike">
                <a:solidFill>
                  <a:srgbClr val="181a0e"/>
                </a:solidFill>
                <a:latin typeface="Arial"/>
                <a:ea typeface="DejaVu Sans"/>
              </a:rPr>
              <a:t>×</a:t>
            </a:r>
            <a:r>
              <a:rPr b="0" i="1" lang="en-US" sz="2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800" spc="-545" strike="noStrike">
                <a:solidFill>
                  <a:srgbClr val="181a0e"/>
                </a:solidFill>
                <a:latin typeface="Arial"/>
                <a:ea typeface="DejaVu Sans"/>
              </a:rPr>
              <a:t>∑</a:t>
            </a:r>
            <a:r>
              <a:rPr b="0" i="1" lang="en-US" sz="2800" spc="-45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800" spc="-1" strike="noStrike">
                <a:solidFill>
                  <a:srgbClr val="181a0e"/>
                </a:solidFill>
                <a:latin typeface="Arial"/>
                <a:ea typeface="DejaVu Sans"/>
              </a:rPr>
              <a:t>→</a:t>
            </a:r>
            <a:r>
              <a:rPr b="0" i="1" lang="en-US" sz="2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800" spc="-80" strike="noStrike">
                <a:solidFill>
                  <a:srgbClr val="181a0e"/>
                </a:solidFill>
                <a:latin typeface="Arial"/>
                <a:ea typeface="DejaVu Sans"/>
              </a:rPr>
              <a:t>S</a:t>
            </a:r>
            <a:endParaRPr b="0" lang="en-US" sz="2800" spc="-1" strike="noStrike">
              <a:latin typeface="Arial"/>
            </a:endParaRPr>
          </a:p>
          <a:p>
            <a:pPr lvl="1" marL="984240" indent="-412920">
              <a:lnSpc>
                <a:spcPct val="100000"/>
              </a:lnSpc>
              <a:spcBef>
                <a:spcPts val="445"/>
              </a:spcBef>
              <a:buClr>
                <a:srgbClr val="181a0e"/>
              </a:buClr>
              <a:buFont typeface="Symbol"/>
              <a:buChar char=""/>
              <a:tabLst>
                <a:tab algn="l" pos="984240"/>
                <a:tab algn="l" pos="984960"/>
              </a:tabLst>
            </a:pPr>
            <a:r>
              <a:rPr b="0" i="1" lang="en-US" sz="2800" spc="-32" strike="noStrike">
                <a:solidFill>
                  <a:srgbClr val="181a0e"/>
                </a:solidFill>
                <a:latin typeface="Arial"/>
                <a:ea typeface="DejaVu Sans"/>
              </a:rPr>
              <a:t>F</a:t>
            </a:r>
            <a:r>
              <a:rPr b="0" i="1" lang="en-US" sz="2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800" spc="-1" strike="noStrike">
                <a:solidFill>
                  <a:srgbClr val="181a0e"/>
                </a:solidFill>
                <a:latin typeface="Arial"/>
                <a:ea typeface="DejaVu Sans"/>
              </a:rPr>
              <a:t>→</a:t>
            </a:r>
            <a:r>
              <a:rPr b="0" i="1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800" spc="120" strike="noStrike">
                <a:solidFill>
                  <a:srgbClr val="181a0e"/>
                </a:solidFill>
                <a:latin typeface="Arial"/>
                <a:ea typeface="DejaVu Sans"/>
              </a:rPr>
              <a:t>set</a:t>
            </a:r>
            <a:r>
              <a:rPr b="0" i="1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8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i="1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800" spc="106" strike="noStrike">
                <a:solidFill>
                  <a:srgbClr val="181a0e"/>
                </a:solidFill>
                <a:latin typeface="Arial"/>
                <a:ea typeface="DejaVu Sans"/>
              </a:rPr>
              <a:t>ﬁnal</a:t>
            </a:r>
            <a:r>
              <a:rPr b="0" i="1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800" spc="100" strike="noStrike">
                <a:solidFill>
                  <a:srgbClr val="181a0e"/>
                </a:solidFill>
                <a:latin typeface="Arial"/>
                <a:ea typeface="DejaVu Sans"/>
              </a:rPr>
              <a:t>states</a:t>
            </a:r>
            <a:r>
              <a:rPr b="0" i="1" lang="en-US" sz="2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800" spc="-32" strike="noStrike">
                <a:solidFill>
                  <a:srgbClr val="181a0e"/>
                </a:solidFill>
                <a:latin typeface="Arial"/>
                <a:ea typeface="DejaVu Sans"/>
              </a:rPr>
              <a:t>F</a:t>
            </a:r>
            <a:r>
              <a:rPr b="0" i="1" lang="en-US" sz="28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800" spc="420" strike="noStrike">
                <a:solidFill>
                  <a:srgbClr val="181a0e"/>
                </a:solidFill>
                <a:latin typeface="DejaVu Sans"/>
                <a:ea typeface="DejaVu Sans"/>
              </a:rPr>
              <a:t>⊆</a:t>
            </a:r>
            <a:r>
              <a:rPr b="0" i="1" lang="en-US" sz="2800" spc="-321" strike="noStrike">
                <a:solidFill>
                  <a:srgbClr val="181a0e"/>
                </a:solidFill>
                <a:latin typeface="DejaVu Sans"/>
                <a:ea typeface="DejaVu Sans"/>
              </a:rPr>
              <a:t> </a:t>
            </a:r>
            <a:r>
              <a:rPr b="0" i="1" lang="en-US" sz="2800" spc="-80" strike="noStrike">
                <a:solidFill>
                  <a:srgbClr val="181a0e"/>
                </a:solidFill>
                <a:latin typeface="Arial"/>
                <a:ea typeface="DejaVu Sans"/>
              </a:rPr>
              <a:t>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380880" y="18000"/>
            <a:ext cx="8762400" cy="1353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54" strike="noStrike">
                <a:solidFill>
                  <a:srgbClr val="4f271c"/>
                </a:solidFill>
                <a:latin typeface="Tw Cen MT"/>
              </a:rPr>
              <a:t>Deterministic</a:t>
            </a:r>
            <a:r>
              <a:rPr b="0" lang="en-US" sz="4400" spc="-290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20" strike="noStrike">
                <a:solidFill>
                  <a:srgbClr val="4f271c"/>
                </a:solidFill>
                <a:latin typeface="Tw Cen MT"/>
              </a:rPr>
              <a:t>Finite</a:t>
            </a:r>
            <a:r>
              <a:rPr b="0" lang="en-US" sz="4400" spc="-287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99" strike="noStrike">
                <a:solidFill>
                  <a:srgbClr val="4f271c"/>
                </a:solidFill>
                <a:latin typeface="Tw Cen MT"/>
              </a:rPr>
              <a:t>Automata</a:t>
            </a:r>
            <a:r>
              <a:rPr b="0" lang="en-US" sz="4400" spc="-290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-106" strike="noStrike">
                <a:solidFill>
                  <a:srgbClr val="4f271c"/>
                </a:solidFill>
                <a:latin typeface="Tw Cen MT"/>
              </a:rPr>
              <a:t>(DFA)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C4AC5A-88F7-4EDD-9718-49E1446A87CD}" type="slidenum">
              <a:t>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8059680" cy="1353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54" strike="noStrike">
                <a:solidFill>
                  <a:srgbClr val="4f271c"/>
                </a:solidFill>
                <a:latin typeface="Tw Cen MT"/>
              </a:rPr>
              <a:t>Deterministic </a:t>
            </a:r>
            <a:r>
              <a:rPr b="0" lang="en-US" sz="4400" spc="120" strike="noStrike">
                <a:solidFill>
                  <a:srgbClr val="4f271c"/>
                </a:solidFill>
                <a:latin typeface="Tw Cen MT"/>
              </a:rPr>
              <a:t>Finite</a:t>
            </a:r>
            <a:r>
              <a:rPr b="0" lang="en-US" sz="4400" spc="-755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99" strike="noStrike">
                <a:solidFill>
                  <a:srgbClr val="4f271c"/>
                </a:solidFill>
                <a:latin typeface="Tw Cen MT"/>
              </a:rPr>
              <a:t>Automata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7" name="object 3"/>
          <p:cNvSpPr/>
          <p:nvPr/>
        </p:nvSpPr>
        <p:spPr>
          <a:xfrm>
            <a:off x="1011960" y="2275560"/>
            <a:ext cx="7188120" cy="31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9212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91400"/>
                <a:tab algn="l" pos="492840"/>
              </a:tabLst>
            </a:pPr>
            <a:r>
              <a:rPr b="0" lang="en-US" sz="2900" spc="75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06" strike="noStrike">
                <a:solidFill>
                  <a:srgbClr val="181a0e"/>
                </a:solidFill>
                <a:latin typeface="Arial"/>
                <a:ea typeface="DejaVu Sans"/>
              </a:rPr>
              <a:t>following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09" strike="noStrike">
                <a:solidFill>
                  <a:srgbClr val="181a0e"/>
                </a:solidFill>
                <a:latin typeface="Arial"/>
                <a:ea typeface="DejaVu Sans"/>
              </a:rPr>
              <a:t>algorithm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60" strike="noStrike">
                <a:solidFill>
                  <a:srgbClr val="181a0e"/>
                </a:solidFill>
                <a:latin typeface="Arial"/>
                <a:ea typeface="DejaVu Sans"/>
              </a:rPr>
              <a:t>for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86" strike="noStrike">
                <a:solidFill>
                  <a:srgbClr val="181a0e"/>
                </a:solidFill>
                <a:latin typeface="Arial"/>
                <a:ea typeface="DejaVu Sans"/>
              </a:rPr>
              <a:t>simulating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26" strike="noStrike">
                <a:solidFill>
                  <a:srgbClr val="181a0e"/>
                </a:solidFill>
                <a:latin typeface="Arial"/>
                <a:ea typeface="DejaVu Sans"/>
              </a:rPr>
              <a:t>DFA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60" strike="noStrike">
                <a:solidFill>
                  <a:srgbClr val="181a0e"/>
                </a:solidFill>
                <a:latin typeface="Arial"/>
                <a:ea typeface="DejaVu Sans"/>
              </a:rPr>
              <a:t>for  </a:t>
            </a:r>
            <a:r>
              <a:rPr b="0" lang="en-US" sz="2900" spc="69" strike="noStrike">
                <a:solidFill>
                  <a:srgbClr val="181a0e"/>
                </a:solidFill>
                <a:latin typeface="Arial"/>
                <a:ea typeface="DejaVu Sans"/>
              </a:rPr>
              <a:t>recognizing given</a:t>
            </a:r>
            <a:r>
              <a:rPr b="0" lang="en-US" sz="2900" spc="-460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14" strike="noStrike">
                <a:solidFill>
                  <a:srgbClr val="181a0e"/>
                </a:solidFill>
                <a:latin typeface="Arial"/>
                <a:ea typeface="DejaVu Sans"/>
              </a:rPr>
              <a:t>string</a:t>
            </a:r>
            <a:endParaRPr b="0" lang="en-US" sz="2900" spc="-1" strike="noStrike">
              <a:latin typeface="Arial"/>
            </a:endParaRPr>
          </a:p>
          <a:p>
            <a:pPr marL="49212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91400"/>
                <a:tab algn="l" pos="492840"/>
              </a:tabLst>
            </a:pPr>
            <a:r>
              <a:rPr b="0" lang="en-US" sz="2900" spc="-1" strike="noStrike">
                <a:solidFill>
                  <a:srgbClr val="181a0e"/>
                </a:solidFill>
                <a:latin typeface="Arial"/>
                <a:ea typeface="DejaVu Sans"/>
              </a:rPr>
              <a:t>For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69" strike="noStrike">
                <a:solidFill>
                  <a:srgbClr val="181a0e"/>
                </a:solidFill>
                <a:latin typeface="Arial"/>
                <a:ea typeface="DejaVu Sans"/>
              </a:rPr>
              <a:t>given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09" strike="noStrike">
                <a:solidFill>
                  <a:srgbClr val="181a0e"/>
                </a:solidFill>
                <a:latin typeface="Arial"/>
                <a:ea typeface="DejaVu Sans"/>
              </a:rPr>
              <a:t>string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900" spc="-335" strike="noStrike">
                <a:solidFill>
                  <a:srgbClr val="181a0e"/>
                </a:solidFill>
                <a:latin typeface="Verdana"/>
                <a:ea typeface="DejaVu Sans"/>
              </a:rPr>
              <a:t>w</a:t>
            </a:r>
            <a:r>
              <a:rPr b="0" lang="en-US" sz="2900" spc="-335" strike="noStrike">
                <a:solidFill>
                  <a:srgbClr val="181a0e"/>
                </a:solidFill>
                <a:latin typeface="Arial"/>
                <a:ea typeface="DejaVu Sans"/>
              </a:rPr>
              <a:t>,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55" strike="noStrike">
                <a:solidFill>
                  <a:srgbClr val="181a0e"/>
                </a:solidFill>
                <a:latin typeface="Arial"/>
                <a:ea typeface="DejaVu Sans"/>
              </a:rPr>
              <a:t>in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21" strike="noStrike">
                <a:solidFill>
                  <a:srgbClr val="181a0e"/>
                </a:solidFill>
                <a:latin typeface="Arial"/>
                <a:ea typeface="DejaVu Sans"/>
              </a:rPr>
              <a:t>DFA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900" spc="-216" strike="noStrike">
                <a:solidFill>
                  <a:srgbClr val="181a0e"/>
                </a:solidFill>
                <a:latin typeface="Verdana"/>
                <a:ea typeface="DejaVu Sans"/>
              </a:rPr>
              <a:t>D</a:t>
            </a:r>
            <a:r>
              <a:rPr b="0" lang="en-US" sz="2900" spc="-216" strike="noStrike">
                <a:solidFill>
                  <a:srgbClr val="181a0e"/>
                </a:solidFill>
                <a:latin typeface="Arial"/>
                <a:ea typeface="DejaVu Sans"/>
              </a:rPr>
              <a:t>,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60" strike="noStrike">
                <a:solidFill>
                  <a:srgbClr val="181a0e"/>
                </a:solidFill>
                <a:latin typeface="Arial"/>
                <a:ea typeface="DejaVu Sans"/>
              </a:rPr>
              <a:t>with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40" strike="noStrike">
                <a:solidFill>
                  <a:srgbClr val="181a0e"/>
                </a:solidFill>
                <a:latin typeface="Arial"/>
                <a:ea typeface="DejaVu Sans"/>
              </a:rPr>
              <a:t>start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09" strike="noStrike">
                <a:solidFill>
                  <a:srgbClr val="181a0e"/>
                </a:solidFill>
                <a:latin typeface="Arial"/>
                <a:ea typeface="DejaVu Sans"/>
              </a:rPr>
              <a:t>state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900" spc="-151" strike="noStrike">
                <a:solidFill>
                  <a:srgbClr val="181a0e"/>
                </a:solidFill>
                <a:latin typeface="Verdana"/>
                <a:ea typeface="DejaVu Sans"/>
              </a:rPr>
              <a:t>q</a:t>
            </a:r>
            <a:r>
              <a:rPr b="1" lang="en-US" sz="2850" spc="-225" strike="noStrike" baseline="-32000">
                <a:solidFill>
                  <a:srgbClr val="181a0e"/>
                </a:solidFill>
                <a:latin typeface="Verdana"/>
                <a:ea typeface="DejaVu Sans"/>
              </a:rPr>
              <a:t>0</a:t>
            </a:r>
            <a:r>
              <a:rPr b="0" lang="en-US" sz="2900" spc="-151" strike="noStrike">
                <a:solidFill>
                  <a:srgbClr val="181a0e"/>
                </a:solidFill>
                <a:latin typeface="Arial"/>
                <a:ea typeface="DejaVu Sans"/>
              </a:rPr>
              <a:t>,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60" strike="noStrike">
                <a:solidFill>
                  <a:srgbClr val="181a0e"/>
                </a:solidFill>
                <a:latin typeface="Arial"/>
                <a:ea typeface="DejaVu Sans"/>
              </a:rPr>
              <a:t>with  </a:t>
            </a:r>
            <a:r>
              <a:rPr b="0" lang="en-US" sz="2900" spc="120" strike="noStrike">
                <a:solidFill>
                  <a:srgbClr val="181a0e"/>
                </a:solidFill>
                <a:latin typeface="Arial"/>
                <a:ea typeface="DejaVu Sans"/>
              </a:rPr>
              <a:t>set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06" strike="noStrike">
                <a:solidFill>
                  <a:srgbClr val="181a0e"/>
                </a:solidFill>
                <a:latin typeface="Arial"/>
                <a:ea typeface="DejaVu Sans"/>
              </a:rPr>
              <a:t>ﬁnal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00" strike="noStrike">
                <a:solidFill>
                  <a:srgbClr val="181a0e"/>
                </a:solidFill>
                <a:latin typeface="Arial"/>
                <a:ea typeface="DejaVu Sans"/>
              </a:rPr>
              <a:t>states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900" spc="-131" strike="noStrike">
                <a:solidFill>
                  <a:srgbClr val="181a0e"/>
                </a:solidFill>
                <a:latin typeface="Verdana"/>
                <a:ea typeface="DejaVu Sans"/>
              </a:rPr>
              <a:t>F</a:t>
            </a:r>
            <a:r>
              <a:rPr b="0" lang="en-US" sz="2900" spc="-131" strike="noStrike">
                <a:solidFill>
                  <a:srgbClr val="181a0e"/>
                </a:solidFill>
                <a:latin typeface="Arial"/>
                <a:ea typeface="DejaVu Sans"/>
              </a:rPr>
              <a:t>,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60" strike="noStrike">
                <a:solidFill>
                  <a:srgbClr val="181a0e"/>
                </a:solidFill>
                <a:latin typeface="Arial"/>
                <a:ea typeface="DejaVu Sans"/>
              </a:rPr>
              <a:t>output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7" strike="noStrike">
                <a:solidFill>
                  <a:srgbClr val="181a0e"/>
                </a:solidFill>
                <a:latin typeface="Arial"/>
                <a:ea typeface="DejaVu Sans"/>
              </a:rPr>
              <a:t>“</a:t>
            </a:r>
            <a:r>
              <a:rPr b="1" lang="en-US" sz="2900" spc="-7" strike="noStrike">
                <a:solidFill>
                  <a:srgbClr val="181a0e"/>
                </a:solidFill>
                <a:latin typeface="Verdana"/>
                <a:ea typeface="DejaVu Sans"/>
              </a:rPr>
              <a:t>YES</a:t>
            </a:r>
            <a:r>
              <a:rPr b="0" lang="en-US" sz="2900" spc="-7" strike="noStrike">
                <a:solidFill>
                  <a:srgbClr val="181a0e"/>
                </a:solidFill>
                <a:latin typeface="Arial"/>
                <a:ea typeface="DejaVu Sans"/>
              </a:rPr>
              <a:t>”,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65" strike="noStrike">
                <a:solidFill>
                  <a:srgbClr val="181a0e"/>
                </a:solidFill>
                <a:latin typeface="Arial"/>
                <a:ea typeface="DejaVu Sans"/>
              </a:rPr>
              <a:t>if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900" spc="-231" strike="noStrike">
                <a:solidFill>
                  <a:srgbClr val="181a0e"/>
                </a:solidFill>
                <a:latin typeface="Verdana"/>
                <a:ea typeface="DejaVu Sans"/>
              </a:rPr>
              <a:t>D</a:t>
            </a:r>
            <a:r>
              <a:rPr b="1" lang="en-US" sz="2900" spc="-375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lang="en-US" sz="2900" spc="92" strike="noStrike">
                <a:solidFill>
                  <a:srgbClr val="181a0e"/>
                </a:solidFill>
                <a:latin typeface="Arial"/>
                <a:ea typeface="DejaVu Sans"/>
              </a:rPr>
              <a:t>accepts  </a:t>
            </a:r>
            <a:r>
              <a:rPr b="1" lang="en-US" sz="2900" spc="-335" strike="noStrike">
                <a:solidFill>
                  <a:srgbClr val="181a0e"/>
                </a:solidFill>
                <a:latin typeface="Verdana"/>
                <a:ea typeface="DejaVu Sans"/>
              </a:rPr>
              <a:t>w</a:t>
            </a:r>
            <a:r>
              <a:rPr b="0" lang="en-US" sz="2900" spc="-335" strike="noStrike">
                <a:solidFill>
                  <a:srgbClr val="181a0e"/>
                </a:solidFill>
                <a:latin typeface="Arial"/>
                <a:ea typeface="DejaVu Sans"/>
              </a:rPr>
              <a:t>, </a:t>
            </a:r>
            <a:r>
              <a:rPr b="0" lang="en-US" sz="2900" spc="109" strike="noStrike">
                <a:solidFill>
                  <a:srgbClr val="181a0e"/>
                </a:solidFill>
                <a:latin typeface="Arial"/>
                <a:ea typeface="DejaVu Sans"/>
              </a:rPr>
              <a:t>otherwise</a:t>
            </a:r>
            <a:r>
              <a:rPr b="0" lang="en-US" sz="2900" spc="-5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32" strike="noStrike">
                <a:solidFill>
                  <a:srgbClr val="181a0e"/>
                </a:solidFill>
                <a:latin typeface="Arial"/>
                <a:ea typeface="DejaVu Sans"/>
              </a:rPr>
              <a:t>“</a:t>
            </a:r>
            <a:r>
              <a:rPr b="1" lang="en-US" sz="2900" spc="-32" strike="noStrike">
                <a:solidFill>
                  <a:srgbClr val="181a0e"/>
                </a:solidFill>
                <a:latin typeface="Verdana"/>
                <a:ea typeface="DejaVu Sans"/>
              </a:rPr>
              <a:t>NO</a:t>
            </a:r>
            <a:r>
              <a:rPr b="0" lang="en-US" sz="2900" spc="-32" strike="noStrike">
                <a:solidFill>
                  <a:srgbClr val="181a0e"/>
                </a:solidFill>
                <a:latin typeface="Arial"/>
                <a:ea typeface="DejaVu Sans"/>
              </a:rPr>
              <a:t>”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81BCD6-6674-4FEA-81A0-0D21DC245D9A}" type="slidenum">
              <a:t>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8059680" cy="1353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20" strike="noStrike">
                <a:solidFill>
                  <a:srgbClr val="4f271c"/>
                </a:solidFill>
                <a:latin typeface="Tw Cen MT"/>
              </a:rPr>
              <a:t>The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5" strike="noStrike">
                <a:solidFill>
                  <a:srgbClr val="4f271c"/>
                </a:solidFill>
                <a:latin typeface="Tw Cen MT"/>
              </a:rPr>
              <a:t>Role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282" strike="noStrike">
                <a:solidFill>
                  <a:srgbClr val="4f271c"/>
                </a:solidFill>
                <a:latin typeface="Tw Cen MT"/>
              </a:rPr>
              <a:t>of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75" strike="noStrike">
                <a:solidFill>
                  <a:srgbClr val="4f271c"/>
                </a:solidFill>
                <a:latin typeface="Tw Cen MT"/>
              </a:rPr>
              <a:t>Lexical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86" strike="noStrike">
                <a:solidFill>
                  <a:srgbClr val="4f271c"/>
                </a:solidFill>
                <a:latin typeface="Tw Cen MT"/>
              </a:rPr>
              <a:t>Analyzer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7" name="object 3"/>
          <p:cNvSpPr/>
          <p:nvPr/>
        </p:nvSpPr>
        <p:spPr>
          <a:xfrm>
            <a:off x="1050120" y="1600200"/>
            <a:ext cx="8093160" cy="512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The </a:t>
            </a:r>
            <a:r>
              <a:rPr b="0" lang="en-US" sz="2400" spc="131" strike="noStrike">
                <a:solidFill>
                  <a:srgbClr val="181a0e"/>
                </a:solidFill>
                <a:latin typeface="Arial"/>
                <a:ea typeface="DejaVu Sans"/>
              </a:rPr>
              <a:t>function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of </a:t>
            </a:r>
            <a:r>
              <a:rPr b="0" lang="en-US" sz="2400" spc="-26" strike="noStrike">
                <a:solidFill>
                  <a:srgbClr val="181a0e"/>
                </a:solidFill>
                <a:latin typeface="Arial"/>
                <a:ea typeface="DejaVu Sans"/>
              </a:rPr>
              <a:t>a </a:t>
            </a:r>
            <a:r>
              <a:rPr b="0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lexical </a:t>
            </a:r>
            <a:r>
              <a:rPr b="0" lang="en-US" sz="2400" spc="29" strike="noStrike">
                <a:solidFill>
                  <a:srgbClr val="181a0e"/>
                </a:solidFill>
                <a:latin typeface="Arial"/>
                <a:ea typeface="DejaVu Sans"/>
              </a:rPr>
              <a:t>analyzer </a:t>
            </a:r>
            <a:r>
              <a:rPr b="0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 </a:t>
            </a:r>
            <a:r>
              <a:rPr b="0" lang="en-US" sz="2400" spc="197" strike="noStrike">
                <a:solidFill>
                  <a:srgbClr val="181a0e"/>
                </a:solidFill>
                <a:latin typeface="Arial"/>
                <a:ea typeface="DejaVu Sans"/>
              </a:rPr>
              <a:t>to </a:t>
            </a:r>
            <a:r>
              <a:rPr b="0" lang="en-US" sz="2400" spc="60" strike="noStrike">
                <a:solidFill>
                  <a:srgbClr val="181a0e"/>
                </a:solidFill>
                <a:latin typeface="Arial"/>
                <a:ea typeface="DejaVu Sans"/>
              </a:rPr>
              <a:t>read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 </a:t>
            </a:r>
            <a:r>
              <a:rPr b="0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input  </a:t>
            </a:r>
            <a:r>
              <a:rPr b="0" lang="en-US" sz="2400" spc="106" strike="noStrike">
                <a:solidFill>
                  <a:srgbClr val="181a0e"/>
                </a:solidFill>
                <a:latin typeface="Arial"/>
                <a:ea typeface="DejaVu Sans"/>
              </a:rPr>
              <a:t>stream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2" strike="noStrike">
                <a:solidFill>
                  <a:srgbClr val="181a0e"/>
                </a:solidFill>
                <a:latin typeface="Arial"/>
                <a:ea typeface="DejaVu Sans"/>
              </a:rPr>
              <a:t>representing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source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program,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one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2" strike="noStrike">
                <a:solidFill>
                  <a:srgbClr val="181a0e"/>
                </a:solidFill>
                <a:latin typeface="Arial"/>
                <a:ea typeface="DejaVu Sans"/>
              </a:rPr>
              <a:t>character  </a:t>
            </a:r>
            <a:r>
              <a:rPr b="0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at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  <a:ea typeface="DejaVu Sans"/>
              </a:rPr>
              <a:t>time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and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97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2" strike="noStrike">
                <a:solidFill>
                  <a:srgbClr val="181a0e"/>
                </a:solidFill>
                <a:latin typeface="Arial"/>
                <a:ea typeface="DejaVu Sans"/>
              </a:rPr>
              <a:t>translate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it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14" strike="noStrike">
                <a:solidFill>
                  <a:srgbClr val="181a0e"/>
                </a:solidFill>
                <a:latin typeface="Arial"/>
                <a:ea typeface="DejaVu Sans"/>
              </a:rPr>
              <a:t>into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  <a:ea typeface="DejaVu Sans"/>
              </a:rPr>
              <a:t>valid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6" strike="noStrike">
                <a:solidFill>
                  <a:srgbClr val="181a0e"/>
                </a:solidFill>
                <a:latin typeface="Arial"/>
                <a:ea typeface="DejaVu Sans"/>
              </a:rPr>
              <a:t>tokens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ct val="100000"/>
              </a:lnSpc>
              <a:spcBef>
                <a:spcPts val="918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Lexical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29" strike="noStrike">
                <a:solidFill>
                  <a:srgbClr val="181a0e"/>
                </a:solidFill>
                <a:latin typeface="Arial"/>
                <a:ea typeface="DejaVu Sans"/>
              </a:rPr>
              <a:t>analyzer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may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1" strike="noStrike">
                <a:solidFill>
                  <a:srgbClr val="181a0e"/>
                </a:solidFill>
                <a:latin typeface="Arial"/>
                <a:ea typeface="DejaVu Sans"/>
              </a:rPr>
              <a:t>also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45" strike="noStrike">
                <a:solidFill>
                  <a:srgbClr val="181a0e"/>
                </a:solidFill>
                <a:latin typeface="Arial"/>
                <a:ea typeface="DejaVu Sans"/>
              </a:rPr>
              <a:t>perform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31" strike="noStrike">
                <a:solidFill>
                  <a:srgbClr val="181a0e"/>
                </a:solidFill>
                <a:latin typeface="Arial"/>
                <a:ea typeface="DejaVu Sans"/>
              </a:rPr>
              <a:t>other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2" strike="noStrike">
                <a:solidFill>
                  <a:srgbClr val="181a0e"/>
                </a:solidFill>
                <a:latin typeface="Arial"/>
                <a:ea typeface="DejaVu Sans"/>
              </a:rPr>
              <a:t>operations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0" strike="noStrike">
                <a:solidFill>
                  <a:srgbClr val="181a0e"/>
                </a:solidFill>
                <a:latin typeface="Arial"/>
                <a:ea typeface="DejaVu Sans"/>
              </a:rPr>
              <a:t>like</a:t>
            </a:r>
            <a:endParaRPr b="0" lang="en-US" sz="2400" spc="-1" strike="noStrike">
              <a:latin typeface="Arial"/>
            </a:endParaRPr>
          </a:p>
          <a:p>
            <a:pPr lvl="1" marL="971640" indent="-412200">
              <a:lnSpc>
                <a:spcPts val="3271"/>
              </a:lnSpc>
              <a:spcBef>
                <a:spcPts val="774"/>
              </a:spcBef>
              <a:buClr>
                <a:srgbClr val="181a0e"/>
              </a:buClr>
              <a:buFont typeface="Symbol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removing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redundant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31" strike="noStrike">
                <a:solidFill>
                  <a:srgbClr val="181a0e"/>
                </a:solidFill>
                <a:latin typeface="Arial"/>
                <a:ea typeface="DejaVu Sans"/>
              </a:rPr>
              <a:t>white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49" strike="noStrike">
                <a:solidFill>
                  <a:srgbClr val="181a0e"/>
                </a:solidFill>
                <a:latin typeface="Arial"/>
                <a:ea typeface="DejaVu Sans"/>
              </a:rPr>
              <a:t>spaces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100" strike="noStrike">
                <a:solidFill>
                  <a:srgbClr val="181a0e"/>
                </a:solidFill>
                <a:latin typeface="Arial"/>
                <a:ea typeface="DejaVu Sans"/>
              </a:rPr>
              <a:t>(i.e.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5" strike="noStrike">
                <a:solidFill>
                  <a:srgbClr val="181a0e"/>
                </a:solidFill>
                <a:latin typeface="Arial"/>
                <a:ea typeface="DejaVu Sans"/>
              </a:rPr>
              <a:t>blanks,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06" strike="noStrike">
                <a:solidFill>
                  <a:srgbClr val="181a0e"/>
                </a:solidFill>
                <a:latin typeface="Arial"/>
                <a:ea typeface="DejaVu Sans"/>
              </a:rPr>
              <a:t>tabs  </a:t>
            </a:r>
            <a:r>
              <a:rPr b="0" i="1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and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newlines)</a:t>
            </a:r>
            <a:endParaRPr b="0" lang="en-US" sz="24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20"/>
              </a:spcBef>
              <a:buClr>
                <a:srgbClr val="181a0e"/>
              </a:buClr>
              <a:buFont typeface="Symbol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removing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26" strike="noStrike">
                <a:solidFill>
                  <a:srgbClr val="181a0e"/>
                </a:solidFill>
                <a:latin typeface="Arial"/>
                <a:ea typeface="DejaVu Sans"/>
              </a:rPr>
              <a:t>token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separators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21" strike="noStrike">
                <a:solidFill>
                  <a:srgbClr val="181a0e"/>
                </a:solidFill>
                <a:latin typeface="Arial"/>
                <a:ea typeface="DejaVu Sans"/>
              </a:rPr>
              <a:t>(like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semicolon)</a:t>
            </a:r>
            <a:endParaRPr b="0" lang="en-US" sz="24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90"/>
              </a:spcBef>
              <a:buClr>
                <a:srgbClr val="181a0e"/>
              </a:buClr>
              <a:buFont typeface="Symbol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removal </a:t>
            </a:r>
            <a:r>
              <a:rPr b="0" i="1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i="1" lang="en-US" sz="2400" spc="-460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31" strike="noStrike">
                <a:solidFill>
                  <a:srgbClr val="181a0e"/>
                </a:solidFill>
                <a:latin typeface="Arial"/>
                <a:ea typeface="DejaVu Sans"/>
              </a:rPr>
              <a:t>comments</a:t>
            </a:r>
            <a:endParaRPr b="0" lang="en-US" sz="24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96"/>
              </a:spcBef>
              <a:buClr>
                <a:srgbClr val="181a0e"/>
              </a:buClr>
              <a:buFont typeface="Symbol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providing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line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number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97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parser</a:t>
            </a:r>
            <a:r>
              <a:rPr b="0" i="1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60" strike="noStrike">
                <a:solidFill>
                  <a:srgbClr val="181a0e"/>
                </a:solidFill>
                <a:latin typeface="Arial"/>
                <a:ea typeface="DejaVu Sans"/>
              </a:rPr>
              <a:t>for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error</a:t>
            </a:r>
            <a:r>
              <a:rPr b="0" i="1" lang="en-US" sz="2400" spc="-21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reporting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C4F21E-9D5D-4238-9D9F-093A04F9B42C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85800" y="1166760"/>
            <a:ext cx="372600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2556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800" spc="-52" strike="noStrike">
                <a:solidFill>
                  <a:srgbClr val="4f271c"/>
                </a:solidFill>
                <a:latin typeface="Tw Cen MT"/>
              </a:rPr>
              <a:t>DFASim(D, </a:t>
            </a:r>
            <a:r>
              <a:rPr b="0" lang="en-US" sz="2800" spc="69" strike="noStrike">
                <a:solidFill>
                  <a:srgbClr val="4f271c"/>
                </a:solidFill>
                <a:latin typeface="Tw Cen MT"/>
              </a:rPr>
              <a:t>q</a:t>
            </a:r>
            <a:r>
              <a:rPr b="0" lang="en-US" sz="2779" spc="109" strike="noStrike" baseline="-31000">
                <a:solidFill>
                  <a:srgbClr val="4f271c"/>
                </a:solidFill>
                <a:latin typeface="Tw Cen MT"/>
              </a:rPr>
              <a:t>0</a:t>
            </a:r>
            <a:r>
              <a:rPr b="0" lang="en-US" sz="2800" spc="69" strike="noStrike">
                <a:solidFill>
                  <a:srgbClr val="4f271c"/>
                </a:solidFill>
                <a:latin typeface="Tw Cen MT"/>
              </a:rPr>
              <a:t>)</a:t>
            </a:r>
            <a:r>
              <a:rPr b="0" lang="en-US" sz="2800" spc="-361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2800" spc="-86" strike="noStrike">
                <a:solidFill>
                  <a:srgbClr val="4f271c"/>
                </a:solidFill>
                <a:latin typeface="Tw Cen MT"/>
              </a:rPr>
              <a:t>{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89" name="object 4"/>
          <p:cNvSpPr/>
          <p:nvPr/>
        </p:nvSpPr>
        <p:spPr>
          <a:xfrm>
            <a:off x="4572000" y="3048120"/>
            <a:ext cx="411408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000" spc="171" strike="noStrike">
                <a:solidFill>
                  <a:srgbClr val="181a0e"/>
                </a:solidFill>
                <a:latin typeface="Arial"/>
                <a:ea typeface="DejaVu Sans"/>
              </a:rPr>
              <a:t>//</a:t>
            </a:r>
            <a:r>
              <a:rPr b="0" lang="en-US" sz="20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09" strike="noStrike">
                <a:solidFill>
                  <a:srgbClr val="181a0e"/>
                </a:solidFill>
                <a:latin typeface="Arial"/>
                <a:ea typeface="DejaVu Sans"/>
              </a:rPr>
              <a:t>this</a:t>
            </a:r>
            <a:r>
              <a:rPr b="0" lang="en-US" sz="20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000" spc="-20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δ</a:t>
            </a:r>
            <a:r>
              <a:rPr b="0" lang="en-US" sz="20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92" strike="noStrike">
                <a:solidFill>
                  <a:srgbClr val="181a0e"/>
                </a:solidFill>
                <a:latin typeface="Arial"/>
                <a:ea typeface="DejaVu Sans"/>
              </a:rPr>
              <a:t>function.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0" name="object 5"/>
          <p:cNvSpPr/>
          <p:nvPr/>
        </p:nvSpPr>
        <p:spPr>
          <a:xfrm>
            <a:off x="4648320" y="4495680"/>
            <a:ext cx="350460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000" spc="171" strike="noStrike">
                <a:solidFill>
                  <a:srgbClr val="181a0e"/>
                </a:solidFill>
                <a:latin typeface="Arial"/>
                <a:ea typeface="DejaVu Sans"/>
              </a:rPr>
              <a:t>//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60" strike="noStrike">
                <a:solidFill>
                  <a:srgbClr val="181a0e"/>
                </a:solidFill>
                <a:latin typeface="Arial"/>
                <a:ea typeface="DejaVu Sans"/>
              </a:rPr>
              <a:t>if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7" strike="noStrike">
                <a:solidFill>
                  <a:srgbClr val="181a0e"/>
                </a:solidFill>
                <a:latin typeface="Arial"/>
                <a:ea typeface="DejaVu Sans"/>
              </a:rPr>
              <a:t>D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86" strike="noStrike">
                <a:solidFill>
                  <a:srgbClr val="181a0e"/>
                </a:solidFill>
                <a:latin typeface="Arial"/>
                <a:ea typeface="DejaVu Sans"/>
              </a:rPr>
              <a:t>accepts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99" strike="noStrike">
                <a:solidFill>
                  <a:srgbClr val="181a0e"/>
                </a:solidFill>
                <a:latin typeface="Arial"/>
                <a:ea typeface="DejaVu Sans"/>
              </a:rPr>
              <a:t>w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1" name="object 6"/>
          <p:cNvSpPr/>
          <p:nvPr/>
        </p:nvSpPr>
        <p:spPr>
          <a:xfrm>
            <a:off x="1371600" y="1809720"/>
            <a:ext cx="6773760" cy="458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8960" bIns="0" anchor="t">
            <a:spAutoFit/>
          </a:bodyPr>
          <a:p>
            <a:pPr marL="482040">
              <a:lnSpc>
                <a:spcPct val="100000"/>
              </a:lnSpc>
              <a:spcBef>
                <a:spcPts val="1094"/>
              </a:spcBef>
              <a:buNone/>
            </a:pPr>
            <a:r>
              <a:rPr b="0" lang="en-US" sz="2000" spc="114" strike="noStrike">
                <a:solidFill>
                  <a:srgbClr val="181a0e"/>
                </a:solidFill>
                <a:latin typeface="Arial"/>
                <a:ea typeface="DejaVu Sans"/>
              </a:rPr>
              <a:t>q </a:t>
            </a:r>
            <a:r>
              <a:rPr b="0" lang="en-US" sz="2000" spc="-80" strike="noStrike">
                <a:solidFill>
                  <a:srgbClr val="181a0e"/>
                </a:solidFill>
                <a:latin typeface="Arial"/>
                <a:ea typeface="DejaVu Sans"/>
              </a:rPr>
              <a:t>=</a:t>
            </a:r>
            <a:r>
              <a:rPr b="0" lang="en-US" sz="2000" spc="-4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80" strike="noStrike">
                <a:solidFill>
                  <a:srgbClr val="181a0e"/>
                </a:solidFill>
                <a:latin typeface="Arial"/>
                <a:ea typeface="DejaVu Sans"/>
              </a:rPr>
              <a:t>q</a:t>
            </a:r>
            <a:r>
              <a:rPr b="0" lang="en-US" sz="2000" spc="273" strike="noStrike" baseline="-31000">
                <a:solidFill>
                  <a:srgbClr val="181a0e"/>
                </a:solidFill>
                <a:latin typeface="Arial"/>
                <a:ea typeface="DejaVu Sans"/>
              </a:rPr>
              <a:t>0</a:t>
            </a:r>
            <a:endParaRPr b="0" lang="en-US" sz="2000" spc="-1" strike="noStrike">
              <a:latin typeface="Arial"/>
            </a:endParaRPr>
          </a:p>
          <a:p>
            <a:pPr marL="482040">
              <a:lnSpc>
                <a:spcPct val="129000"/>
              </a:lnSpc>
              <a:buNone/>
            </a:pPr>
            <a:r>
              <a:rPr b="0" lang="en-US" sz="2000" spc="109" strike="noStrike">
                <a:solidFill>
                  <a:srgbClr val="181a0e"/>
                </a:solidFill>
                <a:latin typeface="Arial"/>
                <a:ea typeface="DejaVu Sans"/>
              </a:rPr>
              <a:t>c </a:t>
            </a:r>
            <a:r>
              <a:rPr b="0" lang="en-US" sz="2000" spc="-80" strike="noStrike">
                <a:solidFill>
                  <a:srgbClr val="181a0e"/>
                </a:solidFill>
                <a:latin typeface="Arial"/>
                <a:ea typeface="DejaVu Sans"/>
              </a:rPr>
              <a:t>= </a:t>
            </a:r>
            <a:r>
              <a:rPr b="0" lang="en-US" sz="2000" spc="66" strike="noStrike">
                <a:solidFill>
                  <a:srgbClr val="181a0e"/>
                </a:solidFill>
                <a:latin typeface="Arial"/>
                <a:ea typeface="DejaVu Sans"/>
              </a:rPr>
              <a:t>getchar( </a:t>
            </a:r>
            <a:r>
              <a:rPr b="0" lang="en-US" sz="2000" spc="-137" strike="noStrike">
                <a:solidFill>
                  <a:srgbClr val="181a0e"/>
                </a:solidFill>
                <a:latin typeface="Arial"/>
                <a:ea typeface="DejaVu Sans"/>
              </a:rPr>
              <a:t>)  </a:t>
            </a:r>
            <a:endParaRPr b="0" lang="en-US" sz="2000" spc="-1" strike="noStrike">
              <a:latin typeface="Arial"/>
            </a:endParaRPr>
          </a:p>
          <a:p>
            <a:pPr marL="482040">
              <a:lnSpc>
                <a:spcPct val="129000"/>
              </a:lnSpc>
              <a:buNone/>
            </a:pPr>
            <a:r>
              <a:rPr b="0" lang="en-US" sz="2000" spc="80" strike="noStrike">
                <a:solidFill>
                  <a:srgbClr val="181a0e"/>
                </a:solidFill>
                <a:latin typeface="Arial"/>
                <a:ea typeface="DejaVu Sans"/>
              </a:rPr>
              <a:t>while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12" strike="noStrike">
                <a:solidFill>
                  <a:srgbClr val="181a0e"/>
                </a:solidFill>
                <a:latin typeface="Arial"/>
                <a:ea typeface="DejaVu Sans"/>
              </a:rPr>
              <a:t>(c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92" strike="noStrike">
                <a:solidFill>
                  <a:srgbClr val="181a0e"/>
                </a:solidFill>
                <a:latin typeface="Arial"/>
                <a:ea typeface="DejaVu Sans"/>
              </a:rPr>
              <a:t>!=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20" strike="noStrike">
                <a:solidFill>
                  <a:srgbClr val="181a0e"/>
                </a:solidFill>
                <a:latin typeface="Arial"/>
                <a:ea typeface="DejaVu Sans"/>
              </a:rPr>
              <a:t>eof)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86" strike="noStrike">
                <a:solidFill>
                  <a:srgbClr val="181a0e"/>
                </a:solidFill>
                <a:latin typeface="Arial"/>
                <a:ea typeface="DejaVu Sans"/>
              </a:rPr>
              <a:t>{</a:t>
            </a:r>
            <a:endParaRPr b="0" lang="en-US" sz="2000" spc="-1" strike="noStrike">
              <a:latin typeface="Arial"/>
            </a:endParaRPr>
          </a:p>
          <a:p>
            <a:pPr marL="939240">
              <a:lnSpc>
                <a:spcPct val="129000"/>
              </a:lnSpc>
              <a:spcBef>
                <a:spcPts val="6"/>
              </a:spcBef>
              <a:buNone/>
            </a:pPr>
            <a:r>
              <a:rPr b="0" lang="en-US" sz="2000" spc="114" strike="noStrike">
                <a:solidFill>
                  <a:srgbClr val="181a0e"/>
                </a:solidFill>
                <a:latin typeface="Arial"/>
                <a:ea typeface="DejaVu Sans"/>
              </a:rPr>
              <a:t>q</a:t>
            </a:r>
            <a:r>
              <a:rPr b="0" lang="en-US" sz="2000" spc="-5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80" strike="noStrike">
                <a:solidFill>
                  <a:srgbClr val="181a0e"/>
                </a:solidFill>
                <a:latin typeface="Arial"/>
                <a:ea typeface="DejaVu Sans"/>
              </a:rPr>
              <a:t>= </a:t>
            </a:r>
            <a:r>
              <a:rPr b="0" lang="en-US" sz="2000" spc="21" strike="noStrike">
                <a:solidFill>
                  <a:srgbClr val="181a0e"/>
                </a:solidFill>
                <a:latin typeface="Arial"/>
                <a:ea typeface="DejaVu Sans"/>
              </a:rPr>
              <a:t>move(q, </a:t>
            </a:r>
            <a:r>
              <a:rPr b="0" lang="en-US" sz="2000" spc="-12" strike="noStrike">
                <a:solidFill>
                  <a:srgbClr val="181a0e"/>
                </a:solidFill>
                <a:latin typeface="Arial"/>
                <a:ea typeface="DejaVu Sans"/>
              </a:rPr>
              <a:t>c)  </a:t>
            </a:r>
            <a:endParaRPr b="0" lang="en-US" sz="2000" spc="-1" strike="noStrike">
              <a:latin typeface="Arial"/>
            </a:endParaRPr>
          </a:p>
          <a:p>
            <a:pPr marL="939240">
              <a:lnSpc>
                <a:spcPct val="129000"/>
              </a:lnSpc>
              <a:spcBef>
                <a:spcPts val="6"/>
              </a:spcBef>
              <a:buNone/>
            </a:pPr>
            <a:r>
              <a:rPr b="0" lang="en-US" sz="2000" spc="109" strike="noStrike">
                <a:solidFill>
                  <a:srgbClr val="181a0e"/>
                </a:solidFill>
                <a:latin typeface="Arial"/>
                <a:ea typeface="DejaVu Sans"/>
              </a:rPr>
              <a:t>c</a:t>
            </a:r>
            <a:r>
              <a:rPr b="0" lang="en-US" sz="2000" spc="-5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80" strike="noStrike">
                <a:solidFill>
                  <a:srgbClr val="181a0e"/>
                </a:solidFill>
                <a:latin typeface="Arial"/>
                <a:ea typeface="DejaVu Sans"/>
              </a:rPr>
              <a:t>= </a:t>
            </a:r>
            <a:r>
              <a:rPr b="0" lang="en-US" sz="2000" spc="66" strike="noStrike">
                <a:solidFill>
                  <a:srgbClr val="181a0e"/>
                </a:solidFill>
                <a:latin typeface="Arial"/>
                <a:ea typeface="DejaVu Sans"/>
              </a:rPr>
              <a:t>getchar( </a:t>
            </a:r>
            <a:r>
              <a:rPr b="0" lang="en-US" sz="2000" spc="-137" strike="noStrike">
                <a:solidFill>
                  <a:srgbClr val="181a0e"/>
                </a:solidFill>
                <a:latin typeface="Arial"/>
                <a:ea typeface="DejaVu Sans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482040">
              <a:lnSpc>
                <a:spcPct val="100000"/>
              </a:lnSpc>
              <a:spcBef>
                <a:spcPts val="995"/>
              </a:spcBef>
              <a:buNone/>
            </a:pPr>
            <a:r>
              <a:rPr b="0" lang="en-US" sz="2000" spc="-86" strike="noStrike">
                <a:solidFill>
                  <a:srgbClr val="181a0e"/>
                </a:solidFill>
                <a:latin typeface="Arial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  <a:p>
            <a:pPr marL="939240" indent="-457200">
              <a:lnSpc>
                <a:spcPct val="129000"/>
              </a:lnSpc>
              <a:buNone/>
              <a:tabLst>
                <a:tab algn="l" pos="0"/>
              </a:tabLst>
            </a:pPr>
            <a:r>
              <a:rPr b="0" lang="en-US" sz="2000" spc="160" strike="noStrike">
                <a:solidFill>
                  <a:srgbClr val="181a0e"/>
                </a:solidFill>
                <a:latin typeface="Arial"/>
                <a:ea typeface="DejaVu Sans"/>
              </a:rPr>
              <a:t>if </a:t>
            </a:r>
            <a:r>
              <a:rPr b="0" lang="en-US" sz="2000" spc="-12" strike="noStrike">
                <a:solidFill>
                  <a:srgbClr val="181a0e"/>
                </a:solidFill>
                <a:latin typeface="Arial"/>
                <a:ea typeface="DejaVu Sans"/>
              </a:rPr>
              <a:t>(q </a:t>
            </a:r>
            <a:r>
              <a:rPr b="0" lang="en-US" sz="2000" spc="35" strike="noStrike">
                <a:solidFill>
                  <a:srgbClr val="181a0e"/>
                </a:solidFill>
                <a:latin typeface="Arial"/>
                <a:ea typeface="DejaVu Sans"/>
              </a:rPr>
              <a:t>is </a:t>
            </a:r>
            <a:r>
              <a:rPr b="0" lang="en-US" sz="2000" spc="55" strike="noStrike">
                <a:solidFill>
                  <a:srgbClr val="181a0e"/>
                </a:solidFill>
                <a:latin typeface="Arial"/>
                <a:ea typeface="DejaVu Sans"/>
              </a:rPr>
              <a:t>in </a:t>
            </a:r>
            <a:r>
              <a:rPr b="0" lang="en-US" sz="2000" spc="-80" strike="noStrike">
                <a:solidFill>
                  <a:srgbClr val="181a0e"/>
                </a:solidFill>
                <a:latin typeface="Arial"/>
                <a:ea typeface="DejaVu Sans"/>
              </a:rPr>
              <a:t>F)  </a:t>
            </a:r>
            <a:endParaRPr b="0" lang="en-US" sz="2000" spc="-1" strike="noStrike">
              <a:latin typeface="Arial"/>
            </a:endParaRPr>
          </a:p>
          <a:p>
            <a:pPr marL="939240" indent="-457200">
              <a:lnSpc>
                <a:spcPct val="129000"/>
              </a:lnSpc>
              <a:buNone/>
              <a:tabLst>
                <a:tab algn="l" pos="0"/>
              </a:tabLst>
            </a:pPr>
            <a:r>
              <a:rPr b="0" lang="en-US" sz="2000" spc="-80" strike="noStrike">
                <a:solidFill>
                  <a:srgbClr val="181a0e"/>
                </a:solidFill>
                <a:latin typeface="Arial"/>
                <a:ea typeface="DejaVu Sans"/>
              </a:rPr>
              <a:t>	</a:t>
            </a:r>
            <a:r>
              <a:rPr b="0" lang="en-US" sz="2000" spc="114" strike="noStrike">
                <a:solidFill>
                  <a:srgbClr val="181a0e"/>
                </a:solidFill>
                <a:latin typeface="Arial"/>
                <a:ea typeface="DejaVu Sans"/>
              </a:rPr>
              <a:t>return</a:t>
            </a:r>
            <a:r>
              <a:rPr b="0" lang="en-US" sz="2000" spc="-26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92" strike="noStrike">
                <a:solidFill>
                  <a:srgbClr val="181a0e"/>
                </a:solidFill>
                <a:latin typeface="Arial"/>
                <a:ea typeface="DejaVu Sans"/>
              </a:rPr>
              <a:t>“yes”</a:t>
            </a:r>
            <a:endParaRPr b="0" lang="en-US" sz="2000" spc="-1" strike="noStrike">
              <a:latin typeface="Arial"/>
            </a:endParaRPr>
          </a:p>
          <a:p>
            <a:pPr marL="482040" indent="-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49" strike="noStrike">
                <a:solidFill>
                  <a:srgbClr val="181a0e"/>
                </a:solidFill>
                <a:latin typeface="Arial"/>
                <a:ea typeface="DejaVu Sans"/>
              </a:rPr>
              <a:t>else</a:t>
            </a:r>
            <a:endParaRPr b="0" lang="en-US" sz="2000" spc="-1" strike="noStrike">
              <a:latin typeface="Arial"/>
            </a:endParaRPr>
          </a:p>
          <a:p>
            <a:pPr marL="939240" indent="-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114" strike="noStrike">
                <a:solidFill>
                  <a:srgbClr val="181a0e"/>
                </a:solidFill>
                <a:latin typeface="Arial"/>
                <a:ea typeface="DejaVu Sans"/>
              </a:rPr>
              <a:t>return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34" strike="noStrike">
                <a:solidFill>
                  <a:srgbClr val="181a0e"/>
                </a:solidFill>
                <a:latin typeface="Arial"/>
                <a:ea typeface="DejaVu Sans"/>
              </a:rPr>
              <a:t>“no”</a:t>
            </a:r>
            <a:endParaRPr b="0" lang="en-US" sz="2000" spc="-1" strike="noStrike">
              <a:latin typeface="Arial"/>
            </a:endParaRPr>
          </a:p>
          <a:p>
            <a:pPr marL="25560" indent="-457200">
              <a:lnSpc>
                <a:spcPct val="100000"/>
              </a:lnSpc>
              <a:spcBef>
                <a:spcPts val="995"/>
              </a:spcBef>
              <a:buNone/>
              <a:tabLst>
                <a:tab algn="l" pos="0"/>
              </a:tabLst>
            </a:pPr>
            <a:r>
              <a:rPr b="0" lang="en-US" sz="2000" spc="-86" strike="noStrike">
                <a:solidFill>
                  <a:srgbClr val="181a0e"/>
                </a:solidFill>
                <a:latin typeface="Arial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708E6F-E962-43FE-91D5-4E57DC8D9D98}" type="slidenum">
              <a:t>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8059680" cy="1353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54" strike="noStrike">
                <a:solidFill>
                  <a:srgbClr val="4f271c"/>
                </a:solidFill>
                <a:latin typeface="Tw Cen MT"/>
              </a:rPr>
              <a:t>Deterministic </a:t>
            </a:r>
            <a:r>
              <a:rPr b="0" lang="en-US" sz="4400" spc="120" strike="noStrike">
                <a:solidFill>
                  <a:srgbClr val="4f271c"/>
                </a:solidFill>
                <a:latin typeface="Tw Cen MT"/>
              </a:rPr>
              <a:t>Finite</a:t>
            </a:r>
            <a:r>
              <a:rPr b="0" lang="en-US" sz="4400" spc="-755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99" strike="noStrike">
                <a:solidFill>
                  <a:srgbClr val="4f271c"/>
                </a:solidFill>
                <a:latin typeface="Tw Cen MT"/>
              </a:rPr>
              <a:t>Automata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3" name="object 3"/>
          <p:cNvSpPr/>
          <p:nvPr/>
        </p:nvSpPr>
        <p:spPr>
          <a:xfrm>
            <a:off x="762120" y="1676520"/>
            <a:ext cx="6557400" cy="8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900" spc="75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34" strike="noStrike">
                <a:solidFill>
                  <a:srgbClr val="181a0e"/>
                </a:solidFill>
                <a:latin typeface="Arial"/>
                <a:ea typeface="DejaVu Sans"/>
              </a:rPr>
              <a:t>ﬁgure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69" strike="noStrike">
                <a:solidFill>
                  <a:srgbClr val="181a0e"/>
                </a:solidFill>
                <a:latin typeface="Arial"/>
                <a:ea typeface="DejaVu Sans"/>
              </a:rPr>
              <a:t>shows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21" strike="noStrike">
                <a:solidFill>
                  <a:srgbClr val="181a0e"/>
                </a:solidFill>
                <a:latin typeface="Arial"/>
                <a:ea typeface="DejaVu Sans"/>
              </a:rPr>
              <a:t>DFA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60" strike="noStrike">
                <a:solidFill>
                  <a:srgbClr val="181a0e"/>
                </a:solidFill>
                <a:latin typeface="Arial"/>
                <a:ea typeface="DejaVu Sans"/>
              </a:rPr>
              <a:t>for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69" strike="noStrike">
                <a:solidFill>
                  <a:srgbClr val="181a0e"/>
                </a:solidFill>
                <a:latin typeface="Arial"/>
                <a:ea typeface="DejaVu Sans"/>
              </a:rPr>
              <a:t>regular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41" strike="noStrike">
                <a:solidFill>
                  <a:srgbClr val="181a0e"/>
                </a:solidFill>
                <a:latin typeface="Arial"/>
                <a:ea typeface="DejaVu Sans"/>
              </a:rPr>
              <a:t>expression:  </a:t>
            </a:r>
            <a:r>
              <a:rPr b="0" lang="en-US" sz="2900" spc="-202" strike="noStrike">
                <a:solidFill>
                  <a:srgbClr val="181a0e"/>
                </a:solidFill>
                <a:latin typeface="Arial"/>
                <a:ea typeface="DejaVu Sans"/>
              </a:rPr>
              <a:t>(</a:t>
            </a:r>
            <a:r>
              <a:rPr b="1" lang="en-US" sz="2900" spc="-202" strike="noStrike">
                <a:solidFill>
                  <a:srgbClr val="181a0e"/>
                </a:solidFill>
                <a:latin typeface="Verdana"/>
                <a:ea typeface="DejaVu Sans"/>
              </a:rPr>
              <a:t>a</a:t>
            </a:r>
            <a:r>
              <a:rPr b="0" lang="en-US" sz="2900" spc="-202" strike="noStrike">
                <a:solidFill>
                  <a:srgbClr val="181a0e"/>
                </a:solidFill>
                <a:latin typeface="Arial"/>
                <a:ea typeface="DejaVu Sans"/>
              </a:rPr>
              <a:t>+</a:t>
            </a:r>
            <a:r>
              <a:rPr b="1" lang="en-US" sz="2900" spc="-202" strike="noStrike">
                <a:solidFill>
                  <a:srgbClr val="181a0e"/>
                </a:solidFill>
                <a:latin typeface="Verdana"/>
                <a:ea typeface="DejaVu Sans"/>
              </a:rPr>
              <a:t>b</a:t>
            </a:r>
            <a:r>
              <a:rPr b="0" lang="en-US" sz="2900" spc="-202" strike="noStrike">
                <a:solidFill>
                  <a:srgbClr val="181a0e"/>
                </a:solidFill>
                <a:latin typeface="Arial"/>
                <a:ea typeface="DejaVu Sans"/>
              </a:rPr>
              <a:t>)*</a:t>
            </a:r>
            <a:r>
              <a:rPr b="1" lang="en-US" sz="2900" spc="-202" strike="noStrike">
                <a:solidFill>
                  <a:srgbClr val="181a0e"/>
                </a:solidFill>
                <a:latin typeface="Verdana"/>
                <a:ea typeface="DejaVu Sans"/>
              </a:rPr>
              <a:t>abb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294" name="object 4"/>
          <p:cNvSpPr/>
          <p:nvPr/>
        </p:nvSpPr>
        <p:spPr>
          <a:xfrm>
            <a:off x="914400" y="2971800"/>
            <a:ext cx="7502400" cy="26445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461360-E350-4BAA-B5DB-72B9B497101C}" type="slidenum">
              <a:t>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66880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45" strike="noStrike">
                <a:solidFill>
                  <a:srgbClr val="4f271c"/>
                </a:solidFill>
                <a:latin typeface="Tw Cen MT"/>
              </a:rPr>
              <a:t>Practice</a:t>
            </a:r>
            <a:r>
              <a:rPr b="0" lang="en-US" sz="4400" spc="-341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09" strike="noStrike">
                <a:solidFill>
                  <a:srgbClr val="4f271c"/>
                </a:solidFill>
                <a:latin typeface="Tw Cen MT"/>
              </a:rPr>
              <a:t>Questions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6" name="object 3"/>
          <p:cNvSpPr/>
          <p:nvPr/>
        </p:nvSpPr>
        <p:spPr>
          <a:xfrm>
            <a:off x="1083600" y="2275560"/>
            <a:ext cx="7548480" cy="32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12600">
              <a:lnSpc>
                <a:spcPts val="3271"/>
              </a:lnSpc>
              <a:spcBef>
                <a:spcPts val="380"/>
              </a:spcBef>
              <a:buNone/>
            </a:pPr>
            <a:r>
              <a:rPr b="0" lang="en-US" sz="2000" spc="-92" strike="noStrike">
                <a:solidFill>
                  <a:srgbClr val="181a0e"/>
                </a:solidFill>
                <a:latin typeface="Arial"/>
                <a:ea typeface="DejaVu Sans"/>
              </a:rPr>
              <a:t>Q)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40" strike="noStrike">
                <a:solidFill>
                  <a:srgbClr val="181a0e"/>
                </a:solidFill>
                <a:latin typeface="Arial"/>
                <a:ea typeface="DejaVu Sans"/>
              </a:rPr>
              <a:t>Write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69" strike="noStrike">
                <a:solidFill>
                  <a:srgbClr val="181a0e"/>
                </a:solidFill>
                <a:latin typeface="Arial"/>
                <a:ea typeface="DejaVu Sans"/>
              </a:rPr>
              <a:t>regular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66" strike="noStrike">
                <a:solidFill>
                  <a:srgbClr val="181a0e"/>
                </a:solidFill>
                <a:latin typeface="Arial"/>
                <a:ea typeface="DejaVu Sans"/>
              </a:rPr>
              <a:t>expression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55" strike="noStrike">
                <a:solidFill>
                  <a:srgbClr val="181a0e"/>
                </a:solidFill>
                <a:latin typeface="Arial"/>
                <a:ea typeface="DejaVu Sans"/>
              </a:rPr>
              <a:t>and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94" strike="noStrike">
                <a:solidFill>
                  <a:srgbClr val="181a0e"/>
                </a:solidFill>
                <a:latin typeface="Arial"/>
                <a:ea typeface="DejaVu Sans"/>
              </a:rPr>
              <a:t>draw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26" strike="noStrike">
                <a:solidFill>
                  <a:srgbClr val="181a0e"/>
                </a:solidFill>
                <a:latin typeface="Arial"/>
                <a:ea typeface="DejaVu Sans"/>
              </a:rPr>
              <a:t>its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92" strike="noStrike">
                <a:solidFill>
                  <a:srgbClr val="181a0e"/>
                </a:solidFill>
                <a:latin typeface="Arial"/>
                <a:ea typeface="DejaVu Sans"/>
              </a:rPr>
              <a:t>corresponding  </a:t>
            </a:r>
            <a:r>
              <a:rPr b="0" lang="en-US" sz="2000" spc="-21" strike="noStrike">
                <a:solidFill>
                  <a:srgbClr val="181a0e"/>
                </a:solidFill>
                <a:latin typeface="Arial"/>
                <a:ea typeface="DejaVu Sans"/>
              </a:rPr>
              <a:t>DFA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60" strike="noStrike">
                <a:solidFill>
                  <a:srgbClr val="181a0e"/>
                </a:solidFill>
                <a:latin typeface="Arial"/>
                <a:ea typeface="DejaVu Sans"/>
              </a:rPr>
              <a:t>for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75" strike="noStrike">
                <a:solidFill>
                  <a:srgbClr val="181a0e"/>
                </a:solidFill>
                <a:latin typeface="Arial"/>
                <a:ea typeface="DejaVu Sans"/>
              </a:rPr>
              <a:t>following: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5"/>
              </a:spcBef>
              <a:buNone/>
            </a:pPr>
            <a:endParaRPr b="0" lang="en-US" sz="3600" spc="-1" strike="noStrike">
              <a:latin typeface="Arial"/>
            </a:endParaRPr>
          </a:p>
          <a:p>
            <a:pPr marL="12600" indent="-216000">
              <a:lnSpc>
                <a:spcPts val="3271"/>
              </a:lnSpc>
              <a:buClr>
                <a:srgbClr val="181a0e"/>
              </a:buClr>
              <a:buFont typeface="StarSymbol"/>
              <a:buAutoNum type="arabicParenR"/>
              <a:tabLst>
                <a:tab algn="l" pos="473760"/>
              </a:tabLst>
            </a:pPr>
            <a:r>
              <a:rPr b="0" lang="en-US" sz="2000" spc="60" strike="noStrike">
                <a:solidFill>
                  <a:srgbClr val="181a0e"/>
                </a:solidFill>
                <a:latin typeface="Arial"/>
                <a:ea typeface="DejaVu Sans"/>
              </a:rPr>
              <a:t>Language</a:t>
            </a:r>
            <a:r>
              <a:rPr b="0" lang="en-US" sz="20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94" strike="noStrike">
                <a:solidFill>
                  <a:srgbClr val="181a0e"/>
                </a:solidFill>
                <a:latin typeface="Arial"/>
                <a:ea typeface="DejaVu Sans"/>
              </a:rPr>
              <a:t>accepting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94" strike="noStrike">
                <a:solidFill>
                  <a:srgbClr val="181a0e"/>
                </a:solidFill>
                <a:latin typeface="Arial"/>
                <a:ea typeface="DejaVu Sans"/>
              </a:rPr>
              <a:t>strings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92" strike="noStrike">
                <a:solidFill>
                  <a:srgbClr val="181a0e"/>
                </a:solidFill>
                <a:latin typeface="Arial"/>
                <a:ea typeface="DejaVu Sans"/>
              </a:rPr>
              <a:t>containing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75" strike="noStrike">
                <a:solidFill>
                  <a:srgbClr val="181a0e"/>
                </a:solidFill>
                <a:latin typeface="Arial"/>
                <a:ea typeface="DejaVu Sans"/>
              </a:rPr>
              <a:t>exactly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97" strike="noStrike">
                <a:solidFill>
                  <a:srgbClr val="181a0e"/>
                </a:solidFill>
                <a:latin typeface="Arial"/>
                <a:ea typeface="DejaVu Sans"/>
              </a:rPr>
              <a:t>two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99" strike="noStrike">
                <a:solidFill>
                  <a:srgbClr val="181a0e"/>
                </a:solidFill>
                <a:latin typeface="Arial"/>
                <a:ea typeface="DejaVu Sans"/>
              </a:rPr>
              <a:t>0s  </a:t>
            </a:r>
            <a:r>
              <a:rPr b="0" lang="en-US" sz="2000" spc="69" strike="noStrike">
                <a:solidFill>
                  <a:srgbClr val="181a0e"/>
                </a:solidFill>
                <a:latin typeface="Arial"/>
                <a:ea typeface="DejaVu Sans"/>
              </a:rPr>
              <a:t>over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20" strike="noStrike">
                <a:solidFill>
                  <a:srgbClr val="181a0e"/>
                </a:solidFill>
                <a:latin typeface="Arial"/>
                <a:ea typeface="DejaVu Sans"/>
              </a:rPr>
              <a:t>input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69" strike="noStrike">
                <a:solidFill>
                  <a:srgbClr val="181a0e"/>
                </a:solidFill>
                <a:latin typeface="Arial"/>
                <a:ea typeface="DejaVu Sans"/>
              </a:rPr>
              <a:t>alphabets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545" strike="noStrike">
                <a:solidFill>
                  <a:srgbClr val="181a0e"/>
                </a:solidFill>
                <a:latin typeface="Arial"/>
                <a:ea typeface="DejaVu Sans"/>
              </a:rPr>
              <a:t>∑</a:t>
            </a:r>
            <a:r>
              <a:rPr b="0" lang="en-US" sz="2000" spc="-45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80" strike="noStrike">
                <a:solidFill>
                  <a:srgbClr val="181a0e"/>
                </a:solidFill>
                <a:latin typeface="Arial"/>
                <a:ea typeface="DejaVu Sans"/>
              </a:rPr>
              <a:t>=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29" strike="noStrike">
                <a:solidFill>
                  <a:srgbClr val="181a0e"/>
                </a:solidFill>
                <a:latin typeface="Arial"/>
                <a:ea typeface="DejaVu Sans"/>
              </a:rPr>
              <a:t>{0,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1}.</a:t>
            </a:r>
            <a:endParaRPr b="0" lang="en-US" sz="2000" spc="-1" strike="noStrike">
              <a:latin typeface="Arial"/>
            </a:endParaRPr>
          </a:p>
          <a:p>
            <a:pPr marL="12600" indent="-216000">
              <a:lnSpc>
                <a:spcPts val="3271"/>
              </a:lnSpc>
              <a:spcBef>
                <a:spcPts val="1001"/>
              </a:spcBef>
              <a:buClr>
                <a:srgbClr val="181a0e"/>
              </a:buClr>
              <a:buFont typeface="StarSymbol"/>
              <a:buAutoNum type="arabicParenR"/>
              <a:tabLst>
                <a:tab algn="l" pos="523080"/>
              </a:tabLst>
            </a:pPr>
            <a:r>
              <a:rPr b="0" lang="en-US" sz="2000" spc="60" strike="noStrike">
                <a:solidFill>
                  <a:srgbClr val="181a0e"/>
                </a:solidFill>
                <a:latin typeface="Arial"/>
                <a:ea typeface="DejaVu Sans"/>
              </a:rPr>
              <a:t>Language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94" strike="noStrike">
                <a:solidFill>
                  <a:srgbClr val="181a0e"/>
                </a:solidFill>
                <a:latin typeface="Arial"/>
                <a:ea typeface="DejaVu Sans"/>
              </a:rPr>
              <a:t>accepting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94" strike="noStrike">
                <a:solidFill>
                  <a:srgbClr val="181a0e"/>
                </a:solidFill>
                <a:latin typeface="Arial"/>
                <a:ea typeface="DejaVu Sans"/>
              </a:rPr>
              <a:t>strings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20" strike="noStrike">
                <a:solidFill>
                  <a:srgbClr val="181a0e"/>
                </a:solidFill>
                <a:latin typeface="Arial"/>
                <a:ea typeface="DejaVu Sans"/>
              </a:rPr>
              <a:t>starting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55" strike="noStrike">
                <a:solidFill>
                  <a:srgbClr val="181a0e"/>
                </a:solidFill>
                <a:latin typeface="Arial"/>
                <a:ea typeface="DejaVu Sans"/>
              </a:rPr>
              <a:t>and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80" strike="noStrike">
                <a:solidFill>
                  <a:srgbClr val="181a0e"/>
                </a:solidFill>
                <a:latin typeface="Arial"/>
                <a:ea typeface="DejaVu Sans"/>
              </a:rPr>
              <a:t>ending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60" strike="noStrike">
                <a:solidFill>
                  <a:srgbClr val="181a0e"/>
                </a:solidFill>
                <a:latin typeface="Arial"/>
                <a:ea typeface="DejaVu Sans"/>
              </a:rPr>
              <a:t>with  </a:t>
            </a:r>
            <a:r>
              <a:rPr b="0" lang="en-US" sz="2000" spc="140" strike="noStrike">
                <a:solidFill>
                  <a:srgbClr val="181a0e"/>
                </a:solidFill>
                <a:latin typeface="Arial"/>
                <a:ea typeface="DejaVu Sans"/>
              </a:rPr>
              <a:t>different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80" strike="noStrike">
                <a:solidFill>
                  <a:srgbClr val="181a0e"/>
                </a:solidFill>
                <a:latin typeface="Arial"/>
                <a:ea typeface="DejaVu Sans"/>
              </a:rPr>
              <a:t>characters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69" strike="noStrike">
                <a:solidFill>
                  <a:srgbClr val="181a0e"/>
                </a:solidFill>
                <a:latin typeface="Arial"/>
                <a:ea typeface="DejaVu Sans"/>
              </a:rPr>
              <a:t>over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20" strike="noStrike">
                <a:solidFill>
                  <a:srgbClr val="181a0e"/>
                </a:solidFill>
                <a:latin typeface="Arial"/>
                <a:ea typeface="DejaVu Sans"/>
              </a:rPr>
              <a:t>input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69" strike="noStrike">
                <a:solidFill>
                  <a:srgbClr val="181a0e"/>
                </a:solidFill>
                <a:latin typeface="Arial"/>
                <a:ea typeface="DejaVu Sans"/>
              </a:rPr>
              <a:t>alphabets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545" strike="noStrike">
                <a:solidFill>
                  <a:srgbClr val="181a0e"/>
                </a:solidFill>
                <a:latin typeface="Arial"/>
                <a:ea typeface="DejaVu Sans"/>
              </a:rPr>
              <a:t>∑</a:t>
            </a:r>
            <a:r>
              <a:rPr b="0" lang="en-US" sz="2000" spc="-45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80" strike="noStrike">
                <a:solidFill>
                  <a:srgbClr val="181a0e"/>
                </a:solidFill>
                <a:latin typeface="Arial"/>
                <a:ea typeface="DejaVu Sans"/>
              </a:rPr>
              <a:t>=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29" strike="noStrike">
                <a:solidFill>
                  <a:srgbClr val="181a0e"/>
                </a:solidFill>
                <a:latin typeface="Arial"/>
                <a:ea typeface="DejaVu Sans"/>
              </a:rPr>
              <a:t>{0,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1}.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8687D3-E5D0-4A3A-B724-EDE5BBE73875}" type="slidenum">
              <a:t>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object 2"/>
          <p:cNvSpPr/>
          <p:nvPr/>
        </p:nvSpPr>
        <p:spPr>
          <a:xfrm>
            <a:off x="457200" y="685800"/>
            <a:ext cx="1393560" cy="4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900" spc="92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Ans</a:t>
            </a:r>
            <a:r>
              <a:rPr b="0" lang="en-US" sz="2900" spc="-270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900" spc="-236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1: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2133720" y="336240"/>
            <a:ext cx="36784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900" spc="-15" strike="noStrike">
                <a:solidFill>
                  <a:srgbClr val="4f271c"/>
                </a:solidFill>
                <a:latin typeface="Tw Cen MT"/>
              </a:rPr>
              <a:t>1*01*01*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299" name="object 4"/>
          <p:cNvSpPr/>
          <p:nvPr/>
        </p:nvSpPr>
        <p:spPr>
          <a:xfrm>
            <a:off x="1926360" y="1942200"/>
            <a:ext cx="5404680" cy="45039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28FDDE3-0AAE-4950-B460-6B344F0B56E2}" type="slidenum">
              <a:t>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object 2"/>
          <p:cNvSpPr/>
          <p:nvPr/>
        </p:nvSpPr>
        <p:spPr>
          <a:xfrm>
            <a:off x="457200" y="838080"/>
            <a:ext cx="1431000" cy="4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900" spc="92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Ans</a:t>
            </a:r>
            <a:r>
              <a:rPr b="0" lang="en-US" sz="2900" spc="-270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900" spc="-41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2: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2057400" y="412560"/>
            <a:ext cx="520236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900" spc="-46" strike="noStrike">
                <a:solidFill>
                  <a:srgbClr val="4f271c"/>
                </a:solidFill>
                <a:latin typeface="Tw Cen MT"/>
              </a:rPr>
              <a:t>(0(0+1)*1)+(1(1+0)*0)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02" name="object 4"/>
          <p:cNvSpPr/>
          <p:nvPr/>
        </p:nvSpPr>
        <p:spPr>
          <a:xfrm>
            <a:off x="2055240" y="1791360"/>
            <a:ext cx="5032800" cy="48229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2F6082D-44CA-4906-8B33-C4477D1C129E}" type="slidenum">
              <a:t>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12720" y="234360"/>
            <a:ext cx="8152560" cy="1287720"/>
          </a:xfrm>
          <a:prstGeom prst="rect">
            <a:avLst/>
          </a:prstGeom>
          <a:noFill/>
          <a:ln w="0">
            <a:noFill/>
          </a:ln>
        </p:spPr>
        <p:txBody>
          <a:bodyPr lIns="0" rIns="0" tIns="93960" bIns="0" anchor="ctr">
            <a:noAutofit/>
          </a:bodyPr>
          <a:p>
            <a:pPr marL="12600">
              <a:lnSpc>
                <a:spcPts val="4700"/>
              </a:lnSpc>
              <a:spcBef>
                <a:spcPts val="740"/>
              </a:spcBef>
              <a:buNone/>
            </a:pPr>
            <a:r>
              <a:rPr b="0" lang="en-US" sz="4400" spc="160" strike="noStrike">
                <a:solidFill>
                  <a:srgbClr val="4f271c"/>
                </a:solidFill>
                <a:latin typeface="Tw Cen MT"/>
              </a:rPr>
              <a:t>Non-Deterministic </a:t>
            </a:r>
            <a:r>
              <a:rPr b="0" lang="en-US" sz="4400" spc="120" strike="noStrike">
                <a:solidFill>
                  <a:srgbClr val="4f271c"/>
                </a:solidFill>
                <a:latin typeface="Tw Cen MT"/>
              </a:rPr>
              <a:t>Finite</a:t>
            </a:r>
            <a:r>
              <a:rPr b="0" lang="en-US" sz="4400" spc="-817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99" strike="noStrike">
                <a:solidFill>
                  <a:srgbClr val="4f271c"/>
                </a:solidFill>
                <a:latin typeface="Tw Cen MT"/>
              </a:rPr>
              <a:t>Automata  </a:t>
            </a:r>
            <a:r>
              <a:rPr b="0" lang="en-US" sz="4400" spc="-72" strike="noStrike">
                <a:solidFill>
                  <a:srgbClr val="4f271c"/>
                </a:solidFill>
                <a:latin typeface="Tw Cen MT"/>
              </a:rPr>
              <a:t>(NFA)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4" name="object 4"/>
          <p:cNvSpPr/>
          <p:nvPr/>
        </p:nvSpPr>
        <p:spPr>
          <a:xfrm>
            <a:off x="1040400" y="2161080"/>
            <a:ext cx="7130520" cy="41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539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53240"/>
                <a:tab algn="l" pos="454680"/>
              </a:tabLst>
            </a:pPr>
            <a:r>
              <a:rPr b="0" lang="en-US" sz="2400" spc="-32" strike="noStrike">
                <a:solidFill>
                  <a:srgbClr val="181a0e"/>
                </a:solidFill>
                <a:latin typeface="Arial"/>
                <a:ea typeface="DejaVu Sans"/>
              </a:rPr>
              <a:t>FA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6" strike="noStrike">
                <a:solidFill>
                  <a:srgbClr val="181a0e"/>
                </a:solidFill>
                <a:latin typeface="Arial"/>
                <a:ea typeface="DejaVu Sans"/>
              </a:rPr>
              <a:t>non-deterministic</a:t>
            </a:r>
            <a:r>
              <a:rPr b="0" lang="en-US" sz="24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65" strike="noStrike">
                <a:solidFill>
                  <a:srgbClr val="181a0e"/>
                </a:solidFill>
                <a:latin typeface="Arial"/>
                <a:ea typeface="DejaVu Sans"/>
              </a:rPr>
              <a:t>if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there</a:t>
            </a:r>
            <a:r>
              <a:rPr b="0" lang="en-US" sz="24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  <a:ea typeface="DejaVu Sans"/>
              </a:rPr>
              <a:t>can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2" strike="noStrike">
                <a:solidFill>
                  <a:srgbClr val="181a0e"/>
                </a:solidFill>
                <a:latin typeface="Arial"/>
                <a:ea typeface="DejaVu Sans"/>
              </a:rPr>
              <a:t>be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more</a:t>
            </a:r>
            <a:r>
              <a:rPr b="0" lang="en-US" sz="24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6" strike="noStrike">
                <a:solidFill>
                  <a:srgbClr val="181a0e"/>
                </a:solidFill>
                <a:latin typeface="Arial"/>
                <a:ea typeface="DejaVu Sans"/>
              </a:rPr>
              <a:t>than</a:t>
            </a:r>
            <a:r>
              <a:rPr b="0" lang="en-US" sz="2400" spc="-20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one 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transition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(or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none)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60" strike="noStrike">
                <a:solidFill>
                  <a:srgbClr val="181a0e"/>
                </a:solidFill>
                <a:latin typeface="Arial"/>
                <a:ea typeface="DejaVu Sans"/>
              </a:rPr>
              <a:t>for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each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29" strike="noStrike">
                <a:solidFill>
                  <a:srgbClr val="181a0e"/>
                </a:solidFill>
                <a:latin typeface="Arial"/>
                <a:ea typeface="DejaVu Sans"/>
              </a:rPr>
              <a:t>(state,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input)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pair</a:t>
            </a:r>
            <a:endParaRPr b="0" lang="en-US" sz="2400" spc="-1" strike="noStrike">
              <a:latin typeface="Arial"/>
            </a:endParaRPr>
          </a:p>
          <a:p>
            <a:pPr marL="453960" indent="-429120">
              <a:lnSpc>
                <a:spcPct val="100000"/>
              </a:lnSpc>
              <a:spcBef>
                <a:spcPts val="918"/>
              </a:spcBef>
              <a:buClr>
                <a:srgbClr val="181a0e"/>
              </a:buClr>
              <a:buFont typeface="StarSymbol"/>
              <a:buChar char="■"/>
              <a:tabLst>
                <a:tab algn="l" pos="453240"/>
                <a:tab algn="l" pos="454680"/>
              </a:tabLst>
            </a:pPr>
            <a:r>
              <a:rPr b="0" lang="en-US" sz="2400" spc="171" strike="noStrike">
                <a:solidFill>
                  <a:srgbClr val="181a0e"/>
                </a:solidFill>
                <a:latin typeface="Arial"/>
                <a:ea typeface="DejaVu Sans"/>
              </a:rPr>
              <a:t>It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slow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recognizer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60" strike="noStrike">
                <a:solidFill>
                  <a:srgbClr val="181a0e"/>
                </a:solidFill>
                <a:latin typeface="Arial"/>
                <a:ea typeface="DejaVu Sans"/>
              </a:rPr>
              <a:t>but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takes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1" strike="noStrike">
                <a:solidFill>
                  <a:srgbClr val="181a0e"/>
                </a:solidFill>
                <a:latin typeface="Arial"/>
                <a:ea typeface="DejaVu Sans"/>
              </a:rPr>
              <a:t>less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space</a:t>
            </a:r>
            <a:endParaRPr b="0" lang="en-US" sz="2400" spc="-1" strike="noStrike">
              <a:latin typeface="Arial"/>
            </a:endParaRPr>
          </a:p>
          <a:p>
            <a:pPr marL="453960" indent="-429120">
              <a:lnSpc>
                <a:spcPct val="100000"/>
              </a:lnSpc>
              <a:spcBef>
                <a:spcPts val="989"/>
              </a:spcBef>
              <a:buClr>
                <a:srgbClr val="181a0e"/>
              </a:buClr>
              <a:buFont typeface="StarSymbol"/>
              <a:buChar char="■"/>
              <a:tabLst>
                <a:tab algn="l" pos="453240"/>
                <a:tab algn="l" pos="454680"/>
              </a:tabLst>
            </a:pPr>
            <a:r>
              <a:rPr b="0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An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7" strike="noStrike">
                <a:solidFill>
                  <a:srgbClr val="181a0e"/>
                </a:solidFill>
                <a:latin typeface="Arial"/>
                <a:ea typeface="DejaVu Sans"/>
              </a:rPr>
              <a:t>NFA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ﬁve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14" strike="noStrike">
                <a:solidFill>
                  <a:srgbClr val="181a0e"/>
                </a:solidFill>
                <a:latin typeface="Arial"/>
                <a:ea typeface="DejaVu Sans"/>
              </a:rPr>
              <a:t>tuple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-137" strike="noStrike">
                <a:solidFill>
                  <a:srgbClr val="181a0e"/>
                </a:solidFill>
                <a:latin typeface="Arial"/>
                <a:ea typeface="DejaVu Sans"/>
              </a:rPr>
              <a:t>(S,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-372" strike="noStrike">
                <a:solidFill>
                  <a:srgbClr val="181a0e"/>
                </a:solidFill>
                <a:latin typeface="Arial"/>
                <a:ea typeface="DejaVu Sans"/>
              </a:rPr>
              <a:t>∑,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q</a:t>
            </a:r>
            <a:r>
              <a:rPr b="0" lang="en-US" sz="2400" spc="83" strike="noStrike" baseline="-32000">
                <a:solidFill>
                  <a:srgbClr val="181a0e"/>
                </a:solidFill>
                <a:latin typeface="Arial"/>
                <a:ea typeface="DejaVu Sans"/>
              </a:rPr>
              <a:t>0</a:t>
            </a:r>
            <a:r>
              <a:rPr b="0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,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-100" strike="noStrike">
                <a:solidFill>
                  <a:srgbClr val="181a0e"/>
                </a:solidFill>
                <a:latin typeface="Arial"/>
                <a:ea typeface="DejaVu Sans"/>
              </a:rPr>
              <a:t>δ,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-86" strike="noStrike">
                <a:solidFill>
                  <a:srgbClr val="181a0e"/>
                </a:solidFill>
                <a:latin typeface="Arial"/>
                <a:ea typeface="DejaVu Sans"/>
              </a:rPr>
              <a:t>F)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  <a:ea typeface="DejaVu Sans"/>
              </a:rPr>
              <a:t>where,</a:t>
            </a:r>
            <a:endParaRPr b="0" lang="en-US" sz="2400" spc="-1" strike="noStrike">
              <a:latin typeface="Arial"/>
            </a:endParaRPr>
          </a:p>
          <a:p>
            <a:pPr lvl="1" marL="984240" indent="-412920">
              <a:lnSpc>
                <a:spcPct val="100000"/>
              </a:lnSpc>
              <a:spcBef>
                <a:spcPts val="496"/>
              </a:spcBef>
              <a:buClr>
                <a:srgbClr val="181a0e"/>
              </a:buClr>
              <a:buFont typeface="Symbol"/>
              <a:buChar char=""/>
              <a:tabLst>
                <a:tab algn="l" pos="984240"/>
                <a:tab algn="l" pos="984960"/>
              </a:tabLst>
            </a:pPr>
            <a:r>
              <a:rPr b="0" i="1" lang="en-US" sz="2400" spc="-80" strike="noStrike">
                <a:solidFill>
                  <a:srgbClr val="181a0e"/>
                </a:solidFill>
                <a:latin typeface="Arial"/>
                <a:ea typeface="DejaVu Sans"/>
              </a:rPr>
              <a:t>S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1" strike="noStrike">
                <a:solidFill>
                  <a:srgbClr val="181a0e"/>
                </a:solidFill>
                <a:latin typeface="Arial"/>
                <a:ea typeface="DejaVu Sans"/>
              </a:rPr>
              <a:t>→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54" strike="noStrike">
                <a:solidFill>
                  <a:srgbClr val="181a0e"/>
                </a:solidFill>
                <a:latin typeface="Arial"/>
                <a:ea typeface="DejaVu Sans"/>
              </a:rPr>
              <a:t>ﬁnite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set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00" strike="noStrike">
                <a:solidFill>
                  <a:srgbClr val="181a0e"/>
                </a:solidFill>
                <a:latin typeface="Arial"/>
                <a:ea typeface="DejaVu Sans"/>
              </a:rPr>
              <a:t>states</a:t>
            </a:r>
            <a:endParaRPr b="0" lang="en-US" sz="2400" spc="-1" strike="noStrike">
              <a:latin typeface="Arial"/>
            </a:endParaRPr>
          </a:p>
          <a:p>
            <a:pPr lvl="1" marL="984240" indent="-412920">
              <a:lnSpc>
                <a:spcPct val="100000"/>
              </a:lnSpc>
              <a:spcBef>
                <a:spcPts val="490"/>
              </a:spcBef>
              <a:buClr>
                <a:srgbClr val="181a0e"/>
              </a:buClr>
              <a:buFont typeface="Symbol"/>
              <a:buChar char=""/>
              <a:tabLst>
                <a:tab algn="l" pos="984240"/>
                <a:tab algn="l" pos="984960"/>
              </a:tabLst>
            </a:pPr>
            <a:r>
              <a:rPr b="0" i="1" lang="en-US" sz="2400" spc="-545" strike="noStrike">
                <a:solidFill>
                  <a:srgbClr val="181a0e"/>
                </a:solidFill>
                <a:latin typeface="Arial"/>
                <a:ea typeface="DejaVu Sans"/>
              </a:rPr>
              <a:t>∑</a:t>
            </a:r>
            <a:r>
              <a:rPr b="0" i="1" lang="en-US" sz="2400" spc="-45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1" strike="noStrike">
                <a:solidFill>
                  <a:srgbClr val="181a0e"/>
                </a:solidFill>
                <a:latin typeface="Arial"/>
                <a:ea typeface="DejaVu Sans"/>
              </a:rPr>
              <a:t>→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54" strike="noStrike">
                <a:solidFill>
                  <a:srgbClr val="181a0e"/>
                </a:solidFill>
                <a:latin typeface="Arial"/>
                <a:ea typeface="DejaVu Sans"/>
              </a:rPr>
              <a:t>ﬁnite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set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input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alphabets</a:t>
            </a:r>
            <a:endParaRPr b="0" lang="en-US" sz="2400" spc="-1" strike="noStrike">
              <a:latin typeface="Arial"/>
            </a:endParaRPr>
          </a:p>
          <a:p>
            <a:pPr lvl="1" marL="984240" indent="-412920">
              <a:lnSpc>
                <a:spcPct val="100000"/>
              </a:lnSpc>
              <a:spcBef>
                <a:spcPts val="490"/>
              </a:spcBef>
              <a:buClr>
                <a:srgbClr val="181a0e"/>
              </a:buClr>
              <a:buFont typeface="Symbol"/>
              <a:buChar char=""/>
              <a:tabLst>
                <a:tab algn="l" pos="984240"/>
                <a:tab algn="l" pos="984960"/>
              </a:tabLst>
            </a:pPr>
            <a:r>
              <a:rPr b="0" i="1" lang="en-US" sz="2400" spc="191" strike="noStrike">
                <a:solidFill>
                  <a:srgbClr val="181a0e"/>
                </a:solidFill>
                <a:latin typeface="Arial"/>
                <a:ea typeface="DejaVu Sans"/>
              </a:rPr>
              <a:t>q</a:t>
            </a:r>
            <a:r>
              <a:rPr b="0" i="1" lang="en-US" sz="2400" spc="287" strike="noStrike" baseline="-32000">
                <a:solidFill>
                  <a:srgbClr val="181a0e"/>
                </a:solidFill>
                <a:latin typeface="Arial"/>
                <a:ea typeface="DejaVu Sans"/>
              </a:rPr>
              <a:t>0 </a:t>
            </a:r>
            <a:r>
              <a:rPr b="0" i="1" lang="en-US" sz="2400" spc="-1" strike="noStrike">
                <a:solidFill>
                  <a:srgbClr val="181a0e"/>
                </a:solidFill>
                <a:latin typeface="Arial"/>
                <a:ea typeface="DejaVu Sans"/>
              </a:rPr>
              <a:t>→ </a:t>
            </a:r>
            <a:r>
              <a:rPr b="0" i="1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starting</a:t>
            </a:r>
            <a:r>
              <a:rPr b="0" i="1" lang="en-US" sz="2400" spc="-4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state</a:t>
            </a:r>
            <a:endParaRPr b="0" lang="en-US" sz="2400" spc="-1" strike="noStrike">
              <a:latin typeface="Arial"/>
            </a:endParaRPr>
          </a:p>
          <a:p>
            <a:pPr lvl="1" marL="984240" indent="-412920">
              <a:lnSpc>
                <a:spcPct val="100000"/>
              </a:lnSpc>
              <a:spcBef>
                <a:spcPts val="490"/>
              </a:spcBef>
              <a:buClr>
                <a:srgbClr val="181a0e"/>
              </a:buClr>
              <a:buFont typeface="Symbol"/>
              <a:buChar char=""/>
              <a:tabLst>
                <a:tab algn="l" pos="984240"/>
                <a:tab algn="l" pos="984960"/>
              </a:tabLst>
            </a:pPr>
            <a:r>
              <a:rPr b="0" i="1" lang="en-US" sz="2400" spc="-1" strike="noStrike">
                <a:solidFill>
                  <a:srgbClr val="181a0e"/>
                </a:solidFill>
                <a:latin typeface="Arial"/>
                <a:ea typeface="DejaVu Sans"/>
              </a:rPr>
              <a:t>δ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1" strike="noStrike">
                <a:solidFill>
                  <a:srgbClr val="181a0e"/>
                </a:solidFill>
                <a:latin typeface="Arial"/>
                <a:ea typeface="DejaVu Sans"/>
              </a:rPr>
              <a:t>→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transition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31" strike="noStrike">
                <a:solidFill>
                  <a:srgbClr val="181a0e"/>
                </a:solidFill>
                <a:latin typeface="Arial"/>
                <a:ea typeface="DejaVu Sans"/>
              </a:rPr>
              <a:t>function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92" strike="noStrike">
                <a:solidFill>
                  <a:srgbClr val="181a0e"/>
                </a:solidFill>
                <a:latin typeface="Arial"/>
                <a:ea typeface="DejaVu Sans"/>
              </a:rPr>
              <a:t>i.e.</a:t>
            </a:r>
            <a:r>
              <a:rPr b="0" i="1" lang="en-US" sz="24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1" strike="noStrike">
                <a:solidFill>
                  <a:srgbClr val="181a0e"/>
                </a:solidFill>
                <a:latin typeface="Arial"/>
                <a:ea typeface="DejaVu Sans"/>
              </a:rPr>
              <a:t>δ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202" strike="noStrike">
                <a:solidFill>
                  <a:srgbClr val="181a0e"/>
                </a:solidFill>
                <a:latin typeface="Arial"/>
                <a:ea typeface="DejaVu Sans"/>
              </a:rPr>
              <a:t>: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80" strike="noStrike">
                <a:solidFill>
                  <a:srgbClr val="181a0e"/>
                </a:solidFill>
                <a:latin typeface="Arial"/>
                <a:ea typeface="DejaVu Sans"/>
              </a:rPr>
              <a:t>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131" strike="noStrike">
                <a:solidFill>
                  <a:srgbClr val="181a0e"/>
                </a:solidFill>
                <a:latin typeface="Arial"/>
                <a:ea typeface="DejaVu Sans"/>
              </a:rPr>
              <a:t>×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545" strike="noStrike">
                <a:solidFill>
                  <a:srgbClr val="181a0e"/>
                </a:solidFill>
                <a:latin typeface="Arial"/>
                <a:ea typeface="DejaVu Sans"/>
              </a:rPr>
              <a:t>∑</a:t>
            </a:r>
            <a:r>
              <a:rPr b="0" i="1" lang="en-US" sz="2400" spc="-45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1" strike="noStrike">
                <a:solidFill>
                  <a:srgbClr val="181a0e"/>
                </a:solidFill>
                <a:latin typeface="Arial"/>
                <a:ea typeface="DejaVu Sans"/>
              </a:rPr>
              <a:t>→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21" strike="noStrike">
                <a:solidFill>
                  <a:srgbClr val="181a0e"/>
                </a:solidFill>
                <a:latin typeface="Arial"/>
                <a:ea typeface="DejaVu Sans"/>
              </a:rPr>
              <a:t>2</a:t>
            </a:r>
            <a:r>
              <a:rPr b="0" i="1" lang="en-US" sz="2400" spc="32" strike="noStrike" baseline="32000">
                <a:solidFill>
                  <a:srgbClr val="181a0e"/>
                </a:solidFill>
                <a:latin typeface="Arial"/>
                <a:ea typeface="DejaVu Sans"/>
              </a:rPr>
              <a:t>|S|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5" name="object 5"/>
          <p:cNvSpPr/>
          <p:nvPr/>
        </p:nvSpPr>
        <p:spPr>
          <a:xfrm>
            <a:off x="1600200" y="6172200"/>
            <a:ext cx="6082560" cy="37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  <a:tabLst>
                <a:tab algn="l" pos="424080"/>
              </a:tabLst>
            </a:pPr>
            <a:r>
              <a:rPr b="0" i="1" lang="en-US" sz="2400" spc="1" strike="noStrike">
                <a:solidFill>
                  <a:srgbClr val="181a0e"/>
                </a:solidFill>
                <a:latin typeface="Arial"/>
                <a:ea typeface="DejaVu Sans"/>
              </a:rPr>
              <a:t>–</a:t>
            </a:r>
            <a:r>
              <a:rPr b="0" i="1" lang="en-US" sz="2400" spc="1" strike="noStrike">
                <a:solidFill>
                  <a:srgbClr val="181a0e"/>
                </a:solidFill>
                <a:latin typeface="Arial"/>
                <a:ea typeface="DejaVu Sans"/>
              </a:rPr>
              <a:t>	</a:t>
            </a:r>
            <a:r>
              <a:rPr b="0" i="1" lang="en-US" sz="2400" spc="-32" strike="noStrike">
                <a:solidFill>
                  <a:srgbClr val="181a0e"/>
                </a:solidFill>
                <a:latin typeface="Arial"/>
                <a:ea typeface="DejaVu Sans"/>
              </a:rPr>
              <a:t>F</a:t>
            </a:r>
            <a:r>
              <a:rPr b="0" i="1" lang="en-US" sz="24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1" strike="noStrike">
                <a:solidFill>
                  <a:srgbClr val="181a0e"/>
                </a:solidFill>
                <a:latin typeface="Arial"/>
                <a:ea typeface="DejaVu Sans"/>
              </a:rPr>
              <a:t>→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set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i="1" lang="en-US" sz="24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06" strike="noStrike">
                <a:solidFill>
                  <a:srgbClr val="181a0e"/>
                </a:solidFill>
                <a:latin typeface="Arial"/>
                <a:ea typeface="DejaVu Sans"/>
              </a:rPr>
              <a:t>ﬁnal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00" strike="noStrike">
                <a:solidFill>
                  <a:srgbClr val="181a0e"/>
                </a:solidFill>
                <a:latin typeface="Arial"/>
                <a:ea typeface="DejaVu Sans"/>
              </a:rPr>
              <a:t>states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32" strike="noStrike">
                <a:solidFill>
                  <a:srgbClr val="181a0e"/>
                </a:solidFill>
                <a:latin typeface="Arial"/>
                <a:ea typeface="DejaVu Sans"/>
              </a:rPr>
              <a:t>F</a:t>
            </a:r>
            <a:r>
              <a:rPr b="0" i="1" lang="en-US" sz="2400" spc="-20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420" strike="noStrike">
                <a:solidFill>
                  <a:srgbClr val="181a0e"/>
                </a:solidFill>
                <a:latin typeface="DejaVu Sans"/>
                <a:ea typeface="DejaVu Sans"/>
              </a:rPr>
              <a:t>⊆</a:t>
            </a:r>
            <a:r>
              <a:rPr b="0" i="1" lang="en-US" sz="2400" spc="-330" strike="noStrike">
                <a:solidFill>
                  <a:srgbClr val="181a0e"/>
                </a:solidFill>
                <a:latin typeface="DejaVu Sans"/>
                <a:ea typeface="DejaVu Sans"/>
              </a:rPr>
              <a:t> </a:t>
            </a:r>
            <a:r>
              <a:rPr b="0" i="1" lang="en-US" sz="2400" spc="-80" strike="noStrike">
                <a:solidFill>
                  <a:srgbClr val="181a0e"/>
                </a:solidFill>
                <a:latin typeface="Arial"/>
                <a:ea typeface="DejaVu Sans"/>
              </a:rPr>
              <a:t>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B80E52-7484-4AA3-A618-D27BAC9E4BFD}" type="slidenum">
              <a:t>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9480" y="298080"/>
            <a:ext cx="8533800" cy="1353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60" strike="noStrike">
                <a:solidFill>
                  <a:srgbClr val="4f271c"/>
                </a:solidFill>
                <a:latin typeface="Tw Cen MT"/>
              </a:rPr>
              <a:t>Non-Deterministic </a:t>
            </a:r>
            <a:r>
              <a:rPr b="0" lang="en-US" sz="4400" spc="120" strike="noStrike">
                <a:solidFill>
                  <a:srgbClr val="4f271c"/>
                </a:solidFill>
                <a:latin typeface="Tw Cen MT"/>
              </a:rPr>
              <a:t>Finite</a:t>
            </a:r>
            <a:r>
              <a:rPr b="0" lang="en-US" sz="4400" spc="-812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99" strike="noStrike">
                <a:solidFill>
                  <a:srgbClr val="4f271c"/>
                </a:solidFill>
                <a:latin typeface="Tw Cen MT"/>
              </a:rPr>
              <a:t>Automata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7" name="object 3"/>
          <p:cNvSpPr/>
          <p:nvPr/>
        </p:nvSpPr>
        <p:spPr>
          <a:xfrm>
            <a:off x="1050120" y="2275560"/>
            <a:ext cx="6566760" cy="8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900" spc="75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34" strike="noStrike">
                <a:solidFill>
                  <a:srgbClr val="181a0e"/>
                </a:solidFill>
                <a:latin typeface="Arial"/>
                <a:ea typeface="DejaVu Sans"/>
              </a:rPr>
              <a:t>ﬁgure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69" strike="noStrike">
                <a:solidFill>
                  <a:srgbClr val="181a0e"/>
                </a:solidFill>
                <a:latin typeface="Arial"/>
                <a:ea typeface="DejaVu Sans"/>
              </a:rPr>
              <a:t>shows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7" strike="noStrike">
                <a:solidFill>
                  <a:srgbClr val="181a0e"/>
                </a:solidFill>
                <a:latin typeface="Arial"/>
                <a:ea typeface="DejaVu Sans"/>
              </a:rPr>
              <a:t>NFA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60" strike="noStrike">
                <a:solidFill>
                  <a:srgbClr val="181a0e"/>
                </a:solidFill>
                <a:latin typeface="Arial"/>
                <a:ea typeface="DejaVu Sans"/>
              </a:rPr>
              <a:t>for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69" strike="noStrike">
                <a:solidFill>
                  <a:srgbClr val="181a0e"/>
                </a:solidFill>
                <a:latin typeface="Arial"/>
                <a:ea typeface="DejaVu Sans"/>
              </a:rPr>
              <a:t>regular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41" strike="noStrike">
                <a:solidFill>
                  <a:srgbClr val="181a0e"/>
                </a:solidFill>
                <a:latin typeface="Arial"/>
                <a:ea typeface="DejaVu Sans"/>
              </a:rPr>
              <a:t>expression:  </a:t>
            </a:r>
            <a:r>
              <a:rPr b="0" lang="en-US" sz="2900" spc="-202" strike="noStrike">
                <a:solidFill>
                  <a:srgbClr val="181a0e"/>
                </a:solidFill>
                <a:latin typeface="Arial"/>
                <a:ea typeface="DejaVu Sans"/>
              </a:rPr>
              <a:t>(</a:t>
            </a:r>
            <a:r>
              <a:rPr b="1" lang="en-US" sz="2900" spc="-202" strike="noStrike">
                <a:solidFill>
                  <a:srgbClr val="181a0e"/>
                </a:solidFill>
                <a:latin typeface="Verdana"/>
                <a:ea typeface="DejaVu Sans"/>
              </a:rPr>
              <a:t>a</a:t>
            </a:r>
            <a:r>
              <a:rPr b="0" lang="en-US" sz="2900" spc="-202" strike="noStrike">
                <a:solidFill>
                  <a:srgbClr val="181a0e"/>
                </a:solidFill>
                <a:latin typeface="Arial"/>
                <a:ea typeface="DejaVu Sans"/>
              </a:rPr>
              <a:t>+</a:t>
            </a:r>
            <a:r>
              <a:rPr b="1" lang="en-US" sz="2900" spc="-202" strike="noStrike">
                <a:solidFill>
                  <a:srgbClr val="181a0e"/>
                </a:solidFill>
                <a:latin typeface="Verdana"/>
                <a:ea typeface="DejaVu Sans"/>
              </a:rPr>
              <a:t>b</a:t>
            </a:r>
            <a:r>
              <a:rPr b="0" lang="en-US" sz="2900" spc="-202" strike="noStrike">
                <a:solidFill>
                  <a:srgbClr val="181a0e"/>
                </a:solidFill>
                <a:latin typeface="Arial"/>
                <a:ea typeface="DejaVu Sans"/>
              </a:rPr>
              <a:t>)*</a:t>
            </a:r>
            <a:r>
              <a:rPr b="1" lang="en-US" sz="2900" spc="-202" strike="noStrike">
                <a:solidFill>
                  <a:srgbClr val="181a0e"/>
                </a:solidFill>
                <a:latin typeface="Verdana"/>
                <a:ea typeface="DejaVu Sans"/>
              </a:rPr>
              <a:t>abb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08" name="object 4"/>
          <p:cNvSpPr/>
          <p:nvPr/>
        </p:nvSpPr>
        <p:spPr>
          <a:xfrm>
            <a:off x="1054440" y="3480840"/>
            <a:ext cx="7564320" cy="25023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48B386-45EF-41F6-BB38-D679937DF610}" type="slidenum">
              <a:t>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630720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45" strike="noStrike">
                <a:solidFill>
                  <a:srgbClr val="4f271c"/>
                </a:solidFill>
                <a:latin typeface="Tw Cen MT"/>
              </a:rPr>
              <a:t>Practice</a:t>
            </a:r>
            <a:r>
              <a:rPr b="0" lang="en-US" sz="4400" spc="-341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09" strike="noStrike">
                <a:solidFill>
                  <a:srgbClr val="4f271c"/>
                </a:solidFill>
                <a:latin typeface="Tw Cen MT"/>
              </a:rPr>
              <a:t>Questions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0" name="object 3"/>
          <p:cNvSpPr/>
          <p:nvPr/>
        </p:nvSpPr>
        <p:spPr>
          <a:xfrm>
            <a:off x="1083600" y="2275560"/>
            <a:ext cx="7076880" cy="32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12600" indent="-21600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AutoNum type="arabicParenR"/>
              <a:tabLst>
                <a:tab algn="l" pos="473760"/>
              </a:tabLst>
            </a:pPr>
            <a:r>
              <a:rPr b="0" lang="en-US" sz="2900" spc="55" strike="noStrike">
                <a:solidFill>
                  <a:srgbClr val="181a0e"/>
                </a:solidFill>
                <a:latin typeface="Arial"/>
                <a:ea typeface="DejaVu Sans"/>
              </a:rPr>
              <a:t>Design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21" strike="noStrike">
                <a:solidFill>
                  <a:srgbClr val="181a0e"/>
                </a:solidFill>
                <a:latin typeface="Arial"/>
                <a:ea typeface="DejaVu Sans"/>
              </a:rPr>
              <a:t>an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7" strike="noStrike">
                <a:solidFill>
                  <a:srgbClr val="181a0e"/>
                </a:solidFill>
                <a:latin typeface="Arial"/>
                <a:ea typeface="DejaVu Sans"/>
              </a:rPr>
              <a:t>NFA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60" strike="noStrike">
                <a:solidFill>
                  <a:srgbClr val="181a0e"/>
                </a:solidFill>
                <a:latin typeface="Arial"/>
                <a:ea typeface="DejaVu Sans"/>
              </a:rPr>
              <a:t>with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545" strike="noStrike">
                <a:solidFill>
                  <a:srgbClr val="181a0e"/>
                </a:solidFill>
                <a:latin typeface="Arial"/>
                <a:ea typeface="DejaVu Sans"/>
              </a:rPr>
              <a:t>∑</a:t>
            </a:r>
            <a:r>
              <a:rPr b="0" lang="en-US" sz="2900" spc="-45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80" strike="noStrike">
                <a:solidFill>
                  <a:srgbClr val="181a0e"/>
                </a:solidFill>
                <a:latin typeface="Arial"/>
                <a:ea typeface="DejaVu Sans"/>
              </a:rPr>
              <a:t>=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29" strike="noStrike">
                <a:solidFill>
                  <a:srgbClr val="181a0e"/>
                </a:solidFill>
                <a:latin typeface="Arial"/>
                <a:ea typeface="DejaVu Sans"/>
              </a:rPr>
              <a:t>{0,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177" strike="noStrike">
                <a:solidFill>
                  <a:srgbClr val="181a0e"/>
                </a:solidFill>
                <a:latin typeface="Arial"/>
                <a:ea typeface="DejaVu Sans"/>
              </a:rPr>
              <a:t>1}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54" strike="noStrike">
                <a:solidFill>
                  <a:srgbClr val="181a0e"/>
                </a:solidFill>
                <a:latin typeface="Arial"/>
                <a:ea typeface="DejaVu Sans"/>
              </a:rPr>
              <a:t>that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92" strike="noStrike">
                <a:solidFill>
                  <a:srgbClr val="181a0e"/>
                </a:solidFill>
                <a:latin typeface="Arial"/>
                <a:ea typeface="DejaVu Sans"/>
              </a:rPr>
              <a:t>accepts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5" strike="noStrike">
                <a:solidFill>
                  <a:srgbClr val="181a0e"/>
                </a:solidFill>
                <a:latin typeface="Arial"/>
                <a:ea typeface="DejaVu Sans"/>
              </a:rPr>
              <a:t>all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94" strike="noStrike">
                <a:solidFill>
                  <a:srgbClr val="181a0e"/>
                </a:solidFill>
                <a:latin typeface="Arial"/>
                <a:ea typeface="DejaVu Sans"/>
              </a:rPr>
              <a:t>strings  </a:t>
            </a:r>
            <a:r>
              <a:rPr b="0" lang="en-US" sz="2900" spc="55" strike="noStrike">
                <a:solidFill>
                  <a:srgbClr val="181a0e"/>
                </a:solidFill>
                <a:latin typeface="Arial"/>
                <a:ea typeface="DejaVu Sans"/>
              </a:rPr>
              <a:t>in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00" strike="noStrike">
                <a:solidFill>
                  <a:srgbClr val="181a0e"/>
                </a:solidFill>
                <a:latin typeface="Arial"/>
                <a:ea typeface="DejaVu Sans"/>
              </a:rPr>
              <a:t>which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31" strike="noStrike">
                <a:solidFill>
                  <a:srgbClr val="181a0e"/>
                </a:solidFill>
                <a:latin typeface="Arial"/>
                <a:ea typeface="DejaVu Sans"/>
              </a:rPr>
              <a:t>third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92" strike="noStrike">
                <a:solidFill>
                  <a:srgbClr val="181a0e"/>
                </a:solidFill>
                <a:latin typeface="Arial"/>
                <a:ea typeface="DejaVu Sans"/>
              </a:rPr>
              <a:t>symbol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80" strike="noStrike">
                <a:solidFill>
                  <a:srgbClr val="181a0e"/>
                </a:solidFill>
                <a:latin typeface="Arial"/>
                <a:ea typeface="DejaVu Sans"/>
              </a:rPr>
              <a:t>from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31" strike="noStrike">
                <a:solidFill>
                  <a:srgbClr val="181a0e"/>
                </a:solidFill>
                <a:latin typeface="Arial"/>
                <a:ea typeface="DejaVu Sans"/>
              </a:rPr>
              <a:t>right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86" strike="noStrike">
                <a:solidFill>
                  <a:srgbClr val="181a0e"/>
                </a:solidFill>
                <a:latin typeface="Arial"/>
                <a:ea typeface="DejaVu Sans"/>
              </a:rPr>
              <a:t>end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29" strike="noStrike">
                <a:solidFill>
                  <a:srgbClr val="181a0e"/>
                </a:solidFill>
                <a:latin typeface="Arial"/>
                <a:ea typeface="DejaVu Sans"/>
              </a:rPr>
              <a:t>always</a:t>
            </a:r>
            <a:r>
              <a:rPr b="0" lang="en-US" sz="2900" spc="-216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86" strike="noStrike">
                <a:solidFill>
                  <a:srgbClr val="181a0e"/>
                </a:solidFill>
                <a:latin typeface="Arial"/>
                <a:ea typeface="DejaVu Sans"/>
              </a:rPr>
              <a:t>0.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None/>
              <a:tabLst>
                <a:tab algn="l" pos="473760"/>
              </a:tabLst>
            </a:pPr>
            <a:endParaRPr b="0" lang="en-US" sz="4550" spc="-1" strike="noStrike">
              <a:latin typeface="Arial"/>
            </a:endParaRPr>
          </a:p>
          <a:p>
            <a:pPr marL="12600" indent="-216000">
              <a:lnSpc>
                <a:spcPts val="3271"/>
              </a:lnSpc>
              <a:buClr>
                <a:srgbClr val="181a0e"/>
              </a:buClr>
              <a:buFont typeface="Arial"/>
              <a:buAutoNum type="arabicParenR"/>
              <a:tabLst>
                <a:tab algn="l" pos="523080"/>
              </a:tabLst>
            </a:pPr>
            <a:r>
              <a:rPr b="0" lang="en-US" sz="2900" spc="55" strike="noStrike">
                <a:solidFill>
                  <a:srgbClr val="181a0e"/>
                </a:solidFill>
                <a:latin typeface="Arial"/>
                <a:ea typeface="DejaVu Sans"/>
              </a:rPr>
              <a:t>Design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21" strike="noStrike">
                <a:solidFill>
                  <a:srgbClr val="181a0e"/>
                </a:solidFill>
                <a:latin typeface="Arial"/>
                <a:ea typeface="DejaVu Sans"/>
              </a:rPr>
              <a:t>an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7" strike="noStrike">
                <a:solidFill>
                  <a:srgbClr val="181a0e"/>
                </a:solidFill>
                <a:latin typeface="Arial"/>
                <a:ea typeface="DejaVu Sans"/>
              </a:rPr>
              <a:t>NFA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60" strike="noStrike">
                <a:solidFill>
                  <a:srgbClr val="181a0e"/>
                </a:solidFill>
                <a:latin typeface="Arial"/>
                <a:ea typeface="DejaVu Sans"/>
              </a:rPr>
              <a:t>with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545" strike="noStrike">
                <a:solidFill>
                  <a:srgbClr val="181a0e"/>
                </a:solidFill>
                <a:latin typeface="Arial"/>
                <a:ea typeface="DejaVu Sans"/>
              </a:rPr>
              <a:t>∑</a:t>
            </a:r>
            <a:r>
              <a:rPr b="0" lang="en-US" sz="2900" spc="-45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80" strike="noStrike">
                <a:solidFill>
                  <a:srgbClr val="181a0e"/>
                </a:solidFill>
                <a:latin typeface="Arial"/>
                <a:ea typeface="DejaVu Sans"/>
              </a:rPr>
              <a:t>=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29" strike="noStrike">
                <a:solidFill>
                  <a:srgbClr val="181a0e"/>
                </a:solidFill>
                <a:latin typeface="Arial"/>
                <a:ea typeface="DejaVu Sans"/>
              </a:rPr>
              <a:t>{0,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177" strike="noStrike">
                <a:solidFill>
                  <a:srgbClr val="181a0e"/>
                </a:solidFill>
                <a:latin typeface="Arial"/>
                <a:ea typeface="DejaVu Sans"/>
              </a:rPr>
              <a:t>1}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00" strike="noStrike">
                <a:solidFill>
                  <a:srgbClr val="181a0e"/>
                </a:solidFill>
                <a:latin typeface="Arial"/>
                <a:ea typeface="DejaVu Sans"/>
              </a:rPr>
              <a:t>which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92" strike="noStrike">
                <a:solidFill>
                  <a:srgbClr val="181a0e"/>
                </a:solidFill>
                <a:latin typeface="Arial"/>
                <a:ea typeface="DejaVu Sans"/>
              </a:rPr>
              <a:t>accepts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5" strike="noStrike">
                <a:solidFill>
                  <a:srgbClr val="181a0e"/>
                </a:solidFill>
                <a:latin typeface="Arial"/>
                <a:ea typeface="DejaVu Sans"/>
              </a:rPr>
              <a:t>all  </a:t>
            </a:r>
            <a:r>
              <a:rPr b="0" lang="en-US" sz="2900" spc="94" strike="noStrike">
                <a:solidFill>
                  <a:srgbClr val="181a0e"/>
                </a:solidFill>
                <a:latin typeface="Arial"/>
                <a:ea typeface="DejaVu Sans"/>
              </a:rPr>
              <a:t>strings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92" strike="noStrike">
                <a:solidFill>
                  <a:srgbClr val="181a0e"/>
                </a:solidFill>
                <a:latin typeface="Arial"/>
                <a:ea typeface="DejaVu Sans"/>
              </a:rPr>
              <a:t>containing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00" strike="noStrike">
                <a:solidFill>
                  <a:srgbClr val="181a0e"/>
                </a:solidFill>
                <a:latin typeface="Arial"/>
                <a:ea typeface="DejaVu Sans"/>
              </a:rPr>
              <a:t>substring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126" strike="noStrike">
                <a:solidFill>
                  <a:srgbClr val="181a0e"/>
                </a:solidFill>
                <a:latin typeface="Arial"/>
                <a:ea typeface="DejaVu Sans"/>
              </a:rPr>
              <a:t>1110.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234BCB-1887-49EF-9165-74A67BB5E7C6}" type="slidenum">
              <a:t>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1083600" y="424800"/>
            <a:ext cx="173520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900" spc="92" strike="noStrike" u="heavy">
                <a:solidFill>
                  <a:srgbClr val="4f271c"/>
                </a:solidFill>
                <a:uFill>
                  <a:solidFill>
                    <a:srgbClr val="181a0e"/>
                  </a:solidFill>
                </a:uFill>
                <a:latin typeface="Tw Cen MT"/>
              </a:rPr>
              <a:t>Ans</a:t>
            </a:r>
            <a:r>
              <a:rPr b="0" lang="en-US" sz="2900" spc="-270" strike="noStrike" u="heavy">
                <a:solidFill>
                  <a:srgbClr val="4f271c"/>
                </a:solidFill>
                <a:uFill>
                  <a:solidFill>
                    <a:srgbClr val="181a0e"/>
                  </a:solidFill>
                </a:uFill>
                <a:latin typeface="Tw Cen MT"/>
              </a:rPr>
              <a:t> </a:t>
            </a:r>
            <a:r>
              <a:rPr b="0" lang="en-US" sz="2900" spc="-236" strike="noStrike" u="heavy">
                <a:solidFill>
                  <a:srgbClr val="4f271c"/>
                </a:solidFill>
                <a:uFill>
                  <a:solidFill>
                    <a:srgbClr val="181a0e"/>
                  </a:solidFill>
                </a:uFill>
                <a:latin typeface="Tw Cen MT"/>
              </a:rPr>
              <a:t>1: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12" name="object 3"/>
          <p:cNvSpPr/>
          <p:nvPr/>
        </p:nvSpPr>
        <p:spPr>
          <a:xfrm>
            <a:off x="1083600" y="4029120"/>
            <a:ext cx="1735200" cy="4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900" spc="92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Ans</a:t>
            </a:r>
            <a:r>
              <a:rPr b="0" lang="en-US" sz="2900" spc="-270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900" spc="-41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2: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13" name="object 4"/>
          <p:cNvSpPr/>
          <p:nvPr/>
        </p:nvSpPr>
        <p:spPr>
          <a:xfrm>
            <a:off x="743400" y="1636920"/>
            <a:ext cx="8300520" cy="16221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object 5"/>
          <p:cNvSpPr/>
          <p:nvPr/>
        </p:nvSpPr>
        <p:spPr>
          <a:xfrm>
            <a:off x="686520" y="4901760"/>
            <a:ext cx="8357760" cy="15231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455190-13CF-47BE-9063-DAE7F1734ACC}" type="slidenum">
              <a:t>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264960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-7" strike="noStrike">
                <a:solidFill>
                  <a:srgbClr val="4f271c"/>
                </a:solidFill>
                <a:latin typeface="Tw Cen MT"/>
              </a:rPr>
              <a:t>ε</a:t>
            </a:r>
            <a:r>
              <a:rPr b="0" lang="en-US" sz="4400" spc="180" strike="noStrike">
                <a:solidFill>
                  <a:srgbClr val="4f271c"/>
                </a:solidFill>
                <a:latin typeface="Tw Cen MT"/>
              </a:rPr>
              <a:t>-N</a:t>
            </a:r>
            <a:r>
              <a:rPr b="0" lang="en-US" sz="4400" spc="-355" strike="noStrike">
                <a:solidFill>
                  <a:srgbClr val="4f271c"/>
                </a:solidFill>
                <a:latin typeface="Tw Cen MT"/>
              </a:rPr>
              <a:t>F</a:t>
            </a:r>
            <a:r>
              <a:rPr b="0" lang="en-US" sz="4400" spc="256" strike="noStrike">
                <a:solidFill>
                  <a:srgbClr val="4f271c"/>
                </a:solidFill>
                <a:latin typeface="Tw Cen MT"/>
              </a:rPr>
              <a:t>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6" name="object 3"/>
          <p:cNvSpPr/>
          <p:nvPr/>
        </p:nvSpPr>
        <p:spPr>
          <a:xfrm>
            <a:off x="1031040" y="2149560"/>
            <a:ext cx="7034040" cy="338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8600" bIns="0" anchor="t">
            <a:spAutoFit/>
          </a:bodyPr>
          <a:p>
            <a:pPr marL="466560" indent="-429120">
              <a:lnSpc>
                <a:spcPct val="100000"/>
              </a:lnSpc>
              <a:spcBef>
                <a:spcPts val="1091"/>
              </a:spcBef>
              <a:buClr>
                <a:srgbClr val="181a0e"/>
              </a:buClr>
              <a:buFont typeface="StarSymbol"/>
              <a:buChar char="■"/>
              <a:tabLst>
                <a:tab algn="l" pos="466200"/>
                <a:tab algn="l" pos="467280"/>
              </a:tabLst>
            </a:pPr>
            <a:r>
              <a:rPr b="0" lang="en-US" sz="2900" spc="94" strike="noStrike">
                <a:solidFill>
                  <a:srgbClr val="181a0e"/>
                </a:solidFill>
                <a:latin typeface="Arial"/>
                <a:ea typeface="DejaVu Sans"/>
              </a:rPr>
              <a:t>ε-transitions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46" strike="noStrike">
                <a:solidFill>
                  <a:srgbClr val="181a0e"/>
                </a:solidFill>
                <a:latin typeface="Arial"/>
                <a:ea typeface="DejaVu Sans"/>
              </a:rPr>
              <a:t>are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66" strike="noStrike">
                <a:solidFill>
                  <a:srgbClr val="181a0e"/>
                </a:solidFill>
                <a:latin typeface="Arial"/>
                <a:ea typeface="DejaVu Sans"/>
              </a:rPr>
              <a:t>allowed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55" strike="noStrike">
                <a:solidFill>
                  <a:srgbClr val="181a0e"/>
                </a:solidFill>
                <a:latin typeface="Arial"/>
                <a:ea typeface="DejaVu Sans"/>
              </a:rPr>
              <a:t>in</a:t>
            </a:r>
            <a:r>
              <a:rPr b="0" lang="en-US" sz="2900" spc="-20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9" strike="noStrike">
                <a:solidFill>
                  <a:srgbClr val="181a0e"/>
                </a:solidFill>
                <a:latin typeface="Arial"/>
                <a:ea typeface="DejaVu Sans"/>
              </a:rPr>
              <a:t>ε-NFAs</a:t>
            </a:r>
            <a:endParaRPr b="0" lang="en-US" sz="2900" spc="-1" strike="noStrike">
              <a:latin typeface="Arial"/>
            </a:endParaRPr>
          </a:p>
          <a:p>
            <a:pPr marL="466560" indent="-429120">
              <a:lnSpc>
                <a:spcPts val="3271"/>
              </a:lnSpc>
              <a:spcBef>
                <a:spcPts val="1276"/>
              </a:spcBef>
              <a:buClr>
                <a:srgbClr val="181a0e"/>
              </a:buClr>
              <a:buFont typeface="StarSymbol"/>
              <a:buChar char="■"/>
              <a:tabLst>
                <a:tab algn="l" pos="466200"/>
                <a:tab algn="l" pos="467280"/>
              </a:tabLst>
            </a:pPr>
            <a:r>
              <a:rPr b="0" lang="en-US" sz="2900" spc="49" strike="noStrike">
                <a:solidFill>
                  <a:srgbClr val="181a0e"/>
                </a:solidFill>
                <a:latin typeface="Arial"/>
                <a:ea typeface="DejaVu Sans"/>
              </a:rPr>
              <a:t>In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31" strike="noStrike">
                <a:solidFill>
                  <a:srgbClr val="181a0e"/>
                </a:solidFill>
                <a:latin typeface="Arial"/>
                <a:ea typeface="DejaVu Sans"/>
              </a:rPr>
              <a:t>other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55" strike="noStrike">
                <a:solidFill>
                  <a:srgbClr val="181a0e"/>
                </a:solidFill>
                <a:latin typeface="Arial"/>
                <a:ea typeface="DejaVu Sans"/>
              </a:rPr>
              <a:t>words,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09" strike="noStrike">
                <a:solidFill>
                  <a:srgbClr val="181a0e"/>
                </a:solidFill>
                <a:latin typeface="Arial"/>
                <a:ea typeface="DejaVu Sans"/>
              </a:rPr>
              <a:t>we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49" strike="noStrike">
                <a:solidFill>
                  <a:srgbClr val="181a0e"/>
                </a:solidFill>
                <a:latin typeface="Arial"/>
                <a:ea typeface="DejaVu Sans"/>
              </a:rPr>
              <a:t>can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92" strike="noStrike">
                <a:solidFill>
                  <a:srgbClr val="181a0e"/>
                </a:solidFill>
                <a:latin typeface="Arial"/>
                <a:ea typeface="DejaVu Sans"/>
              </a:rPr>
              <a:t>move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80" strike="noStrike">
                <a:solidFill>
                  <a:srgbClr val="181a0e"/>
                </a:solidFill>
                <a:latin typeface="Arial"/>
                <a:ea typeface="DejaVu Sans"/>
              </a:rPr>
              <a:t>from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86" strike="noStrike">
                <a:solidFill>
                  <a:srgbClr val="181a0e"/>
                </a:solidFill>
                <a:latin typeface="Arial"/>
                <a:ea typeface="DejaVu Sans"/>
              </a:rPr>
              <a:t>one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14" strike="noStrike">
                <a:solidFill>
                  <a:srgbClr val="181a0e"/>
                </a:solidFill>
                <a:latin typeface="Arial"/>
                <a:ea typeface="DejaVu Sans"/>
              </a:rPr>
              <a:t>state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97" strike="noStrike">
                <a:solidFill>
                  <a:srgbClr val="181a0e"/>
                </a:solidFill>
                <a:latin typeface="Arial"/>
                <a:ea typeface="DejaVu Sans"/>
              </a:rPr>
              <a:t>to  </a:t>
            </a:r>
            <a:r>
              <a:rPr b="0" lang="en-US" sz="2900" spc="100" strike="noStrike">
                <a:solidFill>
                  <a:srgbClr val="181a0e"/>
                </a:solidFill>
                <a:latin typeface="Arial"/>
                <a:ea typeface="DejaVu Sans"/>
              </a:rPr>
              <a:t>another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60" strike="noStrike">
                <a:solidFill>
                  <a:srgbClr val="181a0e"/>
                </a:solidFill>
                <a:latin typeface="Arial"/>
                <a:ea typeface="DejaVu Sans"/>
              </a:rPr>
              <a:t>without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92" strike="noStrike">
                <a:solidFill>
                  <a:srgbClr val="181a0e"/>
                </a:solidFill>
                <a:latin typeface="Arial"/>
                <a:ea typeface="DejaVu Sans"/>
              </a:rPr>
              <a:t>consuming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26" strike="noStrike">
                <a:solidFill>
                  <a:srgbClr val="181a0e"/>
                </a:solidFill>
                <a:latin typeface="Arial"/>
                <a:ea typeface="DejaVu Sans"/>
              </a:rPr>
              <a:t>any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92" strike="noStrike">
                <a:solidFill>
                  <a:srgbClr val="181a0e"/>
                </a:solidFill>
                <a:latin typeface="Arial"/>
                <a:ea typeface="DejaVu Sans"/>
              </a:rPr>
              <a:t>symbol</a:t>
            </a:r>
            <a:endParaRPr b="0" lang="en-US" sz="2900" spc="-1" strike="noStrike">
              <a:latin typeface="Arial"/>
            </a:endParaRPr>
          </a:p>
          <a:p>
            <a:pPr marL="466560" indent="-429120">
              <a:lnSpc>
                <a:spcPts val="3271"/>
              </a:lnSpc>
              <a:spcBef>
                <a:spcPts val="1199"/>
              </a:spcBef>
              <a:buClr>
                <a:srgbClr val="181a0e"/>
              </a:buClr>
              <a:buFont typeface="StarSymbol"/>
              <a:buChar char="■"/>
              <a:tabLst>
                <a:tab algn="l" pos="466200"/>
                <a:tab algn="l" pos="467280"/>
              </a:tabLst>
            </a:pPr>
            <a:r>
              <a:rPr b="0" lang="en-US" sz="2900" spc="49" strike="noStrike">
                <a:solidFill>
                  <a:srgbClr val="181a0e"/>
                </a:solidFill>
                <a:latin typeface="Arial"/>
                <a:ea typeface="DejaVu Sans"/>
              </a:rPr>
              <a:t>In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46" strike="noStrike">
                <a:solidFill>
                  <a:srgbClr val="181a0e"/>
                </a:solidFill>
                <a:latin typeface="Arial"/>
                <a:ea typeface="DejaVu Sans"/>
              </a:rPr>
              <a:t>case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29" strike="noStrike">
                <a:solidFill>
                  <a:srgbClr val="181a0e"/>
                </a:solidFill>
                <a:latin typeface="Arial"/>
                <a:ea typeface="DejaVu Sans"/>
              </a:rPr>
              <a:t>ε-NFA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80" strike="noStrike">
                <a:solidFill>
                  <a:srgbClr val="181a0e"/>
                </a:solidFill>
                <a:latin typeface="Arial"/>
                <a:ea typeface="DejaVu Sans"/>
              </a:rPr>
              <a:t>only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14" strike="noStrike">
                <a:solidFill>
                  <a:srgbClr val="181a0e"/>
                </a:solidFill>
                <a:latin typeface="Arial"/>
                <a:ea typeface="DejaVu Sans"/>
              </a:rPr>
              <a:t>difference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545" strike="noStrike">
                <a:solidFill>
                  <a:srgbClr val="181a0e"/>
                </a:solidFill>
                <a:latin typeface="Arial"/>
                <a:ea typeface="DejaVu Sans"/>
              </a:rPr>
              <a:t>∑</a:t>
            </a:r>
            <a:r>
              <a:rPr b="0" lang="en-US" sz="2900" spc="-45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80" strike="noStrike">
                <a:solidFill>
                  <a:srgbClr val="181a0e"/>
                </a:solidFill>
                <a:latin typeface="Arial"/>
                <a:ea typeface="DejaVu Sans"/>
              </a:rPr>
              <a:t>=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545" strike="noStrike">
                <a:solidFill>
                  <a:srgbClr val="181a0e"/>
                </a:solidFill>
                <a:latin typeface="Arial"/>
                <a:ea typeface="DejaVu Sans"/>
              </a:rPr>
              <a:t>∑</a:t>
            </a:r>
            <a:r>
              <a:rPr b="0" lang="en-US" sz="2900" spc="-47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12" strike="noStrike">
                <a:solidFill>
                  <a:srgbClr val="181a0e"/>
                </a:solidFill>
                <a:latin typeface="AoyagiKouzanFontT"/>
                <a:ea typeface="DejaVu Sans"/>
              </a:rPr>
              <a:t>∪</a:t>
            </a:r>
            <a:r>
              <a:rPr b="0" lang="en-US" sz="2900" spc="-840" strike="noStrike">
                <a:solidFill>
                  <a:srgbClr val="181a0e"/>
                </a:solidFill>
                <a:latin typeface="AoyagiKouzanFontT"/>
                <a:ea typeface="DejaVu Sans"/>
              </a:rPr>
              <a:t> </a:t>
            </a:r>
            <a:r>
              <a:rPr b="0" lang="en-US" sz="2900" spc="-60" strike="noStrike">
                <a:solidFill>
                  <a:srgbClr val="181a0e"/>
                </a:solidFill>
                <a:latin typeface="Arial"/>
                <a:ea typeface="DejaVu Sans"/>
              </a:rPr>
              <a:t>{ε}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55" strike="noStrike">
                <a:solidFill>
                  <a:srgbClr val="181a0e"/>
                </a:solidFill>
                <a:latin typeface="Arial"/>
                <a:ea typeface="DejaVu Sans"/>
              </a:rPr>
              <a:t>and  </a:t>
            </a:r>
            <a:r>
              <a:rPr b="0" lang="en-US" sz="2900" spc="75" strike="noStrike">
                <a:solidFill>
                  <a:srgbClr val="181a0e"/>
                </a:solidFill>
                <a:latin typeface="Arial"/>
                <a:ea typeface="DejaVu Sans"/>
              </a:rPr>
              <a:t>hence</a:t>
            </a:r>
            <a:r>
              <a:rPr b="0" lang="en-US" sz="29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106" strike="noStrike">
                <a:solidFill>
                  <a:srgbClr val="181a0e"/>
                </a:solidFill>
                <a:latin typeface="Arial"/>
                <a:ea typeface="DejaVu Sans"/>
              </a:rPr>
              <a:t>δ: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80" strike="noStrike">
                <a:solidFill>
                  <a:srgbClr val="181a0e"/>
                </a:solidFill>
                <a:latin typeface="Arial"/>
                <a:ea typeface="DejaVu Sans"/>
              </a:rPr>
              <a:t>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131" strike="noStrike">
                <a:solidFill>
                  <a:srgbClr val="181a0e"/>
                </a:solidFill>
                <a:latin typeface="Arial"/>
                <a:ea typeface="DejaVu Sans"/>
              </a:rPr>
              <a:t>×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545" strike="noStrike">
                <a:solidFill>
                  <a:srgbClr val="181a0e"/>
                </a:solidFill>
                <a:latin typeface="Arial"/>
                <a:ea typeface="DejaVu Sans"/>
              </a:rPr>
              <a:t>∑</a:t>
            </a:r>
            <a:r>
              <a:rPr b="0" lang="en-US" sz="2900" spc="-45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12" strike="noStrike">
                <a:solidFill>
                  <a:srgbClr val="181a0e"/>
                </a:solidFill>
                <a:latin typeface="AoyagiKouzanFontT"/>
                <a:ea typeface="DejaVu Sans"/>
              </a:rPr>
              <a:t>∪</a:t>
            </a:r>
            <a:r>
              <a:rPr b="0" lang="en-US" sz="2900" spc="-837" strike="noStrike">
                <a:solidFill>
                  <a:srgbClr val="181a0e"/>
                </a:solidFill>
                <a:latin typeface="AoyagiKouzanFontT"/>
                <a:ea typeface="DejaVu Sans"/>
              </a:rPr>
              <a:t> </a:t>
            </a:r>
            <a:r>
              <a:rPr b="0" lang="en-US" sz="2900" spc="-60" strike="noStrike">
                <a:solidFill>
                  <a:srgbClr val="181a0e"/>
                </a:solidFill>
                <a:latin typeface="Arial"/>
                <a:ea typeface="DejaVu Sans"/>
              </a:rPr>
              <a:t>{ε}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900" spc="-1" strike="noStrike">
                <a:solidFill>
                  <a:srgbClr val="181a0e"/>
                </a:solidFill>
                <a:latin typeface="Arial"/>
                <a:ea typeface="DejaVu Sans"/>
              </a:rPr>
              <a:t>→</a:t>
            </a:r>
            <a:r>
              <a:rPr b="1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21" strike="noStrike">
                <a:solidFill>
                  <a:srgbClr val="181a0e"/>
                </a:solidFill>
                <a:latin typeface="Arial"/>
                <a:ea typeface="DejaVu Sans"/>
              </a:rPr>
              <a:t>2</a:t>
            </a:r>
            <a:r>
              <a:rPr b="0" lang="en-US" sz="2850" spc="32" strike="noStrike" baseline="32000">
                <a:solidFill>
                  <a:srgbClr val="181a0e"/>
                </a:solidFill>
                <a:latin typeface="Arial"/>
                <a:ea typeface="DejaVu Sans"/>
              </a:rPr>
              <a:t>|S|</a:t>
            </a:r>
            <a:endParaRPr b="0" lang="en-US" sz="285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BF8F44-FAD7-4E61-ACC4-C18FCEFF355A}" type="slidenum">
              <a:t>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-292680"/>
            <a:ext cx="8152560" cy="1884600"/>
          </a:xfrm>
          <a:prstGeom prst="rect">
            <a:avLst/>
          </a:prstGeom>
          <a:noFill/>
          <a:ln w="0">
            <a:noFill/>
          </a:ln>
        </p:spPr>
        <p:txBody>
          <a:bodyPr lIns="0" rIns="0" tIns="93960" bIns="0" anchor="ctr">
            <a:noAutofit/>
          </a:bodyPr>
          <a:p>
            <a:pPr marL="12600">
              <a:lnSpc>
                <a:spcPts val="4700"/>
              </a:lnSpc>
              <a:spcBef>
                <a:spcPts val="740"/>
              </a:spcBef>
              <a:buNone/>
            </a:pPr>
            <a:r>
              <a:rPr b="0" lang="en-US" sz="4400" spc="26" strike="noStrike">
                <a:solidFill>
                  <a:srgbClr val="4f271c"/>
                </a:solidFill>
                <a:latin typeface="Tw Cen MT"/>
              </a:rPr>
              <a:t>Reasons</a:t>
            </a:r>
            <a:r>
              <a:rPr b="0" lang="en-US" sz="4400" spc="-307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245" strike="noStrike">
                <a:solidFill>
                  <a:srgbClr val="4f271c"/>
                </a:solidFill>
                <a:latin typeface="Tw Cen MT"/>
              </a:rPr>
              <a:t>for</a:t>
            </a:r>
            <a:r>
              <a:rPr b="0" lang="en-US" sz="4400" spc="-301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06" strike="noStrike">
                <a:solidFill>
                  <a:srgbClr val="4f271c"/>
                </a:solidFill>
                <a:latin typeface="Tw Cen MT"/>
              </a:rPr>
              <a:t>Separation</a:t>
            </a:r>
            <a:r>
              <a:rPr b="0" lang="en-US" sz="4400" spc="-301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282" strike="noStrike">
                <a:solidFill>
                  <a:srgbClr val="4f271c"/>
                </a:solidFill>
                <a:latin typeface="Tw Cen MT"/>
              </a:rPr>
              <a:t>of</a:t>
            </a:r>
            <a:r>
              <a:rPr b="0" lang="en-US" sz="4400" spc="-301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75" strike="noStrike">
                <a:solidFill>
                  <a:srgbClr val="4f271c"/>
                </a:solidFill>
                <a:latin typeface="Tw Cen MT"/>
              </a:rPr>
              <a:t>Lexical  Analysis </a:t>
            </a:r>
            <a:r>
              <a:rPr b="0" lang="en-US" sz="4400" spc="86" strike="noStrike">
                <a:solidFill>
                  <a:srgbClr val="4f271c"/>
                </a:solidFill>
                <a:latin typeface="Tw Cen MT"/>
              </a:rPr>
              <a:t>and</a:t>
            </a:r>
            <a:r>
              <a:rPr b="0" lang="en-US" sz="4400" spc="-65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80" strike="noStrike">
                <a:solidFill>
                  <a:srgbClr val="4f271c"/>
                </a:solidFill>
                <a:latin typeface="Tw Cen MT"/>
              </a:rPr>
              <a:t>Parsing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9" name="object 3"/>
          <p:cNvSpPr/>
          <p:nvPr/>
        </p:nvSpPr>
        <p:spPr>
          <a:xfrm>
            <a:off x="1050120" y="1846440"/>
            <a:ext cx="8093160" cy="49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92" strike="noStrike">
                <a:solidFill>
                  <a:srgbClr val="181a0e"/>
                </a:solidFill>
                <a:latin typeface="Arial"/>
                <a:ea typeface="DejaVu Sans"/>
              </a:rPr>
              <a:t>Simplicity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of </a:t>
            </a:r>
            <a:r>
              <a:rPr b="0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design </a:t>
            </a:r>
            <a:r>
              <a:rPr b="0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  <a:ea typeface="DejaVu Sans"/>
              </a:rPr>
              <a:t>most </a:t>
            </a:r>
            <a:r>
              <a:rPr b="0" lang="en-US" sz="2400" spc="134" strike="noStrike">
                <a:solidFill>
                  <a:srgbClr val="181a0e"/>
                </a:solidFill>
                <a:latin typeface="Arial"/>
                <a:ea typeface="DejaVu Sans"/>
              </a:rPr>
              <a:t>important  </a:t>
            </a:r>
            <a:r>
              <a:rPr b="0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consideration. </a:t>
            </a:r>
            <a:r>
              <a:rPr b="0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The separation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of </a:t>
            </a:r>
            <a:r>
              <a:rPr b="0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lexical </a:t>
            </a:r>
            <a:r>
              <a:rPr b="0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and </a:t>
            </a:r>
            <a:r>
              <a:rPr b="0" lang="en-US" sz="2400" spc="100" strike="noStrike">
                <a:solidFill>
                  <a:srgbClr val="181a0e"/>
                </a:solidFill>
                <a:latin typeface="Arial"/>
                <a:ea typeface="DejaVu Sans"/>
              </a:rPr>
              <a:t>syntactic  </a:t>
            </a:r>
            <a:r>
              <a:rPr b="0" lang="en-US" sz="2400" spc="21" strike="noStrike">
                <a:solidFill>
                  <a:srgbClr val="181a0e"/>
                </a:solidFill>
                <a:latin typeface="Arial"/>
                <a:ea typeface="DejaVu Sans"/>
              </a:rPr>
              <a:t>analysis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  <a:ea typeface="DejaVu Sans"/>
              </a:rPr>
              <a:t>often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  <a:ea typeface="DejaVu Sans"/>
              </a:rPr>
              <a:t>allows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us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97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6" strike="noStrike">
                <a:solidFill>
                  <a:srgbClr val="181a0e"/>
                </a:solidFill>
                <a:latin typeface="Arial"/>
                <a:ea typeface="DejaVu Sans"/>
              </a:rPr>
              <a:t>simplify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at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least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one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400" spc="-21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these  </a:t>
            </a:r>
            <a:r>
              <a:rPr b="0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tasks.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Compiler </a:t>
            </a:r>
            <a:r>
              <a:rPr b="0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efﬁciency </a:t>
            </a:r>
            <a:r>
              <a:rPr b="0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 </a:t>
            </a:r>
            <a:r>
              <a:rPr b="0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improved. </a:t>
            </a:r>
            <a:r>
              <a:rPr b="0" lang="en-US" sz="2400" spc="165" strike="noStrike">
                <a:solidFill>
                  <a:srgbClr val="181a0e"/>
                </a:solidFill>
                <a:latin typeface="Arial"/>
                <a:ea typeface="DejaVu Sans"/>
              </a:rPr>
              <a:t>A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separate </a:t>
            </a:r>
            <a:r>
              <a:rPr b="0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lexical  </a:t>
            </a:r>
            <a:r>
              <a:rPr b="0" lang="en-US" sz="2400" spc="29" strike="noStrike">
                <a:solidFill>
                  <a:srgbClr val="181a0e"/>
                </a:solidFill>
                <a:latin typeface="Arial"/>
                <a:ea typeface="DejaVu Sans"/>
              </a:rPr>
              <a:t>analyzer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  <a:ea typeface="DejaVu Sans"/>
              </a:rPr>
              <a:t>allows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us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97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0" strike="noStrike">
                <a:solidFill>
                  <a:srgbClr val="181a0e"/>
                </a:solidFill>
                <a:latin typeface="Arial"/>
                <a:ea typeface="DejaVu Sans"/>
              </a:rPr>
              <a:t>apply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specialized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2" strike="noStrike">
                <a:solidFill>
                  <a:srgbClr val="181a0e"/>
                </a:solidFill>
                <a:latin typeface="Arial"/>
                <a:ea typeface="DejaVu Sans"/>
              </a:rPr>
              <a:t>techniques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  <a:ea typeface="DejaVu Sans"/>
              </a:rPr>
              <a:t>that 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serve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0" strike="noStrike">
                <a:solidFill>
                  <a:srgbClr val="181a0e"/>
                </a:solidFill>
                <a:latin typeface="Arial"/>
                <a:ea typeface="DejaVu Sans"/>
              </a:rPr>
              <a:t>only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lexical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task,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  <a:ea typeface="DejaVu Sans"/>
              </a:rPr>
              <a:t>not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2" strike="noStrike">
                <a:solidFill>
                  <a:srgbClr val="181a0e"/>
                </a:solidFill>
                <a:latin typeface="Arial"/>
                <a:ea typeface="DejaVu Sans"/>
              </a:rPr>
              <a:t>job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29" strike="noStrike">
                <a:solidFill>
                  <a:srgbClr val="181a0e"/>
                </a:solidFill>
                <a:latin typeface="Arial"/>
                <a:ea typeface="DejaVu Sans"/>
              </a:rPr>
              <a:t>parsing.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Compiler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14" strike="noStrike">
                <a:solidFill>
                  <a:srgbClr val="181a0e"/>
                </a:solidFill>
                <a:latin typeface="Arial"/>
                <a:ea typeface="DejaVu Sans"/>
              </a:rPr>
              <a:t>portability</a:t>
            </a:r>
            <a:r>
              <a:rPr b="0" lang="en-US" sz="24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enhanced.</a:t>
            </a:r>
            <a:r>
              <a:rPr b="0" lang="en-US" sz="24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6" strike="noStrike">
                <a:solidFill>
                  <a:srgbClr val="181a0e"/>
                </a:solidFill>
                <a:latin typeface="Arial"/>
                <a:ea typeface="DejaVu Sans"/>
              </a:rPr>
              <a:t>Input-device-speciﬁc  </a:t>
            </a:r>
            <a:r>
              <a:rPr b="0" lang="en-US" sz="2400" spc="80" strike="noStrike">
                <a:solidFill>
                  <a:srgbClr val="181a0e"/>
                </a:solidFill>
                <a:latin typeface="Arial"/>
                <a:ea typeface="DejaVu Sans"/>
              </a:rPr>
              <a:t>peculiarities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  <a:ea typeface="DejaVu Sans"/>
              </a:rPr>
              <a:t>can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2" strike="noStrike">
                <a:solidFill>
                  <a:srgbClr val="181a0e"/>
                </a:solidFill>
                <a:latin typeface="Arial"/>
                <a:ea typeface="DejaVu Sans"/>
              </a:rPr>
              <a:t>be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restricted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97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lexical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-21" strike="noStrike">
                <a:solidFill>
                  <a:srgbClr val="181a0e"/>
                </a:solidFill>
                <a:latin typeface="Arial"/>
                <a:ea typeface="DejaVu Sans"/>
              </a:rPr>
              <a:t>analyzer.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023CC4-C540-4935-A64B-66E14FE96F6B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24973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-7" strike="noStrike">
                <a:solidFill>
                  <a:srgbClr val="4f271c"/>
                </a:solidFill>
                <a:latin typeface="Tw Cen MT"/>
              </a:rPr>
              <a:t>ε</a:t>
            </a:r>
            <a:r>
              <a:rPr b="0" lang="en-US" sz="4400" spc="180" strike="noStrike">
                <a:solidFill>
                  <a:srgbClr val="4f271c"/>
                </a:solidFill>
                <a:latin typeface="Tw Cen MT"/>
              </a:rPr>
              <a:t>-N</a:t>
            </a:r>
            <a:r>
              <a:rPr b="0" lang="en-US" sz="4400" spc="-355" strike="noStrike">
                <a:solidFill>
                  <a:srgbClr val="4f271c"/>
                </a:solidFill>
                <a:latin typeface="Tw Cen MT"/>
              </a:rPr>
              <a:t>F</a:t>
            </a:r>
            <a:r>
              <a:rPr b="0" lang="en-US" sz="4400" spc="256" strike="noStrike">
                <a:solidFill>
                  <a:srgbClr val="4f271c"/>
                </a:solidFill>
                <a:latin typeface="Tw Cen MT"/>
              </a:rPr>
              <a:t>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8" name="object 3"/>
          <p:cNvSpPr/>
          <p:nvPr/>
        </p:nvSpPr>
        <p:spPr>
          <a:xfrm>
            <a:off x="1050120" y="1979280"/>
            <a:ext cx="6913440" cy="12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900" spc="75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34" strike="noStrike">
                <a:solidFill>
                  <a:srgbClr val="181a0e"/>
                </a:solidFill>
                <a:latin typeface="Arial"/>
                <a:ea typeface="DejaVu Sans"/>
              </a:rPr>
              <a:t>ﬁgure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69" strike="noStrike">
                <a:solidFill>
                  <a:srgbClr val="181a0e"/>
                </a:solidFill>
                <a:latin typeface="Arial"/>
                <a:ea typeface="DejaVu Sans"/>
              </a:rPr>
              <a:t>shows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14" strike="noStrike">
                <a:solidFill>
                  <a:srgbClr val="181a0e"/>
                </a:solidFill>
                <a:latin typeface="Arial"/>
                <a:ea typeface="DejaVu Sans"/>
              </a:rPr>
              <a:t>state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75" strike="noStrike">
                <a:solidFill>
                  <a:srgbClr val="181a0e"/>
                </a:solidFill>
                <a:latin typeface="Arial"/>
                <a:ea typeface="DejaVu Sans"/>
              </a:rPr>
              <a:t>machine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60" strike="noStrike">
                <a:solidFill>
                  <a:srgbClr val="181a0e"/>
                </a:solidFill>
                <a:latin typeface="Arial"/>
                <a:ea typeface="DejaVu Sans"/>
              </a:rPr>
              <a:t>with</a:t>
            </a:r>
            <a:r>
              <a:rPr b="0" lang="en-US" sz="2900" spc="-21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1" strike="noStrike">
                <a:solidFill>
                  <a:srgbClr val="181a0e"/>
                </a:solidFill>
                <a:latin typeface="Arial"/>
                <a:ea typeface="DejaVu Sans"/>
              </a:rPr>
              <a:t>ε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75" strike="noStrike">
                <a:solidFill>
                  <a:srgbClr val="181a0e"/>
                </a:solidFill>
                <a:latin typeface="Arial"/>
                <a:ea typeface="DejaVu Sans"/>
              </a:rPr>
              <a:t>moves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54" strike="noStrike">
                <a:solidFill>
                  <a:srgbClr val="181a0e"/>
                </a:solidFill>
                <a:latin typeface="Arial"/>
                <a:ea typeface="DejaVu Sans"/>
              </a:rPr>
              <a:t>that  </a:t>
            </a:r>
            <a:r>
              <a:rPr b="0" lang="en-US" sz="29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80" strike="noStrike">
                <a:solidFill>
                  <a:srgbClr val="181a0e"/>
                </a:solidFill>
                <a:latin typeface="Arial"/>
                <a:ea typeface="DejaVu Sans"/>
              </a:rPr>
              <a:t>equivalent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97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69" strike="noStrike">
                <a:solidFill>
                  <a:srgbClr val="181a0e"/>
                </a:solidFill>
                <a:latin typeface="Arial"/>
                <a:ea typeface="DejaVu Sans"/>
              </a:rPr>
              <a:t>regular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41" strike="noStrike">
                <a:solidFill>
                  <a:srgbClr val="181a0e"/>
                </a:solidFill>
                <a:latin typeface="Arial"/>
                <a:ea typeface="DejaVu Sans"/>
              </a:rPr>
              <a:t>expression:</a:t>
            </a:r>
            <a:r>
              <a:rPr b="0" lang="en-US" sz="2900" spc="-20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900" spc="-1" strike="noStrike">
                <a:solidFill>
                  <a:srgbClr val="181a0e"/>
                </a:solidFill>
                <a:latin typeface="Verdana"/>
                <a:ea typeface="DejaVu Sans"/>
              </a:rPr>
              <a:t>aa* +bb*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19" name="object 4"/>
          <p:cNvSpPr/>
          <p:nvPr/>
        </p:nvSpPr>
        <p:spPr>
          <a:xfrm>
            <a:off x="2514600" y="3733920"/>
            <a:ext cx="3405600" cy="2416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276D9B-8422-4B2C-90F5-625B406E213D}" type="slidenum">
              <a:t>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object 2"/>
          <p:cNvSpPr/>
          <p:nvPr/>
        </p:nvSpPr>
        <p:spPr>
          <a:xfrm>
            <a:off x="533520" y="1295280"/>
            <a:ext cx="2396160" cy="93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0" bIns="0" anchor="t">
            <a:spAutoFit/>
          </a:bodyPr>
          <a:p>
            <a:pPr marL="38160">
              <a:lnSpc>
                <a:spcPct val="100000"/>
              </a:lnSpc>
              <a:spcBef>
                <a:spcPts val="1106"/>
              </a:spcBef>
              <a:buNone/>
            </a:pPr>
            <a:r>
              <a:rPr b="0" i="1" lang="en-US" sz="2000" spc="41" strike="noStrike">
                <a:solidFill>
                  <a:srgbClr val="181a0e"/>
                </a:solidFill>
                <a:latin typeface="Arial"/>
                <a:ea typeface="DejaVu Sans"/>
              </a:rPr>
              <a:t>//SIMULATING</a:t>
            </a:r>
            <a:r>
              <a:rPr b="0" i="1" lang="en-US" sz="2000" spc="-236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7" strike="noStrike">
                <a:solidFill>
                  <a:srgbClr val="181a0e"/>
                </a:solidFill>
                <a:latin typeface="Arial"/>
                <a:ea typeface="DejaVu Sans"/>
              </a:rPr>
              <a:t>NFA</a:t>
            </a:r>
            <a:endParaRPr b="0" lang="en-US" sz="2000" spc="-1" strike="noStrike">
              <a:latin typeface="Arial"/>
            </a:endParaRPr>
          </a:p>
          <a:p>
            <a:pPr marL="38160">
              <a:lnSpc>
                <a:spcPct val="100000"/>
              </a:lnSpc>
              <a:spcBef>
                <a:spcPts val="1006"/>
              </a:spcBef>
              <a:buNone/>
            </a:pPr>
            <a:r>
              <a:rPr b="0" i="1" lang="en-US" sz="2000" spc="-75" strike="noStrike">
                <a:solidFill>
                  <a:srgbClr val="181a0e"/>
                </a:solidFill>
                <a:latin typeface="Arial"/>
                <a:ea typeface="DejaVu Sans"/>
              </a:rPr>
              <a:t>S = </a:t>
            </a:r>
            <a:r>
              <a:rPr b="0" lang="en-US" sz="2000" spc="46" strike="noStrike">
                <a:solidFill>
                  <a:srgbClr val="181a0e"/>
                </a:solidFill>
                <a:latin typeface="Arial"/>
                <a:ea typeface="DejaVu Sans"/>
              </a:rPr>
              <a:t>ε</a:t>
            </a:r>
            <a:r>
              <a:rPr b="0" i="1" lang="en-US" sz="2000" spc="46" strike="noStrike">
                <a:solidFill>
                  <a:srgbClr val="181a0e"/>
                </a:solidFill>
                <a:latin typeface="Arial"/>
                <a:ea typeface="DejaVu Sans"/>
              </a:rPr>
              <a:t>-closure(</a:t>
            </a:r>
            <a:r>
              <a:rPr b="0" i="1" lang="en-US" sz="2000" spc="-5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{S</a:t>
            </a:r>
            <a:r>
              <a:rPr b="0" i="1" lang="en-US" sz="2000" spc="-1" strike="noStrike" baseline="-30000">
                <a:solidFill>
                  <a:srgbClr val="181a0e"/>
                </a:solidFill>
                <a:latin typeface="Arial"/>
                <a:ea typeface="DejaVu Sans"/>
              </a:rPr>
              <a:t>0</a:t>
            </a:r>
            <a:r>
              <a:rPr b="0" i="1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} </a:t>
            </a:r>
            <a:r>
              <a:rPr b="0" i="1" lang="en-US" sz="2000" spc="-131" strike="noStrike">
                <a:solidFill>
                  <a:srgbClr val="181a0e"/>
                </a:solidFill>
                <a:latin typeface="Arial"/>
                <a:ea typeface="DejaVu Sans"/>
              </a:rPr>
              <a:t>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1" name="object 3"/>
          <p:cNvSpPr/>
          <p:nvPr/>
        </p:nvSpPr>
        <p:spPr>
          <a:xfrm>
            <a:off x="3352680" y="1752480"/>
            <a:ext cx="4332240" cy="80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0" bIns="0" anchor="t">
            <a:spAutoFit/>
          </a:bodyPr>
          <a:p>
            <a:pPr marL="38160">
              <a:lnSpc>
                <a:spcPct val="100000"/>
              </a:lnSpc>
              <a:spcBef>
                <a:spcPts val="1106"/>
              </a:spcBef>
              <a:buNone/>
            </a:pPr>
            <a:r>
              <a:rPr b="0" i="1" lang="en-US" sz="2000" spc="165" strike="noStrike">
                <a:solidFill>
                  <a:srgbClr val="181a0e"/>
                </a:solidFill>
                <a:latin typeface="Arial"/>
                <a:ea typeface="DejaVu Sans"/>
              </a:rPr>
              <a:t>//</a:t>
            </a:r>
            <a:r>
              <a:rPr b="0" i="1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09" strike="noStrike">
                <a:solidFill>
                  <a:srgbClr val="181a0e"/>
                </a:solidFill>
                <a:latin typeface="Arial"/>
                <a:ea typeface="DejaVu Sans"/>
              </a:rPr>
              <a:t>set</a:t>
            </a:r>
            <a:r>
              <a:rPr b="0" i="1" lang="en-US" sz="2000" spc="-17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65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i="1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5" strike="noStrike">
                <a:solidFill>
                  <a:srgbClr val="181a0e"/>
                </a:solidFill>
                <a:latin typeface="Arial"/>
                <a:ea typeface="DejaVu Sans"/>
              </a:rPr>
              <a:t>all</a:t>
            </a:r>
            <a:r>
              <a:rPr b="0" i="1" lang="en-US" sz="2000" spc="-17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92" strike="noStrike">
                <a:solidFill>
                  <a:srgbClr val="181a0e"/>
                </a:solidFill>
                <a:latin typeface="Arial"/>
                <a:ea typeface="DejaVu Sans"/>
              </a:rPr>
              <a:t>states</a:t>
            </a:r>
            <a:r>
              <a:rPr b="0" i="1" lang="en-US" sz="2000" spc="-17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45" strike="noStrike">
                <a:solidFill>
                  <a:srgbClr val="181a0e"/>
                </a:solidFill>
                <a:latin typeface="Arial"/>
                <a:ea typeface="DejaVu Sans"/>
              </a:rPr>
              <a:t>that</a:t>
            </a:r>
            <a:r>
              <a:rPr b="0" i="1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49" strike="noStrike">
                <a:solidFill>
                  <a:srgbClr val="181a0e"/>
                </a:solidFill>
                <a:latin typeface="Arial"/>
                <a:ea typeface="DejaVu Sans"/>
              </a:rPr>
              <a:t>can</a:t>
            </a:r>
            <a:r>
              <a:rPr b="0" i="1" lang="en-US" sz="2000" spc="-17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86" strike="noStrike">
                <a:solidFill>
                  <a:srgbClr val="181a0e"/>
                </a:solidFill>
                <a:latin typeface="Arial"/>
                <a:ea typeface="DejaVu Sans"/>
              </a:rPr>
              <a:t>be </a:t>
            </a:r>
            <a:r>
              <a:rPr b="0" i="1" lang="en-US" sz="2000" spc="49" strike="noStrike">
                <a:solidFill>
                  <a:srgbClr val="181a0e"/>
                </a:solidFill>
                <a:latin typeface="Arial"/>
                <a:ea typeface="DejaVu Sans"/>
              </a:rPr>
              <a:t>accessed</a:t>
            </a:r>
            <a:r>
              <a:rPr b="0" i="1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65" strike="noStrike">
                <a:solidFill>
                  <a:srgbClr val="181a0e"/>
                </a:solidFill>
                <a:latin typeface="Arial"/>
                <a:ea typeface="DejaVu Sans"/>
              </a:rPr>
              <a:t>from</a:t>
            </a:r>
            <a:r>
              <a:rPr b="0" i="1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69" strike="noStrike">
                <a:solidFill>
                  <a:srgbClr val="181a0e"/>
                </a:solidFill>
                <a:latin typeface="Arial"/>
                <a:ea typeface="DejaVu Sans"/>
              </a:rPr>
              <a:t>S</a:t>
            </a:r>
            <a:r>
              <a:rPr b="0" i="1" lang="en-US" sz="2000" spc="109" strike="noStrike" baseline="-30000">
                <a:solidFill>
                  <a:srgbClr val="181a0e"/>
                </a:solidFill>
                <a:latin typeface="Arial"/>
                <a:ea typeface="DejaVu Sans"/>
              </a:rPr>
              <a:t>0</a:t>
            </a:r>
            <a:r>
              <a:rPr b="0" i="1" lang="en-US" sz="2000" spc="100" strike="noStrike" baseline="-30000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60" strike="noStrike">
                <a:solidFill>
                  <a:srgbClr val="181a0e"/>
                </a:solidFill>
                <a:latin typeface="Arial"/>
                <a:ea typeface="DejaVu Sans"/>
              </a:rPr>
              <a:t>by</a:t>
            </a:r>
            <a:r>
              <a:rPr b="0" i="1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55" strike="noStrike">
                <a:solidFill>
                  <a:srgbClr val="181a0e"/>
                </a:solidFill>
                <a:latin typeface="Arial"/>
                <a:ea typeface="DejaVu Sans"/>
              </a:rPr>
              <a:t>ε</a:t>
            </a:r>
            <a:r>
              <a:rPr b="0" i="1" lang="en-US" sz="2000" spc="55" strike="noStrike">
                <a:solidFill>
                  <a:srgbClr val="181a0e"/>
                </a:solidFill>
                <a:latin typeface="Arial"/>
                <a:ea typeface="DejaVu Sans"/>
              </a:rPr>
              <a:t>-</a:t>
            </a:r>
            <a:r>
              <a:rPr b="0" i="1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94" strike="noStrike">
                <a:solidFill>
                  <a:srgbClr val="181a0e"/>
                </a:solidFill>
                <a:latin typeface="Arial"/>
                <a:ea typeface="DejaVu Sans"/>
              </a:rPr>
              <a:t>transitions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2" name="object 4"/>
          <p:cNvSpPr/>
          <p:nvPr/>
        </p:nvSpPr>
        <p:spPr>
          <a:xfrm>
            <a:off x="533520" y="2438280"/>
            <a:ext cx="43426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31000"/>
              </a:lnSpc>
              <a:spcBef>
                <a:spcPts val="99"/>
              </a:spcBef>
              <a:buNone/>
            </a:pPr>
            <a:r>
              <a:rPr b="0" i="1" lang="en-US" sz="2000" spc="106" strike="noStrike">
                <a:solidFill>
                  <a:srgbClr val="181a0e"/>
                </a:solidFill>
                <a:latin typeface="Arial"/>
                <a:ea typeface="DejaVu Sans"/>
              </a:rPr>
              <a:t>c </a:t>
            </a:r>
            <a:r>
              <a:rPr b="0" i="1" lang="en-US" sz="2000" spc="-75" strike="noStrike">
                <a:solidFill>
                  <a:srgbClr val="181a0e"/>
                </a:solidFill>
                <a:latin typeface="Arial"/>
                <a:ea typeface="DejaVu Sans"/>
              </a:rPr>
              <a:t>= </a:t>
            </a:r>
            <a:r>
              <a:rPr b="0" i="1" lang="en-US" sz="2000" spc="60" strike="noStrike">
                <a:solidFill>
                  <a:srgbClr val="181a0e"/>
                </a:solidFill>
                <a:latin typeface="Arial"/>
                <a:ea typeface="DejaVu Sans"/>
              </a:rPr>
              <a:t>getchar( </a:t>
            </a:r>
            <a:r>
              <a:rPr b="0" i="1" lang="en-US" sz="2000" spc="-131" strike="noStrike">
                <a:solidFill>
                  <a:srgbClr val="181a0e"/>
                </a:solidFill>
                <a:latin typeface="Arial"/>
                <a:ea typeface="DejaVu Sans"/>
              </a:rPr>
              <a:t>)  </a:t>
            </a:r>
            <a:r>
              <a:rPr b="0" i="1" lang="en-US" sz="2000" spc="49" strike="noStrike">
                <a:solidFill>
                  <a:srgbClr val="181a0e"/>
                </a:solidFill>
                <a:latin typeface="Arial"/>
                <a:ea typeface="DejaVu Sans"/>
              </a:rPr>
              <a:t>while(c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-86" strike="noStrike">
                <a:solidFill>
                  <a:srgbClr val="181a0e"/>
                </a:solidFill>
                <a:latin typeface="Arial"/>
                <a:ea typeface="DejaVu Sans"/>
              </a:rPr>
              <a:t>!=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09" strike="noStrike">
                <a:solidFill>
                  <a:srgbClr val="181a0e"/>
                </a:solidFill>
                <a:latin typeface="Arial"/>
                <a:ea typeface="DejaVu Sans"/>
              </a:rPr>
              <a:t>eof)</a:t>
            </a:r>
            <a:r>
              <a:rPr b="0" i="1" lang="en-US" sz="2000" spc="-270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-80" strike="noStrike">
                <a:solidFill>
                  <a:srgbClr val="181a0e"/>
                </a:solidFill>
                <a:latin typeface="Arial"/>
                <a:ea typeface="DejaVu Sans"/>
              </a:rPr>
              <a:t>{</a:t>
            </a:r>
            <a:endParaRPr b="0" lang="en-US" sz="2000" spc="-1" strike="noStrike">
              <a:latin typeface="Arial"/>
            </a:endParaRPr>
          </a:p>
          <a:p>
            <a:pPr marL="469440">
              <a:lnSpc>
                <a:spcPct val="100000"/>
              </a:lnSpc>
              <a:spcBef>
                <a:spcPts val="1006"/>
              </a:spcBef>
              <a:buNone/>
            </a:pPr>
            <a:r>
              <a:rPr b="0" i="1" lang="en-US" sz="2000" spc="-75" strike="noStrike">
                <a:solidFill>
                  <a:srgbClr val="181a0e"/>
                </a:solidFill>
                <a:latin typeface="Arial"/>
                <a:ea typeface="DejaVu Sans"/>
              </a:rPr>
              <a:t>S = </a:t>
            </a:r>
            <a:r>
              <a:rPr b="0" lang="en-US" sz="2000" spc="26" strike="noStrike">
                <a:solidFill>
                  <a:srgbClr val="181a0e"/>
                </a:solidFill>
                <a:latin typeface="Arial"/>
                <a:ea typeface="DejaVu Sans"/>
              </a:rPr>
              <a:t>ε</a:t>
            </a:r>
            <a:r>
              <a:rPr b="0" i="1" lang="en-US" sz="2000" spc="26" strike="noStrike">
                <a:solidFill>
                  <a:srgbClr val="181a0e"/>
                </a:solidFill>
                <a:latin typeface="Arial"/>
                <a:ea typeface="DejaVu Sans"/>
              </a:rPr>
              <a:t>-closure(move(S,</a:t>
            </a:r>
            <a:r>
              <a:rPr b="0" i="1" lang="en-US" sz="2000" spc="-45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-52" strike="noStrike">
                <a:solidFill>
                  <a:srgbClr val="181a0e"/>
                </a:solidFill>
                <a:latin typeface="Arial"/>
                <a:ea typeface="DejaVu Sans"/>
              </a:rPr>
              <a:t>c))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3" name="object 5"/>
          <p:cNvSpPr/>
          <p:nvPr/>
        </p:nvSpPr>
        <p:spPr>
          <a:xfrm>
            <a:off x="4038480" y="3352680"/>
            <a:ext cx="4743360" cy="120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85680">
              <a:lnSpc>
                <a:spcPts val="3144"/>
              </a:lnSpc>
              <a:spcBef>
                <a:spcPts val="99"/>
              </a:spcBef>
              <a:buNone/>
            </a:pPr>
            <a:r>
              <a:rPr b="0" i="1" lang="en-US" sz="2000" spc="134" strike="noStrike">
                <a:solidFill>
                  <a:srgbClr val="181a0e"/>
                </a:solidFill>
                <a:latin typeface="Arial"/>
                <a:ea typeface="DejaVu Sans"/>
              </a:rPr>
              <a:t>//set</a:t>
            </a:r>
            <a:r>
              <a:rPr b="0" i="1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65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i="1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5" strike="noStrike">
                <a:solidFill>
                  <a:srgbClr val="181a0e"/>
                </a:solidFill>
                <a:latin typeface="Arial"/>
                <a:ea typeface="DejaVu Sans"/>
              </a:rPr>
              <a:t>all</a:t>
            </a:r>
            <a:r>
              <a:rPr b="0" i="1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92" strike="noStrike">
                <a:solidFill>
                  <a:srgbClr val="181a0e"/>
                </a:solidFill>
                <a:latin typeface="Arial"/>
                <a:ea typeface="DejaVu Sans"/>
              </a:rPr>
              <a:t>states</a:t>
            </a:r>
            <a:r>
              <a:rPr b="0" i="1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45" strike="noStrike">
                <a:solidFill>
                  <a:srgbClr val="181a0e"/>
                </a:solidFill>
                <a:latin typeface="Arial"/>
                <a:ea typeface="DejaVu Sans"/>
              </a:rPr>
              <a:t>that</a:t>
            </a:r>
            <a:r>
              <a:rPr b="0" i="1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49" strike="noStrike">
                <a:solidFill>
                  <a:srgbClr val="181a0e"/>
                </a:solidFill>
                <a:latin typeface="Arial"/>
                <a:ea typeface="DejaVu Sans"/>
              </a:rPr>
              <a:t>can</a:t>
            </a:r>
            <a:r>
              <a:rPr b="0" i="1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86" strike="noStrike">
                <a:solidFill>
                  <a:srgbClr val="181a0e"/>
                </a:solidFill>
                <a:latin typeface="Arial"/>
                <a:ea typeface="DejaVu Sans"/>
              </a:rPr>
              <a:t>be</a:t>
            </a:r>
            <a:r>
              <a:rPr b="0" i="1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49" strike="noStrike">
                <a:solidFill>
                  <a:srgbClr val="181a0e"/>
                </a:solidFill>
                <a:latin typeface="Arial"/>
                <a:ea typeface="DejaVu Sans"/>
              </a:rPr>
              <a:t>accessible </a:t>
            </a:r>
            <a:r>
              <a:rPr b="0" i="1" lang="en-US" sz="2000" spc="165" strike="noStrike">
                <a:solidFill>
                  <a:srgbClr val="181a0e"/>
                </a:solidFill>
                <a:latin typeface="Arial"/>
                <a:ea typeface="DejaVu Sans"/>
              </a:rPr>
              <a:t>from</a:t>
            </a:r>
            <a:r>
              <a:rPr b="0" i="1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i="1" lang="en-US" sz="2000" spc="-17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00" strike="noStrike">
                <a:solidFill>
                  <a:srgbClr val="181a0e"/>
                </a:solidFill>
                <a:latin typeface="Arial"/>
                <a:ea typeface="DejaVu Sans"/>
              </a:rPr>
              <a:t>state</a:t>
            </a:r>
            <a:r>
              <a:rPr b="0" i="1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55" strike="noStrike">
                <a:solidFill>
                  <a:srgbClr val="181a0e"/>
                </a:solidFill>
                <a:latin typeface="Arial"/>
                <a:ea typeface="DejaVu Sans"/>
              </a:rPr>
              <a:t>in</a:t>
            </a:r>
            <a:r>
              <a:rPr b="0" i="1" lang="en-US" sz="2000" spc="-17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-75" strike="noStrike">
                <a:solidFill>
                  <a:srgbClr val="181a0e"/>
                </a:solidFill>
                <a:latin typeface="Arial"/>
                <a:ea typeface="DejaVu Sans"/>
              </a:rPr>
              <a:t>S</a:t>
            </a:r>
            <a:r>
              <a:rPr b="0" i="1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60" strike="noStrike">
                <a:solidFill>
                  <a:srgbClr val="181a0e"/>
                </a:solidFill>
                <a:latin typeface="Arial"/>
                <a:ea typeface="DejaVu Sans"/>
              </a:rPr>
              <a:t>by</a:t>
            </a:r>
            <a:r>
              <a:rPr b="0" i="1" lang="en-US" sz="2000" spc="-17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i="1" lang="en-US" sz="2000" spc="-17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00" strike="noStrike">
                <a:solidFill>
                  <a:srgbClr val="181a0e"/>
                </a:solidFill>
                <a:latin typeface="Arial"/>
                <a:ea typeface="DejaVu Sans"/>
              </a:rPr>
              <a:t>transition</a:t>
            </a:r>
            <a:r>
              <a:rPr b="0" i="1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92" strike="noStrike">
                <a:solidFill>
                  <a:srgbClr val="181a0e"/>
                </a:solidFill>
                <a:latin typeface="Arial"/>
                <a:ea typeface="DejaVu Sans"/>
              </a:rPr>
              <a:t>on</a:t>
            </a:r>
            <a:r>
              <a:rPr b="0" i="1" lang="en-US" sz="2000" spc="-17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06" strike="noStrike">
                <a:solidFill>
                  <a:srgbClr val="181a0e"/>
                </a:solidFill>
                <a:latin typeface="Arial"/>
                <a:ea typeface="DejaVu Sans"/>
              </a:rPr>
              <a:t>c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4" name="object 6"/>
          <p:cNvSpPr/>
          <p:nvPr/>
        </p:nvSpPr>
        <p:spPr>
          <a:xfrm>
            <a:off x="533520" y="3733920"/>
            <a:ext cx="4030200" cy="246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indent="457200">
              <a:lnSpc>
                <a:spcPct val="131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i="1" lang="en-US" sz="2000" spc="106" strike="noStrike">
                <a:solidFill>
                  <a:srgbClr val="181a0e"/>
                </a:solidFill>
                <a:latin typeface="Arial"/>
                <a:ea typeface="DejaVu Sans"/>
              </a:rPr>
              <a:t>c</a:t>
            </a:r>
            <a:r>
              <a:rPr b="0" i="1" lang="en-US" sz="2000" spc="-17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-75" strike="noStrike">
                <a:solidFill>
                  <a:srgbClr val="181a0e"/>
                </a:solidFill>
                <a:latin typeface="Arial"/>
                <a:ea typeface="DejaVu Sans"/>
              </a:rPr>
              <a:t>=</a:t>
            </a:r>
            <a:r>
              <a:rPr b="0" i="1" lang="en-US" sz="2000" spc="-17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66" strike="noStrike">
                <a:solidFill>
                  <a:srgbClr val="181a0e"/>
                </a:solidFill>
                <a:latin typeface="Arial"/>
                <a:ea typeface="DejaVu Sans"/>
              </a:rPr>
              <a:t>g</a:t>
            </a:r>
            <a:r>
              <a:rPr b="0" i="1" lang="en-US" sz="2000" spc="26" strike="noStrike">
                <a:solidFill>
                  <a:srgbClr val="181a0e"/>
                </a:solidFill>
                <a:latin typeface="Arial"/>
                <a:ea typeface="DejaVu Sans"/>
              </a:rPr>
              <a:t>e</a:t>
            </a:r>
            <a:r>
              <a:rPr b="0" i="1" lang="en-US" sz="2000" spc="245" strike="noStrike">
                <a:solidFill>
                  <a:srgbClr val="181a0e"/>
                </a:solidFill>
                <a:latin typeface="Arial"/>
                <a:ea typeface="DejaVu Sans"/>
              </a:rPr>
              <a:t>t</a:t>
            </a:r>
            <a:r>
              <a:rPr b="0" i="1" lang="en-US" sz="2000" spc="26" strike="noStrike">
                <a:solidFill>
                  <a:srgbClr val="181a0e"/>
                </a:solidFill>
                <a:latin typeface="Arial"/>
                <a:ea typeface="DejaVu Sans"/>
              </a:rPr>
              <a:t>char(</a:t>
            </a:r>
            <a:r>
              <a:rPr b="0" i="1" lang="en-US" sz="2000" spc="-17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-131" strike="noStrike">
                <a:solidFill>
                  <a:srgbClr val="181a0e"/>
                </a:solidFill>
                <a:latin typeface="Arial"/>
                <a:ea typeface="DejaVu Sans"/>
              </a:rPr>
              <a:t>)</a:t>
            </a:r>
            <a:r>
              <a:rPr b="0" i="1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  <a:p>
            <a:pPr marL="12600" indent="457200">
              <a:lnSpc>
                <a:spcPct val="131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i="1" lang="en-US" sz="2000" spc="-75" strike="noStrike">
                <a:solidFill>
                  <a:srgbClr val="181a0e"/>
                </a:solidFill>
                <a:latin typeface="Arial"/>
                <a:ea typeface="DejaVu Sans"/>
              </a:rPr>
              <a:t>} </a:t>
            </a:r>
            <a:r>
              <a:rPr b="0" i="1" lang="en-US" sz="2000" spc="-7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12600" indent="457200">
              <a:lnSpc>
                <a:spcPct val="131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i="1" lang="en-US" sz="2000" spc="151" strike="noStrike">
                <a:solidFill>
                  <a:srgbClr val="181a0e"/>
                </a:solidFill>
                <a:latin typeface="Arial"/>
                <a:ea typeface="DejaVu Sans"/>
              </a:rPr>
              <a:t>if</a:t>
            </a:r>
            <a:r>
              <a:rPr b="0" i="1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-131" strike="noStrike">
                <a:solidFill>
                  <a:srgbClr val="181a0e"/>
                </a:solidFill>
                <a:latin typeface="Arial"/>
                <a:ea typeface="DejaVu Sans"/>
              </a:rPr>
              <a:t>(</a:t>
            </a:r>
            <a:r>
              <a:rPr b="0" i="1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-75" strike="noStrike">
                <a:solidFill>
                  <a:srgbClr val="181a0e"/>
                </a:solidFill>
                <a:latin typeface="Arial"/>
                <a:ea typeface="DejaVu Sans"/>
              </a:rPr>
              <a:t>S</a:t>
            </a:r>
            <a:r>
              <a:rPr b="0" i="1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∩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-32" strike="noStrike">
                <a:solidFill>
                  <a:srgbClr val="181a0e"/>
                </a:solidFill>
                <a:latin typeface="Arial"/>
                <a:ea typeface="DejaVu Sans"/>
              </a:rPr>
              <a:t>F</a:t>
            </a:r>
            <a:r>
              <a:rPr b="0" i="1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31" strike="noStrike">
                <a:solidFill>
                  <a:srgbClr val="181a0e"/>
                </a:solidFill>
                <a:latin typeface="Arial"/>
                <a:ea typeface="DejaVu Sans"/>
              </a:rPr>
              <a:t>≠</a:t>
            </a:r>
            <a:r>
              <a:rPr b="0" i="1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66" strike="noStrike">
                <a:solidFill>
                  <a:srgbClr val="181a0e"/>
                </a:solidFill>
                <a:latin typeface="Arial"/>
                <a:ea typeface="DejaVu Sans"/>
              </a:rPr>
              <a:t>Φ</a:t>
            </a:r>
            <a:r>
              <a:rPr b="0" i="1" lang="en-US" sz="2000" spc="-66" strike="noStrike">
                <a:solidFill>
                  <a:srgbClr val="181a0e"/>
                </a:solidFill>
                <a:latin typeface="Arial"/>
                <a:ea typeface="DejaVu Sans"/>
              </a:rPr>
              <a:t>)</a:t>
            </a:r>
            <a:r>
              <a:rPr b="0" i="1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20" strike="noStrike">
                <a:solidFill>
                  <a:srgbClr val="181a0e"/>
                </a:solidFill>
                <a:latin typeface="Arial"/>
                <a:ea typeface="DejaVu Sans"/>
              </a:rPr>
              <a:t>then</a:t>
            </a:r>
            <a:endParaRPr b="0" lang="en-US" sz="2000" spc="-1" strike="noStrike">
              <a:latin typeface="Arial"/>
            </a:endParaRPr>
          </a:p>
          <a:p>
            <a:pPr marL="12600" indent="457200">
              <a:lnSpc>
                <a:spcPct val="131000"/>
              </a:lnSpc>
              <a:buNone/>
              <a:tabLst>
                <a:tab algn="l" pos="0"/>
              </a:tabLst>
            </a:pPr>
            <a:r>
              <a:rPr b="0" i="1" lang="en-US" sz="2000" spc="109" strike="noStrike">
                <a:solidFill>
                  <a:srgbClr val="181a0e"/>
                </a:solidFill>
                <a:latin typeface="Arial"/>
                <a:ea typeface="DejaVu Sans"/>
              </a:rPr>
              <a:t>	</a:t>
            </a:r>
            <a:r>
              <a:rPr b="0" i="1" lang="en-US" sz="2000" spc="109" strike="noStrike">
                <a:solidFill>
                  <a:srgbClr val="181a0e"/>
                </a:solidFill>
                <a:latin typeface="Arial"/>
                <a:ea typeface="DejaVu Sans"/>
              </a:rPr>
              <a:t>return</a:t>
            </a:r>
            <a:r>
              <a:rPr b="0" i="1" lang="en-US" sz="2000" spc="-26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29" strike="noStrike">
                <a:solidFill>
                  <a:srgbClr val="181a0e"/>
                </a:solidFill>
                <a:latin typeface="Arial"/>
                <a:ea typeface="DejaVu Sans"/>
              </a:rPr>
              <a:t>“</a:t>
            </a:r>
            <a:r>
              <a:rPr b="1" i="1" lang="en-US" sz="2000" spc="29" strike="noStrike">
                <a:solidFill>
                  <a:srgbClr val="181a0e"/>
                </a:solidFill>
                <a:latin typeface="Verdana"/>
                <a:ea typeface="DejaVu Sans"/>
              </a:rPr>
              <a:t>YES</a:t>
            </a:r>
            <a:r>
              <a:rPr b="0" i="1" lang="en-US" sz="2000" spc="29" strike="noStrike">
                <a:solidFill>
                  <a:srgbClr val="181a0e"/>
                </a:solidFill>
                <a:latin typeface="Arial"/>
                <a:ea typeface="DejaVu Sans"/>
              </a:rPr>
              <a:t>”  </a:t>
            </a:r>
            <a:endParaRPr b="0" lang="en-US" sz="2000" spc="-1" strike="noStrike">
              <a:latin typeface="Arial"/>
            </a:endParaRPr>
          </a:p>
          <a:p>
            <a:pPr marL="12600" indent="457200">
              <a:lnSpc>
                <a:spcPct val="131000"/>
              </a:lnSpc>
              <a:buNone/>
              <a:tabLst>
                <a:tab algn="l" pos="0"/>
              </a:tabLst>
            </a:pPr>
            <a:r>
              <a:rPr b="0" i="1" lang="en-US" sz="2000" spc="46" strike="noStrike">
                <a:solidFill>
                  <a:srgbClr val="181a0e"/>
                </a:solidFill>
                <a:latin typeface="Arial"/>
                <a:ea typeface="DejaVu Sans"/>
              </a:rPr>
              <a:t>else</a:t>
            </a:r>
            <a:endParaRPr b="0" lang="en-US" sz="2000" spc="-1" strike="noStrike">
              <a:latin typeface="Arial"/>
            </a:endParaRPr>
          </a:p>
          <a:p>
            <a:pPr marL="469440" indent="457200">
              <a:lnSpc>
                <a:spcPct val="100000"/>
              </a:lnSpc>
              <a:spcBef>
                <a:spcPts val="1006"/>
              </a:spcBef>
              <a:buNone/>
              <a:tabLst>
                <a:tab algn="l" pos="0"/>
              </a:tabLst>
            </a:pPr>
            <a:r>
              <a:rPr b="0" i="1" lang="en-US" sz="2000" spc="109" strike="noStrike">
                <a:solidFill>
                  <a:srgbClr val="181a0e"/>
                </a:solidFill>
                <a:latin typeface="Arial"/>
                <a:ea typeface="DejaVu Sans"/>
              </a:rPr>
              <a:t>	</a:t>
            </a:r>
            <a:r>
              <a:rPr b="0" i="1" lang="en-US" sz="2000" spc="109" strike="noStrike">
                <a:solidFill>
                  <a:srgbClr val="181a0e"/>
                </a:solidFill>
                <a:latin typeface="Arial"/>
                <a:ea typeface="DejaVu Sans"/>
              </a:rPr>
              <a:t>return</a:t>
            </a:r>
            <a:r>
              <a:rPr b="0" i="1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-26" strike="noStrike">
                <a:solidFill>
                  <a:srgbClr val="181a0e"/>
                </a:solidFill>
                <a:latin typeface="Arial"/>
                <a:ea typeface="DejaVu Sans"/>
              </a:rPr>
              <a:t>“</a:t>
            </a:r>
            <a:r>
              <a:rPr b="1" i="1" lang="en-US" sz="2000" spc="-26" strike="noStrike">
                <a:solidFill>
                  <a:srgbClr val="181a0e"/>
                </a:solidFill>
                <a:latin typeface="Verdana"/>
                <a:ea typeface="DejaVu Sans"/>
              </a:rPr>
              <a:t>NO</a:t>
            </a:r>
            <a:r>
              <a:rPr b="0" i="1" lang="en-US" sz="2000" spc="-26" strike="noStrike">
                <a:solidFill>
                  <a:srgbClr val="181a0e"/>
                </a:solidFill>
                <a:latin typeface="Arial"/>
                <a:ea typeface="DejaVu Sans"/>
              </a:rPr>
              <a:t>”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AADAE9E-6114-4763-89F0-7E307ABA74DF}" type="slidenum">
              <a:t>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380880" y="298080"/>
            <a:ext cx="8762400" cy="1353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-145" strike="noStrike">
                <a:solidFill>
                  <a:srgbClr val="4f271c"/>
                </a:solidFill>
                <a:latin typeface="Tw Cen MT"/>
              </a:rPr>
              <a:t>RE</a:t>
            </a:r>
            <a:r>
              <a:rPr b="0" lang="en-US" sz="4400" spc="-301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301" strike="noStrike">
                <a:solidFill>
                  <a:srgbClr val="4f271c"/>
                </a:solidFill>
                <a:latin typeface="Tw Cen MT"/>
              </a:rPr>
              <a:t>to</a:t>
            </a:r>
            <a:r>
              <a:rPr b="0" lang="en-US" sz="4400" spc="-301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5" strike="noStrike">
                <a:solidFill>
                  <a:srgbClr val="4f271c"/>
                </a:solidFill>
                <a:latin typeface="Tw Cen MT"/>
              </a:rPr>
              <a:t>NFA</a:t>
            </a:r>
            <a:r>
              <a:rPr b="0" lang="en-US" sz="4400" spc="-301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75" strike="noStrike">
                <a:solidFill>
                  <a:srgbClr val="4f271c"/>
                </a:solidFill>
                <a:latin typeface="Tw Cen MT"/>
              </a:rPr>
              <a:t>(Thompson’s</a:t>
            </a:r>
            <a:r>
              <a:rPr b="0" lang="en-US" sz="4400" spc="-31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34" strike="noStrike">
                <a:solidFill>
                  <a:srgbClr val="4f271c"/>
                </a:solidFill>
                <a:latin typeface="Tw Cen MT"/>
              </a:rPr>
              <a:t>Construction)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6" name="object 3"/>
          <p:cNvSpPr/>
          <p:nvPr/>
        </p:nvSpPr>
        <p:spPr>
          <a:xfrm>
            <a:off x="990720" y="1828800"/>
            <a:ext cx="7044120" cy="42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Thompson’s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14" strike="noStrike">
                <a:solidFill>
                  <a:srgbClr val="181a0e"/>
                </a:solidFill>
                <a:latin typeface="Arial"/>
                <a:ea typeface="DejaVu Sans"/>
              </a:rPr>
              <a:t>construction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0" strike="noStrike">
                <a:solidFill>
                  <a:srgbClr val="181a0e"/>
                </a:solidFill>
                <a:latin typeface="Arial"/>
                <a:ea typeface="DejaVu Sans"/>
              </a:rPr>
              <a:t>simple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and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systematic  </a:t>
            </a:r>
            <a:r>
              <a:rPr b="0" lang="en-US" sz="2400" spc="140" strike="noStrike">
                <a:solidFill>
                  <a:srgbClr val="181a0e"/>
                </a:solidFill>
                <a:latin typeface="Arial"/>
                <a:ea typeface="DejaVu Sans"/>
              </a:rPr>
              <a:t>method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171" strike="noStrike">
                <a:solidFill>
                  <a:srgbClr val="181a0e"/>
                </a:solidFill>
                <a:latin typeface="Arial"/>
                <a:ea typeface="DejaVu Sans"/>
              </a:rPr>
              <a:t>It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guarantees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4" strike="noStrike">
                <a:solidFill>
                  <a:srgbClr val="181a0e"/>
                </a:solidFill>
                <a:latin typeface="Arial"/>
                <a:ea typeface="DejaVu Sans"/>
              </a:rPr>
              <a:t>that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resulting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7" strike="noStrike">
                <a:solidFill>
                  <a:srgbClr val="181a0e"/>
                </a:solidFill>
                <a:latin typeface="Arial"/>
                <a:ea typeface="DejaVu Sans"/>
              </a:rPr>
              <a:t>NFA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will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29" strike="noStrike">
                <a:solidFill>
                  <a:srgbClr val="181a0e"/>
                </a:solidFill>
                <a:latin typeface="Arial"/>
                <a:ea typeface="DejaVu Sans"/>
              </a:rPr>
              <a:t>have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exactly  </a:t>
            </a:r>
            <a:r>
              <a:rPr b="0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one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6" strike="noStrike">
                <a:solidFill>
                  <a:srgbClr val="181a0e"/>
                </a:solidFill>
                <a:latin typeface="Arial"/>
                <a:ea typeface="DejaVu Sans"/>
              </a:rPr>
              <a:t>ﬁnal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state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and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one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45" strike="noStrike">
                <a:solidFill>
                  <a:srgbClr val="181a0e"/>
                </a:solidFill>
                <a:latin typeface="Arial"/>
                <a:ea typeface="DejaVu Sans"/>
              </a:rPr>
              <a:t>start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14" strike="noStrike">
                <a:solidFill>
                  <a:srgbClr val="181a0e"/>
                </a:solidFill>
                <a:latin typeface="Arial"/>
                <a:ea typeface="DejaVu Sans"/>
              </a:rPr>
              <a:t>state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199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106" strike="noStrike">
                <a:solidFill>
                  <a:srgbClr val="181a0e"/>
                </a:solidFill>
                <a:latin typeface="Arial"/>
                <a:ea typeface="DejaVu Sans"/>
              </a:rPr>
              <a:t>Construction</a:t>
            </a:r>
            <a:r>
              <a:rPr b="0" lang="en-US" sz="2400" spc="-20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6" strike="noStrike">
                <a:solidFill>
                  <a:srgbClr val="181a0e"/>
                </a:solidFill>
                <a:latin typeface="Arial"/>
                <a:ea typeface="DejaVu Sans"/>
              </a:rPr>
              <a:t>starts</a:t>
            </a:r>
            <a:r>
              <a:rPr b="0" lang="en-US" sz="24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from</a:t>
            </a:r>
            <a:r>
              <a:rPr b="0" lang="en-US" sz="24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0" strike="noStrike">
                <a:solidFill>
                  <a:srgbClr val="181a0e"/>
                </a:solidFill>
                <a:latin typeface="Arial"/>
                <a:ea typeface="DejaVu Sans"/>
              </a:rPr>
              <a:t>simplest</a:t>
            </a:r>
            <a:r>
              <a:rPr b="0" lang="en-US" sz="2400" spc="-20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parts(alphabet  </a:t>
            </a:r>
            <a:r>
              <a:rPr b="0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symbols)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-46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2" strike="noStrike">
                <a:solidFill>
                  <a:srgbClr val="181a0e"/>
                </a:solidFill>
                <a:latin typeface="Arial"/>
                <a:ea typeface="DejaVu Sans"/>
              </a:rPr>
              <a:t>create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21" strike="noStrike">
                <a:solidFill>
                  <a:srgbClr val="181a0e"/>
                </a:solidFill>
                <a:latin typeface="Arial"/>
                <a:ea typeface="DejaVu Sans"/>
              </a:rPr>
              <a:t>an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7" strike="noStrike">
                <a:solidFill>
                  <a:srgbClr val="181a0e"/>
                </a:solidFill>
                <a:latin typeface="Arial"/>
                <a:ea typeface="DejaVu Sans"/>
              </a:rPr>
              <a:t>NFA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60" strike="noStrike">
                <a:solidFill>
                  <a:srgbClr val="181a0e"/>
                </a:solidFill>
                <a:latin typeface="Arial"/>
                <a:ea typeface="DejaVu Sans"/>
              </a:rPr>
              <a:t>for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complex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regular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1" strike="noStrike">
                <a:solidFill>
                  <a:srgbClr val="181a0e"/>
                </a:solidFill>
                <a:latin typeface="Arial"/>
                <a:ea typeface="DejaVu Sans"/>
              </a:rPr>
              <a:t>expression,  </a:t>
            </a:r>
            <a:r>
              <a:rPr b="0" lang="en-US" sz="2400" spc="-12" strike="noStrike">
                <a:solidFill>
                  <a:srgbClr val="181a0e"/>
                </a:solidFill>
                <a:latin typeface="Arial"/>
                <a:ea typeface="DejaVu Sans"/>
              </a:rPr>
              <a:t>NFAs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6" strike="noStrike">
                <a:solidFill>
                  <a:srgbClr val="181a0e"/>
                </a:solidFill>
                <a:latin typeface="Arial"/>
                <a:ea typeface="DejaVu Sans"/>
              </a:rPr>
              <a:t>its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subexpressions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are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6" strike="noStrike">
                <a:solidFill>
                  <a:srgbClr val="181a0e"/>
                </a:solidFill>
                <a:latin typeface="Arial"/>
                <a:ea typeface="DejaVu Sans"/>
              </a:rPr>
              <a:t>combined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D0E59D-94F5-4815-8601-2C59592774C7}" type="slidenum">
              <a:t>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40975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-145" strike="noStrike">
                <a:solidFill>
                  <a:srgbClr val="4f271c"/>
                </a:solidFill>
                <a:latin typeface="Tw Cen MT"/>
              </a:rPr>
              <a:t>RE </a:t>
            </a:r>
            <a:r>
              <a:rPr b="0" lang="en-US" sz="4400" spc="301" strike="noStrike">
                <a:solidFill>
                  <a:srgbClr val="4f271c"/>
                </a:solidFill>
                <a:latin typeface="Tw Cen MT"/>
              </a:rPr>
              <a:t>to</a:t>
            </a:r>
            <a:r>
              <a:rPr b="0" lang="en-US" sz="4400" spc="-511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5" strike="noStrike">
                <a:solidFill>
                  <a:srgbClr val="4f271c"/>
                </a:solidFill>
                <a:latin typeface="Tw Cen MT"/>
              </a:rPr>
              <a:t>NFA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8" name="object 3"/>
          <p:cNvSpPr/>
          <p:nvPr/>
        </p:nvSpPr>
        <p:spPr>
          <a:xfrm>
            <a:off x="1050120" y="2149560"/>
            <a:ext cx="7712280" cy="29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8600" bIns="0" anchor="t">
            <a:spAutoFit/>
          </a:bodyPr>
          <a:p>
            <a:pPr marL="441360" indent="-429120">
              <a:lnSpc>
                <a:spcPct val="100000"/>
              </a:lnSpc>
              <a:spcBef>
                <a:spcPts val="1091"/>
              </a:spcBef>
              <a:buClr>
                <a:srgbClr val="181a0e"/>
              </a:buClr>
              <a:buFont typeface="Arial"/>
              <a:buChar char="■"/>
              <a:tabLst>
                <a:tab algn="l" pos="440640"/>
                <a:tab algn="l" pos="442080"/>
              </a:tabLst>
            </a:pPr>
            <a:r>
              <a:rPr b="1" lang="en-US" sz="2800" spc="-341" strike="noStrike">
                <a:solidFill>
                  <a:srgbClr val="181a0e"/>
                </a:solidFill>
                <a:latin typeface="Verdana"/>
                <a:ea typeface="DejaVu Sans"/>
              </a:rPr>
              <a:t>Input</a:t>
            </a:r>
            <a:r>
              <a:rPr b="1" lang="en-US" sz="2800" spc="-406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181a0e"/>
                </a:solidFill>
                <a:latin typeface="Arial"/>
                <a:ea typeface="DejaVu Sans"/>
              </a:rPr>
              <a:t>→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-131" strike="noStrike">
                <a:solidFill>
                  <a:srgbClr val="181a0e"/>
                </a:solidFill>
                <a:latin typeface="Arial"/>
                <a:ea typeface="DejaVu Sans"/>
              </a:rPr>
              <a:t>RE,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-151" strike="noStrike">
                <a:solidFill>
                  <a:srgbClr val="181a0e"/>
                </a:solidFill>
                <a:latin typeface="Arial"/>
                <a:ea typeface="DejaVu Sans"/>
              </a:rPr>
              <a:t>r,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69" strike="noStrike">
                <a:solidFill>
                  <a:srgbClr val="181a0e"/>
                </a:solidFill>
                <a:latin typeface="Arial"/>
                <a:ea typeface="DejaVu Sans"/>
              </a:rPr>
              <a:t>over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75" strike="noStrike">
                <a:solidFill>
                  <a:srgbClr val="181a0e"/>
                </a:solidFill>
                <a:latin typeface="Arial"/>
                <a:ea typeface="DejaVu Sans"/>
              </a:rPr>
              <a:t>alphabet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-545" strike="noStrike">
                <a:solidFill>
                  <a:srgbClr val="181a0e"/>
                </a:solidFill>
                <a:latin typeface="Arial"/>
                <a:ea typeface="DejaVu Sans"/>
              </a:rPr>
              <a:t>∑</a:t>
            </a:r>
            <a:endParaRPr b="0" lang="en-US" sz="2800" spc="-1" strike="noStrike">
              <a:latin typeface="Arial"/>
            </a:endParaRPr>
          </a:p>
          <a:p>
            <a:pPr marL="441360" indent="-429120">
              <a:lnSpc>
                <a:spcPct val="100000"/>
              </a:lnSpc>
              <a:spcBef>
                <a:spcPts val="989"/>
              </a:spcBef>
              <a:buClr>
                <a:srgbClr val="181a0e"/>
              </a:buClr>
              <a:buFont typeface="Arial"/>
              <a:buChar char="■"/>
              <a:tabLst>
                <a:tab algn="l" pos="440640"/>
                <a:tab algn="l" pos="442080"/>
              </a:tabLst>
            </a:pPr>
            <a:r>
              <a:rPr b="1" lang="en-US" sz="2800" spc="-222" strike="noStrike">
                <a:solidFill>
                  <a:srgbClr val="181a0e"/>
                </a:solidFill>
                <a:latin typeface="Verdana"/>
                <a:ea typeface="DejaVu Sans"/>
              </a:rPr>
              <a:t>Output</a:t>
            </a:r>
            <a:r>
              <a:rPr b="1" lang="en-US" sz="2800" spc="-406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181a0e"/>
                </a:solidFill>
                <a:latin typeface="Arial"/>
                <a:ea typeface="DejaVu Sans"/>
              </a:rPr>
              <a:t>→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29" strike="noStrike">
                <a:solidFill>
                  <a:srgbClr val="181a0e"/>
                </a:solidFill>
                <a:latin typeface="Arial"/>
                <a:ea typeface="DejaVu Sans"/>
              </a:rPr>
              <a:t>ε-NFA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94" strike="noStrike">
                <a:solidFill>
                  <a:srgbClr val="181a0e"/>
                </a:solidFill>
                <a:latin typeface="Arial"/>
                <a:ea typeface="DejaVu Sans"/>
              </a:rPr>
              <a:t>accepting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181a0e"/>
                </a:solidFill>
                <a:latin typeface="Arial"/>
                <a:ea typeface="DejaVu Sans"/>
              </a:rPr>
              <a:t>L(r)</a:t>
            </a:r>
            <a:endParaRPr b="0" lang="en-US" sz="28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76"/>
              </a:spcBef>
              <a:buClr>
                <a:srgbClr val="181a0e"/>
              </a:buClr>
              <a:buFont typeface="Arial"/>
              <a:buChar char="■"/>
              <a:tabLst>
                <a:tab algn="l" pos="440640"/>
                <a:tab algn="l" pos="442080"/>
              </a:tabLst>
            </a:pPr>
            <a:r>
              <a:rPr b="1" lang="en-US" sz="2800" spc="-225" strike="noStrike">
                <a:solidFill>
                  <a:srgbClr val="181a0e"/>
                </a:solidFill>
                <a:latin typeface="Verdana"/>
                <a:ea typeface="DejaVu Sans"/>
              </a:rPr>
              <a:t>Procedure </a:t>
            </a:r>
            <a:r>
              <a:rPr b="0" lang="en-US" sz="2800" spc="-1" strike="noStrike">
                <a:solidFill>
                  <a:srgbClr val="181a0e"/>
                </a:solidFill>
                <a:latin typeface="Arial"/>
                <a:ea typeface="DejaVu Sans"/>
              </a:rPr>
              <a:t>→ </a:t>
            </a:r>
            <a:r>
              <a:rPr b="0" lang="en-US" sz="2800" spc="69" strike="noStrike">
                <a:solidFill>
                  <a:srgbClr val="181a0e"/>
                </a:solidFill>
                <a:latin typeface="Arial"/>
                <a:ea typeface="DejaVu Sans"/>
              </a:rPr>
              <a:t>Process </a:t>
            </a:r>
            <a:r>
              <a:rPr b="0" lang="en-US" sz="2800" spc="55" strike="noStrike">
                <a:solidFill>
                  <a:srgbClr val="181a0e"/>
                </a:solidFill>
                <a:latin typeface="Arial"/>
                <a:ea typeface="DejaVu Sans"/>
              </a:rPr>
              <a:t>in </a:t>
            </a:r>
            <a:r>
              <a:rPr b="0" lang="en-US" sz="2800" spc="154" strike="noStrike">
                <a:solidFill>
                  <a:srgbClr val="181a0e"/>
                </a:solidFill>
                <a:latin typeface="Arial"/>
                <a:ea typeface="DejaVu Sans"/>
              </a:rPr>
              <a:t>bottom-up </a:t>
            </a:r>
            <a:r>
              <a:rPr b="0" lang="en-US" sz="2800" spc="86" strike="noStrike">
                <a:solidFill>
                  <a:srgbClr val="181a0e"/>
                </a:solidFill>
                <a:latin typeface="Arial"/>
                <a:ea typeface="DejaVu Sans"/>
              </a:rPr>
              <a:t>manner </a:t>
            </a:r>
            <a:r>
              <a:rPr b="0" lang="en-US" sz="2800" spc="66" strike="noStrike">
                <a:solidFill>
                  <a:srgbClr val="181a0e"/>
                </a:solidFill>
                <a:latin typeface="Arial"/>
                <a:ea typeface="DejaVu Sans"/>
              </a:rPr>
              <a:t>by  </a:t>
            </a:r>
            <a:r>
              <a:rPr b="0" lang="en-US" sz="2800" spc="94" strike="noStrike">
                <a:solidFill>
                  <a:srgbClr val="181a0e"/>
                </a:solidFill>
                <a:latin typeface="Arial"/>
                <a:ea typeface="DejaVu Sans"/>
              </a:rPr>
              <a:t>creating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29" strike="noStrike">
                <a:solidFill>
                  <a:srgbClr val="181a0e"/>
                </a:solidFill>
                <a:latin typeface="Arial"/>
                <a:ea typeface="DejaVu Sans"/>
              </a:rPr>
              <a:t>ε-NFA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60" strike="noStrike">
                <a:solidFill>
                  <a:srgbClr val="181a0e"/>
                </a:solidFill>
                <a:latin typeface="Arial"/>
                <a:ea typeface="DejaVu Sans"/>
              </a:rPr>
              <a:t>for</a:t>
            </a:r>
            <a:r>
              <a:rPr b="0" lang="en-US" sz="28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55" strike="noStrike">
                <a:solidFill>
                  <a:srgbClr val="181a0e"/>
                </a:solidFill>
                <a:latin typeface="Arial"/>
                <a:ea typeface="DejaVu Sans"/>
              </a:rPr>
              <a:t>each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92" strike="noStrike">
                <a:solidFill>
                  <a:srgbClr val="181a0e"/>
                </a:solidFill>
                <a:latin typeface="Arial"/>
                <a:ea typeface="DejaVu Sans"/>
              </a:rPr>
              <a:t>symbol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55" strike="noStrike">
                <a:solidFill>
                  <a:srgbClr val="181a0e"/>
                </a:solidFill>
                <a:latin typeface="Arial"/>
                <a:ea typeface="DejaVu Sans"/>
              </a:rPr>
              <a:t>in</a:t>
            </a:r>
            <a:r>
              <a:rPr b="0" lang="en-US" sz="28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-545" strike="noStrike">
                <a:solidFill>
                  <a:srgbClr val="181a0e"/>
                </a:solidFill>
                <a:latin typeface="Arial"/>
                <a:ea typeface="DejaVu Sans"/>
              </a:rPr>
              <a:t>∑   </a:t>
            </a:r>
            <a:r>
              <a:rPr b="0" lang="en-US" sz="2800" spc="-45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75" strike="noStrike">
                <a:solidFill>
                  <a:srgbClr val="181a0e"/>
                </a:solidFill>
                <a:latin typeface="Arial"/>
                <a:ea typeface="DejaVu Sans"/>
              </a:rPr>
              <a:t>including</a:t>
            </a:r>
            <a:r>
              <a:rPr b="0" lang="en-US" sz="2800" spc="-20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-106" strike="noStrike">
                <a:solidFill>
                  <a:srgbClr val="181a0e"/>
                </a:solidFill>
                <a:latin typeface="Arial"/>
                <a:ea typeface="DejaVu Sans"/>
              </a:rPr>
              <a:t>ε.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75" strike="noStrike">
                <a:solidFill>
                  <a:srgbClr val="181a0e"/>
                </a:solidFill>
                <a:latin typeface="Arial"/>
                <a:ea typeface="DejaVu Sans"/>
              </a:rPr>
              <a:t>Then  </a:t>
            </a:r>
            <a:r>
              <a:rPr b="0" lang="en-US" sz="2800" spc="69" strike="noStrike">
                <a:solidFill>
                  <a:srgbClr val="181a0e"/>
                </a:solidFill>
                <a:latin typeface="Arial"/>
                <a:ea typeface="DejaVu Sans"/>
              </a:rPr>
              <a:t>recursively </a:t>
            </a:r>
            <a:r>
              <a:rPr b="0" lang="en-US" sz="2800" spc="92" strike="noStrike">
                <a:solidFill>
                  <a:srgbClr val="181a0e"/>
                </a:solidFill>
                <a:latin typeface="Arial"/>
                <a:ea typeface="DejaVu Sans"/>
              </a:rPr>
              <a:t>create </a:t>
            </a:r>
            <a:r>
              <a:rPr b="0" lang="en-US" sz="2800" spc="160" strike="noStrike">
                <a:solidFill>
                  <a:srgbClr val="181a0e"/>
                </a:solidFill>
                <a:latin typeface="Arial"/>
                <a:ea typeface="DejaVu Sans"/>
              </a:rPr>
              <a:t>for </a:t>
            </a:r>
            <a:r>
              <a:rPr b="0" lang="en-US" sz="2800" spc="134" strike="noStrike">
                <a:solidFill>
                  <a:srgbClr val="181a0e"/>
                </a:solidFill>
                <a:latin typeface="Arial"/>
                <a:ea typeface="DejaVu Sans"/>
              </a:rPr>
              <a:t>other </a:t>
            </a:r>
            <a:r>
              <a:rPr b="0" lang="en-US" sz="2800" spc="92" strike="noStrike">
                <a:solidFill>
                  <a:srgbClr val="181a0e"/>
                </a:solidFill>
                <a:latin typeface="Arial"/>
                <a:ea typeface="DejaVu Sans"/>
              </a:rPr>
              <a:t>operations </a:t>
            </a:r>
            <a:r>
              <a:rPr b="0" lang="en-US" sz="2800" spc="1" strike="noStrike">
                <a:solidFill>
                  <a:srgbClr val="181a0e"/>
                </a:solidFill>
                <a:latin typeface="Arial"/>
                <a:ea typeface="DejaVu Sans"/>
              </a:rPr>
              <a:t>as </a:t>
            </a:r>
            <a:r>
              <a:rPr b="0" lang="en-US" sz="2800" spc="92" strike="noStrike">
                <a:solidFill>
                  <a:srgbClr val="181a0e"/>
                </a:solidFill>
                <a:latin typeface="Arial"/>
                <a:ea typeface="DejaVu Sans"/>
              </a:rPr>
              <a:t>shown  </a:t>
            </a:r>
            <a:r>
              <a:rPr b="0" lang="en-US" sz="2800" spc="15" strike="noStrike">
                <a:solidFill>
                  <a:srgbClr val="181a0e"/>
                </a:solidFill>
                <a:latin typeface="Arial"/>
                <a:ea typeface="DejaVu Sans"/>
              </a:rPr>
              <a:t>below.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3F0CAE-FAFC-47F1-99D6-53FD81AED039}" type="slidenum">
              <a:t>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34876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-145" strike="noStrike">
                <a:solidFill>
                  <a:srgbClr val="4f271c"/>
                </a:solidFill>
                <a:latin typeface="Tw Cen MT"/>
              </a:rPr>
              <a:t>RE </a:t>
            </a:r>
            <a:r>
              <a:rPr b="0" lang="en-US" sz="4400" spc="301" strike="noStrike">
                <a:solidFill>
                  <a:srgbClr val="4f271c"/>
                </a:solidFill>
                <a:latin typeface="Tw Cen MT"/>
              </a:rPr>
              <a:t>to</a:t>
            </a:r>
            <a:r>
              <a:rPr b="0" lang="en-US" sz="4400" spc="-511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5" strike="noStrike">
                <a:solidFill>
                  <a:srgbClr val="4f271c"/>
                </a:solidFill>
                <a:latin typeface="Tw Cen MT"/>
              </a:rPr>
              <a:t>NFA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0" name="object 3"/>
          <p:cNvSpPr/>
          <p:nvPr/>
        </p:nvSpPr>
        <p:spPr>
          <a:xfrm>
            <a:off x="1083600" y="2275560"/>
            <a:ext cx="424512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900" spc="-182" strike="noStrike">
                <a:solidFill>
                  <a:srgbClr val="181a0e"/>
                </a:solidFill>
                <a:latin typeface="Arial"/>
                <a:ea typeface="DejaVu Sans"/>
              </a:rPr>
              <a:t>(1)</a:t>
            </a:r>
            <a:r>
              <a:rPr b="0" lang="en-US" sz="29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46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lang="en-US" sz="29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66" strike="noStrike">
                <a:solidFill>
                  <a:srgbClr val="181a0e"/>
                </a:solidFill>
                <a:latin typeface="Arial"/>
                <a:ea typeface="DejaVu Sans"/>
              </a:rPr>
              <a:t>recognize</a:t>
            </a:r>
            <a:r>
              <a:rPr b="0" lang="en-US" sz="29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21" strike="noStrike">
                <a:solidFill>
                  <a:srgbClr val="181a0e"/>
                </a:solidFill>
                <a:latin typeface="Arial"/>
                <a:ea typeface="DejaVu Sans"/>
              </a:rPr>
              <a:t>an</a:t>
            </a:r>
            <a:r>
              <a:rPr b="0" lang="en-US" sz="29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45" strike="noStrike">
                <a:solidFill>
                  <a:srgbClr val="181a0e"/>
                </a:solidFill>
                <a:latin typeface="Arial"/>
                <a:ea typeface="DejaVu Sans"/>
              </a:rPr>
              <a:t>empty</a:t>
            </a:r>
            <a:r>
              <a:rPr b="0" lang="en-US" sz="29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14" strike="noStrike">
                <a:solidFill>
                  <a:srgbClr val="181a0e"/>
                </a:solidFill>
                <a:latin typeface="Arial"/>
                <a:ea typeface="DejaVu Sans"/>
              </a:rPr>
              <a:t>string</a:t>
            </a:r>
            <a:r>
              <a:rPr b="0" lang="en-US" sz="2900" spc="-216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900" spc="-1" strike="noStrike">
                <a:solidFill>
                  <a:srgbClr val="181a0e"/>
                </a:solidFill>
                <a:latin typeface="Arial"/>
                <a:ea typeface="DejaVu Sans"/>
              </a:rPr>
              <a:t>ε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31" name="object 4"/>
          <p:cNvSpPr/>
          <p:nvPr/>
        </p:nvSpPr>
        <p:spPr>
          <a:xfrm>
            <a:off x="1083600" y="4599000"/>
            <a:ext cx="561060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900" spc="-52" strike="noStrike">
                <a:solidFill>
                  <a:srgbClr val="181a0e"/>
                </a:solidFill>
                <a:latin typeface="Arial"/>
                <a:ea typeface="DejaVu Sans"/>
              </a:rPr>
              <a:t>(2)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46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66" strike="noStrike">
                <a:solidFill>
                  <a:srgbClr val="181a0e"/>
                </a:solidFill>
                <a:latin typeface="Arial"/>
                <a:ea typeface="DejaVu Sans"/>
              </a:rPr>
              <a:t>recognize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92" strike="noStrike">
                <a:solidFill>
                  <a:srgbClr val="181a0e"/>
                </a:solidFill>
                <a:latin typeface="Arial"/>
                <a:ea typeface="DejaVu Sans"/>
              </a:rPr>
              <a:t>symbol</a:t>
            </a:r>
            <a:r>
              <a:rPr b="0" lang="en-US" sz="2900" spc="-21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900" spc="-307" strike="noStrike">
                <a:solidFill>
                  <a:srgbClr val="181a0e"/>
                </a:solidFill>
                <a:latin typeface="Verdana"/>
                <a:ea typeface="DejaVu Sans"/>
              </a:rPr>
              <a:t>a</a:t>
            </a:r>
            <a:r>
              <a:rPr b="1" lang="en-US" sz="2900" spc="-375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lang="en-US" sz="2900" spc="55" strike="noStrike">
                <a:solidFill>
                  <a:srgbClr val="181a0e"/>
                </a:solidFill>
                <a:latin typeface="Arial"/>
                <a:ea typeface="DejaVu Sans"/>
              </a:rPr>
              <a:t>in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75" strike="noStrike">
                <a:solidFill>
                  <a:srgbClr val="181a0e"/>
                </a:solidFill>
                <a:latin typeface="Arial"/>
                <a:ea typeface="DejaVu Sans"/>
              </a:rPr>
              <a:t>alphabet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545" strike="noStrike">
                <a:solidFill>
                  <a:srgbClr val="181a0e"/>
                </a:solidFill>
                <a:latin typeface="Arial"/>
                <a:ea typeface="DejaVu Sans"/>
              </a:rPr>
              <a:t>∑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32" name="object 5"/>
          <p:cNvSpPr/>
          <p:nvPr/>
        </p:nvSpPr>
        <p:spPr>
          <a:xfrm>
            <a:off x="4114800" y="2895480"/>
            <a:ext cx="3272400" cy="12351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object 6"/>
          <p:cNvSpPr/>
          <p:nvPr/>
        </p:nvSpPr>
        <p:spPr>
          <a:xfrm>
            <a:off x="3809880" y="5181480"/>
            <a:ext cx="3048480" cy="12351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2725E0-E163-497F-8CAD-975F14E89252}" type="slidenum">
              <a:t>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424980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-145" strike="noStrike">
                <a:solidFill>
                  <a:srgbClr val="4f271c"/>
                </a:solidFill>
                <a:latin typeface="Tw Cen MT"/>
              </a:rPr>
              <a:t>RE </a:t>
            </a:r>
            <a:r>
              <a:rPr b="0" lang="en-US" sz="4400" spc="301" strike="noStrike">
                <a:solidFill>
                  <a:srgbClr val="4f271c"/>
                </a:solidFill>
                <a:latin typeface="Tw Cen MT"/>
              </a:rPr>
              <a:t>to</a:t>
            </a:r>
            <a:r>
              <a:rPr b="0" lang="en-US" sz="4400" spc="-511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5" strike="noStrike">
                <a:solidFill>
                  <a:srgbClr val="4f271c"/>
                </a:solidFill>
                <a:latin typeface="Tw Cen MT"/>
              </a:rPr>
              <a:t>NFA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5" name="object 3"/>
          <p:cNvSpPr/>
          <p:nvPr/>
        </p:nvSpPr>
        <p:spPr>
          <a:xfrm>
            <a:off x="1064520" y="1932840"/>
            <a:ext cx="6910200" cy="152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38160">
              <a:lnSpc>
                <a:spcPts val="3271"/>
              </a:lnSpc>
              <a:spcBef>
                <a:spcPts val="380"/>
              </a:spcBef>
              <a:buNone/>
            </a:pPr>
            <a:r>
              <a:rPr b="0" lang="en-US" sz="2900" spc="-12" strike="noStrike">
                <a:solidFill>
                  <a:srgbClr val="181a0e"/>
                </a:solidFill>
                <a:latin typeface="Arial"/>
                <a:ea typeface="DejaVu Sans"/>
              </a:rPr>
              <a:t>(3)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54" strike="noStrike">
                <a:solidFill>
                  <a:srgbClr val="181a0e"/>
                </a:solidFill>
                <a:latin typeface="Arial"/>
                <a:ea typeface="DejaVu Sans"/>
              </a:rPr>
              <a:t>If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41" strike="noStrike">
                <a:solidFill>
                  <a:srgbClr val="181a0e"/>
                </a:solidFill>
                <a:latin typeface="Arial"/>
                <a:ea typeface="DejaVu Sans"/>
              </a:rPr>
              <a:t>N(r</a:t>
            </a:r>
            <a:r>
              <a:rPr b="0" lang="en-US" sz="2850" spc="-60" strike="noStrike" baseline="-32000">
                <a:solidFill>
                  <a:srgbClr val="181a0e"/>
                </a:solidFill>
                <a:latin typeface="Arial"/>
                <a:ea typeface="DejaVu Sans"/>
              </a:rPr>
              <a:t>1</a:t>
            </a:r>
            <a:r>
              <a:rPr b="0" lang="en-US" sz="2900" spc="-41" strike="noStrike">
                <a:solidFill>
                  <a:srgbClr val="181a0e"/>
                </a:solidFill>
                <a:latin typeface="Arial"/>
                <a:ea typeface="DejaVu Sans"/>
              </a:rPr>
              <a:t>)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55" strike="noStrike">
                <a:solidFill>
                  <a:srgbClr val="181a0e"/>
                </a:solidFill>
                <a:latin typeface="Arial"/>
                <a:ea typeface="DejaVu Sans"/>
              </a:rPr>
              <a:t>and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7" strike="noStrike">
                <a:solidFill>
                  <a:srgbClr val="181a0e"/>
                </a:solidFill>
                <a:latin typeface="Arial"/>
                <a:ea typeface="DejaVu Sans"/>
              </a:rPr>
              <a:t>N(r</a:t>
            </a:r>
            <a:r>
              <a:rPr b="0" lang="en-US" sz="2850" spc="9" strike="noStrike" baseline="-32000">
                <a:solidFill>
                  <a:srgbClr val="181a0e"/>
                </a:solidFill>
                <a:latin typeface="Arial"/>
                <a:ea typeface="DejaVu Sans"/>
              </a:rPr>
              <a:t>2</a:t>
            </a:r>
            <a:r>
              <a:rPr b="0" lang="en-US" sz="2900" spc="7" strike="noStrike">
                <a:solidFill>
                  <a:srgbClr val="181a0e"/>
                </a:solidFill>
                <a:latin typeface="Arial"/>
                <a:ea typeface="DejaVu Sans"/>
              </a:rPr>
              <a:t>)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46" strike="noStrike">
                <a:solidFill>
                  <a:srgbClr val="181a0e"/>
                </a:solidFill>
                <a:latin typeface="Arial"/>
                <a:ea typeface="DejaVu Sans"/>
              </a:rPr>
              <a:t>are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12" strike="noStrike">
                <a:solidFill>
                  <a:srgbClr val="181a0e"/>
                </a:solidFill>
                <a:latin typeface="Arial"/>
                <a:ea typeface="DejaVu Sans"/>
              </a:rPr>
              <a:t>NFAs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60" strike="noStrike">
                <a:solidFill>
                  <a:srgbClr val="181a0e"/>
                </a:solidFill>
                <a:latin typeface="Arial"/>
                <a:ea typeface="DejaVu Sans"/>
              </a:rPr>
              <a:t>for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69" strike="noStrike">
                <a:solidFill>
                  <a:srgbClr val="181a0e"/>
                </a:solidFill>
                <a:latin typeface="Arial"/>
                <a:ea typeface="DejaVu Sans"/>
              </a:rPr>
              <a:t>regular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66" strike="noStrike">
                <a:solidFill>
                  <a:srgbClr val="181a0e"/>
                </a:solidFill>
                <a:latin typeface="Arial"/>
                <a:ea typeface="DejaVu Sans"/>
              </a:rPr>
              <a:t>expressions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21" strike="noStrike">
                <a:solidFill>
                  <a:srgbClr val="181a0e"/>
                </a:solidFill>
                <a:latin typeface="Arial"/>
                <a:ea typeface="DejaVu Sans"/>
              </a:rPr>
              <a:t>r</a:t>
            </a:r>
            <a:r>
              <a:rPr b="0" lang="en-US" sz="2850" spc="-32" strike="noStrike" baseline="-32000">
                <a:solidFill>
                  <a:srgbClr val="181a0e"/>
                </a:solidFill>
                <a:latin typeface="Arial"/>
                <a:ea typeface="DejaVu Sans"/>
              </a:rPr>
              <a:t>1 </a:t>
            </a:r>
            <a:r>
              <a:rPr b="0" lang="en-US" sz="1900" spc="-2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55" strike="noStrike">
                <a:solidFill>
                  <a:srgbClr val="181a0e"/>
                </a:solidFill>
                <a:latin typeface="Arial"/>
                <a:ea typeface="DejaVu Sans"/>
              </a:rPr>
              <a:t>and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14" strike="noStrike">
                <a:solidFill>
                  <a:srgbClr val="181a0e"/>
                </a:solidFill>
                <a:latin typeface="Arial"/>
                <a:ea typeface="DejaVu Sans"/>
              </a:rPr>
              <a:t>r</a:t>
            </a:r>
            <a:r>
              <a:rPr b="0" lang="en-US" sz="2850" spc="174" strike="noStrike" baseline="-32000">
                <a:solidFill>
                  <a:srgbClr val="181a0e"/>
                </a:solidFill>
                <a:latin typeface="Arial"/>
                <a:ea typeface="DejaVu Sans"/>
              </a:rPr>
              <a:t>2</a:t>
            </a:r>
            <a:endParaRPr b="0" lang="en-US" sz="2850" spc="-1" strike="noStrike">
              <a:latin typeface="Arial"/>
            </a:endParaRPr>
          </a:p>
          <a:p>
            <a:pPr marL="38160">
              <a:lnSpc>
                <a:spcPct val="100000"/>
              </a:lnSpc>
              <a:spcBef>
                <a:spcPts val="918"/>
              </a:spcBef>
              <a:buNone/>
            </a:pPr>
            <a:r>
              <a:rPr b="0" lang="en-US" sz="2900" spc="-35" strike="noStrike">
                <a:solidFill>
                  <a:srgbClr val="181a0e"/>
                </a:solidFill>
                <a:latin typeface="Arial"/>
                <a:ea typeface="DejaVu Sans"/>
              </a:rPr>
              <a:t>(A)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1" strike="noStrike">
                <a:solidFill>
                  <a:srgbClr val="181a0e"/>
                </a:solidFill>
                <a:latin typeface="Arial"/>
                <a:ea typeface="DejaVu Sans"/>
              </a:rPr>
              <a:t>For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69" strike="noStrike">
                <a:solidFill>
                  <a:srgbClr val="181a0e"/>
                </a:solidFill>
                <a:latin typeface="Arial"/>
                <a:ea typeface="DejaVu Sans"/>
              </a:rPr>
              <a:t>regular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66" strike="noStrike">
                <a:solidFill>
                  <a:srgbClr val="181a0e"/>
                </a:solidFill>
                <a:latin typeface="Arial"/>
                <a:ea typeface="DejaVu Sans"/>
              </a:rPr>
              <a:t>expression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15" strike="noStrike">
                <a:solidFill>
                  <a:srgbClr val="181a0e"/>
                </a:solidFill>
                <a:latin typeface="Arial"/>
                <a:ea typeface="DejaVu Sans"/>
              </a:rPr>
              <a:t>r</a:t>
            </a:r>
            <a:r>
              <a:rPr b="0" lang="en-US" sz="2850" spc="-24" strike="noStrike" baseline="-32000">
                <a:solidFill>
                  <a:srgbClr val="181a0e"/>
                </a:solidFill>
                <a:latin typeface="Arial"/>
                <a:ea typeface="DejaVu Sans"/>
              </a:rPr>
              <a:t>1</a:t>
            </a:r>
            <a:r>
              <a:rPr b="0" lang="en-US" sz="2850" spc="131" strike="noStrike" baseline="-32000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80" strike="noStrike">
                <a:solidFill>
                  <a:srgbClr val="181a0e"/>
                </a:solidFill>
                <a:latin typeface="Arial"/>
                <a:ea typeface="DejaVu Sans"/>
              </a:rPr>
              <a:t>+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14" strike="noStrike">
                <a:solidFill>
                  <a:srgbClr val="181a0e"/>
                </a:solidFill>
                <a:latin typeface="Arial"/>
                <a:ea typeface="DejaVu Sans"/>
              </a:rPr>
              <a:t>r</a:t>
            </a:r>
            <a:r>
              <a:rPr b="0" lang="en-US" sz="2850" spc="174" strike="noStrike" baseline="-32000">
                <a:solidFill>
                  <a:srgbClr val="181a0e"/>
                </a:solidFill>
                <a:latin typeface="Arial"/>
                <a:ea typeface="DejaVu Sans"/>
              </a:rPr>
              <a:t>2</a:t>
            </a:r>
            <a:endParaRPr b="0" lang="en-US" sz="2850" spc="-1" strike="noStrike">
              <a:latin typeface="Arial"/>
            </a:endParaRPr>
          </a:p>
        </p:txBody>
      </p:sp>
      <p:sp>
        <p:nvSpPr>
          <p:cNvPr id="336" name="object 4"/>
          <p:cNvSpPr/>
          <p:nvPr/>
        </p:nvSpPr>
        <p:spPr>
          <a:xfrm>
            <a:off x="861120" y="3755520"/>
            <a:ext cx="7934760" cy="28249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3AA11D-3F93-45A3-AF1C-3442041EE573}" type="slidenum">
              <a:t>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48592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-145" strike="noStrike">
                <a:solidFill>
                  <a:srgbClr val="4f271c"/>
                </a:solidFill>
                <a:latin typeface="Tw Cen MT"/>
              </a:rPr>
              <a:t>RE </a:t>
            </a:r>
            <a:r>
              <a:rPr b="0" lang="en-US" sz="4400" spc="301" strike="noStrike">
                <a:solidFill>
                  <a:srgbClr val="4f271c"/>
                </a:solidFill>
                <a:latin typeface="Tw Cen MT"/>
              </a:rPr>
              <a:t>to</a:t>
            </a:r>
            <a:r>
              <a:rPr b="0" lang="en-US" sz="4400" spc="-511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5" strike="noStrike">
                <a:solidFill>
                  <a:srgbClr val="4f271c"/>
                </a:solidFill>
                <a:latin typeface="Tw Cen MT"/>
              </a:rPr>
              <a:t>NFA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8" name="object 3"/>
          <p:cNvSpPr/>
          <p:nvPr/>
        </p:nvSpPr>
        <p:spPr>
          <a:xfrm>
            <a:off x="1064520" y="1806840"/>
            <a:ext cx="7162560" cy="20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8600" bIns="0" anchor="t">
            <a:spAutoFit/>
          </a:bodyPr>
          <a:p>
            <a:pPr marL="38160">
              <a:lnSpc>
                <a:spcPct val="100000"/>
              </a:lnSpc>
              <a:spcBef>
                <a:spcPts val="1091"/>
              </a:spcBef>
              <a:buNone/>
            </a:pPr>
            <a:r>
              <a:rPr b="0" lang="en-US" sz="2900" spc="-60" strike="noStrike">
                <a:solidFill>
                  <a:srgbClr val="181a0e"/>
                </a:solidFill>
                <a:latin typeface="Arial"/>
                <a:ea typeface="DejaVu Sans"/>
              </a:rPr>
              <a:t>(B)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1" strike="noStrike">
                <a:solidFill>
                  <a:srgbClr val="181a0e"/>
                </a:solidFill>
                <a:latin typeface="Arial"/>
                <a:ea typeface="DejaVu Sans"/>
              </a:rPr>
              <a:t>For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69" strike="noStrike">
                <a:solidFill>
                  <a:srgbClr val="181a0e"/>
                </a:solidFill>
                <a:latin typeface="Arial"/>
                <a:ea typeface="DejaVu Sans"/>
              </a:rPr>
              <a:t>regular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66" strike="noStrike">
                <a:solidFill>
                  <a:srgbClr val="181a0e"/>
                </a:solidFill>
                <a:latin typeface="Arial"/>
                <a:ea typeface="DejaVu Sans"/>
              </a:rPr>
              <a:t>expression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15" strike="noStrike">
                <a:solidFill>
                  <a:srgbClr val="181a0e"/>
                </a:solidFill>
                <a:latin typeface="Arial"/>
                <a:ea typeface="DejaVu Sans"/>
              </a:rPr>
              <a:t>r</a:t>
            </a:r>
            <a:r>
              <a:rPr b="0" lang="en-US" sz="2850" spc="-24" strike="noStrike" baseline="-32000">
                <a:solidFill>
                  <a:srgbClr val="181a0e"/>
                </a:solidFill>
                <a:latin typeface="Arial"/>
                <a:ea typeface="DejaVu Sans"/>
              </a:rPr>
              <a:t>1</a:t>
            </a:r>
            <a:r>
              <a:rPr b="0" lang="en-US" sz="2850" spc="131" strike="noStrike" baseline="-32000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202" strike="noStrike">
                <a:solidFill>
                  <a:srgbClr val="181a0e"/>
                </a:solidFill>
                <a:latin typeface="Arial"/>
                <a:ea typeface="DejaVu Sans"/>
              </a:rPr>
              <a:t>.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14" strike="noStrike">
                <a:solidFill>
                  <a:srgbClr val="181a0e"/>
                </a:solidFill>
                <a:latin typeface="Arial"/>
                <a:ea typeface="DejaVu Sans"/>
              </a:rPr>
              <a:t>r</a:t>
            </a:r>
            <a:r>
              <a:rPr b="0" lang="en-US" sz="2850" spc="174" strike="noStrike" baseline="-32000">
                <a:solidFill>
                  <a:srgbClr val="181a0e"/>
                </a:solidFill>
                <a:latin typeface="Arial"/>
                <a:ea typeface="DejaVu Sans"/>
              </a:rPr>
              <a:t>2</a:t>
            </a:r>
            <a:endParaRPr b="0" lang="en-US" sz="2850" spc="-1" strike="noStrike">
              <a:latin typeface="Arial"/>
            </a:endParaRPr>
          </a:p>
          <a:p>
            <a:pPr marL="38160">
              <a:lnSpc>
                <a:spcPts val="3271"/>
              </a:lnSpc>
              <a:spcBef>
                <a:spcPts val="1276"/>
              </a:spcBef>
              <a:buNone/>
            </a:pPr>
            <a:r>
              <a:rPr b="0" lang="en-US" sz="2900" spc="75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40" strike="noStrike">
                <a:solidFill>
                  <a:srgbClr val="181a0e"/>
                </a:solidFill>
                <a:latin typeface="Arial"/>
                <a:ea typeface="DejaVu Sans"/>
              </a:rPr>
              <a:t>start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09" strike="noStrike">
                <a:solidFill>
                  <a:srgbClr val="181a0e"/>
                </a:solidFill>
                <a:latin typeface="Arial"/>
                <a:ea typeface="DejaVu Sans"/>
              </a:rPr>
              <a:t>state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85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46" strike="noStrike">
                <a:solidFill>
                  <a:srgbClr val="181a0e"/>
                </a:solidFill>
                <a:latin typeface="Arial"/>
                <a:ea typeface="DejaVu Sans"/>
              </a:rPr>
              <a:t>N(r</a:t>
            </a:r>
            <a:r>
              <a:rPr b="0" lang="en-US" sz="2850" spc="-69" strike="noStrike" baseline="-32000">
                <a:solidFill>
                  <a:srgbClr val="181a0e"/>
                </a:solidFill>
                <a:latin typeface="Arial"/>
                <a:ea typeface="DejaVu Sans"/>
              </a:rPr>
              <a:t>1</a:t>
            </a:r>
            <a:r>
              <a:rPr b="0" lang="en-US" sz="2900" spc="-46" strike="noStrike">
                <a:solidFill>
                  <a:srgbClr val="181a0e"/>
                </a:solidFill>
                <a:latin typeface="Arial"/>
                <a:ea typeface="DejaVu Sans"/>
              </a:rPr>
              <a:t>)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00" strike="noStrike">
                <a:solidFill>
                  <a:srgbClr val="181a0e"/>
                </a:solidFill>
                <a:latin typeface="Arial"/>
                <a:ea typeface="DejaVu Sans"/>
              </a:rPr>
              <a:t>becomes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40" strike="noStrike">
                <a:solidFill>
                  <a:srgbClr val="181a0e"/>
                </a:solidFill>
                <a:latin typeface="Arial"/>
                <a:ea typeface="DejaVu Sans"/>
              </a:rPr>
              <a:t>start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14" strike="noStrike">
                <a:solidFill>
                  <a:srgbClr val="181a0e"/>
                </a:solidFill>
                <a:latin typeface="Arial"/>
                <a:ea typeface="DejaVu Sans"/>
              </a:rPr>
              <a:t>state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85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9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1" strike="noStrike">
                <a:solidFill>
                  <a:srgbClr val="181a0e"/>
                </a:solidFill>
                <a:latin typeface="Arial"/>
                <a:ea typeface="DejaVu Sans"/>
              </a:rPr>
              <a:t>N(r</a:t>
            </a:r>
            <a:r>
              <a:rPr b="0" lang="en-US" sz="2850" spc="-1" strike="noStrike" baseline="-32000">
                <a:solidFill>
                  <a:srgbClr val="181a0e"/>
                </a:solidFill>
                <a:latin typeface="Arial"/>
                <a:ea typeface="DejaVu Sans"/>
              </a:rPr>
              <a:t>1</a:t>
            </a:r>
            <a:r>
              <a:rPr b="0" lang="en-US" sz="2900" spc="-1" strike="noStrike">
                <a:solidFill>
                  <a:srgbClr val="181a0e"/>
                </a:solidFill>
                <a:latin typeface="Arial"/>
                <a:ea typeface="DejaVu Sans"/>
              </a:rPr>
              <a:t>r</a:t>
            </a:r>
            <a:r>
              <a:rPr b="0" lang="en-US" sz="2850" spc="-1" strike="noStrike" baseline="-32000">
                <a:solidFill>
                  <a:srgbClr val="181a0e"/>
                </a:solidFill>
                <a:latin typeface="Arial"/>
                <a:ea typeface="DejaVu Sans"/>
              </a:rPr>
              <a:t>2</a:t>
            </a:r>
            <a:r>
              <a:rPr b="0" lang="en-US" sz="2900" spc="-1" strike="noStrike">
                <a:solidFill>
                  <a:srgbClr val="181a0e"/>
                </a:solidFill>
                <a:latin typeface="Arial"/>
                <a:ea typeface="DejaVu Sans"/>
              </a:rPr>
              <a:t>)  </a:t>
            </a:r>
            <a:r>
              <a:rPr b="0" lang="en-US" sz="2900" spc="55" strike="noStrike">
                <a:solidFill>
                  <a:srgbClr val="181a0e"/>
                </a:solidFill>
                <a:latin typeface="Arial"/>
                <a:ea typeface="DejaVu Sans"/>
              </a:rPr>
              <a:t>and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06" strike="noStrike">
                <a:solidFill>
                  <a:srgbClr val="181a0e"/>
                </a:solidFill>
                <a:latin typeface="Arial"/>
                <a:ea typeface="DejaVu Sans"/>
              </a:rPr>
              <a:t>ﬁnal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09" strike="noStrike">
                <a:solidFill>
                  <a:srgbClr val="181a0e"/>
                </a:solidFill>
                <a:latin typeface="Arial"/>
                <a:ea typeface="DejaVu Sans"/>
              </a:rPr>
              <a:t>state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7" strike="noStrike">
                <a:solidFill>
                  <a:srgbClr val="181a0e"/>
                </a:solidFill>
                <a:latin typeface="Arial"/>
                <a:ea typeface="DejaVu Sans"/>
              </a:rPr>
              <a:t>N(r</a:t>
            </a:r>
            <a:r>
              <a:rPr b="0" lang="en-US" sz="2850" spc="9" strike="noStrike" baseline="-32000">
                <a:solidFill>
                  <a:srgbClr val="181a0e"/>
                </a:solidFill>
                <a:latin typeface="Arial"/>
                <a:ea typeface="DejaVu Sans"/>
              </a:rPr>
              <a:t>2</a:t>
            </a:r>
            <a:r>
              <a:rPr b="0" lang="en-US" sz="2900" spc="7" strike="noStrike">
                <a:solidFill>
                  <a:srgbClr val="181a0e"/>
                </a:solidFill>
                <a:latin typeface="Arial"/>
                <a:ea typeface="DejaVu Sans"/>
              </a:rPr>
              <a:t>)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09" strike="noStrike">
                <a:solidFill>
                  <a:srgbClr val="181a0e"/>
                </a:solidFill>
                <a:latin typeface="Arial"/>
                <a:ea typeface="DejaVu Sans"/>
              </a:rPr>
              <a:t>become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06" strike="noStrike">
                <a:solidFill>
                  <a:srgbClr val="181a0e"/>
                </a:solidFill>
                <a:latin typeface="Arial"/>
                <a:ea typeface="DejaVu Sans"/>
              </a:rPr>
              <a:t>ﬁnal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14" strike="noStrike">
                <a:solidFill>
                  <a:srgbClr val="181a0e"/>
                </a:solidFill>
                <a:latin typeface="Arial"/>
                <a:ea typeface="DejaVu Sans"/>
              </a:rPr>
              <a:t>state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85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1" strike="noStrike">
                <a:solidFill>
                  <a:srgbClr val="181a0e"/>
                </a:solidFill>
                <a:latin typeface="Arial"/>
                <a:ea typeface="DejaVu Sans"/>
              </a:rPr>
              <a:t>N(r</a:t>
            </a:r>
            <a:r>
              <a:rPr b="0" lang="en-US" sz="2850" spc="-1" strike="noStrike" baseline="-32000">
                <a:solidFill>
                  <a:srgbClr val="181a0e"/>
                </a:solidFill>
                <a:latin typeface="Arial"/>
                <a:ea typeface="DejaVu Sans"/>
              </a:rPr>
              <a:t>1</a:t>
            </a:r>
            <a:r>
              <a:rPr b="0" lang="en-US" sz="2900" spc="-1" strike="noStrike">
                <a:solidFill>
                  <a:srgbClr val="181a0e"/>
                </a:solidFill>
                <a:latin typeface="Arial"/>
                <a:ea typeface="DejaVu Sans"/>
              </a:rPr>
              <a:t>r</a:t>
            </a:r>
            <a:r>
              <a:rPr b="0" lang="en-US" sz="2850" spc="-1" strike="noStrike" baseline="-32000">
                <a:solidFill>
                  <a:srgbClr val="181a0e"/>
                </a:solidFill>
                <a:latin typeface="Arial"/>
                <a:ea typeface="DejaVu Sans"/>
              </a:rPr>
              <a:t>2</a:t>
            </a:r>
            <a:r>
              <a:rPr b="0" lang="en-US" sz="2900" spc="-1" strike="noStrike">
                <a:solidFill>
                  <a:srgbClr val="181a0e"/>
                </a:solidFill>
                <a:latin typeface="Arial"/>
                <a:ea typeface="DejaVu Sans"/>
              </a:rPr>
              <a:t>)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39" name="object 4"/>
          <p:cNvSpPr/>
          <p:nvPr/>
        </p:nvSpPr>
        <p:spPr>
          <a:xfrm>
            <a:off x="2666880" y="4191120"/>
            <a:ext cx="4787640" cy="24966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F1E834-1A6E-41B6-9692-FDF7110719B1}" type="slidenum">
              <a:t>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402120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-145" strike="noStrike">
                <a:solidFill>
                  <a:srgbClr val="4f271c"/>
                </a:solidFill>
                <a:latin typeface="Tw Cen MT"/>
              </a:rPr>
              <a:t>RE </a:t>
            </a:r>
            <a:r>
              <a:rPr b="0" lang="en-US" sz="4400" spc="301" strike="noStrike">
                <a:solidFill>
                  <a:srgbClr val="4f271c"/>
                </a:solidFill>
                <a:latin typeface="Tw Cen MT"/>
              </a:rPr>
              <a:t>to</a:t>
            </a:r>
            <a:r>
              <a:rPr b="0" lang="en-US" sz="4400" spc="-511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5" strike="noStrike">
                <a:solidFill>
                  <a:srgbClr val="4f271c"/>
                </a:solidFill>
                <a:latin typeface="Tw Cen MT"/>
              </a:rPr>
              <a:t>NFA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41" name="object 3"/>
          <p:cNvSpPr/>
          <p:nvPr/>
        </p:nvSpPr>
        <p:spPr>
          <a:xfrm>
            <a:off x="1083600" y="1598400"/>
            <a:ext cx="478332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900" spc="-111" strike="noStrike">
                <a:solidFill>
                  <a:srgbClr val="181a0e"/>
                </a:solidFill>
                <a:latin typeface="Arial"/>
                <a:ea typeface="DejaVu Sans"/>
              </a:rPr>
              <a:t>(C)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1" strike="noStrike">
                <a:solidFill>
                  <a:srgbClr val="181a0e"/>
                </a:solidFill>
                <a:latin typeface="Arial"/>
                <a:ea typeface="DejaVu Sans"/>
              </a:rPr>
              <a:t>For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69" strike="noStrike">
                <a:solidFill>
                  <a:srgbClr val="181a0e"/>
                </a:solidFill>
                <a:latin typeface="Arial"/>
                <a:ea typeface="DejaVu Sans"/>
              </a:rPr>
              <a:t>regular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66" strike="noStrike">
                <a:solidFill>
                  <a:srgbClr val="181a0e"/>
                </a:solidFill>
                <a:latin typeface="Arial"/>
                <a:ea typeface="DejaVu Sans"/>
              </a:rPr>
              <a:t>expression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49" strike="noStrike">
                <a:solidFill>
                  <a:srgbClr val="181a0e"/>
                </a:solidFill>
                <a:latin typeface="Arial"/>
                <a:ea typeface="DejaVu Sans"/>
              </a:rPr>
              <a:t>r*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42" name="object 4"/>
          <p:cNvSpPr/>
          <p:nvPr/>
        </p:nvSpPr>
        <p:spPr>
          <a:xfrm>
            <a:off x="1083600" y="5200200"/>
            <a:ext cx="7134840" cy="156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3880" bIns="0" anchor="t">
            <a:spAutoFit/>
          </a:bodyPr>
          <a:p>
            <a:pPr marL="12600">
              <a:lnSpc>
                <a:spcPts val="2920"/>
              </a:lnSpc>
              <a:spcBef>
                <a:spcPts val="660"/>
              </a:spcBef>
              <a:buNone/>
            </a:pPr>
            <a:r>
              <a:rPr b="0" lang="en-US" sz="2800" spc="46" strike="noStrike">
                <a:solidFill>
                  <a:srgbClr val="181a0e"/>
                </a:solidFill>
                <a:latin typeface="Arial"/>
                <a:ea typeface="DejaVu Sans"/>
              </a:rPr>
              <a:t>Using </a:t>
            </a:r>
            <a:r>
              <a:rPr b="0" lang="en-US" sz="2800" spc="66" strike="noStrike">
                <a:solidFill>
                  <a:srgbClr val="181a0e"/>
                </a:solidFill>
                <a:latin typeface="Arial"/>
                <a:ea typeface="DejaVu Sans"/>
              </a:rPr>
              <a:t>rules </a:t>
            </a:r>
            <a:r>
              <a:rPr b="0" lang="en-US" sz="2800" spc="-265" strike="noStrike">
                <a:solidFill>
                  <a:srgbClr val="181a0e"/>
                </a:solidFill>
                <a:latin typeface="Arial"/>
                <a:ea typeface="DejaVu Sans"/>
              </a:rPr>
              <a:t>1 </a:t>
            </a:r>
            <a:r>
              <a:rPr b="0" lang="en-US" sz="2800" spc="55" strike="noStrike">
                <a:solidFill>
                  <a:srgbClr val="181a0e"/>
                </a:solidFill>
                <a:latin typeface="Arial"/>
                <a:ea typeface="DejaVu Sans"/>
              </a:rPr>
              <a:t>and </a:t>
            </a:r>
            <a:r>
              <a:rPr b="0" lang="en-US" sz="2800" spc="-35" strike="noStrike">
                <a:solidFill>
                  <a:srgbClr val="181a0e"/>
                </a:solidFill>
                <a:latin typeface="Arial"/>
                <a:ea typeface="DejaVu Sans"/>
              </a:rPr>
              <a:t>2, </a:t>
            </a:r>
            <a:r>
              <a:rPr b="0" lang="en-US" sz="2800" spc="109" strike="noStrike">
                <a:solidFill>
                  <a:srgbClr val="181a0e"/>
                </a:solidFill>
                <a:latin typeface="Arial"/>
                <a:ea typeface="DejaVu Sans"/>
              </a:rPr>
              <a:t>we </a:t>
            </a:r>
            <a:r>
              <a:rPr b="0" lang="en-US" sz="2800" spc="131" strike="noStrike">
                <a:solidFill>
                  <a:srgbClr val="181a0e"/>
                </a:solidFill>
                <a:latin typeface="Arial"/>
                <a:ea typeface="DejaVu Sans"/>
              </a:rPr>
              <a:t>construct </a:t>
            </a:r>
            <a:r>
              <a:rPr b="0" lang="en-US" sz="2800" spc="-12" strike="noStrike">
                <a:solidFill>
                  <a:srgbClr val="181a0e"/>
                </a:solidFill>
                <a:latin typeface="Arial"/>
                <a:ea typeface="DejaVu Sans"/>
              </a:rPr>
              <a:t>NFAs </a:t>
            </a:r>
            <a:r>
              <a:rPr b="0" lang="en-US" sz="2800" spc="160" strike="noStrike">
                <a:solidFill>
                  <a:srgbClr val="181a0e"/>
                </a:solidFill>
                <a:latin typeface="Arial"/>
                <a:ea typeface="DejaVu Sans"/>
              </a:rPr>
              <a:t>for </a:t>
            </a:r>
            <a:r>
              <a:rPr b="0" lang="en-US" sz="2800" spc="55" strike="noStrike">
                <a:solidFill>
                  <a:srgbClr val="181a0e"/>
                </a:solidFill>
                <a:latin typeface="Arial"/>
                <a:ea typeface="DejaVu Sans"/>
              </a:rPr>
              <a:t>each basic  </a:t>
            </a:r>
            <a:r>
              <a:rPr b="0" lang="en-US" sz="2800" spc="92" strike="noStrike">
                <a:solidFill>
                  <a:srgbClr val="181a0e"/>
                </a:solidFill>
                <a:latin typeface="Arial"/>
                <a:ea typeface="DejaVu Sans"/>
              </a:rPr>
              <a:t>symbol</a:t>
            </a:r>
            <a:r>
              <a:rPr b="0" lang="en-US" sz="28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55" strike="noStrike">
                <a:solidFill>
                  <a:srgbClr val="181a0e"/>
                </a:solidFill>
                <a:latin typeface="Arial"/>
                <a:ea typeface="DejaVu Sans"/>
              </a:rPr>
              <a:t>in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8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46" strike="noStrike">
                <a:solidFill>
                  <a:srgbClr val="181a0e"/>
                </a:solidFill>
                <a:latin typeface="Arial"/>
                <a:ea typeface="DejaVu Sans"/>
              </a:rPr>
              <a:t>expression;</a:t>
            </a:r>
            <a:r>
              <a:rPr b="0" lang="en-US" sz="28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09" strike="noStrike">
                <a:solidFill>
                  <a:srgbClr val="181a0e"/>
                </a:solidFill>
                <a:latin typeface="Arial"/>
                <a:ea typeface="DejaVu Sans"/>
              </a:rPr>
              <a:t>we</a:t>
            </a:r>
            <a:r>
              <a:rPr b="0" lang="en-US" sz="28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00" strike="noStrike">
                <a:solidFill>
                  <a:srgbClr val="181a0e"/>
                </a:solidFill>
                <a:latin typeface="Arial"/>
                <a:ea typeface="DejaVu Sans"/>
              </a:rPr>
              <a:t>combine</a:t>
            </a:r>
            <a:r>
              <a:rPr b="0" lang="en-US" sz="28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09" strike="noStrike">
                <a:solidFill>
                  <a:srgbClr val="181a0e"/>
                </a:solidFill>
                <a:latin typeface="Arial"/>
                <a:ea typeface="DejaVu Sans"/>
              </a:rPr>
              <a:t>these</a:t>
            </a:r>
            <a:r>
              <a:rPr b="0" lang="en-US" sz="28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55" strike="noStrike">
                <a:solidFill>
                  <a:srgbClr val="181a0e"/>
                </a:solidFill>
                <a:latin typeface="Arial"/>
                <a:ea typeface="DejaVu Sans"/>
              </a:rPr>
              <a:t>basic</a:t>
            </a:r>
            <a:r>
              <a:rPr b="0" lang="en-US" sz="28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-12" strike="noStrike">
                <a:solidFill>
                  <a:srgbClr val="181a0e"/>
                </a:solidFill>
                <a:latin typeface="Arial"/>
                <a:ea typeface="DejaVu Sans"/>
              </a:rPr>
              <a:t>NFAs  </a:t>
            </a:r>
            <a:r>
              <a:rPr b="0" lang="en-US" sz="2800" spc="66" strike="noStrike">
                <a:solidFill>
                  <a:srgbClr val="181a0e"/>
                </a:solidFill>
                <a:latin typeface="Arial"/>
                <a:ea typeface="DejaVu Sans"/>
              </a:rPr>
              <a:t>using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75" strike="noStrike">
                <a:solidFill>
                  <a:srgbClr val="181a0e"/>
                </a:solidFill>
                <a:latin typeface="Arial"/>
                <a:ea typeface="DejaVu Sans"/>
              </a:rPr>
              <a:t>rule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239" strike="noStrike">
                <a:solidFill>
                  <a:srgbClr val="181a0e"/>
                </a:solidFill>
                <a:latin typeface="Arial"/>
                <a:ea typeface="DejaVu Sans"/>
              </a:rPr>
              <a:t>3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97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lang="en-US" sz="28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00" strike="noStrike">
                <a:solidFill>
                  <a:srgbClr val="181a0e"/>
                </a:solidFill>
                <a:latin typeface="Arial"/>
                <a:ea typeface="DejaVu Sans"/>
              </a:rPr>
              <a:t>obtain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21" strike="noStrike">
                <a:solidFill>
                  <a:srgbClr val="181a0e"/>
                </a:solidFill>
                <a:latin typeface="Arial"/>
                <a:ea typeface="DejaVu Sans"/>
              </a:rPr>
              <a:t>an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7" strike="noStrike">
                <a:solidFill>
                  <a:srgbClr val="181a0e"/>
                </a:solidFill>
                <a:latin typeface="Arial"/>
                <a:ea typeface="DejaVu Sans"/>
              </a:rPr>
              <a:t>NFA</a:t>
            </a:r>
            <a:r>
              <a:rPr b="0" lang="en-US" sz="28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60" strike="noStrike">
                <a:solidFill>
                  <a:srgbClr val="181a0e"/>
                </a:solidFill>
                <a:latin typeface="Arial"/>
                <a:ea typeface="DejaVu Sans"/>
              </a:rPr>
              <a:t>for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00" strike="noStrike">
                <a:solidFill>
                  <a:srgbClr val="181a0e"/>
                </a:solidFill>
                <a:latin typeface="Arial"/>
                <a:ea typeface="DejaVu Sans"/>
              </a:rPr>
              <a:t>entire</a:t>
            </a:r>
            <a:r>
              <a:rPr b="0" lang="en-US" sz="28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66" strike="noStrike">
                <a:solidFill>
                  <a:srgbClr val="181a0e"/>
                </a:solidFill>
                <a:latin typeface="Arial"/>
                <a:ea typeface="DejaVu Sans"/>
              </a:rPr>
              <a:t>expression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object 5"/>
          <p:cNvSpPr/>
          <p:nvPr/>
        </p:nvSpPr>
        <p:spPr>
          <a:xfrm>
            <a:off x="2096640" y="2209680"/>
            <a:ext cx="5592240" cy="2870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A5D6C6-DBA5-4E5A-B14E-95BDDF8C51A4}" type="slidenum">
              <a:t>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object 2"/>
          <p:cNvSpPr/>
          <p:nvPr/>
        </p:nvSpPr>
        <p:spPr>
          <a:xfrm>
            <a:off x="0" y="0"/>
            <a:ext cx="914328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352ACBC-F2F6-442C-91F1-B62B102ED481}" type="slidenum">
              <a:t>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7831080" cy="1353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5" strike="noStrike">
                <a:solidFill>
                  <a:srgbClr val="4f271c"/>
                </a:solidFill>
                <a:latin typeface="Tw Cen MT"/>
              </a:rPr>
              <a:t>NFA</a:t>
            </a:r>
            <a:r>
              <a:rPr b="0" lang="en-US" sz="4400" spc="-310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301" strike="noStrike">
                <a:solidFill>
                  <a:srgbClr val="4f271c"/>
                </a:solidFill>
                <a:latin typeface="Tw Cen MT"/>
              </a:rPr>
              <a:t>to</a:t>
            </a:r>
            <a:r>
              <a:rPr b="0" lang="en-US" sz="4400" spc="-307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-32" strike="noStrike">
                <a:solidFill>
                  <a:srgbClr val="4f271c"/>
                </a:solidFill>
                <a:latin typeface="Tw Cen MT"/>
              </a:rPr>
              <a:t>DFA</a:t>
            </a:r>
            <a:r>
              <a:rPr b="0" lang="en-US" sz="4400" spc="-307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75" strike="noStrike">
                <a:solidFill>
                  <a:srgbClr val="4f271c"/>
                </a:solidFill>
                <a:latin typeface="Tw Cen MT"/>
              </a:rPr>
              <a:t>(Subset</a:t>
            </a:r>
            <a:r>
              <a:rPr b="0" lang="en-US" sz="4400" spc="-307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34" strike="noStrike">
                <a:solidFill>
                  <a:srgbClr val="4f271c"/>
                </a:solidFill>
                <a:latin typeface="Tw Cen MT"/>
              </a:rPr>
              <a:t>Construction)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46" name="object 3"/>
          <p:cNvSpPr/>
          <p:nvPr/>
        </p:nvSpPr>
        <p:spPr>
          <a:xfrm>
            <a:off x="1050120" y="1989000"/>
            <a:ext cx="7302600" cy="462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000" spc="75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94" strike="noStrike">
                <a:solidFill>
                  <a:srgbClr val="181a0e"/>
                </a:solidFill>
                <a:latin typeface="Arial"/>
                <a:ea typeface="DejaVu Sans"/>
              </a:rPr>
              <a:t>subset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14" strike="noStrike">
                <a:solidFill>
                  <a:srgbClr val="181a0e"/>
                </a:solidFill>
                <a:latin typeface="Arial"/>
                <a:ea typeface="DejaVu Sans"/>
              </a:rPr>
              <a:t>construction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09" strike="noStrike">
                <a:solidFill>
                  <a:srgbClr val="181a0e"/>
                </a:solidFill>
                <a:latin typeface="Arial"/>
                <a:ea typeface="DejaVu Sans"/>
              </a:rPr>
              <a:t>algorithm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06" strike="noStrike">
                <a:solidFill>
                  <a:srgbClr val="181a0e"/>
                </a:solidFill>
                <a:latin typeface="Arial"/>
                <a:ea typeface="DejaVu Sans"/>
              </a:rPr>
              <a:t>converts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21" strike="noStrike">
                <a:solidFill>
                  <a:srgbClr val="181a0e"/>
                </a:solidFill>
                <a:latin typeface="Arial"/>
                <a:ea typeface="DejaVu Sans"/>
              </a:rPr>
              <a:t>an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7" strike="noStrike">
                <a:solidFill>
                  <a:srgbClr val="181a0e"/>
                </a:solidFill>
                <a:latin typeface="Arial"/>
                <a:ea typeface="DejaVu Sans"/>
              </a:rPr>
              <a:t>NFA  </a:t>
            </a:r>
            <a:r>
              <a:rPr b="0" lang="en-US" sz="2000" spc="114" strike="noStrike">
                <a:solidFill>
                  <a:srgbClr val="181a0e"/>
                </a:solidFill>
                <a:latin typeface="Arial"/>
                <a:ea typeface="DejaVu Sans"/>
              </a:rPr>
              <a:t>into </a:t>
            </a:r>
            <a:r>
              <a:rPr b="0" lang="en-US" sz="20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000" spc="-505" strike="noStrike">
                <a:solidFill>
                  <a:srgbClr val="181a0e"/>
                </a:solidFill>
                <a:latin typeface="Arial"/>
                <a:ea typeface="DejaVu Sans"/>
              </a:rPr>
              <a:t>  </a:t>
            </a:r>
            <a:r>
              <a:rPr b="0" lang="en-US" sz="2000" spc="-21" strike="noStrike">
                <a:solidFill>
                  <a:srgbClr val="181a0e"/>
                </a:solidFill>
                <a:latin typeface="Arial"/>
                <a:ea typeface="DejaVu Sans"/>
              </a:rPr>
              <a:t>DFA</a:t>
            </a:r>
            <a:endParaRPr b="0" lang="en-US" sz="20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000" spc="80" strike="noStrike">
                <a:solidFill>
                  <a:srgbClr val="181a0e"/>
                </a:solidFill>
                <a:latin typeface="Arial"/>
                <a:ea typeface="DejaVu Sans"/>
              </a:rPr>
              <a:t>We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49" strike="noStrike">
                <a:solidFill>
                  <a:srgbClr val="181a0e"/>
                </a:solidFill>
                <a:latin typeface="Arial"/>
                <a:ea typeface="DejaVu Sans"/>
              </a:rPr>
              <a:t>use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06" strike="noStrike">
                <a:solidFill>
                  <a:srgbClr val="181a0e"/>
                </a:solidFill>
                <a:latin typeface="Arial"/>
                <a:ea typeface="DejaVu Sans"/>
              </a:rPr>
              <a:t>following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92" strike="noStrike">
                <a:solidFill>
                  <a:srgbClr val="181a0e"/>
                </a:solidFill>
                <a:latin typeface="Arial"/>
                <a:ea typeface="DejaVu Sans"/>
              </a:rPr>
              <a:t>operations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97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86" strike="noStrike">
                <a:solidFill>
                  <a:srgbClr val="181a0e"/>
                </a:solidFill>
                <a:latin typeface="Arial"/>
                <a:ea typeface="DejaVu Sans"/>
              </a:rPr>
              <a:t>keep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40" strike="noStrike">
                <a:solidFill>
                  <a:srgbClr val="181a0e"/>
                </a:solidFill>
                <a:latin typeface="Arial"/>
                <a:ea typeface="DejaVu Sans"/>
              </a:rPr>
              <a:t>track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80" strike="noStrike">
                <a:solidFill>
                  <a:srgbClr val="181a0e"/>
                </a:solidFill>
                <a:latin typeface="Arial"/>
                <a:ea typeface="DejaVu Sans"/>
              </a:rPr>
              <a:t>of  </a:t>
            </a:r>
            <a:r>
              <a:rPr b="0" lang="en-US" sz="2000" spc="100" strike="noStrike">
                <a:solidFill>
                  <a:srgbClr val="181a0e"/>
                </a:solidFill>
                <a:latin typeface="Arial"/>
                <a:ea typeface="DejaVu Sans"/>
              </a:rPr>
              <a:t>sets </a:t>
            </a:r>
            <a:r>
              <a:rPr b="0" lang="en-US" sz="20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000" spc="-4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7" strike="noStrike">
                <a:solidFill>
                  <a:srgbClr val="181a0e"/>
                </a:solidFill>
                <a:latin typeface="Arial"/>
                <a:ea typeface="DejaVu Sans"/>
              </a:rPr>
              <a:t>NFA</a:t>
            </a:r>
            <a:endParaRPr b="0" lang="en-US" sz="2000" spc="-1" strike="noStrike">
              <a:latin typeface="Arial"/>
            </a:endParaRPr>
          </a:p>
          <a:p>
            <a:pPr lvl="1" marL="971640" indent="-412200">
              <a:lnSpc>
                <a:spcPts val="3271"/>
              </a:lnSpc>
              <a:spcBef>
                <a:spcPts val="700"/>
              </a:spcBef>
              <a:buClr>
                <a:srgbClr val="181a0e"/>
              </a:buClr>
              <a:buFont typeface="Symbol"/>
              <a:buChar char=""/>
              <a:tabLst>
                <a:tab algn="l" pos="971640"/>
                <a:tab algn="l" pos="972360"/>
              </a:tabLst>
            </a:pPr>
            <a:r>
              <a:rPr b="0" i="1" lang="en-US" sz="2000" spc="29" strike="noStrike">
                <a:solidFill>
                  <a:srgbClr val="181a0e"/>
                </a:solidFill>
                <a:latin typeface="Arial"/>
                <a:ea typeface="DejaVu Sans"/>
              </a:rPr>
              <a:t>ε-closure(s)</a:t>
            </a:r>
            <a:r>
              <a:rPr b="0" i="1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→</a:t>
            </a:r>
            <a:r>
              <a:rPr b="0" i="1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i="1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20" strike="noStrike">
                <a:solidFill>
                  <a:srgbClr val="181a0e"/>
                </a:solidFill>
                <a:latin typeface="Arial"/>
                <a:ea typeface="DejaVu Sans"/>
              </a:rPr>
              <a:t>set</a:t>
            </a:r>
            <a:r>
              <a:rPr b="0" i="1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i="1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7" strike="noStrike">
                <a:solidFill>
                  <a:srgbClr val="181a0e"/>
                </a:solidFill>
                <a:latin typeface="Arial"/>
                <a:ea typeface="DejaVu Sans"/>
              </a:rPr>
              <a:t>NFA</a:t>
            </a:r>
            <a:r>
              <a:rPr b="0" i="1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00" strike="noStrike">
                <a:solidFill>
                  <a:srgbClr val="181a0e"/>
                </a:solidFill>
                <a:latin typeface="Arial"/>
                <a:ea typeface="DejaVu Sans"/>
              </a:rPr>
              <a:t>states</a:t>
            </a:r>
            <a:r>
              <a:rPr b="0" i="1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55" strike="noStrike">
                <a:solidFill>
                  <a:srgbClr val="181a0e"/>
                </a:solidFill>
                <a:latin typeface="Arial"/>
                <a:ea typeface="DejaVu Sans"/>
              </a:rPr>
              <a:t>reachable</a:t>
            </a:r>
            <a:r>
              <a:rPr b="0" i="1" lang="en-US" sz="2000" spc="-20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80" strike="noStrike">
                <a:solidFill>
                  <a:srgbClr val="181a0e"/>
                </a:solidFill>
                <a:latin typeface="Arial"/>
                <a:ea typeface="DejaVu Sans"/>
              </a:rPr>
              <a:t>from  </a:t>
            </a:r>
            <a:r>
              <a:rPr b="0" i="1" lang="en-US" sz="2000" spc="109" strike="noStrike">
                <a:solidFill>
                  <a:srgbClr val="181a0e"/>
                </a:solidFill>
                <a:latin typeface="Arial"/>
                <a:ea typeface="DejaVu Sans"/>
              </a:rPr>
              <a:t>state</a:t>
            </a:r>
            <a:r>
              <a:rPr b="0" i="1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26" strike="noStrike">
                <a:solidFill>
                  <a:srgbClr val="181a0e"/>
                </a:solidFill>
                <a:latin typeface="Arial"/>
                <a:ea typeface="DejaVu Sans"/>
              </a:rPr>
              <a:t>s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94" strike="noStrike">
                <a:solidFill>
                  <a:srgbClr val="181a0e"/>
                </a:solidFill>
                <a:latin typeface="Arial"/>
                <a:ea typeface="DejaVu Sans"/>
              </a:rPr>
              <a:t>on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60" strike="noStrike">
                <a:solidFill>
                  <a:srgbClr val="181a0e"/>
                </a:solidFill>
                <a:latin typeface="Arial"/>
                <a:ea typeface="DejaVu Sans"/>
              </a:rPr>
              <a:t>ε-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09" strike="noStrike">
                <a:solidFill>
                  <a:srgbClr val="181a0e"/>
                </a:solidFill>
                <a:latin typeface="Arial"/>
                <a:ea typeface="DejaVu Sans"/>
              </a:rPr>
              <a:t>transition</a:t>
            </a:r>
            <a:endParaRPr b="0" lang="en-US" sz="2000" spc="-1" strike="noStrike">
              <a:latin typeface="Arial"/>
            </a:endParaRPr>
          </a:p>
          <a:p>
            <a:pPr lvl="1" marL="971640" indent="-412200">
              <a:lnSpc>
                <a:spcPts val="3271"/>
              </a:lnSpc>
              <a:spcBef>
                <a:spcPts val="706"/>
              </a:spcBef>
              <a:buClr>
                <a:srgbClr val="181a0e"/>
              </a:buClr>
              <a:buFont typeface="Symbol"/>
              <a:buChar char=""/>
              <a:tabLst>
                <a:tab algn="l" pos="971640"/>
                <a:tab algn="l" pos="972360"/>
              </a:tabLst>
            </a:pPr>
            <a:r>
              <a:rPr b="0" i="1" lang="en-US" sz="2000" spc="35" strike="noStrike">
                <a:solidFill>
                  <a:srgbClr val="181a0e"/>
                </a:solidFill>
                <a:latin typeface="Arial"/>
                <a:ea typeface="DejaVu Sans"/>
              </a:rPr>
              <a:t>ε-closure(T)</a:t>
            </a:r>
            <a:r>
              <a:rPr b="0" i="1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→</a:t>
            </a:r>
            <a:r>
              <a:rPr b="0" i="1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i="1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20" strike="noStrike">
                <a:solidFill>
                  <a:srgbClr val="181a0e"/>
                </a:solidFill>
                <a:latin typeface="Arial"/>
                <a:ea typeface="DejaVu Sans"/>
              </a:rPr>
              <a:t>set</a:t>
            </a:r>
            <a:r>
              <a:rPr b="0" i="1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i="1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7" strike="noStrike">
                <a:solidFill>
                  <a:srgbClr val="181a0e"/>
                </a:solidFill>
                <a:latin typeface="Arial"/>
                <a:ea typeface="DejaVu Sans"/>
              </a:rPr>
              <a:t>NFA</a:t>
            </a:r>
            <a:r>
              <a:rPr b="0" i="1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00" strike="noStrike">
                <a:solidFill>
                  <a:srgbClr val="181a0e"/>
                </a:solidFill>
                <a:latin typeface="Arial"/>
                <a:ea typeface="DejaVu Sans"/>
              </a:rPr>
              <a:t>states</a:t>
            </a:r>
            <a:r>
              <a:rPr b="0" i="1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55" strike="noStrike">
                <a:solidFill>
                  <a:srgbClr val="181a0e"/>
                </a:solidFill>
                <a:latin typeface="Arial"/>
                <a:ea typeface="DejaVu Sans"/>
              </a:rPr>
              <a:t>reachable  </a:t>
            </a:r>
            <a:r>
              <a:rPr b="0" i="1" lang="en-US" sz="2000" spc="180" strike="noStrike">
                <a:solidFill>
                  <a:srgbClr val="181a0e"/>
                </a:solidFill>
                <a:latin typeface="Arial"/>
                <a:ea typeface="DejaVu Sans"/>
              </a:rPr>
              <a:t>from</a:t>
            </a:r>
            <a:r>
              <a:rPr b="0" i="1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09" strike="noStrike">
                <a:solidFill>
                  <a:srgbClr val="181a0e"/>
                </a:solidFill>
                <a:latin typeface="Arial"/>
                <a:ea typeface="DejaVu Sans"/>
              </a:rPr>
              <a:t>state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26" strike="noStrike">
                <a:solidFill>
                  <a:srgbClr val="181a0e"/>
                </a:solidFill>
                <a:latin typeface="Arial"/>
                <a:ea typeface="DejaVu Sans"/>
              </a:rPr>
              <a:t>s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55" strike="noStrike">
                <a:solidFill>
                  <a:srgbClr val="181a0e"/>
                </a:solidFill>
                <a:latin typeface="Arial"/>
                <a:ea typeface="DejaVu Sans"/>
              </a:rPr>
              <a:t>in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92" strike="noStrike">
                <a:solidFill>
                  <a:srgbClr val="181a0e"/>
                </a:solidFill>
                <a:latin typeface="Arial"/>
                <a:ea typeface="DejaVu Sans"/>
              </a:rPr>
              <a:t>T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94" strike="noStrike">
                <a:solidFill>
                  <a:srgbClr val="181a0e"/>
                </a:solidFill>
                <a:latin typeface="Arial"/>
                <a:ea typeface="DejaVu Sans"/>
              </a:rPr>
              <a:t>on</a:t>
            </a:r>
            <a:r>
              <a:rPr b="0" i="1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60" strike="noStrike">
                <a:solidFill>
                  <a:srgbClr val="181a0e"/>
                </a:solidFill>
                <a:latin typeface="Arial"/>
                <a:ea typeface="DejaVu Sans"/>
              </a:rPr>
              <a:t>ε-</a:t>
            </a:r>
            <a:r>
              <a:rPr b="0" i="1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09" strike="noStrike">
                <a:solidFill>
                  <a:srgbClr val="181a0e"/>
                </a:solidFill>
                <a:latin typeface="Arial"/>
                <a:ea typeface="DejaVu Sans"/>
              </a:rPr>
              <a:t>transition</a:t>
            </a:r>
            <a:endParaRPr b="0" lang="en-US" sz="2000" spc="-1" strike="noStrike">
              <a:latin typeface="Arial"/>
            </a:endParaRPr>
          </a:p>
          <a:p>
            <a:pPr lvl="1" marL="971640" indent="-412200">
              <a:lnSpc>
                <a:spcPts val="3271"/>
              </a:lnSpc>
              <a:spcBef>
                <a:spcPts val="700"/>
              </a:spcBef>
              <a:buClr>
                <a:srgbClr val="181a0e"/>
              </a:buClr>
              <a:buFont typeface="Symbol"/>
              <a:buChar char=""/>
              <a:tabLst>
                <a:tab algn="l" pos="971640"/>
                <a:tab algn="l" pos="972360"/>
              </a:tabLst>
            </a:pPr>
            <a:r>
              <a:rPr b="0" i="1" lang="en-US" sz="2000" spc="-35" strike="noStrike">
                <a:solidFill>
                  <a:srgbClr val="181a0e"/>
                </a:solidFill>
                <a:latin typeface="Arial"/>
                <a:ea typeface="DejaVu Sans"/>
              </a:rPr>
              <a:t>move(T,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-80" strike="noStrike">
                <a:solidFill>
                  <a:srgbClr val="181a0e"/>
                </a:solidFill>
                <a:latin typeface="Arial"/>
                <a:ea typeface="DejaVu Sans"/>
              </a:rPr>
              <a:t>a)</a:t>
            </a:r>
            <a:r>
              <a:rPr b="0" i="1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→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20" strike="noStrike">
                <a:solidFill>
                  <a:srgbClr val="181a0e"/>
                </a:solidFill>
                <a:latin typeface="Arial"/>
                <a:ea typeface="DejaVu Sans"/>
              </a:rPr>
              <a:t>set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7" strike="noStrike">
                <a:solidFill>
                  <a:srgbClr val="181a0e"/>
                </a:solidFill>
                <a:latin typeface="Arial"/>
                <a:ea typeface="DejaVu Sans"/>
              </a:rPr>
              <a:t>NFA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00" strike="noStrike">
                <a:solidFill>
                  <a:srgbClr val="181a0e"/>
                </a:solidFill>
                <a:latin typeface="Arial"/>
                <a:ea typeface="DejaVu Sans"/>
              </a:rPr>
              <a:t>states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97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i="1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00" strike="noStrike">
                <a:solidFill>
                  <a:srgbClr val="181a0e"/>
                </a:solidFill>
                <a:latin typeface="Arial"/>
                <a:ea typeface="DejaVu Sans"/>
              </a:rPr>
              <a:t>which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20" strike="noStrike">
                <a:solidFill>
                  <a:srgbClr val="181a0e"/>
                </a:solidFill>
                <a:latin typeface="Arial"/>
                <a:ea typeface="DejaVu Sans"/>
              </a:rPr>
              <a:t>there</a:t>
            </a:r>
            <a:r>
              <a:rPr b="0" i="1" lang="en-US" sz="2000" spc="-216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35" strike="noStrike">
                <a:solidFill>
                  <a:srgbClr val="181a0e"/>
                </a:solidFill>
                <a:latin typeface="Arial"/>
                <a:ea typeface="DejaVu Sans"/>
              </a:rPr>
              <a:t>is  </a:t>
            </a:r>
            <a:r>
              <a:rPr b="0" i="1" lang="en-US" sz="2000" spc="109" strike="noStrike">
                <a:solidFill>
                  <a:srgbClr val="181a0e"/>
                </a:solidFill>
                <a:latin typeface="Arial"/>
                <a:ea typeface="DejaVu Sans"/>
              </a:rPr>
              <a:t>transition</a:t>
            </a:r>
            <a:r>
              <a:rPr b="0" i="1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94" strike="noStrike">
                <a:solidFill>
                  <a:srgbClr val="181a0e"/>
                </a:solidFill>
                <a:latin typeface="Arial"/>
                <a:ea typeface="DejaVu Sans"/>
              </a:rPr>
              <a:t>on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20" strike="noStrike">
                <a:solidFill>
                  <a:srgbClr val="181a0e"/>
                </a:solidFill>
                <a:latin typeface="Arial"/>
                <a:ea typeface="DejaVu Sans"/>
              </a:rPr>
              <a:t>input</a:t>
            </a:r>
            <a:r>
              <a:rPr b="0" i="1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i="1" lang="en-US" sz="2000" spc="-307" strike="noStrike">
                <a:solidFill>
                  <a:srgbClr val="181a0e"/>
                </a:solidFill>
                <a:latin typeface="Verdana"/>
                <a:ea typeface="DejaVu Sans"/>
              </a:rPr>
              <a:t>a</a:t>
            </a:r>
            <a:r>
              <a:rPr b="1" i="1" lang="en-US" sz="2000" spc="-375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i="1" lang="en-US" sz="2000" spc="180" strike="noStrike">
                <a:solidFill>
                  <a:srgbClr val="181a0e"/>
                </a:solidFill>
                <a:latin typeface="Arial"/>
                <a:ea typeface="DejaVu Sans"/>
              </a:rPr>
              <a:t>from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09" strike="noStrike">
                <a:solidFill>
                  <a:srgbClr val="181a0e"/>
                </a:solidFill>
                <a:latin typeface="Arial"/>
                <a:ea typeface="DejaVu Sans"/>
              </a:rPr>
              <a:t>state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26" strike="noStrike">
                <a:solidFill>
                  <a:srgbClr val="181a0e"/>
                </a:solidFill>
                <a:latin typeface="Arial"/>
                <a:ea typeface="DejaVu Sans"/>
              </a:rPr>
              <a:t>s</a:t>
            </a:r>
            <a:r>
              <a:rPr b="0" i="1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55" strike="noStrike">
                <a:solidFill>
                  <a:srgbClr val="181a0e"/>
                </a:solidFill>
                <a:latin typeface="Arial"/>
                <a:ea typeface="DejaVu Sans"/>
              </a:rPr>
              <a:t>in</a:t>
            </a:r>
            <a:r>
              <a:rPr b="0" i="1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92" strike="noStrike">
                <a:solidFill>
                  <a:srgbClr val="181a0e"/>
                </a:solidFill>
                <a:latin typeface="Arial"/>
                <a:ea typeface="DejaVu Sans"/>
              </a:rPr>
              <a:t>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3187B9-829D-4737-BF73-91F4124B43D0}" type="slidenum">
              <a:t>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8059680" cy="1353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-1" strike="noStrike">
                <a:solidFill>
                  <a:srgbClr val="4f271c"/>
                </a:solidFill>
                <a:latin typeface="Tw Cen MT"/>
              </a:rPr>
              <a:t>Tokens,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60" strike="noStrike">
                <a:solidFill>
                  <a:srgbClr val="4f271c"/>
                </a:solidFill>
                <a:latin typeface="Tw Cen MT"/>
              </a:rPr>
              <a:t>Patterns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86" strike="noStrike">
                <a:solidFill>
                  <a:srgbClr val="4f271c"/>
                </a:solidFill>
                <a:latin typeface="Tw Cen MT"/>
              </a:rPr>
              <a:t>and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92" strike="noStrike">
                <a:solidFill>
                  <a:srgbClr val="4f271c"/>
                </a:solidFill>
                <a:latin typeface="Tw Cen MT"/>
              </a:rPr>
              <a:t>Lexemes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1" name="object 3"/>
          <p:cNvSpPr/>
          <p:nvPr/>
        </p:nvSpPr>
        <p:spPr>
          <a:xfrm>
            <a:off x="1066680" y="1676520"/>
            <a:ext cx="7044840" cy="414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4880" bIns="0" anchor="t">
            <a:spAutoFit/>
          </a:bodyPr>
          <a:p>
            <a:pPr marL="457200" indent="-444960">
              <a:lnSpc>
                <a:spcPct val="100000"/>
              </a:lnSpc>
              <a:spcBef>
                <a:spcPts val="590"/>
              </a:spcBef>
              <a:buClr>
                <a:srgbClr val="181a0e"/>
              </a:buClr>
              <a:buFont typeface="StarSymbol"/>
              <a:buChar char="■"/>
              <a:tabLst>
                <a:tab algn="l" pos="456480"/>
                <a:tab algn="l" pos="457920"/>
              </a:tabLst>
            </a:pPr>
            <a:r>
              <a:rPr b="0" lang="en-US" sz="2900" spc="26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Tokens</a:t>
            </a:r>
            <a:endParaRPr b="0" lang="en-US" sz="2900" spc="-1" strike="noStrike">
              <a:latin typeface="Arial"/>
            </a:endParaRPr>
          </a:p>
          <a:p>
            <a:pPr lvl="1" marL="987480" indent="-428760">
              <a:lnSpc>
                <a:spcPct val="100000"/>
              </a:lnSpc>
              <a:spcBef>
                <a:spcPts val="490"/>
              </a:spcBef>
              <a:buClr>
                <a:srgbClr val="181a0e"/>
              </a:buClr>
              <a:buFont typeface="Symbol"/>
              <a:buChar char=""/>
              <a:tabLst>
                <a:tab algn="l" pos="987480"/>
                <a:tab algn="l" pos="988200"/>
              </a:tabLst>
            </a:pPr>
            <a:r>
              <a:rPr b="0" i="1" lang="en-US" sz="2900" spc="165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126" strike="noStrike">
                <a:solidFill>
                  <a:srgbClr val="181a0e"/>
                </a:solidFill>
                <a:latin typeface="Arial"/>
                <a:ea typeface="DejaVu Sans"/>
              </a:rPr>
              <a:t>token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60" strike="noStrike">
                <a:solidFill>
                  <a:srgbClr val="181a0e"/>
                </a:solidFill>
                <a:latin typeface="Arial"/>
                <a:ea typeface="DejaVu Sans"/>
              </a:rPr>
              <a:t>single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120" strike="noStrike">
                <a:solidFill>
                  <a:srgbClr val="181a0e"/>
                </a:solidFill>
                <a:latin typeface="Arial"/>
                <a:ea typeface="DejaVu Sans"/>
              </a:rPr>
              <a:t>word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185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75" strike="noStrike">
                <a:solidFill>
                  <a:srgbClr val="181a0e"/>
                </a:solidFill>
                <a:latin typeface="Arial"/>
                <a:ea typeface="DejaVu Sans"/>
              </a:rPr>
              <a:t>source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100" strike="noStrike">
                <a:solidFill>
                  <a:srgbClr val="181a0e"/>
                </a:solidFill>
                <a:latin typeface="Arial"/>
                <a:ea typeface="DejaVu Sans"/>
              </a:rPr>
              <a:t>code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120" strike="noStrike">
                <a:solidFill>
                  <a:srgbClr val="181a0e"/>
                </a:solidFill>
                <a:latin typeface="Arial"/>
                <a:ea typeface="DejaVu Sans"/>
              </a:rPr>
              <a:t>input</a:t>
            </a:r>
            <a:endParaRPr b="0" lang="en-US" sz="2900" spc="-1" strike="noStrike">
              <a:latin typeface="Arial"/>
            </a:endParaRPr>
          </a:p>
          <a:p>
            <a:pPr lvl="1" marL="987480" indent="-428040">
              <a:lnSpc>
                <a:spcPts val="3271"/>
              </a:lnSpc>
              <a:spcBef>
                <a:spcPts val="774"/>
              </a:spcBef>
              <a:buClr>
                <a:srgbClr val="181a0e"/>
              </a:buClr>
              <a:buFont typeface="Symbol"/>
              <a:buChar char=""/>
              <a:tabLst>
                <a:tab algn="l" pos="987480"/>
                <a:tab algn="l" pos="988200"/>
              </a:tabLst>
            </a:pPr>
            <a:r>
              <a:rPr b="0" i="1" lang="en-US" sz="2900" spc="165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i="1" lang="en-US" sz="29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126" strike="noStrike">
                <a:solidFill>
                  <a:srgbClr val="181a0e"/>
                </a:solidFill>
                <a:latin typeface="Arial"/>
                <a:ea typeface="DejaVu Sans"/>
              </a:rPr>
              <a:t>token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66" strike="noStrike">
                <a:solidFill>
                  <a:srgbClr val="181a0e"/>
                </a:solidFill>
                <a:latin typeface="Arial"/>
                <a:ea typeface="DejaVu Sans"/>
              </a:rPr>
              <a:t>pair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92" strike="noStrike">
                <a:solidFill>
                  <a:srgbClr val="181a0e"/>
                </a:solidFill>
                <a:latin typeface="Arial"/>
                <a:ea typeface="DejaVu Sans"/>
              </a:rPr>
              <a:t>consisting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185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i="1" lang="en-US" sz="29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126" strike="noStrike">
                <a:solidFill>
                  <a:srgbClr val="181a0e"/>
                </a:solidFill>
                <a:latin typeface="Arial"/>
                <a:ea typeface="DejaVu Sans"/>
              </a:rPr>
              <a:t>token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80" strike="noStrike">
                <a:solidFill>
                  <a:srgbClr val="181a0e"/>
                </a:solidFill>
                <a:latin typeface="Arial"/>
                <a:ea typeface="DejaVu Sans"/>
              </a:rPr>
              <a:t>name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55" strike="noStrike">
                <a:solidFill>
                  <a:srgbClr val="181a0e"/>
                </a:solidFill>
                <a:latin typeface="Arial"/>
                <a:ea typeface="DejaVu Sans"/>
              </a:rPr>
              <a:t>and  </a:t>
            </a:r>
            <a:r>
              <a:rPr b="0" i="1" lang="en-US" sz="2900" spc="21" strike="noStrike">
                <a:solidFill>
                  <a:srgbClr val="181a0e"/>
                </a:solidFill>
                <a:latin typeface="Arial"/>
                <a:ea typeface="DejaVu Sans"/>
              </a:rPr>
              <a:t>an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92" strike="noStrike">
                <a:solidFill>
                  <a:srgbClr val="181a0e"/>
                </a:solidFill>
                <a:latin typeface="Arial"/>
                <a:ea typeface="DejaVu Sans"/>
              </a:rPr>
              <a:t>optional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134" strike="noStrike">
                <a:solidFill>
                  <a:srgbClr val="181a0e"/>
                </a:solidFill>
                <a:latin typeface="Arial"/>
                <a:ea typeface="DejaVu Sans"/>
              </a:rPr>
              <a:t>attribute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46" strike="noStrike">
                <a:solidFill>
                  <a:srgbClr val="181a0e"/>
                </a:solidFill>
                <a:latin typeface="Arial"/>
                <a:ea typeface="DejaVu Sans"/>
              </a:rPr>
              <a:t>value</a:t>
            </a:r>
            <a:endParaRPr b="0" lang="en-US" sz="2900" spc="-1" strike="noStrike">
              <a:latin typeface="Arial"/>
            </a:endParaRPr>
          </a:p>
          <a:p>
            <a:pPr lvl="1" marL="987480" indent="-428040">
              <a:lnSpc>
                <a:spcPts val="3271"/>
              </a:lnSpc>
              <a:spcBef>
                <a:spcPts val="706"/>
              </a:spcBef>
              <a:buClr>
                <a:srgbClr val="181a0e"/>
              </a:buClr>
              <a:buFont typeface="Symbol"/>
              <a:buChar char=""/>
              <a:tabLst>
                <a:tab algn="l" pos="987480"/>
                <a:tab algn="l" pos="988200"/>
              </a:tabLst>
            </a:pPr>
            <a:r>
              <a:rPr b="0" i="1" lang="en-US" sz="2900" spc="26" strike="noStrike">
                <a:solidFill>
                  <a:srgbClr val="181a0e"/>
                </a:solidFill>
                <a:latin typeface="Arial"/>
                <a:ea typeface="DejaVu Sans"/>
              </a:rPr>
              <a:t>Tokens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46" strike="noStrike">
                <a:solidFill>
                  <a:srgbClr val="181a0e"/>
                </a:solidFill>
                <a:latin typeface="Arial"/>
                <a:ea typeface="DejaVu Sans"/>
              </a:rPr>
              <a:t>are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69" strike="noStrike">
                <a:solidFill>
                  <a:srgbClr val="181a0e"/>
                </a:solidFill>
                <a:latin typeface="Arial"/>
                <a:ea typeface="DejaVu Sans"/>
              </a:rPr>
              <a:t>separately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106" strike="noStrike">
                <a:solidFill>
                  <a:srgbClr val="181a0e"/>
                </a:solidFill>
                <a:latin typeface="Arial"/>
                <a:ea typeface="DejaVu Sans"/>
              </a:rPr>
              <a:t>identiﬁable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80" strike="noStrike">
                <a:solidFill>
                  <a:srgbClr val="181a0e"/>
                </a:solidFill>
                <a:latin typeface="Arial"/>
                <a:ea typeface="DejaVu Sans"/>
              </a:rPr>
              <a:t>blocks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160" strike="noStrike">
                <a:solidFill>
                  <a:srgbClr val="181a0e"/>
                </a:solidFill>
                <a:latin typeface="Arial"/>
                <a:ea typeface="DejaVu Sans"/>
              </a:rPr>
              <a:t>with  </a:t>
            </a:r>
            <a:r>
              <a:rPr b="0" i="1" lang="en-US" sz="2900" spc="92" strike="noStrike">
                <a:solidFill>
                  <a:srgbClr val="181a0e"/>
                </a:solidFill>
                <a:latin typeface="Arial"/>
                <a:ea typeface="DejaVu Sans"/>
              </a:rPr>
              <a:t>collective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80" strike="noStrike">
                <a:solidFill>
                  <a:srgbClr val="181a0e"/>
                </a:solidFill>
                <a:latin typeface="Arial"/>
                <a:ea typeface="DejaVu Sans"/>
              </a:rPr>
              <a:t>meaning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E3555E-C045-47E0-A5D3-BA74C958296E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1083600" y="396000"/>
            <a:ext cx="3944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5" strike="noStrike">
                <a:solidFill>
                  <a:srgbClr val="4f271c"/>
                </a:solidFill>
                <a:latin typeface="Tw Cen MT"/>
              </a:rPr>
              <a:t>NFA </a:t>
            </a:r>
            <a:r>
              <a:rPr b="0" lang="en-US" sz="4400" spc="301" strike="noStrike">
                <a:solidFill>
                  <a:srgbClr val="4f271c"/>
                </a:solidFill>
                <a:latin typeface="Tw Cen MT"/>
              </a:rPr>
              <a:t>to</a:t>
            </a:r>
            <a:r>
              <a:rPr b="0" lang="en-US" sz="4400" spc="-681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-32" strike="noStrike">
                <a:solidFill>
                  <a:srgbClr val="4f271c"/>
                </a:solidFill>
                <a:latin typeface="Tw Cen MT"/>
              </a:rPr>
              <a:t>DFA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48" name="object 3"/>
          <p:cNvSpPr/>
          <p:nvPr/>
        </p:nvSpPr>
        <p:spPr>
          <a:xfrm>
            <a:off x="762120" y="1828800"/>
            <a:ext cx="7848000" cy="37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4880" bIns="0" anchor="t">
            <a:spAutoFit/>
          </a:bodyPr>
          <a:p>
            <a:pPr marL="466560" indent="-429120">
              <a:lnSpc>
                <a:spcPct val="100000"/>
              </a:lnSpc>
              <a:spcBef>
                <a:spcPts val="590"/>
              </a:spcBef>
              <a:buClr>
                <a:srgbClr val="181a0e"/>
              </a:buClr>
              <a:buFont typeface="StarSymbol"/>
              <a:buChar char="■"/>
              <a:tabLst>
                <a:tab algn="l" pos="466200"/>
                <a:tab algn="l" pos="467280"/>
              </a:tabLst>
            </a:pPr>
            <a:r>
              <a:rPr b="0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The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algorithm</a:t>
            </a:r>
            <a:r>
              <a:rPr b="0" lang="en-US" sz="2400" spc="-466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produces:</a:t>
            </a:r>
            <a:endParaRPr b="0" lang="en-US" sz="2400" spc="-1" strike="noStrike">
              <a:latin typeface="Arial"/>
            </a:endParaRPr>
          </a:p>
          <a:p>
            <a:pPr lvl="1" marL="996840" indent="-421560">
              <a:lnSpc>
                <a:spcPts val="3271"/>
              </a:lnSpc>
              <a:spcBef>
                <a:spcPts val="774"/>
              </a:spcBef>
              <a:buClr>
                <a:srgbClr val="181a0e"/>
              </a:buClr>
              <a:buFont typeface="Symbol"/>
              <a:buChar char=""/>
              <a:tabLst>
                <a:tab algn="l" pos="996840"/>
                <a:tab algn="l" pos="997560"/>
              </a:tabLst>
            </a:pPr>
            <a:r>
              <a:rPr b="1" i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Dstates</a:t>
            </a:r>
            <a:r>
              <a:rPr b="1" i="1" lang="en-US" sz="2400" spc="-381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i="1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set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00" strike="noStrike">
                <a:solidFill>
                  <a:srgbClr val="181a0e"/>
                </a:solidFill>
                <a:latin typeface="Arial"/>
                <a:ea typeface="DejaVu Sans"/>
              </a:rPr>
              <a:t>states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85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00" strike="noStrike">
                <a:solidFill>
                  <a:srgbClr val="181a0e"/>
                </a:solidFill>
                <a:latin typeface="Arial"/>
                <a:ea typeface="DejaVu Sans"/>
              </a:rPr>
              <a:t>new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26" strike="noStrike">
                <a:solidFill>
                  <a:srgbClr val="181a0e"/>
                </a:solidFill>
                <a:latin typeface="Arial"/>
                <a:ea typeface="DejaVu Sans"/>
              </a:rPr>
              <a:t>DFA  </a:t>
            </a:r>
            <a:r>
              <a:rPr b="0" i="1" lang="en-US" sz="2400" spc="92" strike="noStrike">
                <a:solidFill>
                  <a:srgbClr val="181a0e"/>
                </a:solidFill>
                <a:latin typeface="Arial"/>
                <a:ea typeface="DejaVu Sans"/>
              </a:rPr>
              <a:t>consisting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00" strike="noStrike">
                <a:solidFill>
                  <a:srgbClr val="181a0e"/>
                </a:solidFill>
                <a:latin typeface="Arial"/>
                <a:ea typeface="DejaVu Sans"/>
              </a:rPr>
              <a:t>sets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85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00" strike="noStrike">
                <a:solidFill>
                  <a:srgbClr val="181a0e"/>
                </a:solidFill>
                <a:latin typeface="Arial"/>
                <a:ea typeface="DejaVu Sans"/>
              </a:rPr>
              <a:t>states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85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7" strike="noStrike">
                <a:solidFill>
                  <a:srgbClr val="181a0e"/>
                </a:solidFill>
                <a:latin typeface="Arial"/>
                <a:ea typeface="DejaVu Sans"/>
              </a:rPr>
              <a:t>NFA</a:t>
            </a:r>
            <a:endParaRPr b="0" lang="en-US" sz="2400" spc="-1" strike="noStrike">
              <a:latin typeface="Arial"/>
            </a:endParaRPr>
          </a:p>
          <a:p>
            <a:pPr lvl="1" marL="996840" indent="-422280">
              <a:lnSpc>
                <a:spcPct val="100000"/>
              </a:lnSpc>
              <a:spcBef>
                <a:spcPts val="420"/>
              </a:spcBef>
              <a:buClr>
                <a:srgbClr val="181a0e"/>
              </a:buClr>
              <a:buFont typeface="Symbol"/>
              <a:buChar char=""/>
              <a:tabLst>
                <a:tab algn="l" pos="996840"/>
                <a:tab algn="l" pos="997560"/>
              </a:tabLst>
            </a:pPr>
            <a:r>
              <a:rPr b="1" i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Dtran</a:t>
            </a:r>
            <a:r>
              <a:rPr b="1" i="1" lang="en-US" sz="2400" spc="-381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i="1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transition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00" strike="noStrike">
                <a:solidFill>
                  <a:srgbClr val="181a0e"/>
                </a:solidFill>
                <a:latin typeface="Arial"/>
                <a:ea typeface="DejaVu Sans"/>
              </a:rPr>
              <a:t>table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85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00" strike="noStrike">
                <a:solidFill>
                  <a:srgbClr val="181a0e"/>
                </a:solidFill>
                <a:latin typeface="Arial"/>
                <a:ea typeface="DejaVu Sans"/>
              </a:rPr>
              <a:t>new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26" strike="noStrike">
                <a:solidFill>
                  <a:srgbClr val="181a0e"/>
                </a:solidFill>
                <a:latin typeface="Arial"/>
                <a:ea typeface="DejaVu Sans"/>
              </a:rPr>
              <a:t>DFA</a:t>
            </a:r>
            <a:endParaRPr b="0" lang="en-US" sz="2400" spc="-1" strike="noStrike">
              <a:latin typeface="Arial"/>
            </a:endParaRPr>
          </a:p>
          <a:p>
            <a:pPr marL="466560" indent="-429120">
              <a:lnSpc>
                <a:spcPct val="100000"/>
              </a:lnSpc>
              <a:spcBef>
                <a:spcPts val="989"/>
              </a:spcBef>
              <a:buClr>
                <a:srgbClr val="181a0e"/>
              </a:buClr>
              <a:buFont typeface="StarSymbol"/>
              <a:buChar char="■"/>
              <a:tabLst>
                <a:tab algn="l" pos="466200"/>
                <a:tab algn="l" pos="467280"/>
              </a:tabLst>
            </a:pPr>
            <a:r>
              <a:rPr b="0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40" strike="noStrike">
                <a:solidFill>
                  <a:srgbClr val="181a0e"/>
                </a:solidFill>
                <a:latin typeface="Arial"/>
                <a:ea typeface="DejaVu Sans"/>
              </a:rPr>
              <a:t>start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state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85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-21" strike="noStrike">
                <a:solidFill>
                  <a:srgbClr val="181a0e"/>
                </a:solidFill>
                <a:latin typeface="Arial"/>
                <a:ea typeface="DejaVu Sans"/>
              </a:rPr>
              <a:t>DFA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4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ε-closure(q</a:t>
            </a:r>
            <a:r>
              <a:rPr b="0" lang="en-US" sz="2400" spc="83" strike="noStrike" baseline="-32000">
                <a:solidFill>
                  <a:srgbClr val="181a0e"/>
                </a:solidFill>
                <a:latin typeface="Arial"/>
                <a:ea typeface="DejaVu Sans"/>
              </a:rPr>
              <a:t>0</a:t>
            </a:r>
            <a:r>
              <a:rPr b="0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  <a:p>
            <a:pPr marL="466560" indent="-429120">
              <a:lnSpc>
                <a:spcPts val="3271"/>
              </a:lnSpc>
              <a:spcBef>
                <a:spcPts val="1276"/>
              </a:spcBef>
              <a:buClr>
                <a:srgbClr val="181a0e"/>
              </a:buClr>
              <a:buFont typeface="StarSymbol"/>
              <a:buChar char="■"/>
              <a:tabLst>
                <a:tab algn="l" pos="466200"/>
                <a:tab algn="l" pos="467280"/>
              </a:tabLst>
            </a:pPr>
            <a:r>
              <a:rPr b="0" lang="en-US" sz="2400" spc="165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set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Dstates </a:t>
            </a:r>
            <a:r>
              <a:rPr b="0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21" strike="noStrike">
                <a:solidFill>
                  <a:srgbClr val="181a0e"/>
                </a:solidFill>
                <a:latin typeface="Arial"/>
                <a:ea typeface="DejaVu Sans"/>
              </a:rPr>
              <a:t>an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accepting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14" strike="noStrike">
                <a:solidFill>
                  <a:srgbClr val="181a0e"/>
                </a:solidFill>
                <a:latin typeface="Arial"/>
                <a:ea typeface="DejaVu Sans"/>
              </a:rPr>
              <a:t>state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85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-21" strike="noStrike">
                <a:solidFill>
                  <a:srgbClr val="181a0e"/>
                </a:solidFill>
                <a:latin typeface="Arial"/>
                <a:ea typeface="DejaVu Sans"/>
              </a:rPr>
              <a:t>DFA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65" strike="noStrike">
                <a:solidFill>
                  <a:srgbClr val="181a0e"/>
                </a:solidFill>
                <a:latin typeface="Arial"/>
                <a:ea typeface="DejaVu Sans"/>
              </a:rPr>
              <a:t>if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it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-26" strike="noStrike">
                <a:solidFill>
                  <a:srgbClr val="181a0e"/>
                </a:solidFill>
                <a:latin typeface="Arial"/>
                <a:ea typeface="DejaVu Sans"/>
              </a:rPr>
              <a:t>a  </a:t>
            </a:r>
            <a:r>
              <a:rPr b="0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set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7" strike="noStrike">
                <a:solidFill>
                  <a:srgbClr val="181a0e"/>
                </a:solidFill>
                <a:latin typeface="Arial"/>
                <a:ea typeface="DejaVu Sans"/>
              </a:rPr>
              <a:t>NFA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0" strike="noStrike">
                <a:solidFill>
                  <a:srgbClr val="181a0e"/>
                </a:solidFill>
                <a:latin typeface="Arial"/>
                <a:ea typeface="DejaVu Sans"/>
              </a:rPr>
              <a:t>states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containing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at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least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one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accepting 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state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400" spc="-500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7" strike="noStrike">
                <a:solidFill>
                  <a:srgbClr val="181a0e"/>
                </a:solidFill>
                <a:latin typeface="Arial"/>
                <a:ea typeface="DejaVu Sans"/>
              </a:rPr>
              <a:t>NFA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26BE2E-1563-4834-804D-CB91704013A7}" type="slidenum">
              <a:t>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533520" y="376560"/>
            <a:ext cx="27259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800" spc="120" strike="noStrike">
                <a:solidFill>
                  <a:srgbClr val="4f271c"/>
                </a:solidFill>
                <a:latin typeface="Tw Cen MT"/>
              </a:rPr>
              <a:t>Al</a:t>
            </a:r>
            <a:r>
              <a:rPr b="0" lang="en-US" sz="2800" spc="140" strike="noStrike">
                <a:solidFill>
                  <a:srgbClr val="4f271c"/>
                </a:solidFill>
                <a:latin typeface="Tw Cen MT"/>
              </a:rPr>
              <a:t>gorithm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50" name="object 4"/>
          <p:cNvSpPr/>
          <p:nvPr/>
        </p:nvSpPr>
        <p:spPr>
          <a:xfrm>
            <a:off x="914400" y="1676520"/>
            <a:ext cx="6101640" cy="505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8960" bIns="0" anchor="t">
            <a:spAutoFit/>
          </a:bodyPr>
          <a:p>
            <a:pPr marL="25560">
              <a:lnSpc>
                <a:spcPct val="100000"/>
              </a:lnSpc>
              <a:spcBef>
                <a:spcPts val="1094"/>
              </a:spcBef>
              <a:buNone/>
            </a:pPr>
            <a:r>
              <a:rPr b="0" lang="en-US" sz="2000" spc="134" strike="noStrike">
                <a:solidFill>
                  <a:srgbClr val="181a0e"/>
                </a:solidFill>
                <a:latin typeface="Arial"/>
                <a:ea typeface="DejaVu Sans"/>
              </a:rPr>
              <a:t>Put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55" strike="noStrike">
                <a:solidFill>
                  <a:srgbClr val="181a0e"/>
                </a:solidFill>
                <a:latin typeface="Arial"/>
                <a:ea typeface="DejaVu Sans"/>
              </a:rPr>
              <a:t>ε-closure(q</a:t>
            </a:r>
            <a:r>
              <a:rPr b="0" lang="en-US" sz="2000" spc="83" strike="noStrike" baseline="-31000">
                <a:solidFill>
                  <a:srgbClr val="181a0e"/>
                </a:solidFill>
                <a:latin typeface="Arial"/>
                <a:ea typeface="DejaVu Sans"/>
              </a:rPr>
              <a:t>0</a:t>
            </a:r>
            <a:r>
              <a:rPr b="0" lang="en-US" sz="2000" spc="55" strike="noStrike">
                <a:solidFill>
                  <a:srgbClr val="181a0e"/>
                </a:solidFill>
                <a:latin typeface="Arial"/>
                <a:ea typeface="DejaVu Sans"/>
              </a:rPr>
              <a:t>)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" strike="noStrike">
                <a:solidFill>
                  <a:srgbClr val="181a0e"/>
                </a:solidFill>
                <a:latin typeface="Arial"/>
                <a:ea typeface="DejaVu Sans"/>
              </a:rPr>
              <a:t>as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21" strike="noStrike">
                <a:solidFill>
                  <a:srgbClr val="181a0e"/>
                </a:solidFill>
                <a:latin typeface="Arial"/>
                <a:ea typeface="DejaVu Sans"/>
              </a:rPr>
              <a:t>an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86" strike="noStrike">
                <a:solidFill>
                  <a:srgbClr val="181a0e"/>
                </a:solidFill>
                <a:latin typeface="Arial"/>
                <a:ea typeface="DejaVu Sans"/>
              </a:rPr>
              <a:t>unmarked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09" strike="noStrike">
                <a:solidFill>
                  <a:srgbClr val="181a0e"/>
                </a:solidFill>
                <a:latin typeface="Arial"/>
                <a:ea typeface="DejaVu Sans"/>
              </a:rPr>
              <a:t>state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55" strike="noStrike">
                <a:solidFill>
                  <a:srgbClr val="181a0e"/>
                </a:solidFill>
                <a:latin typeface="Arial"/>
                <a:ea typeface="DejaVu Sans"/>
              </a:rPr>
              <a:t>in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75" strike="noStrike">
                <a:solidFill>
                  <a:srgbClr val="181a0e"/>
                </a:solidFill>
                <a:latin typeface="Arial"/>
                <a:ea typeface="DejaVu Sans"/>
              </a:rPr>
              <a:t>Dstates</a:t>
            </a:r>
            <a:endParaRPr b="0" lang="en-US" sz="2000" spc="-1" strike="noStrike">
              <a:latin typeface="Arial"/>
            </a:endParaRPr>
          </a:p>
          <a:p>
            <a:pPr marL="25560">
              <a:lnSpc>
                <a:spcPct val="100000"/>
              </a:lnSpc>
              <a:spcBef>
                <a:spcPts val="1001"/>
              </a:spcBef>
              <a:buNone/>
            </a:pPr>
            <a:r>
              <a:rPr b="1" lang="en-US" sz="2000" spc="-1" strike="noStrike">
                <a:solidFill>
                  <a:srgbClr val="181a0e"/>
                </a:solidFill>
                <a:latin typeface="Verdana"/>
                <a:ea typeface="DejaVu Sans"/>
              </a:rPr>
              <a:t>While</a:t>
            </a:r>
            <a:r>
              <a:rPr b="1" lang="en-US" sz="2000" spc="-386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lang="en-US" sz="2000" spc="114" strike="noStrike">
                <a:solidFill>
                  <a:srgbClr val="181a0e"/>
                </a:solidFill>
                <a:latin typeface="Arial"/>
                <a:ea typeface="DejaVu Sans"/>
              </a:rPr>
              <a:t>there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21" strike="noStrike">
                <a:solidFill>
                  <a:srgbClr val="181a0e"/>
                </a:solidFill>
                <a:latin typeface="Arial"/>
                <a:ea typeface="DejaVu Sans"/>
              </a:rPr>
              <a:t>an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86" strike="noStrike">
                <a:solidFill>
                  <a:srgbClr val="181a0e"/>
                </a:solidFill>
                <a:latin typeface="Arial"/>
                <a:ea typeface="DejaVu Sans"/>
              </a:rPr>
              <a:t>unmarked</a:t>
            </a:r>
            <a:r>
              <a:rPr b="0" lang="en-US" sz="2000" spc="-17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06" strike="noStrike">
                <a:solidFill>
                  <a:srgbClr val="181a0e"/>
                </a:solidFill>
                <a:latin typeface="Arial"/>
                <a:ea typeface="DejaVu Sans"/>
              </a:rPr>
              <a:t>state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92" strike="noStrike">
                <a:solidFill>
                  <a:srgbClr val="181a0e"/>
                </a:solidFill>
                <a:latin typeface="Arial"/>
                <a:ea typeface="DejaVu Sans"/>
              </a:rPr>
              <a:t>T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55" strike="noStrike">
                <a:solidFill>
                  <a:srgbClr val="181a0e"/>
                </a:solidFill>
                <a:latin typeface="Arial"/>
                <a:ea typeface="DejaVu Sans"/>
              </a:rPr>
              <a:t>in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75" strike="noStrike">
                <a:solidFill>
                  <a:srgbClr val="181a0e"/>
                </a:solidFill>
                <a:latin typeface="Arial"/>
                <a:ea typeface="DejaVu Sans"/>
              </a:rPr>
              <a:t>Dstates</a:t>
            </a:r>
            <a:r>
              <a:rPr b="0" i="1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181a0e"/>
                </a:solidFill>
                <a:latin typeface="Verdana"/>
                <a:ea typeface="DejaVu Sans"/>
              </a:rPr>
              <a:t>do</a:t>
            </a:r>
            <a:endParaRPr b="0" lang="en-US" sz="2000" spc="-1" strike="noStrike">
              <a:latin typeface="Arial"/>
            </a:endParaRPr>
          </a:p>
          <a:p>
            <a:pPr marL="482040"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en-US" sz="2000" spc="120" strike="noStrike">
                <a:solidFill>
                  <a:srgbClr val="181a0e"/>
                </a:solidFill>
                <a:latin typeface="Arial"/>
                <a:ea typeface="DejaVu Sans"/>
              </a:rPr>
              <a:t>Mark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92" strike="noStrike">
                <a:solidFill>
                  <a:srgbClr val="181a0e"/>
                </a:solidFill>
                <a:latin typeface="Arial"/>
                <a:ea typeface="DejaVu Sans"/>
              </a:rPr>
              <a:t>T</a:t>
            </a:r>
            <a:endParaRPr b="0" lang="en-US" sz="2000" spc="-1" strike="noStrike">
              <a:latin typeface="Arial"/>
            </a:endParaRPr>
          </a:p>
          <a:p>
            <a:pPr marL="482040">
              <a:lnSpc>
                <a:spcPct val="100000"/>
              </a:lnSpc>
              <a:spcBef>
                <a:spcPts val="984"/>
              </a:spcBef>
              <a:buNone/>
            </a:pPr>
            <a:r>
              <a:rPr b="1" lang="en-US" sz="2000" spc="-1" strike="noStrike">
                <a:solidFill>
                  <a:srgbClr val="181a0e"/>
                </a:solidFill>
                <a:latin typeface="Verdana"/>
                <a:ea typeface="DejaVu Sans"/>
              </a:rPr>
              <a:t>For</a:t>
            </a:r>
            <a:r>
              <a:rPr b="1" lang="en-US" sz="2000" spc="-392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lang="en-US" sz="2000" spc="55" strike="noStrike">
                <a:solidFill>
                  <a:srgbClr val="181a0e"/>
                </a:solidFill>
                <a:latin typeface="Arial"/>
                <a:ea typeface="DejaVu Sans"/>
              </a:rPr>
              <a:t>each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14" strike="noStrike">
                <a:solidFill>
                  <a:srgbClr val="181a0e"/>
                </a:solidFill>
                <a:latin typeface="Arial"/>
                <a:ea typeface="DejaVu Sans"/>
              </a:rPr>
              <a:t>input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86" strike="noStrike">
                <a:solidFill>
                  <a:srgbClr val="181a0e"/>
                </a:solidFill>
                <a:latin typeface="Arial"/>
                <a:ea typeface="DejaVu Sans"/>
              </a:rPr>
              <a:t>symbol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181a0e"/>
                </a:solidFill>
                <a:latin typeface="AoyagiKouzanFontT"/>
                <a:ea typeface="DejaVu Sans"/>
              </a:rPr>
              <a:t>∈</a:t>
            </a:r>
            <a:r>
              <a:rPr b="0" lang="en-US" sz="2000" spc="-806" strike="noStrike">
                <a:solidFill>
                  <a:srgbClr val="181a0e"/>
                </a:solidFill>
                <a:latin typeface="AoyagiKouzanFontT"/>
                <a:ea typeface="DejaVu Sans"/>
              </a:rPr>
              <a:t> </a:t>
            </a:r>
            <a:r>
              <a:rPr b="0" lang="en-US" sz="2400" spc="-545" strike="noStrike">
                <a:solidFill>
                  <a:srgbClr val="181a0e"/>
                </a:solidFill>
                <a:latin typeface="Arial"/>
                <a:ea typeface="DejaVu Sans"/>
              </a:rPr>
              <a:t>∑        </a:t>
            </a:r>
            <a:r>
              <a:rPr b="0" lang="en-US" sz="2400" spc="-4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181a0e"/>
                </a:solidFill>
                <a:latin typeface="Verdana"/>
                <a:ea typeface="DejaVu Sans"/>
              </a:rPr>
              <a:t>do</a:t>
            </a:r>
            <a:endParaRPr b="0" lang="en-US" sz="2000" spc="-1" strike="noStrike">
              <a:latin typeface="Arial"/>
            </a:endParaRPr>
          </a:p>
          <a:p>
            <a:pPr marL="939240">
              <a:lnSpc>
                <a:spcPct val="100000"/>
              </a:lnSpc>
              <a:spcBef>
                <a:spcPts val="1006"/>
              </a:spcBef>
              <a:buNone/>
            </a:pPr>
            <a:r>
              <a:rPr b="0" lang="en-US" sz="2000" spc="-41" strike="noStrike">
                <a:solidFill>
                  <a:srgbClr val="181a0e"/>
                </a:solidFill>
                <a:latin typeface="Arial"/>
                <a:ea typeface="DejaVu Sans"/>
              </a:rPr>
              <a:t>U </a:t>
            </a:r>
            <a:r>
              <a:rPr b="0" lang="en-US" sz="2000" spc="-80" strike="noStrike">
                <a:solidFill>
                  <a:srgbClr val="181a0e"/>
                </a:solidFill>
                <a:latin typeface="Arial"/>
                <a:ea typeface="DejaVu Sans"/>
              </a:rPr>
              <a:t>= </a:t>
            </a:r>
            <a:r>
              <a:rPr b="0" lang="en-US" sz="2000" spc="9" strike="noStrike">
                <a:solidFill>
                  <a:srgbClr val="181a0e"/>
                </a:solidFill>
                <a:latin typeface="Arial"/>
                <a:ea typeface="DejaVu Sans"/>
              </a:rPr>
              <a:t>ε-closure(move(T,</a:t>
            </a:r>
            <a:r>
              <a:rPr b="0" lang="en-US" sz="2000" spc="-426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100" strike="noStrike">
                <a:solidFill>
                  <a:srgbClr val="181a0e"/>
                </a:solidFill>
                <a:latin typeface="Arial"/>
                <a:ea typeface="DejaVu Sans"/>
              </a:rPr>
              <a:t>a))</a:t>
            </a:r>
            <a:endParaRPr b="0" lang="en-US" sz="2000" spc="-1" strike="noStrike">
              <a:latin typeface="Arial"/>
            </a:endParaRPr>
          </a:p>
          <a:p>
            <a:pPr marL="939240">
              <a:lnSpc>
                <a:spcPct val="100000"/>
              </a:lnSpc>
              <a:spcBef>
                <a:spcPts val="995"/>
              </a:spcBef>
              <a:buNone/>
            </a:pPr>
            <a:r>
              <a:rPr b="1" lang="en-US" sz="2000" spc="-1" strike="noStrike">
                <a:solidFill>
                  <a:srgbClr val="181a0e"/>
                </a:solidFill>
                <a:latin typeface="Verdana"/>
                <a:ea typeface="DejaVu Sans"/>
              </a:rPr>
              <a:t>If </a:t>
            </a:r>
            <a:r>
              <a:rPr b="0" lang="en-US" sz="2000" spc="-41" strike="noStrike">
                <a:solidFill>
                  <a:srgbClr val="181a0e"/>
                </a:solidFill>
                <a:latin typeface="Arial"/>
                <a:ea typeface="DejaVu Sans"/>
              </a:rPr>
              <a:t>U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45" strike="noStrike">
                <a:solidFill>
                  <a:srgbClr val="181a0e"/>
                </a:solidFill>
                <a:latin typeface="Arial"/>
                <a:ea typeface="DejaVu Sans"/>
              </a:rPr>
              <a:t>not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55" strike="noStrike">
                <a:solidFill>
                  <a:srgbClr val="181a0e"/>
                </a:solidFill>
                <a:latin typeface="Arial"/>
                <a:ea typeface="DejaVu Sans"/>
              </a:rPr>
              <a:t>in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75" strike="noStrike">
                <a:solidFill>
                  <a:srgbClr val="181a0e"/>
                </a:solidFill>
                <a:latin typeface="Arial"/>
                <a:ea typeface="DejaVu Sans"/>
              </a:rPr>
              <a:t>Dstates</a:t>
            </a:r>
            <a:r>
              <a:rPr b="0" i="1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181a0e"/>
                </a:solidFill>
                <a:latin typeface="Verdana"/>
                <a:ea typeface="DejaVu Sans"/>
              </a:rPr>
              <a:t>then</a:t>
            </a:r>
            <a:endParaRPr b="0" lang="en-US" sz="2000" spc="-1" strike="noStrike">
              <a:latin typeface="Arial"/>
            </a:endParaRPr>
          </a:p>
          <a:p>
            <a:pPr marL="1396440"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en-US" sz="2000" spc="94" strike="noStrike">
                <a:solidFill>
                  <a:srgbClr val="181a0e"/>
                </a:solidFill>
                <a:latin typeface="Arial"/>
                <a:ea typeface="DejaVu Sans"/>
              </a:rPr>
              <a:t>Add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41" strike="noStrike">
                <a:solidFill>
                  <a:srgbClr val="181a0e"/>
                </a:solidFill>
                <a:latin typeface="Arial"/>
                <a:ea typeface="DejaVu Sans"/>
              </a:rPr>
              <a:t>U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" strike="noStrike">
                <a:solidFill>
                  <a:srgbClr val="181a0e"/>
                </a:solidFill>
                <a:latin typeface="Arial"/>
                <a:ea typeface="DejaVu Sans"/>
              </a:rPr>
              <a:t>as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21" strike="noStrike">
                <a:solidFill>
                  <a:srgbClr val="181a0e"/>
                </a:solidFill>
                <a:latin typeface="Arial"/>
                <a:ea typeface="DejaVu Sans"/>
              </a:rPr>
              <a:t>an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86" strike="noStrike">
                <a:solidFill>
                  <a:srgbClr val="181a0e"/>
                </a:solidFill>
                <a:latin typeface="Arial"/>
                <a:ea typeface="DejaVu Sans"/>
              </a:rPr>
              <a:t>unmarked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06" strike="noStrike">
                <a:solidFill>
                  <a:srgbClr val="181a0e"/>
                </a:solidFill>
                <a:latin typeface="Arial"/>
                <a:ea typeface="DejaVu Sans"/>
              </a:rPr>
              <a:t>state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85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75" strike="noStrike">
                <a:solidFill>
                  <a:srgbClr val="181a0e"/>
                </a:solidFill>
                <a:latin typeface="Arial"/>
                <a:ea typeface="DejaVu Sans"/>
              </a:rPr>
              <a:t>Dstates</a:t>
            </a:r>
            <a:endParaRPr b="0" lang="en-US" sz="2000" spc="-1" strike="noStrike">
              <a:latin typeface="Arial"/>
            </a:endParaRPr>
          </a:p>
          <a:p>
            <a:pPr marL="939240">
              <a:lnSpc>
                <a:spcPct val="100000"/>
              </a:lnSpc>
              <a:spcBef>
                <a:spcPts val="1001"/>
              </a:spcBef>
              <a:buNone/>
            </a:pPr>
            <a:r>
              <a:rPr b="1" lang="en-US" sz="2000" spc="-1" strike="noStrike">
                <a:solidFill>
                  <a:srgbClr val="181a0e"/>
                </a:solidFill>
                <a:latin typeface="Verdana"/>
                <a:ea typeface="DejaVu Sans"/>
              </a:rPr>
              <a:t>End if</a:t>
            </a:r>
            <a:endParaRPr b="0" lang="en-US" sz="2000" spc="-1" strike="noStrike">
              <a:latin typeface="Arial"/>
            </a:endParaRPr>
          </a:p>
          <a:p>
            <a:pPr marL="939240">
              <a:lnSpc>
                <a:spcPct val="100000"/>
              </a:lnSpc>
              <a:spcBef>
                <a:spcPts val="995"/>
              </a:spcBef>
              <a:buNone/>
            </a:pPr>
            <a:r>
              <a:rPr b="0" i="1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Dtran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[T, a] </a:t>
            </a:r>
            <a:r>
              <a:rPr b="0" lang="en-US" sz="2000" spc="-80" strike="noStrike">
                <a:solidFill>
                  <a:srgbClr val="181a0e"/>
                </a:solidFill>
                <a:latin typeface="Arial"/>
                <a:ea typeface="DejaVu Sans"/>
              </a:rPr>
              <a:t>=</a:t>
            </a:r>
            <a:r>
              <a:rPr b="0" lang="en-US" sz="2000" spc="-54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41" strike="noStrike">
                <a:solidFill>
                  <a:srgbClr val="181a0e"/>
                </a:solidFill>
                <a:latin typeface="Arial"/>
                <a:ea typeface="DejaVu Sans"/>
              </a:rPr>
              <a:t>U</a:t>
            </a:r>
            <a:endParaRPr b="0" lang="en-US" sz="2000" spc="-1" strike="noStrike">
              <a:latin typeface="Arial"/>
            </a:endParaRPr>
          </a:p>
          <a:p>
            <a:pPr marL="482040">
              <a:lnSpc>
                <a:spcPct val="100000"/>
              </a:lnSpc>
              <a:spcBef>
                <a:spcPts val="1001"/>
              </a:spcBef>
              <a:buNone/>
            </a:pPr>
            <a:r>
              <a:rPr b="1" lang="en-US" sz="2000" spc="-1" strike="noStrike">
                <a:solidFill>
                  <a:srgbClr val="181a0e"/>
                </a:solidFill>
                <a:latin typeface="Verdana"/>
                <a:ea typeface="DejaVu Sans"/>
              </a:rPr>
              <a:t>End do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1" name="object 5"/>
          <p:cNvSpPr/>
          <p:nvPr/>
        </p:nvSpPr>
        <p:spPr>
          <a:xfrm>
            <a:off x="1083600" y="6299640"/>
            <a:ext cx="196380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2000" spc="-1" strike="noStrike">
                <a:solidFill>
                  <a:srgbClr val="181a0e"/>
                </a:solidFill>
                <a:latin typeface="Verdana"/>
                <a:ea typeface="DejaVu Sans"/>
              </a:rPr>
              <a:t>End do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86BF4B-606E-425B-9ED7-C9D24F9C7DAC}" type="slidenum">
              <a:t>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object 2"/>
          <p:cNvSpPr/>
          <p:nvPr/>
        </p:nvSpPr>
        <p:spPr>
          <a:xfrm>
            <a:off x="659520" y="859680"/>
            <a:ext cx="8397000" cy="51570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1D14CA0-2D2F-49D6-B701-BF0A90E46CF0}" type="slidenum">
              <a:t>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object 2"/>
          <p:cNvSpPr/>
          <p:nvPr/>
        </p:nvSpPr>
        <p:spPr>
          <a:xfrm>
            <a:off x="695520" y="44640"/>
            <a:ext cx="8345520" cy="67305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CEB5F5D-7EA0-432D-85EC-69AFB0C89516}" type="slidenum">
              <a:t>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object 2"/>
          <p:cNvSpPr/>
          <p:nvPr/>
        </p:nvSpPr>
        <p:spPr>
          <a:xfrm>
            <a:off x="675000" y="99720"/>
            <a:ext cx="8376120" cy="66135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5A9011C-AA89-4DA8-BE6B-B501DBF1612F}" type="slidenum">
              <a:t>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object 2"/>
          <p:cNvSpPr/>
          <p:nvPr/>
        </p:nvSpPr>
        <p:spPr>
          <a:xfrm>
            <a:off x="1083600" y="630000"/>
            <a:ext cx="516420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45" strike="noStrike">
                <a:solidFill>
                  <a:srgbClr val="181a0e"/>
                </a:solidFill>
                <a:latin typeface="Arial"/>
                <a:ea typeface="DejaVu Sans"/>
              </a:rPr>
              <a:t>Practice</a:t>
            </a:r>
            <a:r>
              <a:rPr b="0" lang="en-US" sz="4400" spc="-36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4400" spc="120" strike="noStrike">
                <a:solidFill>
                  <a:srgbClr val="181a0e"/>
                </a:solidFill>
                <a:latin typeface="Arial"/>
                <a:ea typeface="DejaVu Sans"/>
              </a:rPr>
              <a:t>Question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6" name="object 3"/>
          <p:cNvSpPr/>
          <p:nvPr/>
        </p:nvSpPr>
        <p:spPr>
          <a:xfrm>
            <a:off x="1083600" y="1969560"/>
            <a:ext cx="638352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900" spc="-92" strike="noStrike">
                <a:solidFill>
                  <a:srgbClr val="181a0e"/>
                </a:solidFill>
                <a:latin typeface="Arial"/>
                <a:ea typeface="DejaVu Sans"/>
              </a:rPr>
              <a:t>Q)</a:t>
            </a:r>
            <a:r>
              <a:rPr b="0" lang="en-US" sz="29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94" strike="noStrike">
                <a:solidFill>
                  <a:srgbClr val="181a0e"/>
                </a:solidFill>
                <a:latin typeface="Arial"/>
                <a:ea typeface="DejaVu Sans"/>
              </a:rPr>
              <a:t>Convert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06" strike="noStrike">
                <a:solidFill>
                  <a:srgbClr val="181a0e"/>
                </a:solidFill>
                <a:latin typeface="Arial"/>
                <a:ea typeface="DejaVu Sans"/>
              </a:rPr>
              <a:t>following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7" strike="noStrike">
                <a:solidFill>
                  <a:srgbClr val="181a0e"/>
                </a:solidFill>
                <a:latin typeface="Arial"/>
                <a:ea typeface="DejaVu Sans"/>
              </a:rPr>
              <a:t>NFA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97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72" strike="noStrike">
                <a:solidFill>
                  <a:srgbClr val="181a0e"/>
                </a:solidFill>
                <a:latin typeface="Arial"/>
                <a:ea typeface="DejaVu Sans"/>
              </a:rPr>
              <a:t>DFA: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57" name="object 4"/>
          <p:cNvSpPr/>
          <p:nvPr/>
        </p:nvSpPr>
        <p:spPr>
          <a:xfrm>
            <a:off x="1083600" y="2514600"/>
            <a:ext cx="6542640" cy="34408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object 2"/>
          <p:cNvSpPr/>
          <p:nvPr/>
        </p:nvSpPr>
        <p:spPr>
          <a:xfrm>
            <a:off x="1083600" y="630000"/>
            <a:ext cx="524052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45" strike="noStrike">
                <a:solidFill>
                  <a:srgbClr val="181a0e"/>
                </a:solidFill>
                <a:latin typeface="Arial"/>
                <a:ea typeface="DejaVu Sans"/>
              </a:rPr>
              <a:t>Practice</a:t>
            </a:r>
            <a:r>
              <a:rPr b="0" lang="en-US" sz="4400" spc="-36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4400" spc="120" strike="noStrike">
                <a:solidFill>
                  <a:srgbClr val="181a0e"/>
                </a:solidFill>
                <a:latin typeface="Arial"/>
                <a:ea typeface="DejaVu Sans"/>
              </a:rPr>
              <a:t>Question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9" name="object 3"/>
          <p:cNvSpPr/>
          <p:nvPr/>
        </p:nvSpPr>
        <p:spPr>
          <a:xfrm>
            <a:off x="1083600" y="2275560"/>
            <a:ext cx="1354320" cy="4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900" spc="15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Ans: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60" name="object 4"/>
          <p:cNvSpPr/>
          <p:nvPr/>
        </p:nvSpPr>
        <p:spPr>
          <a:xfrm>
            <a:off x="914400" y="2666880"/>
            <a:ext cx="6882840" cy="23781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609480" y="380520"/>
            <a:ext cx="57736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-145" strike="noStrike">
                <a:solidFill>
                  <a:srgbClr val="4f271c"/>
                </a:solidFill>
                <a:latin typeface="Tw Cen MT"/>
              </a:rPr>
              <a:t>RE </a:t>
            </a:r>
            <a:r>
              <a:rPr b="0" lang="en-US" sz="4400" spc="301" strike="noStrike">
                <a:solidFill>
                  <a:srgbClr val="4f271c"/>
                </a:solidFill>
                <a:latin typeface="Tw Cen MT"/>
              </a:rPr>
              <a:t>to</a:t>
            </a:r>
            <a:r>
              <a:rPr b="0" lang="en-US" sz="4400" spc="-735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-32" strike="noStrike">
                <a:solidFill>
                  <a:srgbClr val="4f271c"/>
                </a:solidFill>
                <a:latin typeface="Tw Cen MT"/>
              </a:rPr>
              <a:t>DFA </a:t>
            </a:r>
            <a:r>
              <a:rPr b="0" lang="en-US" sz="4400" spc="86" strike="noStrike">
                <a:solidFill>
                  <a:srgbClr val="4f271c"/>
                </a:solidFill>
                <a:latin typeface="Tw Cen MT"/>
              </a:rPr>
              <a:t>(directly)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62" name="object 3"/>
          <p:cNvSpPr/>
          <p:nvPr/>
        </p:nvSpPr>
        <p:spPr>
          <a:xfrm>
            <a:off x="914400" y="1545120"/>
            <a:ext cx="7923960" cy="444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4880" bIns="0" anchor="t">
            <a:spAutoFit/>
          </a:bodyPr>
          <a:p>
            <a:pPr marL="12240">
              <a:lnSpc>
                <a:spcPct val="100000"/>
              </a:lnSpc>
              <a:spcBef>
                <a:spcPts val="590"/>
              </a:spcBef>
              <a:buNone/>
              <a:tabLst>
                <a:tab algn="l" pos="440640"/>
                <a:tab algn="l" pos="442080"/>
              </a:tabLst>
            </a:pPr>
            <a:r>
              <a:rPr b="0" lang="en-US" sz="2400" spc="134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Important</a:t>
            </a:r>
            <a:r>
              <a:rPr b="0" lang="en-US" sz="2400" spc="-197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400" spc="35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States:</a:t>
            </a:r>
            <a:endParaRPr b="0" lang="en-US" sz="2400" spc="-1" strike="noStrike">
              <a:latin typeface="Arial"/>
            </a:endParaRPr>
          </a:p>
          <a:p>
            <a:pPr lvl="1" marL="971640" indent="-412200">
              <a:lnSpc>
                <a:spcPts val="3271"/>
              </a:lnSpc>
              <a:spcBef>
                <a:spcPts val="774"/>
              </a:spcBef>
              <a:buClr>
                <a:srgbClr val="181a0e"/>
              </a:buClr>
              <a:buFont typeface="Symbol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The </a:t>
            </a:r>
            <a:r>
              <a:rPr b="0" i="1" lang="en-US" sz="2400" spc="140" strike="noStrike">
                <a:solidFill>
                  <a:srgbClr val="181a0e"/>
                </a:solidFill>
                <a:latin typeface="Arial"/>
                <a:ea typeface="DejaVu Sans"/>
              </a:rPr>
              <a:t>“important </a:t>
            </a:r>
            <a:r>
              <a:rPr b="0" i="1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states” </a:t>
            </a:r>
            <a:r>
              <a:rPr b="0" i="1" lang="en-US" sz="2400" spc="185" strike="noStrike">
                <a:solidFill>
                  <a:srgbClr val="181a0e"/>
                </a:solidFill>
                <a:latin typeface="Arial"/>
                <a:ea typeface="DejaVu Sans"/>
              </a:rPr>
              <a:t>of </a:t>
            </a:r>
            <a:r>
              <a:rPr b="0" i="1" lang="en-US" sz="2400" spc="21" strike="noStrike">
                <a:solidFill>
                  <a:srgbClr val="181a0e"/>
                </a:solidFill>
                <a:latin typeface="Arial"/>
                <a:ea typeface="DejaVu Sans"/>
              </a:rPr>
              <a:t>an </a:t>
            </a:r>
            <a:r>
              <a:rPr b="0" i="1" lang="en-US" sz="2400" spc="7" strike="noStrike">
                <a:solidFill>
                  <a:srgbClr val="181a0e"/>
                </a:solidFill>
                <a:latin typeface="Arial"/>
                <a:ea typeface="DejaVu Sans"/>
              </a:rPr>
              <a:t>NFA </a:t>
            </a:r>
            <a:r>
              <a:rPr b="0" i="1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are </a:t>
            </a:r>
            <a:r>
              <a:rPr b="0" i="1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those  </a:t>
            </a:r>
            <a:r>
              <a:rPr b="0" i="1" lang="en-US" sz="2400" spc="160" strike="noStrike">
                <a:solidFill>
                  <a:srgbClr val="181a0e"/>
                </a:solidFill>
                <a:latin typeface="Arial"/>
                <a:ea typeface="DejaVu Sans"/>
              </a:rPr>
              <a:t>without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null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transition;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54" strike="noStrike">
                <a:solidFill>
                  <a:srgbClr val="181a0e"/>
                </a:solidFill>
                <a:latin typeface="Arial"/>
                <a:ea typeface="DejaVu Sans"/>
              </a:rPr>
              <a:t>that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41" strike="noStrike">
                <a:solidFill>
                  <a:srgbClr val="181a0e"/>
                </a:solidFill>
                <a:latin typeface="Arial"/>
                <a:ea typeface="DejaVu Sans"/>
              </a:rPr>
              <a:t>is,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65" strike="noStrike">
                <a:solidFill>
                  <a:srgbClr val="181a0e"/>
                </a:solidFill>
                <a:latin typeface="Arial"/>
                <a:ea typeface="DejaVu Sans"/>
              </a:rPr>
              <a:t>if</a:t>
            </a:r>
            <a:r>
              <a:rPr b="0" i="1" lang="en-US" sz="2400" spc="-21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i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move({s},a) </a:t>
            </a:r>
            <a:r>
              <a:rPr b="0" i="1" lang="en-US" sz="2400" spc="140" strike="noStrike">
                <a:solidFill>
                  <a:srgbClr val="181a0e"/>
                </a:solidFill>
                <a:latin typeface="Arial"/>
                <a:ea typeface="DejaVu Sans"/>
              </a:rPr>
              <a:t>≠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-86" strike="noStrike">
                <a:solidFill>
                  <a:srgbClr val="181a0e"/>
                </a:solidFill>
                <a:latin typeface="Arial"/>
                <a:ea typeface="DejaVu Sans"/>
              </a:rPr>
              <a:t>ø  </a:t>
            </a:r>
            <a:r>
              <a:rPr b="0" i="1" lang="en-US" sz="2400" spc="160" strike="noStrike">
                <a:solidFill>
                  <a:srgbClr val="181a0e"/>
                </a:solidFill>
                <a:latin typeface="Arial"/>
                <a:ea typeface="DejaVu Sans"/>
              </a:rPr>
              <a:t>for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06" strike="noStrike">
                <a:solidFill>
                  <a:srgbClr val="181a0e"/>
                </a:solidFill>
                <a:latin typeface="Arial"/>
                <a:ea typeface="DejaVu Sans"/>
              </a:rPr>
              <a:t>some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i="1" lang="en-US" sz="2400" spc="-256" strike="noStrike">
                <a:solidFill>
                  <a:srgbClr val="181a0e"/>
                </a:solidFill>
                <a:latin typeface="Verdana"/>
                <a:ea typeface="DejaVu Sans"/>
              </a:rPr>
              <a:t>a</a:t>
            </a:r>
            <a:r>
              <a:rPr b="0" i="1" lang="en-US" sz="2400" spc="-256" strike="noStrike">
                <a:solidFill>
                  <a:srgbClr val="181a0e"/>
                </a:solidFill>
                <a:latin typeface="Arial"/>
                <a:ea typeface="DejaVu Sans"/>
              </a:rPr>
              <a:t>,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31" strike="noStrike">
                <a:solidFill>
                  <a:srgbClr val="181a0e"/>
                </a:solidFill>
                <a:latin typeface="Arial"/>
                <a:ea typeface="DejaVu Sans"/>
              </a:rPr>
              <a:t>then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i="1" lang="en-US" sz="2400" spc="-185" strike="noStrike">
                <a:solidFill>
                  <a:srgbClr val="181a0e"/>
                </a:solidFill>
                <a:latin typeface="Verdana"/>
                <a:ea typeface="DejaVu Sans"/>
              </a:rPr>
              <a:t>s</a:t>
            </a:r>
            <a:r>
              <a:rPr b="1" i="1" lang="en-US" sz="2400" spc="-375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i="1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21" strike="noStrike">
                <a:solidFill>
                  <a:srgbClr val="181a0e"/>
                </a:solidFill>
                <a:latin typeface="Arial"/>
                <a:ea typeface="DejaVu Sans"/>
              </a:rPr>
              <a:t>an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34" strike="noStrike">
                <a:solidFill>
                  <a:srgbClr val="181a0e"/>
                </a:solidFill>
                <a:latin typeface="Arial"/>
                <a:ea typeface="DejaVu Sans"/>
              </a:rPr>
              <a:t>important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14" strike="noStrike">
                <a:solidFill>
                  <a:srgbClr val="181a0e"/>
                </a:solidFill>
                <a:latin typeface="Arial"/>
                <a:ea typeface="DejaVu Sans"/>
              </a:rPr>
              <a:t>state</a:t>
            </a:r>
            <a:endParaRPr b="0" lang="en-US" sz="2400" spc="-1" strike="noStrike">
              <a:latin typeface="Arial"/>
            </a:endParaRPr>
          </a:p>
          <a:p>
            <a:pPr lvl="1" marL="971640" indent="-412200">
              <a:lnSpc>
                <a:spcPts val="3271"/>
              </a:lnSpc>
              <a:spcBef>
                <a:spcPts val="706"/>
              </a:spcBef>
              <a:buClr>
                <a:srgbClr val="181a0e"/>
              </a:buClr>
              <a:buFont typeface="Symbol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49" strike="noStrike">
                <a:solidFill>
                  <a:srgbClr val="181a0e"/>
                </a:solidFill>
                <a:latin typeface="Arial"/>
                <a:ea typeface="DejaVu Sans"/>
              </a:rPr>
              <a:t>In</a:t>
            </a:r>
            <a:r>
              <a:rPr b="0" i="1" lang="en-US" sz="24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21" strike="noStrike">
                <a:solidFill>
                  <a:srgbClr val="181a0e"/>
                </a:solidFill>
                <a:latin typeface="Arial"/>
                <a:ea typeface="DejaVu Sans"/>
              </a:rPr>
              <a:t>an</a:t>
            </a:r>
            <a:r>
              <a:rPr b="0" i="1" lang="en-US" sz="24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optimal</a:t>
            </a:r>
            <a:r>
              <a:rPr b="0" i="1" lang="en-US" sz="24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14" strike="noStrike">
                <a:solidFill>
                  <a:srgbClr val="181a0e"/>
                </a:solidFill>
                <a:latin typeface="Arial"/>
                <a:ea typeface="DejaVu Sans"/>
              </a:rPr>
              <a:t>state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machine,</a:t>
            </a:r>
            <a:r>
              <a:rPr b="0" i="1" lang="en-US" sz="24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5" strike="noStrike">
                <a:solidFill>
                  <a:srgbClr val="181a0e"/>
                </a:solidFill>
                <a:latin typeface="Arial"/>
                <a:ea typeface="DejaVu Sans"/>
              </a:rPr>
              <a:t>all</a:t>
            </a:r>
            <a:r>
              <a:rPr b="0" i="1" lang="en-US" sz="24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00" strike="noStrike">
                <a:solidFill>
                  <a:srgbClr val="181a0e"/>
                </a:solidFill>
                <a:latin typeface="Arial"/>
                <a:ea typeface="DejaVu Sans"/>
              </a:rPr>
              <a:t>states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are  </a:t>
            </a:r>
            <a:r>
              <a:rPr b="0" i="1" lang="en-US" sz="2400" spc="134" strike="noStrike">
                <a:solidFill>
                  <a:srgbClr val="181a0e"/>
                </a:solidFill>
                <a:latin typeface="Arial"/>
                <a:ea typeface="DejaVu Sans"/>
              </a:rPr>
              <a:t>important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00" strike="noStrike">
                <a:solidFill>
                  <a:srgbClr val="181a0e"/>
                </a:solidFill>
                <a:latin typeface="Arial"/>
                <a:ea typeface="DejaVu Sans"/>
              </a:rPr>
              <a:t>states</a:t>
            </a:r>
            <a:endParaRPr b="0" lang="en-US" sz="2400" spc="-1" strike="noStrike">
              <a:latin typeface="Arial"/>
            </a:endParaRPr>
          </a:p>
          <a:p>
            <a:pPr lvl="1" marL="971640" indent="-412200">
              <a:lnSpc>
                <a:spcPts val="3271"/>
              </a:lnSpc>
              <a:spcBef>
                <a:spcPts val="700"/>
              </a:spcBef>
              <a:buClr>
                <a:srgbClr val="181a0e"/>
              </a:buClr>
              <a:buFont typeface="Symbol"/>
              <a:buChar char=""/>
              <a:tabLst>
                <a:tab algn="l" pos="971640"/>
                <a:tab algn="l" pos="972360"/>
              </a:tabLst>
            </a:pPr>
            <a:r>
              <a:rPr b="0" i="1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subset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14" strike="noStrike">
                <a:solidFill>
                  <a:srgbClr val="181a0e"/>
                </a:solidFill>
                <a:latin typeface="Arial"/>
                <a:ea typeface="DejaVu Sans"/>
              </a:rPr>
              <a:t>construction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algorithm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uses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80" strike="noStrike">
                <a:solidFill>
                  <a:srgbClr val="181a0e"/>
                </a:solidFill>
                <a:latin typeface="Arial"/>
                <a:ea typeface="DejaVu Sans"/>
              </a:rPr>
              <a:t>only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  </a:t>
            </a:r>
            <a:r>
              <a:rPr b="0" i="1" lang="en-US" sz="2400" spc="134" strike="noStrike">
                <a:solidFill>
                  <a:srgbClr val="181a0e"/>
                </a:solidFill>
                <a:latin typeface="Arial"/>
                <a:ea typeface="DejaVu Sans"/>
              </a:rPr>
              <a:t>important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00" strike="noStrike">
                <a:solidFill>
                  <a:srgbClr val="181a0e"/>
                </a:solidFill>
                <a:latin typeface="Arial"/>
                <a:ea typeface="DejaVu Sans"/>
              </a:rPr>
              <a:t>states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06" strike="noStrike">
                <a:solidFill>
                  <a:srgbClr val="181a0e"/>
                </a:solidFill>
                <a:latin typeface="Arial"/>
                <a:ea typeface="DejaVu Sans"/>
              </a:rPr>
              <a:t>when</a:t>
            </a:r>
            <a:r>
              <a:rPr b="0" i="1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it</a:t>
            </a:r>
            <a:r>
              <a:rPr b="0" i="1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400" spc="106" strike="noStrike">
                <a:solidFill>
                  <a:srgbClr val="181a0e"/>
                </a:solidFill>
                <a:latin typeface="Arial"/>
                <a:ea typeface="DejaVu Sans"/>
              </a:rPr>
              <a:t>determines</a:t>
            </a:r>
            <a:endParaRPr b="0" lang="en-US" sz="2400" spc="-1" strike="noStrike">
              <a:latin typeface="Arial"/>
            </a:endParaRPr>
          </a:p>
          <a:p>
            <a:pPr marL="971640">
              <a:lnSpc>
                <a:spcPts val="3200"/>
              </a:lnSpc>
              <a:buNone/>
              <a:tabLst>
                <a:tab algn="l" pos="971640"/>
                <a:tab algn="l" pos="972360"/>
              </a:tabLst>
            </a:pPr>
            <a:r>
              <a:rPr b="1" i="1" lang="en-US" sz="2400" spc="-1" strike="noStrike">
                <a:solidFill>
                  <a:srgbClr val="181a0e"/>
                </a:solidFill>
                <a:latin typeface="Arial"/>
                <a:ea typeface="DejaVu Sans"/>
              </a:rPr>
              <a:t>ε</a:t>
            </a:r>
            <a:r>
              <a:rPr b="1" i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-closure(move(T,a))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AA201E-9880-4039-A8EC-1F72B3D4FF1E}" type="slidenum">
              <a:t>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533520" y="348120"/>
            <a:ext cx="31831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-145" strike="noStrike">
                <a:solidFill>
                  <a:srgbClr val="4f271c"/>
                </a:solidFill>
                <a:latin typeface="Tw Cen MT"/>
              </a:rPr>
              <a:t>RE </a:t>
            </a:r>
            <a:r>
              <a:rPr b="0" lang="en-US" sz="4400" spc="301" strike="noStrike">
                <a:solidFill>
                  <a:srgbClr val="4f271c"/>
                </a:solidFill>
                <a:latin typeface="Tw Cen MT"/>
              </a:rPr>
              <a:t>to</a:t>
            </a:r>
            <a:r>
              <a:rPr b="0" lang="en-US" sz="4400" spc="-517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-32" strike="noStrike">
                <a:solidFill>
                  <a:srgbClr val="4f271c"/>
                </a:solidFill>
                <a:latin typeface="Tw Cen MT"/>
              </a:rPr>
              <a:t>DFA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64" name="object 3"/>
          <p:cNvSpPr/>
          <p:nvPr/>
        </p:nvSpPr>
        <p:spPr>
          <a:xfrm>
            <a:off x="533520" y="1535040"/>
            <a:ext cx="8457480" cy="47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8600" bIns="0" anchor="t">
            <a:spAutoFit/>
          </a:bodyPr>
          <a:p>
            <a:pPr marL="12240">
              <a:lnSpc>
                <a:spcPct val="100000"/>
              </a:lnSpc>
              <a:spcBef>
                <a:spcPts val="1091"/>
              </a:spcBef>
              <a:buNone/>
              <a:tabLst>
                <a:tab algn="l" pos="440640"/>
                <a:tab algn="l" pos="442080"/>
              </a:tabLst>
            </a:pPr>
            <a:r>
              <a:rPr b="0" lang="en-US" sz="2800" spc="126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Augmented </a:t>
            </a:r>
            <a:r>
              <a:rPr b="0" lang="en-US" sz="2800" spc="29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Regular</a:t>
            </a:r>
            <a:r>
              <a:rPr b="0" lang="en-US" sz="2800" spc="-517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800" spc="26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Expression:</a:t>
            </a:r>
            <a:endParaRPr b="0" lang="en-US" sz="28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76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800" spc="75" strike="noStrike">
                <a:solidFill>
                  <a:srgbClr val="181a0e"/>
                </a:solidFill>
                <a:latin typeface="Arial"/>
                <a:ea typeface="DejaVu Sans"/>
              </a:rPr>
              <a:t>The </a:t>
            </a:r>
            <a:r>
              <a:rPr b="0" lang="en-US" sz="2800" spc="29" strike="noStrike">
                <a:solidFill>
                  <a:srgbClr val="181a0e"/>
                </a:solidFill>
                <a:latin typeface="Arial"/>
                <a:ea typeface="DejaVu Sans"/>
              </a:rPr>
              <a:t>ε-NFA </a:t>
            </a:r>
            <a:r>
              <a:rPr b="0" lang="en-US" sz="2800" spc="94" strike="noStrike">
                <a:solidFill>
                  <a:srgbClr val="181a0e"/>
                </a:solidFill>
                <a:latin typeface="Arial"/>
                <a:ea typeface="DejaVu Sans"/>
              </a:rPr>
              <a:t>created </a:t>
            </a:r>
            <a:r>
              <a:rPr b="0" lang="en-US" sz="2800" spc="180" strike="noStrike">
                <a:solidFill>
                  <a:srgbClr val="181a0e"/>
                </a:solidFill>
                <a:latin typeface="Arial"/>
                <a:ea typeface="DejaVu Sans"/>
              </a:rPr>
              <a:t>from </a:t>
            </a:r>
            <a:r>
              <a:rPr b="0" lang="en-US" sz="2800" spc="-97" strike="noStrike">
                <a:solidFill>
                  <a:srgbClr val="181a0e"/>
                </a:solidFill>
                <a:latin typeface="Arial"/>
                <a:ea typeface="DejaVu Sans"/>
              </a:rPr>
              <a:t>RE </a:t>
            </a:r>
            <a:r>
              <a:rPr b="0" lang="en-US" sz="2800" spc="26" strike="noStrike">
                <a:solidFill>
                  <a:srgbClr val="181a0e"/>
                </a:solidFill>
                <a:latin typeface="Arial"/>
                <a:ea typeface="DejaVu Sans"/>
              </a:rPr>
              <a:t>has </a:t>
            </a:r>
            <a:r>
              <a:rPr b="0" lang="en-US" sz="2800" spc="75" strike="noStrike">
                <a:solidFill>
                  <a:srgbClr val="181a0e"/>
                </a:solidFill>
                <a:latin typeface="Arial"/>
                <a:ea typeface="DejaVu Sans"/>
              </a:rPr>
              <a:t>exactly </a:t>
            </a:r>
            <a:r>
              <a:rPr b="0" lang="en-US" sz="2800" spc="86" strike="noStrike">
                <a:solidFill>
                  <a:srgbClr val="181a0e"/>
                </a:solidFill>
                <a:latin typeface="Arial"/>
                <a:ea typeface="DejaVu Sans"/>
              </a:rPr>
              <a:t>one  </a:t>
            </a:r>
            <a:r>
              <a:rPr b="0" lang="en-US" sz="2800" spc="94" strike="noStrike">
                <a:solidFill>
                  <a:srgbClr val="181a0e"/>
                </a:solidFill>
                <a:latin typeface="Arial"/>
                <a:ea typeface="DejaVu Sans"/>
              </a:rPr>
              <a:t>accepting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09" strike="noStrike">
                <a:solidFill>
                  <a:srgbClr val="181a0e"/>
                </a:solidFill>
                <a:latin typeface="Arial"/>
                <a:ea typeface="DejaVu Sans"/>
              </a:rPr>
              <a:t>state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55" strike="noStrike">
                <a:solidFill>
                  <a:srgbClr val="181a0e"/>
                </a:solidFill>
                <a:latin typeface="Arial"/>
                <a:ea typeface="DejaVu Sans"/>
              </a:rPr>
              <a:t>and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80" strike="noStrike">
                <a:solidFill>
                  <a:srgbClr val="181a0e"/>
                </a:solidFill>
                <a:latin typeface="Arial"/>
                <a:ea typeface="DejaVu Sans"/>
              </a:rPr>
              <a:t>it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80" strike="noStrike">
                <a:solidFill>
                  <a:srgbClr val="181a0e"/>
                </a:solidFill>
                <a:latin typeface="Arial"/>
                <a:ea typeface="DejaVu Sans"/>
              </a:rPr>
              <a:t>does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54" strike="noStrike">
                <a:solidFill>
                  <a:srgbClr val="181a0e"/>
                </a:solidFill>
                <a:latin typeface="Arial"/>
                <a:ea typeface="DejaVu Sans"/>
              </a:rPr>
              <a:t>not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29" strike="noStrike">
                <a:solidFill>
                  <a:srgbClr val="181a0e"/>
                </a:solidFill>
                <a:latin typeface="Arial"/>
                <a:ea typeface="DejaVu Sans"/>
              </a:rPr>
              <a:t>have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26" strike="noStrike">
                <a:solidFill>
                  <a:srgbClr val="181a0e"/>
                </a:solidFill>
                <a:latin typeface="Arial"/>
                <a:ea typeface="DejaVu Sans"/>
              </a:rPr>
              <a:t>any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09" strike="noStrike">
                <a:solidFill>
                  <a:srgbClr val="181a0e"/>
                </a:solidFill>
                <a:latin typeface="Arial"/>
                <a:ea typeface="DejaVu Sans"/>
              </a:rPr>
              <a:t>transition </a:t>
            </a:r>
            <a:r>
              <a:rPr b="0" lang="en-US" sz="2800" spc="-92" strike="noStrike">
                <a:solidFill>
                  <a:srgbClr val="181a0e"/>
                </a:solidFill>
                <a:latin typeface="Arial"/>
                <a:ea typeface="DejaVu Sans"/>
              </a:rPr>
              <a:t>i.e.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80" strike="noStrike">
                <a:solidFill>
                  <a:srgbClr val="181a0e"/>
                </a:solidFill>
                <a:latin typeface="Arial"/>
                <a:ea typeface="DejaVu Sans"/>
              </a:rPr>
              <a:t>it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54" strike="noStrike">
                <a:solidFill>
                  <a:srgbClr val="181a0e"/>
                </a:solidFill>
                <a:latin typeface="Arial"/>
                <a:ea typeface="DejaVu Sans"/>
              </a:rPr>
              <a:t>not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34" strike="noStrike">
                <a:solidFill>
                  <a:srgbClr val="181a0e"/>
                </a:solidFill>
                <a:latin typeface="Arial"/>
                <a:ea typeface="DejaVu Sans"/>
              </a:rPr>
              <a:t>important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14" strike="noStrike">
                <a:solidFill>
                  <a:srgbClr val="181a0e"/>
                </a:solidFill>
                <a:latin typeface="Arial"/>
                <a:ea typeface="DejaVu Sans"/>
              </a:rPr>
              <a:t>state</a:t>
            </a:r>
            <a:endParaRPr b="0" lang="en-US" sz="28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76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800" spc="80" strike="noStrike">
                <a:solidFill>
                  <a:srgbClr val="181a0e"/>
                </a:solidFill>
                <a:latin typeface="Arial"/>
                <a:ea typeface="DejaVu Sans"/>
              </a:rPr>
              <a:t>We</a:t>
            </a:r>
            <a:r>
              <a:rPr b="0" lang="en-US" sz="28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06" strike="noStrike">
                <a:solidFill>
                  <a:srgbClr val="181a0e"/>
                </a:solidFill>
                <a:latin typeface="Arial"/>
                <a:ea typeface="DejaVu Sans"/>
              </a:rPr>
              <a:t>introduce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21" strike="noStrike">
                <a:solidFill>
                  <a:srgbClr val="181a0e"/>
                </a:solidFill>
                <a:latin typeface="Arial"/>
                <a:ea typeface="DejaVu Sans"/>
              </a:rPr>
              <a:t>an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09" strike="noStrike">
                <a:solidFill>
                  <a:srgbClr val="181a0e"/>
                </a:solidFill>
                <a:latin typeface="Arial"/>
                <a:ea typeface="DejaVu Sans"/>
              </a:rPr>
              <a:t>“augmented</a:t>
            </a:r>
            <a:r>
              <a:rPr b="0" lang="en-US" sz="28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00" strike="noStrike">
                <a:solidFill>
                  <a:srgbClr val="181a0e"/>
                </a:solidFill>
                <a:latin typeface="Arial"/>
                <a:ea typeface="DejaVu Sans"/>
              </a:rPr>
              <a:t>character”</a:t>
            </a:r>
            <a:r>
              <a:rPr b="0" lang="en-US" sz="2800" spc="-216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800" spc="-1" strike="noStrike">
                <a:solidFill>
                  <a:srgbClr val="181a0e"/>
                </a:solidFill>
                <a:latin typeface="Verdana"/>
                <a:ea typeface="DejaVu Sans"/>
              </a:rPr>
              <a:t>#</a:t>
            </a:r>
            <a:r>
              <a:rPr b="1" lang="en-US" sz="2800" spc="-605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lang="en-US" sz="2800" spc="180" strike="noStrike">
                <a:solidFill>
                  <a:srgbClr val="181a0e"/>
                </a:solidFill>
                <a:latin typeface="Arial"/>
                <a:ea typeface="DejaVu Sans"/>
              </a:rPr>
              <a:t>from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51" strike="noStrike">
                <a:solidFill>
                  <a:srgbClr val="181a0e"/>
                </a:solidFill>
                <a:latin typeface="Arial"/>
                <a:ea typeface="DejaVu Sans"/>
              </a:rPr>
              <a:t>the  </a:t>
            </a:r>
            <a:r>
              <a:rPr b="0" lang="en-US" sz="2800" spc="94" strike="noStrike">
                <a:solidFill>
                  <a:srgbClr val="181a0e"/>
                </a:solidFill>
                <a:latin typeface="Arial"/>
                <a:ea typeface="DejaVu Sans"/>
              </a:rPr>
              <a:t>accepting</a:t>
            </a:r>
            <a:r>
              <a:rPr b="0" lang="en-US" sz="2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09" strike="noStrike">
                <a:solidFill>
                  <a:srgbClr val="181a0e"/>
                </a:solidFill>
                <a:latin typeface="Arial"/>
                <a:ea typeface="DejaVu Sans"/>
              </a:rPr>
              <a:t>state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97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86" strike="noStrike">
                <a:solidFill>
                  <a:srgbClr val="181a0e"/>
                </a:solidFill>
                <a:latin typeface="Arial"/>
                <a:ea typeface="DejaVu Sans"/>
              </a:rPr>
              <a:t>make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80" strike="noStrike">
                <a:solidFill>
                  <a:srgbClr val="181a0e"/>
                </a:solidFill>
                <a:latin typeface="Arial"/>
                <a:ea typeface="DejaVu Sans"/>
              </a:rPr>
              <a:t>it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21" strike="noStrike">
                <a:solidFill>
                  <a:srgbClr val="181a0e"/>
                </a:solidFill>
                <a:latin typeface="Arial"/>
                <a:ea typeface="DejaVu Sans"/>
              </a:rPr>
              <a:t>an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34" strike="noStrike">
                <a:solidFill>
                  <a:srgbClr val="181a0e"/>
                </a:solidFill>
                <a:latin typeface="Arial"/>
                <a:ea typeface="DejaVu Sans"/>
              </a:rPr>
              <a:t>important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14" strike="noStrike">
                <a:solidFill>
                  <a:srgbClr val="181a0e"/>
                </a:solidFill>
                <a:latin typeface="Arial"/>
                <a:ea typeface="DejaVu Sans"/>
              </a:rPr>
              <a:t>state</a:t>
            </a:r>
            <a:endParaRPr b="0" lang="en-US" sz="28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199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800" spc="75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69" strike="noStrike">
                <a:solidFill>
                  <a:srgbClr val="181a0e"/>
                </a:solidFill>
                <a:latin typeface="Arial"/>
                <a:ea typeface="DejaVu Sans"/>
              </a:rPr>
              <a:t>regular</a:t>
            </a:r>
            <a:r>
              <a:rPr b="0" lang="en-US" sz="28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66" strike="noStrike">
                <a:solidFill>
                  <a:srgbClr val="181a0e"/>
                </a:solidFill>
                <a:latin typeface="Arial"/>
                <a:ea typeface="DejaVu Sans"/>
              </a:rPr>
              <a:t>expression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800" spc="-1" strike="noStrike">
                <a:solidFill>
                  <a:srgbClr val="181a0e"/>
                </a:solidFill>
                <a:latin typeface="Verdana"/>
                <a:ea typeface="DejaVu Sans"/>
              </a:rPr>
              <a:t>(r)# </a:t>
            </a:r>
            <a:r>
              <a:rPr b="0" lang="en-US" sz="28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60" strike="noStrike">
                <a:solidFill>
                  <a:srgbClr val="181a0e"/>
                </a:solidFill>
                <a:latin typeface="Arial"/>
                <a:ea typeface="DejaVu Sans"/>
              </a:rPr>
              <a:t>called</a:t>
            </a:r>
            <a:r>
              <a:rPr b="0" lang="en-US" sz="28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8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00" strike="noStrike">
                <a:solidFill>
                  <a:srgbClr val="181a0e"/>
                </a:solidFill>
                <a:latin typeface="Arial"/>
                <a:ea typeface="DejaVu Sans"/>
              </a:rPr>
              <a:t>augmented  </a:t>
            </a:r>
            <a:r>
              <a:rPr b="0" lang="en-US" sz="2800" spc="69" strike="noStrike">
                <a:solidFill>
                  <a:srgbClr val="181a0e"/>
                </a:solidFill>
                <a:latin typeface="Arial"/>
                <a:ea typeface="DejaVu Sans"/>
              </a:rPr>
              <a:t>regular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66" strike="noStrike">
                <a:solidFill>
                  <a:srgbClr val="181a0e"/>
                </a:solidFill>
                <a:latin typeface="Arial"/>
                <a:ea typeface="DejaVu Sans"/>
              </a:rPr>
              <a:t>expression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85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69" strike="noStrike">
                <a:solidFill>
                  <a:srgbClr val="181a0e"/>
                </a:solidFill>
                <a:latin typeface="Arial"/>
                <a:ea typeface="DejaVu Sans"/>
              </a:rPr>
              <a:t>original</a:t>
            </a:r>
            <a:r>
              <a:rPr b="0" lang="en-US" sz="2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800" spc="66" strike="noStrike">
                <a:solidFill>
                  <a:srgbClr val="181a0e"/>
                </a:solidFill>
                <a:latin typeface="Arial"/>
                <a:ea typeface="DejaVu Sans"/>
              </a:rPr>
              <a:t>expression</a:t>
            </a:r>
            <a:r>
              <a:rPr b="0" lang="en-US" sz="28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800" spc="-1" strike="noStrike">
                <a:solidFill>
                  <a:srgbClr val="181a0e"/>
                </a:solidFill>
                <a:latin typeface="Verdana"/>
                <a:ea typeface="DejaVu Sans"/>
              </a:rPr>
              <a:t>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E7DACD-5A09-414C-8E6A-B029D7C75D8D}" type="slidenum">
              <a:t>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object 2"/>
          <p:cNvSpPr/>
          <p:nvPr/>
        </p:nvSpPr>
        <p:spPr>
          <a:xfrm>
            <a:off x="934560" y="65520"/>
            <a:ext cx="8171640" cy="56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960" bIns="0" anchor="t">
            <a:spAutoFit/>
          </a:bodyPr>
          <a:p>
            <a:pPr marL="210960">
              <a:lnSpc>
                <a:spcPct val="100000"/>
              </a:lnSpc>
              <a:spcBef>
                <a:spcPts val="740"/>
              </a:spcBef>
              <a:buNone/>
            </a:pPr>
            <a:r>
              <a:rPr b="0" lang="en-US" sz="2900" spc="55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Procedure:</a:t>
            </a:r>
            <a:endParaRPr b="0" lang="en-US" sz="2900" spc="-1" strike="noStrike">
              <a:latin typeface="Arial"/>
            </a:endParaRPr>
          </a:p>
          <a:p>
            <a:pPr marL="725040" indent="-585000">
              <a:lnSpc>
                <a:spcPts val="2920"/>
              </a:lnSpc>
              <a:spcBef>
                <a:spcPts val="1210"/>
              </a:spcBef>
              <a:buClr>
                <a:srgbClr val="181a0e"/>
              </a:buClr>
              <a:buFont typeface="StarSymbol"/>
              <a:buAutoNum type="arabicPeriod"/>
              <a:tabLst>
                <a:tab algn="l" pos="725040"/>
                <a:tab algn="l" pos="725760"/>
              </a:tabLst>
            </a:pPr>
            <a:r>
              <a:rPr b="0" lang="en-US" sz="1800" spc="134" strike="noStrike">
                <a:solidFill>
                  <a:srgbClr val="181a0e"/>
                </a:solidFill>
                <a:latin typeface="Arial"/>
                <a:ea typeface="DejaVu Sans"/>
              </a:rPr>
              <a:t>Augment </a:t>
            </a:r>
            <a:r>
              <a:rPr b="0" lang="en-US" sz="1800" spc="151" strike="noStrike">
                <a:solidFill>
                  <a:srgbClr val="181a0e"/>
                </a:solidFill>
                <a:latin typeface="Arial"/>
                <a:ea typeface="DejaVu Sans"/>
              </a:rPr>
              <a:t>the </a:t>
            </a:r>
            <a:r>
              <a:rPr b="0" lang="en-US" sz="1800" spc="69" strike="noStrike">
                <a:solidFill>
                  <a:srgbClr val="181a0e"/>
                </a:solidFill>
                <a:latin typeface="Arial"/>
                <a:ea typeface="DejaVu Sans"/>
              </a:rPr>
              <a:t>given regular </a:t>
            </a:r>
            <a:r>
              <a:rPr b="0" lang="en-US" sz="1800" spc="66" strike="noStrike">
                <a:solidFill>
                  <a:srgbClr val="181a0e"/>
                </a:solidFill>
                <a:latin typeface="Arial"/>
                <a:ea typeface="DejaVu Sans"/>
              </a:rPr>
              <a:t>expression by  </a:t>
            </a:r>
            <a:r>
              <a:rPr b="0" lang="en-US" sz="1800" spc="94" strike="noStrike">
                <a:solidFill>
                  <a:srgbClr val="181a0e"/>
                </a:solidFill>
                <a:latin typeface="Arial"/>
                <a:ea typeface="DejaVu Sans"/>
              </a:rPr>
              <a:t>concatenating</a:t>
            </a:r>
            <a:r>
              <a:rPr b="0" lang="en-US" sz="18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1800" spc="180" strike="noStrike">
                <a:solidFill>
                  <a:srgbClr val="181a0e"/>
                </a:solidFill>
                <a:latin typeface="Arial"/>
                <a:ea typeface="DejaVu Sans"/>
              </a:rPr>
              <a:t>it</a:t>
            </a:r>
            <a:r>
              <a:rPr b="0" lang="en-US" sz="1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1800" spc="160" strike="noStrike">
                <a:solidFill>
                  <a:srgbClr val="181a0e"/>
                </a:solidFill>
                <a:latin typeface="Arial"/>
                <a:ea typeface="DejaVu Sans"/>
              </a:rPr>
              <a:t>with</a:t>
            </a:r>
            <a:r>
              <a:rPr b="0" lang="en-US" sz="1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1800" spc="55" strike="noStrike">
                <a:solidFill>
                  <a:srgbClr val="181a0e"/>
                </a:solidFill>
                <a:latin typeface="Arial"/>
                <a:ea typeface="DejaVu Sans"/>
              </a:rPr>
              <a:t>special</a:t>
            </a:r>
            <a:r>
              <a:rPr b="0" lang="en-US" sz="1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1800" spc="92" strike="noStrike">
                <a:solidFill>
                  <a:srgbClr val="181a0e"/>
                </a:solidFill>
                <a:latin typeface="Arial"/>
                <a:ea typeface="DejaVu Sans"/>
              </a:rPr>
              <a:t>symbol</a:t>
            </a:r>
            <a:r>
              <a:rPr b="0" lang="en-US" sz="1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1800" spc="131" strike="noStrike">
                <a:solidFill>
                  <a:srgbClr val="181a0e"/>
                </a:solidFill>
                <a:latin typeface="Arial"/>
                <a:ea typeface="DejaVu Sans"/>
              </a:rPr>
              <a:t>#</a:t>
            </a:r>
            <a:r>
              <a:rPr b="0" lang="en-US" sz="1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1800" spc="-55" strike="noStrike">
                <a:solidFill>
                  <a:srgbClr val="181a0e"/>
                </a:solidFill>
                <a:latin typeface="Arial"/>
                <a:ea typeface="DejaVu Sans"/>
              </a:rPr>
              <a:t>i.e</a:t>
            </a:r>
            <a:r>
              <a:rPr b="0" lang="en-US" sz="1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1800" spc="140" strike="noStrike">
                <a:solidFill>
                  <a:srgbClr val="181a0e"/>
                </a:solidFill>
                <a:latin typeface="Arial"/>
                <a:ea typeface="DejaVu Sans"/>
              </a:rPr>
              <a:t>r</a:t>
            </a:r>
            <a:r>
              <a:rPr b="0" lang="en-US" sz="1800" spc="-21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181a0e"/>
                </a:solidFill>
                <a:latin typeface="Arial"/>
                <a:ea typeface="DejaVu Sans"/>
              </a:rPr>
              <a:t>→</a:t>
            </a:r>
            <a:r>
              <a:rPr b="0" lang="en-US" sz="1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181a0e"/>
                </a:solidFill>
                <a:latin typeface="Arial"/>
                <a:ea typeface="DejaVu Sans"/>
              </a:rPr>
              <a:t>(r)#</a:t>
            </a:r>
            <a:endParaRPr b="0" lang="en-US" sz="1800" spc="-1" strike="noStrike">
              <a:latin typeface="Arial"/>
            </a:endParaRPr>
          </a:p>
          <a:p>
            <a:pPr marL="725040" indent="-634320">
              <a:lnSpc>
                <a:spcPts val="2920"/>
              </a:lnSpc>
              <a:spcBef>
                <a:spcPts val="1205"/>
              </a:spcBef>
              <a:buClr>
                <a:srgbClr val="181a0e"/>
              </a:buClr>
              <a:buFont typeface="StarSymbol"/>
              <a:buAutoNum type="arabicPeriod"/>
              <a:tabLst>
                <a:tab algn="l" pos="725040"/>
                <a:tab algn="l" pos="725760"/>
              </a:tabLst>
            </a:pPr>
            <a:r>
              <a:rPr b="0" lang="en-US" sz="1800" spc="60" strike="noStrike">
                <a:solidFill>
                  <a:srgbClr val="181a0e"/>
                </a:solidFill>
                <a:latin typeface="Arial"/>
                <a:ea typeface="DejaVu Sans"/>
              </a:rPr>
              <a:t>Create</a:t>
            </a:r>
            <a:r>
              <a:rPr b="0" lang="en-US" sz="1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18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1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1800" spc="86" strike="noStrike">
                <a:solidFill>
                  <a:srgbClr val="181a0e"/>
                </a:solidFill>
                <a:latin typeface="Arial"/>
                <a:ea typeface="DejaVu Sans"/>
              </a:rPr>
              <a:t>syntax</a:t>
            </a:r>
            <a:r>
              <a:rPr b="0" lang="en-US" sz="1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1800" spc="134" strike="noStrike">
                <a:solidFill>
                  <a:srgbClr val="181a0e"/>
                </a:solidFill>
                <a:latin typeface="Arial"/>
                <a:ea typeface="DejaVu Sans"/>
              </a:rPr>
              <a:t>tree</a:t>
            </a:r>
            <a:r>
              <a:rPr b="0" lang="en-US" sz="18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1800" spc="160" strike="noStrike">
                <a:solidFill>
                  <a:srgbClr val="181a0e"/>
                </a:solidFill>
                <a:latin typeface="Arial"/>
                <a:ea typeface="DejaVu Sans"/>
              </a:rPr>
              <a:t>for</a:t>
            </a:r>
            <a:r>
              <a:rPr b="0" lang="en-US" sz="1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1800" spc="114" strike="noStrike">
                <a:solidFill>
                  <a:srgbClr val="181a0e"/>
                </a:solidFill>
                <a:latin typeface="Arial"/>
                <a:ea typeface="DejaVu Sans"/>
              </a:rPr>
              <a:t>this</a:t>
            </a:r>
            <a:r>
              <a:rPr b="0" lang="en-US" sz="1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1800" spc="100" strike="noStrike">
                <a:solidFill>
                  <a:srgbClr val="181a0e"/>
                </a:solidFill>
                <a:latin typeface="Arial"/>
                <a:ea typeface="DejaVu Sans"/>
              </a:rPr>
              <a:t>augmented</a:t>
            </a:r>
            <a:r>
              <a:rPr b="0" lang="en-US" sz="1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1800" spc="69" strike="noStrike">
                <a:solidFill>
                  <a:srgbClr val="181a0e"/>
                </a:solidFill>
                <a:latin typeface="Arial"/>
                <a:ea typeface="DejaVu Sans"/>
              </a:rPr>
              <a:t>regular  </a:t>
            </a:r>
            <a:r>
              <a:rPr b="0" lang="en-US" sz="1800" spc="66" strike="noStrike">
                <a:solidFill>
                  <a:srgbClr val="181a0e"/>
                </a:solidFill>
                <a:latin typeface="Arial"/>
                <a:ea typeface="DejaVu Sans"/>
              </a:rPr>
              <a:t>expression</a:t>
            </a:r>
            <a:endParaRPr b="0" lang="en-US" sz="1800" spc="-1" strike="noStrike">
              <a:latin typeface="Arial"/>
            </a:endParaRPr>
          </a:p>
          <a:p>
            <a:pPr lvl="1" marL="1125360" indent="-337320">
              <a:lnSpc>
                <a:spcPts val="2920"/>
              </a:lnSpc>
              <a:spcBef>
                <a:spcPts val="706"/>
              </a:spcBef>
              <a:buClr>
                <a:srgbClr val="181a0e"/>
              </a:buClr>
              <a:buSzPct val="102000"/>
              <a:buFont typeface="StarSymbol"/>
              <a:buChar char="▪"/>
              <a:tabLst>
                <a:tab algn="l" pos="1125360"/>
                <a:tab algn="l" pos="1125720"/>
              </a:tabLst>
            </a:pPr>
            <a:r>
              <a:rPr b="0" i="1" lang="en-US" sz="1800" spc="49" strike="noStrike">
                <a:solidFill>
                  <a:srgbClr val="181a0e"/>
                </a:solidFill>
                <a:latin typeface="Arial"/>
                <a:ea typeface="DejaVu Sans"/>
              </a:rPr>
              <a:t>In</a:t>
            </a:r>
            <a:r>
              <a:rPr b="0" i="1" lang="en-US" sz="1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1800" spc="114" strike="noStrike">
                <a:solidFill>
                  <a:srgbClr val="181a0e"/>
                </a:solidFill>
                <a:latin typeface="Arial"/>
                <a:ea typeface="DejaVu Sans"/>
              </a:rPr>
              <a:t>this</a:t>
            </a:r>
            <a:r>
              <a:rPr b="0" i="1" lang="en-US" sz="1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1800" spc="86" strike="noStrike">
                <a:solidFill>
                  <a:srgbClr val="181a0e"/>
                </a:solidFill>
                <a:latin typeface="Arial"/>
                <a:ea typeface="DejaVu Sans"/>
              </a:rPr>
              <a:t>syntax</a:t>
            </a:r>
            <a:r>
              <a:rPr b="0" i="1" lang="en-US" sz="1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1800" spc="69" strike="noStrike">
                <a:solidFill>
                  <a:srgbClr val="181a0e"/>
                </a:solidFill>
                <a:latin typeface="Arial"/>
                <a:ea typeface="DejaVu Sans"/>
              </a:rPr>
              <a:t>tree,</a:t>
            </a:r>
            <a:r>
              <a:rPr b="0" i="1" lang="en-US" sz="1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1800" spc="15" strike="noStrike">
                <a:solidFill>
                  <a:srgbClr val="181a0e"/>
                </a:solidFill>
                <a:latin typeface="Arial"/>
                <a:ea typeface="DejaVu Sans"/>
              </a:rPr>
              <a:t>all</a:t>
            </a:r>
            <a:r>
              <a:rPr b="0" i="1" lang="en-US" sz="1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1800" spc="75" strike="noStrike">
                <a:solidFill>
                  <a:srgbClr val="181a0e"/>
                </a:solidFill>
                <a:latin typeface="Arial"/>
                <a:ea typeface="DejaVu Sans"/>
              </a:rPr>
              <a:t>alphabet</a:t>
            </a:r>
            <a:r>
              <a:rPr b="0" i="1" lang="en-US" sz="1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1800" spc="80" strike="noStrike">
                <a:solidFill>
                  <a:srgbClr val="181a0e"/>
                </a:solidFill>
                <a:latin typeface="Arial"/>
                <a:ea typeface="DejaVu Sans"/>
              </a:rPr>
              <a:t>symbols</a:t>
            </a:r>
            <a:r>
              <a:rPr b="0" i="1" lang="en-US" sz="1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1800" spc="21" strike="noStrike">
                <a:solidFill>
                  <a:srgbClr val="181a0e"/>
                </a:solidFill>
                <a:latin typeface="Arial"/>
                <a:ea typeface="DejaVu Sans"/>
              </a:rPr>
              <a:t>(plus</a:t>
            </a:r>
            <a:r>
              <a:rPr b="0" i="1" lang="en-US" sz="1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1800" spc="131" strike="noStrike">
                <a:solidFill>
                  <a:srgbClr val="181a0e"/>
                </a:solidFill>
                <a:latin typeface="Arial"/>
                <a:ea typeface="DejaVu Sans"/>
              </a:rPr>
              <a:t>#  </a:t>
            </a:r>
            <a:r>
              <a:rPr b="0" i="1" lang="en-US" sz="1800" spc="55" strike="noStrike">
                <a:solidFill>
                  <a:srgbClr val="181a0e"/>
                </a:solidFill>
                <a:latin typeface="Arial"/>
                <a:ea typeface="DejaVu Sans"/>
              </a:rPr>
              <a:t>and</a:t>
            </a:r>
            <a:r>
              <a:rPr b="0" i="1" lang="en-US" sz="1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18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i="1" lang="en-US" sz="1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1800" spc="145" strike="noStrike">
                <a:solidFill>
                  <a:srgbClr val="181a0e"/>
                </a:solidFill>
                <a:latin typeface="Arial"/>
                <a:ea typeface="DejaVu Sans"/>
              </a:rPr>
              <a:t>empty</a:t>
            </a:r>
            <a:r>
              <a:rPr b="0" i="1" lang="en-US" sz="18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1800" spc="75" strike="noStrike">
                <a:solidFill>
                  <a:srgbClr val="181a0e"/>
                </a:solidFill>
                <a:latin typeface="Arial"/>
                <a:ea typeface="DejaVu Sans"/>
              </a:rPr>
              <a:t>string)</a:t>
            </a:r>
            <a:r>
              <a:rPr b="0" i="1" lang="en-US" sz="1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1800" spc="55" strike="noStrike">
                <a:solidFill>
                  <a:srgbClr val="181a0e"/>
                </a:solidFill>
                <a:latin typeface="Arial"/>
                <a:ea typeface="DejaVu Sans"/>
              </a:rPr>
              <a:t>in</a:t>
            </a:r>
            <a:r>
              <a:rPr b="0" i="1" lang="en-US" sz="1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18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i="1" lang="en-US" sz="18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1800" spc="100" strike="noStrike">
                <a:solidFill>
                  <a:srgbClr val="181a0e"/>
                </a:solidFill>
                <a:latin typeface="Arial"/>
                <a:ea typeface="DejaVu Sans"/>
              </a:rPr>
              <a:t>augmented</a:t>
            </a:r>
            <a:r>
              <a:rPr b="0" i="1" lang="en-US" sz="1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1800" spc="69" strike="noStrike">
                <a:solidFill>
                  <a:srgbClr val="181a0e"/>
                </a:solidFill>
                <a:latin typeface="Arial"/>
                <a:ea typeface="DejaVu Sans"/>
              </a:rPr>
              <a:t>regular  </a:t>
            </a:r>
            <a:r>
              <a:rPr b="0" i="1" lang="en-US" sz="1800" spc="66" strike="noStrike">
                <a:solidFill>
                  <a:srgbClr val="181a0e"/>
                </a:solidFill>
                <a:latin typeface="Arial"/>
                <a:ea typeface="DejaVu Sans"/>
              </a:rPr>
              <a:t>expression </a:t>
            </a:r>
            <a:r>
              <a:rPr b="0" i="1" lang="en-US" sz="1800" spc="86" strike="noStrike">
                <a:solidFill>
                  <a:srgbClr val="181a0e"/>
                </a:solidFill>
                <a:latin typeface="Arial"/>
                <a:ea typeface="DejaVu Sans"/>
              </a:rPr>
              <a:t>will </a:t>
            </a:r>
            <a:r>
              <a:rPr b="0" i="1" lang="en-US" sz="1800" spc="92" strike="noStrike">
                <a:solidFill>
                  <a:srgbClr val="181a0e"/>
                </a:solidFill>
                <a:latin typeface="Arial"/>
                <a:ea typeface="DejaVu Sans"/>
              </a:rPr>
              <a:t>be </a:t>
            </a:r>
            <a:r>
              <a:rPr b="0" i="1" lang="en-US" sz="1800" spc="94" strike="noStrike">
                <a:solidFill>
                  <a:srgbClr val="181a0e"/>
                </a:solidFill>
                <a:latin typeface="Arial"/>
                <a:ea typeface="DejaVu Sans"/>
              </a:rPr>
              <a:t>on </a:t>
            </a:r>
            <a:r>
              <a:rPr b="0" i="1" lang="en-US" sz="1800" spc="151" strike="noStrike">
                <a:solidFill>
                  <a:srgbClr val="181a0e"/>
                </a:solidFill>
                <a:latin typeface="Arial"/>
                <a:ea typeface="DejaVu Sans"/>
              </a:rPr>
              <a:t>the </a:t>
            </a:r>
            <a:r>
              <a:rPr b="0" i="1" lang="en-US" sz="1800" spc="1" strike="noStrike">
                <a:solidFill>
                  <a:srgbClr val="181a0e"/>
                </a:solidFill>
                <a:latin typeface="Arial"/>
                <a:ea typeface="DejaVu Sans"/>
              </a:rPr>
              <a:t>leaves, </a:t>
            </a:r>
            <a:r>
              <a:rPr b="0" i="1" lang="en-US" sz="1800" spc="55" strike="noStrike">
                <a:solidFill>
                  <a:srgbClr val="181a0e"/>
                </a:solidFill>
                <a:latin typeface="Arial"/>
                <a:ea typeface="DejaVu Sans"/>
              </a:rPr>
              <a:t>and </a:t>
            </a:r>
            <a:r>
              <a:rPr b="0" i="1" lang="en-US" sz="1800" spc="15" strike="noStrike">
                <a:solidFill>
                  <a:srgbClr val="181a0e"/>
                </a:solidFill>
                <a:latin typeface="Arial"/>
                <a:ea typeface="DejaVu Sans"/>
              </a:rPr>
              <a:t>all </a:t>
            </a:r>
            <a:r>
              <a:rPr b="0" i="1" lang="en-US" sz="1800" spc="80" strike="noStrike">
                <a:solidFill>
                  <a:srgbClr val="181a0e"/>
                </a:solidFill>
                <a:latin typeface="Arial"/>
                <a:ea typeface="DejaVu Sans"/>
              </a:rPr>
              <a:t>inner  nodes</a:t>
            </a:r>
            <a:r>
              <a:rPr b="0" i="1" lang="en-US" sz="1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1800" spc="86" strike="noStrike">
                <a:solidFill>
                  <a:srgbClr val="181a0e"/>
                </a:solidFill>
                <a:latin typeface="Arial"/>
                <a:ea typeface="DejaVu Sans"/>
              </a:rPr>
              <a:t>will</a:t>
            </a:r>
            <a:r>
              <a:rPr b="0" i="1" lang="en-US" sz="1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1800" spc="92" strike="noStrike">
                <a:solidFill>
                  <a:srgbClr val="181a0e"/>
                </a:solidFill>
                <a:latin typeface="Arial"/>
                <a:ea typeface="DejaVu Sans"/>
              </a:rPr>
              <a:t>be</a:t>
            </a:r>
            <a:r>
              <a:rPr b="0" i="1" lang="en-US" sz="1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18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i="1" lang="en-US" sz="1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1800" spc="94" strike="noStrike">
                <a:solidFill>
                  <a:srgbClr val="181a0e"/>
                </a:solidFill>
                <a:latin typeface="Arial"/>
                <a:ea typeface="DejaVu Sans"/>
              </a:rPr>
              <a:t>operators</a:t>
            </a:r>
            <a:r>
              <a:rPr b="0" i="1" lang="en-US" sz="1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1800" spc="55" strike="noStrike">
                <a:solidFill>
                  <a:srgbClr val="181a0e"/>
                </a:solidFill>
                <a:latin typeface="Arial"/>
                <a:ea typeface="DejaVu Sans"/>
              </a:rPr>
              <a:t>in</a:t>
            </a:r>
            <a:r>
              <a:rPr b="0" i="1" lang="en-US" sz="1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1800" spc="154" strike="noStrike">
                <a:solidFill>
                  <a:srgbClr val="181a0e"/>
                </a:solidFill>
                <a:latin typeface="Arial"/>
                <a:ea typeface="DejaVu Sans"/>
              </a:rPr>
              <a:t>that</a:t>
            </a:r>
            <a:r>
              <a:rPr b="0" i="1" lang="en-US" sz="18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1800" spc="100" strike="noStrike">
                <a:solidFill>
                  <a:srgbClr val="181a0e"/>
                </a:solidFill>
                <a:latin typeface="Arial"/>
                <a:ea typeface="DejaVu Sans"/>
              </a:rPr>
              <a:t>augmented  </a:t>
            </a:r>
            <a:r>
              <a:rPr b="0" i="1" lang="en-US" sz="1800" spc="69" strike="noStrike">
                <a:solidFill>
                  <a:srgbClr val="181a0e"/>
                </a:solidFill>
                <a:latin typeface="Arial"/>
                <a:ea typeface="DejaVu Sans"/>
              </a:rPr>
              <a:t>regular</a:t>
            </a:r>
            <a:r>
              <a:rPr b="0" i="1" lang="en-US" sz="1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1800" spc="41" strike="noStrike">
                <a:solidFill>
                  <a:srgbClr val="181a0e"/>
                </a:solidFill>
                <a:latin typeface="Arial"/>
                <a:ea typeface="DejaVu Sans"/>
              </a:rPr>
              <a:t>expression.</a:t>
            </a:r>
            <a:endParaRPr b="0" lang="en-US" sz="1800" spc="-1" strike="noStrike">
              <a:latin typeface="Arial"/>
            </a:endParaRPr>
          </a:p>
          <a:p>
            <a:pPr marL="725040" indent="-649440">
              <a:lnSpc>
                <a:spcPts val="2920"/>
              </a:lnSpc>
              <a:spcBef>
                <a:spcPts val="1219"/>
              </a:spcBef>
              <a:buClr>
                <a:srgbClr val="181a0e"/>
              </a:buClr>
              <a:buFont typeface="StarSymbol"/>
              <a:buAutoNum type="arabicPeriod"/>
              <a:tabLst>
                <a:tab algn="l" pos="725040"/>
                <a:tab algn="l" pos="725760"/>
              </a:tabLst>
            </a:pPr>
            <a:r>
              <a:rPr b="0" lang="en-US" sz="1800" spc="75" strike="noStrike">
                <a:solidFill>
                  <a:srgbClr val="181a0e"/>
                </a:solidFill>
                <a:latin typeface="Arial"/>
                <a:ea typeface="DejaVu Sans"/>
              </a:rPr>
              <a:t>Then</a:t>
            </a:r>
            <a:r>
              <a:rPr b="0" lang="en-US" sz="1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1800" spc="55" strike="noStrike">
                <a:solidFill>
                  <a:srgbClr val="181a0e"/>
                </a:solidFill>
                <a:latin typeface="Arial"/>
                <a:ea typeface="DejaVu Sans"/>
              </a:rPr>
              <a:t>each</a:t>
            </a:r>
            <a:r>
              <a:rPr b="0" lang="en-US" sz="1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1800" spc="75" strike="noStrike">
                <a:solidFill>
                  <a:srgbClr val="181a0e"/>
                </a:solidFill>
                <a:latin typeface="Arial"/>
                <a:ea typeface="DejaVu Sans"/>
              </a:rPr>
              <a:t>alphabet</a:t>
            </a:r>
            <a:r>
              <a:rPr b="0" lang="en-US" sz="1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1800" spc="92" strike="noStrike">
                <a:solidFill>
                  <a:srgbClr val="181a0e"/>
                </a:solidFill>
                <a:latin typeface="Arial"/>
                <a:ea typeface="DejaVu Sans"/>
              </a:rPr>
              <a:t>symbol</a:t>
            </a:r>
            <a:r>
              <a:rPr b="0" lang="en-US" sz="18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1800" spc="21" strike="noStrike">
                <a:solidFill>
                  <a:srgbClr val="181a0e"/>
                </a:solidFill>
                <a:latin typeface="Arial"/>
                <a:ea typeface="DejaVu Sans"/>
              </a:rPr>
              <a:t>(plus</a:t>
            </a:r>
            <a:r>
              <a:rPr b="0" lang="en-US" sz="1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181a0e"/>
                </a:solidFill>
                <a:latin typeface="Arial"/>
                <a:ea typeface="DejaVu Sans"/>
              </a:rPr>
              <a:t>#)</a:t>
            </a:r>
            <a:r>
              <a:rPr b="0" lang="en-US" sz="1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1800" spc="86" strike="noStrike">
                <a:solidFill>
                  <a:srgbClr val="181a0e"/>
                </a:solidFill>
                <a:latin typeface="Arial"/>
                <a:ea typeface="DejaVu Sans"/>
              </a:rPr>
              <a:t>will</a:t>
            </a:r>
            <a:r>
              <a:rPr b="0" lang="en-US" sz="18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1800" spc="92" strike="noStrike">
                <a:solidFill>
                  <a:srgbClr val="181a0e"/>
                </a:solidFill>
                <a:latin typeface="Arial"/>
                <a:ea typeface="DejaVu Sans"/>
              </a:rPr>
              <a:t>be  </a:t>
            </a:r>
            <a:r>
              <a:rPr b="0" lang="en-US" sz="1800" spc="100" strike="noStrike">
                <a:solidFill>
                  <a:srgbClr val="181a0e"/>
                </a:solidFill>
                <a:latin typeface="Arial"/>
                <a:ea typeface="DejaVu Sans"/>
              </a:rPr>
              <a:t>numbered </a:t>
            </a:r>
            <a:r>
              <a:rPr b="0" lang="en-US" sz="1800" spc="75" strike="noStrike">
                <a:solidFill>
                  <a:srgbClr val="181a0e"/>
                </a:solidFill>
                <a:latin typeface="Arial"/>
                <a:ea typeface="DejaVu Sans"/>
              </a:rPr>
              <a:t>(position</a:t>
            </a:r>
            <a:r>
              <a:rPr b="0" lang="en-US" sz="1800" spc="-4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1800" spc="66" strike="noStrike">
                <a:solidFill>
                  <a:srgbClr val="181a0e"/>
                </a:solidFill>
                <a:latin typeface="Arial"/>
                <a:ea typeface="DejaVu Sans"/>
              </a:rPr>
              <a:t>numbers)</a:t>
            </a:r>
            <a:endParaRPr b="0" lang="en-US" sz="1800" spc="-1" strike="noStrike">
              <a:latin typeface="Arial"/>
            </a:endParaRPr>
          </a:p>
          <a:p>
            <a:pPr marL="725040" indent="-652680">
              <a:lnSpc>
                <a:spcPts val="2920"/>
              </a:lnSpc>
              <a:spcBef>
                <a:spcPts val="1205"/>
              </a:spcBef>
              <a:buClr>
                <a:srgbClr val="181a0e"/>
              </a:buClr>
              <a:buFont typeface="StarSymbol"/>
              <a:buAutoNum type="arabicPeriod"/>
              <a:tabLst>
                <a:tab algn="l" pos="725040"/>
                <a:tab algn="l" pos="725760"/>
              </a:tabLst>
            </a:pPr>
            <a:r>
              <a:rPr b="0" lang="en-US" sz="1800" spc="26" strike="noStrike">
                <a:solidFill>
                  <a:srgbClr val="181a0e"/>
                </a:solidFill>
                <a:latin typeface="Arial"/>
                <a:ea typeface="DejaVu Sans"/>
              </a:rPr>
              <a:t>Traverse</a:t>
            </a:r>
            <a:r>
              <a:rPr b="0" lang="en-US" sz="18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18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1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1800" spc="134" strike="noStrike">
                <a:solidFill>
                  <a:srgbClr val="181a0e"/>
                </a:solidFill>
                <a:latin typeface="Arial"/>
                <a:ea typeface="DejaVu Sans"/>
              </a:rPr>
              <a:t>tree</a:t>
            </a:r>
            <a:r>
              <a:rPr b="0" lang="en-US" sz="1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1800" spc="197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lang="en-US" sz="1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1800" spc="131" strike="noStrike">
                <a:solidFill>
                  <a:srgbClr val="181a0e"/>
                </a:solidFill>
                <a:latin typeface="Arial"/>
                <a:ea typeface="DejaVu Sans"/>
              </a:rPr>
              <a:t>construct</a:t>
            </a:r>
            <a:r>
              <a:rPr b="0" lang="en-US" sz="18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1800" spc="120" strike="noStrike">
                <a:solidFill>
                  <a:srgbClr val="181a0e"/>
                </a:solidFill>
                <a:latin typeface="Arial"/>
                <a:ea typeface="DejaVu Sans"/>
              </a:rPr>
              <a:t>functions</a:t>
            </a:r>
            <a:r>
              <a:rPr b="0" lang="en-US" sz="1800" spc="-216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i="1" lang="en-US" sz="1800" spc="-1" strike="noStrike">
                <a:solidFill>
                  <a:srgbClr val="181a0e"/>
                </a:solidFill>
                <a:latin typeface="Verdana"/>
                <a:ea typeface="DejaVu Sans"/>
              </a:rPr>
              <a:t>nullable</a:t>
            </a:r>
            <a:r>
              <a:rPr b="0" lang="en-US" sz="1800" spc="-1" strike="noStrike">
                <a:solidFill>
                  <a:srgbClr val="181a0e"/>
                </a:solidFill>
                <a:latin typeface="Arial"/>
                <a:ea typeface="DejaVu Sans"/>
              </a:rPr>
              <a:t>,  </a:t>
            </a:r>
            <a:r>
              <a:rPr b="1" i="1" lang="en-US" sz="1800" spc="-1" strike="noStrike">
                <a:solidFill>
                  <a:srgbClr val="181a0e"/>
                </a:solidFill>
                <a:latin typeface="Verdana"/>
                <a:ea typeface="DejaVu Sans"/>
              </a:rPr>
              <a:t>ﬁrstpos</a:t>
            </a:r>
            <a:r>
              <a:rPr b="0" lang="en-US" sz="1800" spc="-1" strike="noStrike">
                <a:solidFill>
                  <a:srgbClr val="181a0e"/>
                </a:solidFill>
                <a:latin typeface="Arial"/>
                <a:ea typeface="DejaVu Sans"/>
              </a:rPr>
              <a:t>, </a:t>
            </a:r>
            <a:r>
              <a:rPr b="1" i="1" lang="en-US" sz="1800" spc="-1" strike="noStrike">
                <a:solidFill>
                  <a:srgbClr val="181a0e"/>
                </a:solidFill>
                <a:latin typeface="Verdana"/>
                <a:ea typeface="DejaVu Sans"/>
              </a:rPr>
              <a:t>lastpos</a:t>
            </a:r>
            <a:r>
              <a:rPr b="0" lang="en-US" sz="1800" spc="-216" strike="noStrike">
                <a:solidFill>
                  <a:srgbClr val="181a0e"/>
                </a:solidFill>
                <a:latin typeface="Arial"/>
                <a:ea typeface="DejaVu Sans"/>
              </a:rPr>
              <a:t>, </a:t>
            </a:r>
            <a:r>
              <a:rPr b="0" lang="en-US" sz="1800" spc="55" strike="noStrike">
                <a:solidFill>
                  <a:srgbClr val="181a0e"/>
                </a:solidFill>
                <a:latin typeface="Arial"/>
                <a:ea typeface="DejaVu Sans"/>
              </a:rPr>
              <a:t>and</a:t>
            </a:r>
            <a:r>
              <a:rPr b="0" lang="en-US" sz="1800" spc="-15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i="1" lang="en-US" sz="1800" spc="-1" strike="noStrike">
                <a:solidFill>
                  <a:srgbClr val="181a0e"/>
                </a:solidFill>
                <a:latin typeface="Verdana"/>
                <a:ea typeface="DejaVu Sans"/>
              </a:rPr>
              <a:t>followpos</a:t>
            </a:r>
            <a:endParaRPr b="0" lang="en-US" sz="1800" spc="-1" strike="noStrike">
              <a:latin typeface="Arial"/>
            </a:endParaRPr>
          </a:p>
          <a:p>
            <a:pPr marL="725040" indent="-654840">
              <a:lnSpc>
                <a:spcPct val="100000"/>
              </a:lnSpc>
              <a:spcBef>
                <a:spcPts val="641"/>
              </a:spcBef>
              <a:buClr>
                <a:srgbClr val="181a0e"/>
              </a:buClr>
              <a:buFont typeface="StarSymbol"/>
              <a:buAutoNum type="arabicPeriod"/>
              <a:tabLst>
                <a:tab algn="l" pos="725040"/>
                <a:tab algn="l" pos="725760"/>
              </a:tabLst>
            </a:pPr>
            <a:r>
              <a:rPr b="0" lang="en-US" sz="1800" spc="29" strike="noStrike">
                <a:solidFill>
                  <a:srgbClr val="181a0e"/>
                </a:solidFill>
                <a:latin typeface="Arial"/>
                <a:ea typeface="DejaVu Sans"/>
              </a:rPr>
              <a:t>Finally</a:t>
            </a:r>
            <a:r>
              <a:rPr b="0" lang="en-US" sz="1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1800" spc="131" strike="noStrike">
                <a:solidFill>
                  <a:srgbClr val="181a0e"/>
                </a:solidFill>
                <a:latin typeface="Arial"/>
                <a:ea typeface="DejaVu Sans"/>
              </a:rPr>
              <a:t>construct</a:t>
            </a:r>
            <a:r>
              <a:rPr b="0" lang="en-US" sz="18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18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18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1800" spc="-21" strike="noStrike">
                <a:solidFill>
                  <a:srgbClr val="181a0e"/>
                </a:solidFill>
                <a:latin typeface="Arial"/>
                <a:ea typeface="DejaVu Sans"/>
              </a:rPr>
              <a:t>DFA</a:t>
            </a:r>
            <a:r>
              <a:rPr b="0" lang="en-US" sz="18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1800" spc="180" strike="noStrike">
                <a:solidFill>
                  <a:srgbClr val="181a0e"/>
                </a:solidFill>
                <a:latin typeface="Arial"/>
                <a:ea typeface="DejaVu Sans"/>
              </a:rPr>
              <a:t>from</a:t>
            </a:r>
            <a:r>
              <a:rPr b="0" lang="en-US" sz="18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18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1800" spc="-20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i="1" lang="en-US" sz="1800" spc="-1" strike="noStrike">
                <a:solidFill>
                  <a:srgbClr val="181a0e"/>
                </a:solidFill>
                <a:latin typeface="Verdana"/>
                <a:ea typeface="DejaVu Sans"/>
              </a:rPr>
              <a:t>followpos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2048C9E-A935-4E1E-A2AA-FF2CDF6E2977}" type="slidenum">
              <a:t>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8059680" cy="1353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-1" strike="noStrike">
                <a:solidFill>
                  <a:srgbClr val="4f271c"/>
                </a:solidFill>
                <a:latin typeface="Tw Cen MT"/>
              </a:rPr>
              <a:t>Tokens,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60" strike="noStrike">
                <a:solidFill>
                  <a:srgbClr val="4f271c"/>
                </a:solidFill>
                <a:latin typeface="Tw Cen MT"/>
              </a:rPr>
              <a:t>Patterns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86" strike="noStrike">
                <a:solidFill>
                  <a:srgbClr val="4f271c"/>
                </a:solidFill>
                <a:latin typeface="Tw Cen MT"/>
              </a:rPr>
              <a:t>and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92" strike="noStrike">
                <a:solidFill>
                  <a:srgbClr val="4f271c"/>
                </a:solidFill>
                <a:latin typeface="Tw Cen MT"/>
              </a:rPr>
              <a:t>Lexemes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3" name="object 3"/>
          <p:cNvSpPr/>
          <p:nvPr/>
        </p:nvSpPr>
        <p:spPr>
          <a:xfrm>
            <a:off x="1447920" y="1676520"/>
            <a:ext cx="7390800" cy="39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39920" indent="-42804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ymbol"/>
              <a:buChar char=""/>
              <a:tabLst>
                <a:tab algn="l" pos="439920"/>
                <a:tab algn="l" pos="440640"/>
              </a:tabLst>
            </a:pPr>
            <a:r>
              <a:rPr b="0" i="1" lang="en-US" sz="2900" spc="126" strike="noStrike">
                <a:solidFill>
                  <a:srgbClr val="181a0e"/>
                </a:solidFill>
                <a:latin typeface="Arial"/>
                <a:ea typeface="DejaVu Sans"/>
              </a:rPr>
              <a:t>When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109" strike="noStrike">
                <a:solidFill>
                  <a:srgbClr val="181a0e"/>
                </a:solidFill>
                <a:latin typeface="Arial"/>
                <a:ea typeface="DejaVu Sans"/>
              </a:rPr>
              <a:t>string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94" strike="noStrike">
                <a:solidFill>
                  <a:srgbClr val="181a0e"/>
                </a:solidFill>
                <a:latin typeface="Arial"/>
                <a:ea typeface="DejaVu Sans"/>
              </a:rPr>
              <a:t>representing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106" strike="noStrike">
                <a:solidFill>
                  <a:srgbClr val="181a0e"/>
                </a:solidFill>
                <a:latin typeface="Arial"/>
                <a:ea typeface="DejaVu Sans"/>
              </a:rPr>
              <a:t>program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94" strike="noStrike">
                <a:solidFill>
                  <a:srgbClr val="181a0e"/>
                </a:solidFill>
                <a:latin typeface="Arial"/>
                <a:ea typeface="DejaVu Sans"/>
              </a:rPr>
              <a:t>broken  </a:t>
            </a:r>
            <a:r>
              <a:rPr b="0" i="1" lang="en-US" sz="2900" spc="114" strike="noStrike">
                <a:solidFill>
                  <a:srgbClr val="181a0e"/>
                </a:solidFill>
                <a:latin typeface="Arial"/>
                <a:ea typeface="DejaVu Sans"/>
              </a:rPr>
              <a:t>into </a:t>
            </a:r>
            <a:r>
              <a:rPr b="0" i="1" lang="en-US" sz="2900" spc="69" strike="noStrike">
                <a:solidFill>
                  <a:srgbClr val="181a0e"/>
                </a:solidFill>
                <a:latin typeface="Arial"/>
                <a:ea typeface="DejaVu Sans"/>
              </a:rPr>
              <a:t>sequence </a:t>
            </a:r>
            <a:r>
              <a:rPr b="0" i="1" lang="en-US" sz="2900" spc="180" strike="noStrike">
                <a:solidFill>
                  <a:srgbClr val="181a0e"/>
                </a:solidFill>
                <a:latin typeface="Arial"/>
                <a:ea typeface="DejaVu Sans"/>
              </a:rPr>
              <a:t>of </a:t>
            </a:r>
            <a:r>
              <a:rPr b="0" i="1" lang="en-US" sz="2900" spc="60" strike="noStrike">
                <a:solidFill>
                  <a:srgbClr val="181a0e"/>
                </a:solidFill>
                <a:latin typeface="Arial"/>
                <a:ea typeface="DejaVu Sans"/>
              </a:rPr>
              <a:t>substrings, </a:t>
            </a:r>
            <a:r>
              <a:rPr b="0" i="1" lang="en-US" sz="2900" spc="69" strike="noStrike">
                <a:solidFill>
                  <a:srgbClr val="181a0e"/>
                </a:solidFill>
                <a:latin typeface="Arial"/>
                <a:ea typeface="DejaVu Sans"/>
              </a:rPr>
              <a:t>such </a:t>
            </a:r>
            <a:r>
              <a:rPr b="0" i="1" lang="en-US" sz="2900" spc="154" strike="noStrike">
                <a:solidFill>
                  <a:srgbClr val="181a0e"/>
                </a:solidFill>
                <a:latin typeface="Arial"/>
                <a:ea typeface="DejaVu Sans"/>
              </a:rPr>
              <a:t>that </a:t>
            </a:r>
            <a:r>
              <a:rPr b="0" i="1" lang="en-US" sz="2900" spc="55" strike="noStrike">
                <a:solidFill>
                  <a:srgbClr val="181a0e"/>
                </a:solidFill>
                <a:latin typeface="Arial"/>
                <a:ea typeface="DejaVu Sans"/>
              </a:rPr>
              <a:t>each  </a:t>
            </a:r>
            <a:r>
              <a:rPr b="0" i="1" lang="en-US" sz="2900" spc="94" strike="noStrike">
                <a:solidFill>
                  <a:srgbClr val="181a0e"/>
                </a:solidFill>
                <a:latin typeface="Arial"/>
                <a:ea typeface="DejaVu Sans"/>
              </a:rPr>
              <a:t>substring </a:t>
            </a:r>
            <a:r>
              <a:rPr b="0" i="1" lang="en-US" sz="2900" spc="92" strike="noStrike">
                <a:solidFill>
                  <a:srgbClr val="181a0e"/>
                </a:solidFill>
                <a:latin typeface="Arial"/>
                <a:ea typeface="DejaVu Sans"/>
              </a:rPr>
              <a:t>represents </a:t>
            </a:r>
            <a:r>
              <a:rPr b="0" i="1" lang="en-US" sz="2900" spc="-26" strike="noStrike">
                <a:solidFill>
                  <a:srgbClr val="181a0e"/>
                </a:solidFill>
                <a:latin typeface="Arial"/>
                <a:ea typeface="DejaVu Sans"/>
              </a:rPr>
              <a:t>a </a:t>
            </a:r>
            <a:r>
              <a:rPr b="0" i="1" lang="en-US" sz="2900" spc="75" strike="noStrike">
                <a:solidFill>
                  <a:srgbClr val="181a0e"/>
                </a:solidFill>
                <a:latin typeface="Arial"/>
                <a:ea typeface="DejaVu Sans"/>
              </a:rPr>
              <a:t>constant, </a:t>
            </a:r>
            <a:r>
              <a:rPr b="0" i="1" lang="en-US" sz="2900" spc="69" strike="noStrike">
                <a:solidFill>
                  <a:srgbClr val="181a0e"/>
                </a:solidFill>
                <a:latin typeface="Arial"/>
                <a:ea typeface="DejaVu Sans"/>
              </a:rPr>
              <a:t>identiﬁer,  </a:t>
            </a:r>
            <a:r>
              <a:rPr b="0" i="1" lang="en-US" sz="2900" spc="46" strike="noStrike">
                <a:solidFill>
                  <a:srgbClr val="181a0e"/>
                </a:solidFill>
                <a:latin typeface="Arial"/>
                <a:ea typeface="DejaVu Sans"/>
              </a:rPr>
              <a:t>operator, </a:t>
            </a:r>
            <a:r>
              <a:rPr b="0" i="1" lang="en-US" sz="2900" spc="55" strike="noStrike">
                <a:solidFill>
                  <a:srgbClr val="181a0e"/>
                </a:solidFill>
                <a:latin typeface="Arial"/>
                <a:ea typeface="DejaVu Sans"/>
              </a:rPr>
              <a:t>keyword, </a:t>
            </a:r>
            <a:r>
              <a:rPr b="0" i="1" lang="en-US" sz="2900" spc="140" strike="noStrike">
                <a:solidFill>
                  <a:srgbClr val="181a0e"/>
                </a:solidFill>
                <a:latin typeface="Arial"/>
                <a:ea typeface="DejaVu Sans"/>
              </a:rPr>
              <a:t>etc </a:t>
            </a:r>
            <a:r>
              <a:rPr b="0" i="1" lang="en-US" sz="2900" spc="185" strike="noStrike">
                <a:solidFill>
                  <a:srgbClr val="181a0e"/>
                </a:solidFill>
                <a:latin typeface="Arial"/>
                <a:ea typeface="DejaVu Sans"/>
              </a:rPr>
              <a:t>of </a:t>
            </a:r>
            <a:r>
              <a:rPr b="0" i="1" lang="en-US" sz="2900" spc="151" strike="noStrike">
                <a:solidFill>
                  <a:srgbClr val="181a0e"/>
                </a:solidFill>
                <a:latin typeface="Arial"/>
                <a:ea typeface="DejaVu Sans"/>
              </a:rPr>
              <a:t>the </a:t>
            </a:r>
            <a:r>
              <a:rPr b="0" i="1" lang="en-US" sz="2900" spc="21" strike="noStrike">
                <a:solidFill>
                  <a:srgbClr val="181a0e"/>
                </a:solidFill>
                <a:latin typeface="Arial"/>
                <a:ea typeface="DejaVu Sans"/>
              </a:rPr>
              <a:t>language, </a:t>
            </a:r>
            <a:r>
              <a:rPr b="0" i="1" lang="en-US" sz="2900" spc="109" strike="noStrike">
                <a:solidFill>
                  <a:srgbClr val="181a0e"/>
                </a:solidFill>
                <a:latin typeface="Arial"/>
                <a:ea typeface="DejaVu Sans"/>
              </a:rPr>
              <a:t>these  </a:t>
            </a:r>
            <a:r>
              <a:rPr b="0" i="1" lang="en-US" sz="2900" spc="86" strike="noStrike">
                <a:solidFill>
                  <a:srgbClr val="181a0e"/>
                </a:solidFill>
                <a:latin typeface="Arial"/>
                <a:ea typeface="DejaVu Sans"/>
              </a:rPr>
              <a:t>substrings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46" strike="noStrike">
                <a:solidFill>
                  <a:srgbClr val="181a0e"/>
                </a:solidFill>
                <a:latin typeface="Arial"/>
                <a:ea typeface="DejaVu Sans"/>
              </a:rPr>
              <a:t>are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60" strike="noStrike">
                <a:solidFill>
                  <a:srgbClr val="181a0e"/>
                </a:solidFill>
                <a:latin typeface="Arial"/>
                <a:ea typeface="DejaVu Sans"/>
              </a:rPr>
              <a:t>called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109" strike="noStrike">
                <a:solidFill>
                  <a:srgbClr val="181a0e"/>
                </a:solidFill>
                <a:latin typeface="Arial"/>
                <a:ea typeface="DejaVu Sans"/>
              </a:rPr>
              <a:t>tokens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46" strike="noStrike">
                <a:solidFill>
                  <a:srgbClr val="181a0e"/>
                </a:solidFill>
                <a:latin typeface="Arial"/>
                <a:ea typeface="DejaVu Sans"/>
              </a:rPr>
              <a:t>language</a:t>
            </a:r>
            <a:endParaRPr b="0" lang="en-US" sz="2900" spc="-1" strike="noStrike">
              <a:latin typeface="Arial"/>
            </a:endParaRPr>
          </a:p>
          <a:p>
            <a:pPr marL="439920" indent="-428040">
              <a:lnSpc>
                <a:spcPts val="3271"/>
              </a:lnSpc>
              <a:spcBef>
                <a:spcPts val="709"/>
              </a:spcBef>
              <a:buClr>
                <a:srgbClr val="181a0e"/>
              </a:buClr>
              <a:buFont typeface="Symbol"/>
              <a:buChar char=""/>
              <a:tabLst>
                <a:tab algn="l" pos="439920"/>
                <a:tab algn="l" pos="440640"/>
              </a:tabLst>
            </a:pPr>
            <a:r>
              <a:rPr b="0" i="1" lang="en-US" sz="2900" spc="66" strike="noStrike">
                <a:solidFill>
                  <a:srgbClr val="181a0e"/>
                </a:solidFill>
                <a:latin typeface="Arial"/>
                <a:ea typeface="DejaVu Sans"/>
              </a:rPr>
              <a:t>They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46" strike="noStrike">
                <a:solidFill>
                  <a:srgbClr val="181a0e"/>
                </a:solidFill>
                <a:latin typeface="Arial"/>
                <a:ea typeface="DejaVu Sans"/>
              </a:rPr>
              <a:t>are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75" strike="noStrike">
                <a:solidFill>
                  <a:srgbClr val="181a0e"/>
                </a:solidFill>
                <a:latin typeface="Arial"/>
                <a:ea typeface="DejaVu Sans"/>
              </a:rPr>
              <a:t>building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114" strike="noStrike">
                <a:solidFill>
                  <a:srgbClr val="181a0e"/>
                </a:solidFill>
                <a:latin typeface="Arial"/>
                <a:ea typeface="DejaVu Sans"/>
              </a:rPr>
              <a:t>block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i="1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i="1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109" strike="noStrike">
                <a:solidFill>
                  <a:srgbClr val="181a0e"/>
                </a:solidFill>
                <a:latin typeface="Arial"/>
                <a:ea typeface="DejaVu Sans"/>
              </a:rPr>
              <a:t>programming  </a:t>
            </a:r>
            <a:r>
              <a:rPr b="0" i="1" lang="en-US" sz="2900" spc="46" strike="noStrike">
                <a:solidFill>
                  <a:srgbClr val="181a0e"/>
                </a:solidFill>
                <a:latin typeface="Arial"/>
                <a:ea typeface="DejaVu Sans"/>
              </a:rPr>
              <a:t>language</a:t>
            </a:r>
            <a:endParaRPr b="0" lang="en-US" sz="2900" spc="-1" strike="noStrike">
              <a:latin typeface="Arial"/>
            </a:endParaRPr>
          </a:p>
          <a:p>
            <a:pPr marL="439920" indent="-428040">
              <a:lnSpc>
                <a:spcPct val="100000"/>
              </a:lnSpc>
              <a:spcBef>
                <a:spcPts val="414"/>
              </a:spcBef>
              <a:buClr>
                <a:srgbClr val="181a0e"/>
              </a:buClr>
              <a:buFont typeface="Symbol"/>
              <a:buChar char=""/>
              <a:tabLst>
                <a:tab algn="l" pos="439920"/>
                <a:tab algn="l" pos="440640"/>
              </a:tabLst>
            </a:pPr>
            <a:r>
              <a:rPr b="0" i="1" lang="en-US" sz="2900" spc="-60" strike="noStrike">
                <a:solidFill>
                  <a:srgbClr val="181a0e"/>
                </a:solidFill>
                <a:latin typeface="Arial"/>
                <a:ea typeface="DejaVu Sans"/>
              </a:rPr>
              <a:t>Eg: </a:t>
            </a:r>
            <a:r>
              <a:rPr b="0" i="1" lang="en-US" sz="2900" spc="1" strike="noStrike">
                <a:solidFill>
                  <a:srgbClr val="181a0e"/>
                </a:solidFill>
                <a:latin typeface="Arial"/>
                <a:ea typeface="DejaVu Sans"/>
              </a:rPr>
              <a:t>if, else,</a:t>
            </a:r>
            <a:r>
              <a:rPr b="0" i="1" lang="en-US" sz="2900" spc="-5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900" spc="114" strike="noStrike">
                <a:solidFill>
                  <a:srgbClr val="181a0e"/>
                </a:solidFill>
                <a:latin typeface="Arial"/>
                <a:ea typeface="DejaVu Sans"/>
              </a:rPr>
              <a:t>identiﬁers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D44339-E060-4414-99CB-A40204029791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object 2"/>
          <p:cNvSpPr/>
          <p:nvPr/>
        </p:nvSpPr>
        <p:spPr>
          <a:xfrm>
            <a:off x="871920" y="236880"/>
            <a:ext cx="79441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8600" bIns="0" anchor="t">
            <a:spAutoFit/>
          </a:bodyPr>
          <a:p>
            <a:pPr marL="57240">
              <a:lnSpc>
                <a:spcPct val="100000"/>
              </a:lnSpc>
              <a:spcBef>
                <a:spcPts val="1091"/>
              </a:spcBef>
              <a:buNone/>
            </a:pPr>
            <a:r>
              <a:rPr b="0" lang="en-US" sz="2900" spc="55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Syntax </a:t>
            </a:r>
            <a:r>
              <a:rPr b="0" lang="en-US" sz="2900" spc="21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Tree</a:t>
            </a:r>
            <a:r>
              <a:rPr b="0" lang="en-US" sz="2900" spc="-446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900" spc="80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Construction:</a:t>
            </a:r>
            <a:endParaRPr b="0" lang="en-US" sz="2900" spc="-1" strike="noStrike">
              <a:latin typeface="Arial"/>
            </a:endParaRPr>
          </a:p>
          <a:p>
            <a:pPr marL="441360" indent="-429120">
              <a:lnSpc>
                <a:spcPct val="100000"/>
              </a:lnSpc>
              <a:spcBef>
                <a:spcPts val="989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  <a:tab algn="l" pos="3566880"/>
              </a:tabLst>
            </a:pPr>
            <a:r>
              <a:rPr b="0" lang="en-US" sz="2000" spc="-35" strike="noStrike">
                <a:solidFill>
                  <a:srgbClr val="181a0e"/>
                </a:solidFill>
                <a:latin typeface="Arial"/>
                <a:ea typeface="DejaVu Sans"/>
              </a:rPr>
              <a:t>(a|b)*a</a:t>
            </a:r>
            <a:r>
              <a:rPr b="0" lang="en-US" sz="2000" spc="-160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→</a:t>
            </a:r>
            <a:r>
              <a:rPr b="0" lang="en-US" sz="2000" spc="-160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15" strike="noStrike">
                <a:solidFill>
                  <a:srgbClr val="181a0e"/>
                </a:solidFill>
                <a:latin typeface="Arial"/>
                <a:ea typeface="DejaVu Sans"/>
              </a:rPr>
              <a:t>(a|b)*a#</a:t>
            </a:r>
            <a:r>
              <a:rPr b="0" lang="en-US" sz="2000" spc="-15" strike="noStrike">
                <a:solidFill>
                  <a:srgbClr val="181a0e"/>
                </a:solidFill>
                <a:latin typeface="Arial"/>
                <a:ea typeface="DejaVu Sans"/>
              </a:rPr>
              <a:t>	</a:t>
            </a:r>
            <a:r>
              <a:rPr b="0" lang="en-US" sz="2000" spc="94" strike="noStrike">
                <a:solidFill>
                  <a:srgbClr val="181a0e"/>
                </a:solidFill>
                <a:latin typeface="Arial"/>
                <a:ea typeface="DejaVu Sans"/>
              </a:rPr>
              <a:t>[augmented </a:t>
            </a:r>
            <a:r>
              <a:rPr b="0" lang="en-US" sz="2000" spc="69" strike="noStrike">
                <a:solidFill>
                  <a:srgbClr val="181a0e"/>
                </a:solidFill>
                <a:latin typeface="Arial"/>
                <a:ea typeface="DejaVu Sans"/>
              </a:rPr>
              <a:t>regular</a:t>
            </a:r>
            <a:r>
              <a:rPr b="0" lang="en-US" sz="2000" spc="-480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60" strike="noStrike">
                <a:solidFill>
                  <a:srgbClr val="181a0e"/>
                </a:solidFill>
                <a:latin typeface="Arial"/>
                <a:ea typeface="DejaVu Sans"/>
              </a:rPr>
              <a:t>expression]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None/>
              <a:tabLst>
                <a:tab algn="l" pos="440640"/>
                <a:tab algn="l" pos="442080"/>
                <a:tab algn="l" pos="3566880"/>
              </a:tabLst>
            </a:pPr>
            <a:endParaRPr b="0" lang="en-US" sz="3950" spc="-1" strike="noStrike">
              <a:latin typeface="Arial"/>
            </a:endParaRPr>
          </a:p>
          <a:p>
            <a:pPr marL="4172040">
              <a:lnSpc>
                <a:spcPct val="100000"/>
              </a:lnSpc>
              <a:buNone/>
              <a:tabLst>
                <a:tab algn="l" pos="440640"/>
                <a:tab algn="l" pos="442080"/>
                <a:tab algn="l" pos="3566880"/>
              </a:tabLst>
            </a:pPr>
            <a:r>
              <a:rPr b="0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Syntax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34" strike="noStrike">
                <a:solidFill>
                  <a:srgbClr val="181a0e"/>
                </a:solidFill>
                <a:latin typeface="Arial"/>
                <a:ea typeface="DejaVu Sans"/>
              </a:rPr>
              <a:t>tree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-15" strike="noStrike">
                <a:solidFill>
                  <a:srgbClr val="181a0e"/>
                </a:solidFill>
                <a:latin typeface="Arial"/>
                <a:ea typeface="DejaVu Sans"/>
              </a:rPr>
              <a:t>(a|b)*a#</a:t>
            </a:r>
            <a:endParaRPr b="0" lang="en-US" sz="2400" spc="-1" strike="noStrike">
              <a:latin typeface="Arial"/>
            </a:endParaRPr>
          </a:p>
          <a:p>
            <a:pPr marL="4172040">
              <a:lnSpc>
                <a:spcPct val="100000"/>
              </a:lnSpc>
              <a:buNone/>
              <a:tabLst>
                <a:tab algn="l" pos="440640"/>
                <a:tab algn="l" pos="442080"/>
                <a:tab algn="l" pos="3566880"/>
              </a:tabLst>
            </a:pPr>
            <a:endParaRPr b="0" lang="en-US" sz="4000" spc="-1" strike="noStrike">
              <a:latin typeface="Arial"/>
            </a:endParaRPr>
          </a:p>
          <a:p>
            <a:pPr lvl="1" marL="4365000" indent="-193680">
              <a:lnSpc>
                <a:spcPct val="100000"/>
              </a:lnSpc>
              <a:buClr>
                <a:srgbClr val="181a0e"/>
              </a:buClr>
              <a:buFont typeface="Symbol"/>
              <a:buChar char=""/>
              <a:tabLst>
                <a:tab algn="l" pos="4365720"/>
              </a:tabLst>
            </a:pPr>
            <a:r>
              <a:rPr b="0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each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2" strike="noStrike">
                <a:solidFill>
                  <a:srgbClr val="181a0e"/>
                </a:solidFill>
                <a:latin typeface="Arial"/>
                <a:ea typeface="DejaVu Sans"/>
              </a:rPr>
              <a:t>symbol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0" strike="noStrike">
                <a:solidFill>
                  <a:srgbClr val="181a0e"/>
                </a:solidFill>
                <a:latin typeface="Arial"/>
                <a:ea typeface="DejaVu Sans"/>
              </a:rPr>
              <a:t>numbered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9" strike="noStrike">
                <a:solidFill>
                  <a:srgbClr val="181a0e"/>
                </a:solidFill>
                <a:latin typeface="Arial"/>
                <a:ea typeface="DejaVu Sans"/>
              </a:rPr>
              <a:t>(positions)</a:t>
            </a:r>
            <a:endParaRPr b="0" lang="en-US" sz="2400" spc="-1" strike="noStrike">
              <a:latin typeface="Arial"/>
            </a:endParaRPr>
          </a:p>
          <a:p>
            <a:pPr lvl="1" marL="4365000" indent="-193680">
              <a:lnSpc>
                <a:spcPct val="100000"/>
              </a:lnSpc>
              <a:spcBef>
                <a:spcPts val="989"/>
              </a:spcBef>
              <a:buClr>
                <a:srgbClr val="181a0e"/>
              </a:buClr>
              <a:buFont typeface="Symbol"/>
              <a:buChar char=""/>
              <a:tabLst>
                <a:tab algn="l" pos="4365720"/>
              </a:tabLst>
            </a:pPr>
            <a:r>
              <a:rPr b="0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each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2" strike="noStrike">
                <a:solidFill>
                  <a:srgbClr val="181a0e"/>
                </a:solidFill>
                <a:latin typeface="Arial"/>
                <a:ea typeface="DejaVu Sans"/>
              </a:rPr>
              <a:t>symbol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at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0" strike="noStrike">
                <a:solidFill>
                  <a:srgbClr val="181a0e"/>
                </a:solidFill>
                <a:latin typeface="Arial"/>
                <a:ea typeface="DejaVu Sans"/>
              </a:rPr>
              <a:t>leaf</a:t>
            </a:r>
            <a:endParaRPr b="0" lang="en-US" sz="2400" spc="-1" strike="noStrike">
              <a:latin typeface="Arial"/>
            </a:endParaRPr>
          </a:p>
          <a:p>
            <a:pPr lvl="1" marL="4365000" indent="-193680">
              <a:lnSpc>
                <a:spcPct val="100000"/>
              </a:lnSpc>
              <a:spcBef>
                <a:spcPts val="989"/>
              </a:spcBef>
              <a:buClr>
                <a:srgbClr val="181a0e"/>
              </a:buClr>
              <a:buFont typeface="Symbol"/>
              <a:buChar char=""/>
              <a:tabLst>
                <a:tab algn="l" pos="4365720"/>
              </a:tabLst>
            </a:pPr>
            <a:r>
              <a:rPr b="0" lang="en-US" sz="2400" spc="80" strike="noStrike">
                <a:solidFill>
                  <a:srgbClr val="181a0e"/>
                </a:solidFill>
                <a:latin typeface="Arial"/>
                <a:ea typeface="DejaVu Sans"/>
              </a:rPr>
              <a:t>inner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0" strike="noStrike">
                <a:solidFill>
                  <a:srgbClr val="181a0e"/>
                </a:solidFill>
                <a:latin typeface="Arial"/>
                <a:ea typeface="DejaVu Sans"/>
              </a:rPr>
              <a:t>nodes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46" strike="noStrike">
                <a:solidFill>
                  <a:srgbClr val="181a0e"/>
                </a:solidFill>
                <a:latin typeface="Arial"/>
                <a:ea typeface="DejaVu Sans"/>
              </a:rPr>
              <a:t>are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operators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7" name="object 3"/>
          <p:cNvSpPr/>
          <p:nvPr/>
        </p:nvSpPr>
        <p:spPr>
          <a:xfrm>
            <a:off x="1066680" y="1637640"/>
            <a:ext cx="2965680" cy="46018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7A2B2B5-F5FA-48A8-9AAB-04DD09C6707A}" type="slidenum">
              <a:t>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1083600" y="123840"/>
            <a:ext cx="5087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2900" spc="-1" strike="noStrike" u="heavy">
                <a:solidFill>
                  <a:srgbClr val="4f271c"/>
                </a:solidFill>
                <a:uFill>
                  <a:solidFill>
                    <a:srgbClr val="181a0e"/>
                  </a:solidFill>
                </a:uFill>
                <a:latin typeface="Verdana"/>
              </a:rPr>
              <a:t>ﬁrstpos</a:t>
            </a:r>
            <a:r>
              <a:rPr b="0" lang="en-US" sz="2900" spc="-1" strike="noStrike" u="heavy">
                <a:solidFill>
                  <a:srgbClr val="4f271c"/>
                </a:solidFill>
                <a:uFill>
                  <a:solidFill>
                    <a:srgbClr val="181a0e"/>
                  </a:solidFill>
                </a:uFill>
                <a:latin typeface="Tw Cen MT"/>
              </a:rPr>
              <a:t>, </a:t>
            </a:r>
            <a:r>
              <a:rPr b="1" lang="en-US" sz="2900" spc="-1" strike="noStrike" u="heavy">
                <a:solidFill>
                  <a:srgbClr val="4f271c"/>
                </a:solidFill>
                <a:uFill>
                  <a:solidFill>
                    <a:srgbClr val="181a0e"/>
                  </a:solidFill>
                </a:uFill>
                <a:latin typeface="Verdana"/>
              </a:rPr>
              <a:t>lastpos</a:t>
            </a:r>
            <a:r>
              <a:rPr b="0" lang="en-US" sz="2900" spc="-1" strike="noStrike" u="heavy">
                <a:solidFill>
                  <a:srgbClr val="4f271c"/>
                </a:solidFill>
                <a:uFill>
                  <a:solidFill>
                    <a:srgbClr val="181a0e"/>
                  </a:solidFill>
                </a:uFill>
                <a:latin typeface="Tw Cen MT"/>
              </a:rPr>
              <a:t>, </a:t>
            </a:r>
            <a:r>
              <a:rPr b="1" lang="en-US" sz="2900" spc="-1" strike="noStrike" u="heavy">
                <a:solidFill>
                  <a:srgbClr val="4f271c"/>
                </a:solidFill>
                <a:uFill>
                  <a:solidFill>
                    <a:srgbClr val="181a0e"/>
                  </a:solidFill>
                </a:uFill>
                <a:latin typeface="Verdana"/>
              </a:rPr>
              <a:t>nullable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69" name="object 3"/>
          <p:cNvSpPr/>
          <p:nvPr/>
        </p:nvSpPr>
        <p:spPr>
          <a:xfrm>
            <a:off x="533520" y="1516680"/>
            <a:ext cx="8381160" cy="49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3880" bIns="0" anchor="t">
            <a:spAutoFit/>
          </a:bodyPr>
          <a:p>
            <a:pPr marL="441360" indent="-429120" algn="just">
              <a:lnSpc>
                <a:spcPts val="2920"/>
              </a:lnSpc>
              <a:spcBef>
                <a:spcPts val="660"/>
              </a:spcBef>
              <a:buClr>
                <a:srgbClr val="181a0e"/>
              </a:buClr>
              <a:buFont typeface="StarSymbol"/>
              <a:buChar char="■"/>
              <a:tabLst>
                <a:tab algn="l" pos="442080"/>
              </a:tabLst>
            </a:pPr>
            <a:r>
              <a:rPr b="0" lang="en-US" sz="2400" spc="-46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55" strike="noStrike">
                <a:solidFill>
                  <a:srgbClr val="181a0e"/>
                </a:solidFill>
                <a:latin typeface="Arial"/>
                <a:ea typeface="DejaVu Sans"/>
              </a:rPr>
              <a:t>evaluate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i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followpos</a:t>
            </a:r>
            <a:r>
              <a:rPr b="0" lang="en-US" sz="2400" spc="-1" strike="noStrike">
                <a:solidFill>
                  <a:srgbClr val="181a0e"/>
                </a:solidFill>
                <a:latin typeface="Arial"/>
                <a:ea typeface="DejaVu Sans"/>
              </a:rPr>
              <a:t>,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we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0" strike="noStrike">
                <a:solidFill>
                  <a:srgbClr val="181a0e"/>
                </a:solidFill>
                <a:latin typeface="Arial"/>
                <a:ea typeface="DejaVu Sans"/>
              </a:rPr>
              <a:t>need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three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functions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97" strike="noStrike">
                <a:solidFill>
                  <a:srgbClr val="181a0e"/>
                </a:solidFill>
                <a:latin typeface="Arial"/>
                <a:ea typeface="DejaVu Sans"/>
              </a:rPr>
              <a:t>to  </a:t>
            </a:r>
            <a:r>
              <a:rPr b="0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deﬁne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0" strike="noStrike">
                <a:solidFill>
                  <a:srgbClr val="181a0e"/>
                </a:solidFill>
                <a:latin typeface="Arial"/>
                <a:ea typeface="DejaVu Sans"/>
              </a:rPr>
              <a:t>nodes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0" strike="noStrike">
                <a:solidFill>
                  <a:srgbClr val="181a0e"/>
                </a:solidFill>
                <a:latin typeface="Arial"/>
                <a:ea typeface="DejaVu Sans"/>
              </a:rPr>
              <a:t>(not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0" strike="noStrike">
                <a:solidFill>
                  <a:srgbClr val="181a0e"/>
                </a:solidFill>
                <a:latin typeface="Arial"/>
                <a:ea typeface="DejaVu Sans"/>
              </a:rPr>
              <a:t>just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60" strike="noStrike">
                <a:solidFill>
                  <a:srgbClr val="181a0e"/>
                </a:solidFill>
                <a:latin typeface="Arial"/>
                <a:ea typeface="DejaVu Sans"/>
              </a:rPr>
              <a:t>for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7" strike="noStrike">
                <a:solidFill>
                  <a:srgbClr val="181a0e"/>
                </a:solidFill>
                <a:latin typeface="Arial"/>
                <a:ea typeface="DejaVu Sans"/>
              </a:rPr>
              <a:t>leaves)</a:t>
            </a:r>
            <a:r>
              <a:rPr b="0" lang="en-US" sz="24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syntax  </a:t>
            </a:r>
            <a:r>
              <a:rPr b="0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tree: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2920"/>
              </a:lnSpc>
              <a:spcBef>
                <a:spcPts val="1210"/>
              </a:spcBef>
              <a:buClr>
                <a:srgbClr val="181a0e"/>
              </a:buClr>
              <a:buFont typeface="Arial"/>
              <a:buChar char="■"/>
              <a:tabLst>
                <a:tab algn="l" pos="440640"/>
                <a:tab algn="l" pos="442080"/>
              </a:tabLst>
            </a:pPr>
            <a:r>
              <a:rPr b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ﬁrstpos(n) </a:t>
            </a:r>
            <a:r>
              <a:rPr b="0" lang="en-US" sz="2400" spc="-1" strike="noStrike">
                <a:solidFill>
                  <a:srgbClr val="181a0e"/>
                </a:solidFill>
                <a:latin typeface="Arial"/>
                <a:ea typeface="DejaVu Sans"/>
              </a:rPr>
              <a:t>→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 </a:t>
            </a:r>
            <a:r>
              <a:rPr b="0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set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of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positions </a:t>
            </a:r>
            <a:r>
              <a:rPr b="0" lang="en-US" sz="2400" spc="185" strike="noStrike">
                <a:solidFill>
                  <a:srgbClr val="181a0e"/>
                </a:solidFill>
                <a:latin typeface="Arial"/>
                <a:ea typeface="DejaVu Sans"/>
              </a:rPr>
              <a:t>of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 </a:t>
            </a:r>
            <a:r>
              <a:rPr b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ﬁrst</a:t>
            </a:r>
            <a:r>
              <a:rPr b="1" lang="en-US" sz="2400" spc="-182" strike="noStrike">
                <a:solidFill>
                  <a:srgbClr val="181a0e"/>
                </a:solidFill>
                <a:latin typeface="Verdana"/>
                <a:ea typeface="DejaVu Sans"/>
              </a:rPr>
              <a:t>  </a:t>
            </a:r>
            <a:r>
              <a:rPr b="0" lang="en-US" sz="2400" spc="80" strike="noStrike">
                <a:solidFill>
                  <a:srgbClr val="181a0e"/>
                </a:solidFill>
                <a:latin typeface="Arial"/>
                <a:ea typeface="DejaVu Sans"/>
              </a:rPr>
              <a:t>symbols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4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strings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generated</a:t>
            </a:r>
            <a:r>
              <a:rPr b="0" lang="en-US" sz="24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by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sub-expression  </a:t>
            </a:r>
            <a:r>
              <a:rPr b="0" lang="en-US" sz="2400" spc="126" strike="noStrike">
                <a:solidFill>
                  <a:srgbClr val="181a0e"/>
                </a:solidFill>
                <a:latin typeface="Arial"/>
                <a:ea typeface="DejaVu Sans"/>
              </a:rPr>
              <a:t>rooted </a:t>
            </a:r>
            <a:r>
              <a:rPr b="0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by</a:t>
            </a:r>
            <a:r>
              <a:rPr b="0" lang="en-US" sz="2400" spc="-51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n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2920"/>
              </a:lnSpc>
              <a:spcBef>
                <a:spcPts val="1210"/>
              </a:spcBef>
              <a:buClr>
                <a:srgbClr val="181a0e"/>
              </a:buClr>
              <a:buFont typeface="Arial"/>
              <a:buChar char="■"/>
              <a:tabLst>
                <a:tab algn="l" pos="440640"/>
                <a:tab algn="l" pos="442080"/>
              </a:tabLst>
            </a:pPr>
            <a:r>
              <a:rPr b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lastpos(n) </a:t>
            </a:r>
            <a:r>
              <a:rPr b="0" lang="en-US" sz="2400" spc="-1" strike="noStrike">
                <a:solidFill>
                  <a:srgbClr val="181a0e"/>
                </a:solidFill>
                <a:latin typeface="Arial"/>
                <a:ea typeface="DejaVu Sans"/>
              </a:rPr>
              <a:t>→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 </a:t>
            </a:r>
            <a:r>
              <a:rPr b="0" lang="en-US" sz="2400" spc="120" strike="noStrike">
                <a:solidFill>
                  <a:srgbClr val="181a0e"/>
                </a:solidFill>
                <a:latin typeface="Arial"/>
                <a:ea typeface="DejaVu Sans"/>
              </a:rPr>
              <a:t>set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of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positions </a:t>
            </a:r>
            <a:r>
              <a:rPr b="0" lang="en-US" sz="2400" spc="185" strike="noStrike">
                <a:solidFill>
                  <a:srgbClr val="181a0e"/>
                </a:solidFill>
                <a:latin typeface="Arial"/>
                <a:ea typeface="DejaVu Sans"/>
              </a:rPr>
              <a:t>of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 </a:t>
            </a:r>
            <a:r>
              <a:rPr b="1" lang="en-US" sz="2400" spc="-211" strike="noStrike">
                <a:solidFill>
                  <a:srgbClr val="181a0e"/>
                </a:solidFill>
                <a:latin typeface="Verdana"/>
                <a:ea typeface="DejaVu Sans"/>
              </a:rPr>
              <a:t>last  </a:t>
            </a:r>
            <a:r>
              <a:rPr b="0" lang="en-US" sz="2400" spc="80" strike="noStrike">
                <a:solidFill>
                  <a:srgbClr val="181a0e"/>
                </a:solidFill>
                <a:latin typeface="Arial"/>
                <a:ea typeface="DejaVu Sans"/>
              </a:rPr>
              <a:t>symbols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4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strings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generated</a:t>
            </a:r>
            <a:r>
              <a:rPr b="0" lang="en-US" sz="24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by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sub-expression  </a:t>
            </a:r>
            <a:r>
              <a:rPr b="0" lang="en-US" sz="2400" spc="126" strike="noStrike">
                <a:solidFill>
                  <a:srgbClr val="181a0e"/>
                </a:solidFill>
                <a:latin typeface="Arial"/>
                <a:ea typeface="DejaVu Sans"/>
              </a:rPr>
              <a:t>rooted </a:t>
            </a:r>
            <a:r>
              <a:rPr b="0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by</a:t>
            </a:r>
            <a:r>
              <a:rPr b="0" lang="en-US" sz="2400" spc="-51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75" strike="noStrike">
                <a:solidFill>
                  <a:srgbClr val="181a0e"/>
                </a:solidFill>
                <a:latin typeface="Arial"/>
                <a:ea typeface="DejaVu Sans"/>
              </a:rPr>
              <a:t>n</a:t>
            </a:r>
            <a:endParaRPr b="0" lang="en-US" sz="2400" spc="-1" strike="noStrike">
              <a:latin typeface="Arial"/>
            </a:endParaRPr>
          </a:p>
          <a:p>
            <a:pPr marL="441360" indent="-429120" algn="just">
              <a:lnSpc>
                <a:spcPts val="2920"/>
              </a:lnSpc>
              <a:spcBef>
                <a:spcPts val="1210"/>
              </a:spcBef>
              <a:buClr>
                <a:srgbClr val="181a0e"/>
              </a:buClr>
              <a:buFont typeface="Arial"/>
              <a:buChar char="■"/>
              <a:tabLst>
                <a:tab algn="l" pos="442080"/>
              </a:tabLst>
            </a:pPr>
            <a:r>
              <a:rPr b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nullable(n) </a:t>
            </a:r>
            <a:r>
              <a:rPr b="0" lang="en-US" sz="2400" spc="-1" strike="noStrike">
                <a:solidFill>
                  <a:srgbClr val="181a0e"/>
                </a:solidFill>
                <a:latin typeface="Arial"/>
                <a:ea typeface="DejaVu Sans"/>
              </a:rPr>
              <a:t>→ </a:t>
            </a:r>
            <a:r>
              <a:rPr b="1" i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true </a:t>
            </a:r>
            <a:r>
              <a:rPr b="0" lang="en-US" sz="2400" spc="165" strike="noStrike">
                <a:solidFill>
                  <a:srgbClr val="181a0e"/>
                </a:solidFill>
                <a:latin typeface="Arial"/>
                <a:ea typeface="DejaVu Sans"/>
              </a:rPr>
              <a:t>if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45" strike="noStrike">
                <a:solidFill>
                  <a:srgbClr val="181a0e"/>
                </a:solidFill>
                <a:latin typeface="Arial"/>
                <a:ea typeface="DejaVu Sans"/>
              </a:rPr>
              <a:t>empty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string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35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31" strike="noStrike">
                <a:solidFill>
                  <a:srgbClr val="181a0e"/>
                </a:solidFill>
                <a:latin typeface="Arial"/>
                <a:ea typeface="DejaVu Sans"/>
              </a:rPr>
              <a:t>member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80" strike="noStrike">
                <a:solidFill>
                  <a:srgbClr val="181a0e"/>
                </a:solidFill>
                <a:latin typeface="Arial"/>
                <a:ea typeface="DejaVu Sans"/>
              </a:rPr>
              <a:t>of  </a:t>
            </a:r>
            <a:r>
              <a:rPr b="0" lang="en-US" sz="2400" spc="94" strike="noStrike">
                <a:solidFill>
                  <a:srgbClr val="181a0e"/>
                </a:solidFill>
                <a:latin typeface="Arial"/>
                <a:ea typeface="DejaVu Sans"/>
              </a:rPr>
              <a:t>strings</a:t>
            </a:r>
            <a:r>
              <a:rPr b="0" lang="en-US" sz="24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86" strike="noStrike">
                <a:solidFill>
                  <a:srgbClr val="181a0e"/>
                </a:solidFill>
                <a:latin typeface="Arial"/>
                <a:ea typeface="DejaVu Sans"/>
              </a:rPr>
              <a:t>generated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by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9" strike="noStrike">
                <a:solidFill>
                  <a:srgbClr val="181a0e"/>
                </a:solidFill>
                <a:latin typeface="Arial"/>
                <a:ea typeface="DejaVu Sans"/>
              </a:rPr>
              <a:t>sub-expression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126" strike="noStrike">
                <a:solidFill>
                  <a:srgbClr val="181a0e"/>
                </a:solidFill>
                <a:latin typeface="Arial"/>
                <a:ea typeface="DejaVu Sans"/>
              </a:rPr>
              <a:t>rooted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66" strike="noStrike">
                <a:solidFill>
                  <a:srgbClr val="181a0e"/>
                </a:solidFill>
                <a:latin typeface="Arial"/>
                <a:ea typeface="DejaVu Sans"/>
              </a:rPr>
              <a:t>by</a:t>
            </a:r>
            <a:r>
              <a:rPr b="0" lang="en-US" sz="24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400" spc="-60" strike="noStrike">
                <a:solidFill>
                  <a:srgbClr val="181a0e"/>
                </a:solidFill>
                <a:latin typeface="Arial"/>
                <a:ea typeface="DejaVu Sans"/>
              </a:rPr>
              <a:t>n,  </a:t>
            </a:r>
            <a:r>
              <a:rPr b="1" i="1" lang="en-US" sz="2400" spc="-1" strike="noStrike">
                <a:solidFill>
                  <a:srgbClr val="181a0e"/>
                </a:solidFill>
                <a:latin typeface="Verdana"/>
                <a:ea typeface="DejaVu Sans"/>
              </a:rPr>
              <a:t>false</a:t>
            </a:r>
            <a:r>
              <a:rPr b="1" i="1" lang="en-US" sz="2400" spc="-406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lang="en-US" sz="2400" spc="109" strike="noStrike">
                <a:solidFill>
                  <a:srgbClr val="181a0e"/>
                </a:solidFill>
                <a:latin typeface="Arial"/>
                <a:ea typeface="DejaVu Sans"/>
              </a:rPr>
              <a:t>otherwise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996269-1A9C-4F9A-ABCF-F15F5EC5FC8D}" type="slidenum">
              <a:t>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object 2"/>
          <p:cNvSpPr/>
          <p:nvPr/>
        </p:nvSpPr>
        <p:spPr>
          <a:xfrm>
            <a:off x="-13680" y="154080"/>
            <a:ext cx="9081000" cy="4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441360" indent="-429120">
              <a:lnSpc>
                <a:spcPct val="100000"/>
              </a:lnSpc>
              <a:spcBef>
                <a:spcPts val="99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900" spc="21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Rules</a:t>
            </a:r>
            <a:r>
              <a:rPr b="0" lang="en-US" sz="2900" spc="-197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900" spc="160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for</a:t>
            </a:r>
            <a:r>
              <a:rPr b="0" lang="en-US" sz="2900" spc="-191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900" spc="75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calculating</a:t>
            </a:r>
            <a:r>
              <a:rPr b="0" lang="en-US" sz="2900" spc="-202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2900" spc="-262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Verdana"/>
                <a:ea typeface="DejaVu Sans"/>
              </a:rPr>
              <a:t>nullable</a:t>
            </a:r>
            <a:r>
              <a:rPr b="0" lang="en-US" sz="2900" spc="-262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,</a:t>
            </a:r>
            <a:r>
              <a:rPr b="0" lang="en-US" sz="2900" spc="-191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2900" spc="-205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Verdana"/>
                <a:ea typeface="DejaVu Sans"/>
              </a:rPr>
              <a:t>ﬁrstpos</a:t>
            </a:r>
            <a:r>
              <a:rPr b="1" lang="en-US" sz="2900" spc="-375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Verdana"/>
                <a:ea typeface="DejaVu Sans"/>
              </a:rPr>
              <a:t> </a:t>
            </a:r>
            <a:r>
              <a:rPr b="0" lang="en-US" sz="2900" spc="316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&amp;</a:t>
            </a:r>
            <a:r>
              <a:rPr b="0" lang="en-US" sz="2900" spc="-191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2900" spc="-222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Verdana"/>
                <a:ea typeface="DejaVu Sans"/>
              </a:rPr>
              <a:t>lastpos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71" name="object 3"/>
          <p:cNvSpPr/>
          <p:nvPr/>
        </p:nvSpPr>
        <p:spPr>
          <a:xfrm>
            <a:off x="674640" y="1059480"/>
            <a:ext cx="8312400" cy="55414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D932AB9-5775-4A5C-96D8-14B8D5B4EC0A}" type="slidenum">
              <a:t>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Box 3"/>
          <p:cNvSpPr/>
          <p:nvPr/>
        </p:nvSpPr>
        <p:spPr>
          <a:xfrm>
            <a:off x="470520" y="403560"/>
            <a:ext cx="2447280" cy="105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a.b.(a+b)*.(a+b)*.b.a.#</a:t>
            </a:r>
            <a:endParaRPr b="0" lang="en-US" sz="159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1 2  3  4       5  6    7  8  9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373" name="TextBox 4"/>
          <p:cNvSpPr/>
          <p:nvPr/>
        </p:nvSpPr>
        <p:spPr>
          <a:xfrm>
            <a:off x="7463160" y="201600"/>
            <a:ext cx="26820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.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374" name="Straight Connector 6"/>
          <p:cNvSpPr/>
          <p:nvPr/>
        </p:nvSpPr>
        <p:spPr>
          <a:xfrm>
            <a:off x="7731720" y="527400"/>
            <a:ext cx="403560" cy="20160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TextBox 7"/>
          <p:cNvSpPr/>
          <p:nvPr/>
        </p:nvSpPr>
        <p:spPr>
          <a:xfrm>
            <a:off x="8269920" y="729360"/>
            <a:ext cx="26820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#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376" name="Straight Connector 9"/>
          <p:cNvSpPr/>
          <p:nvPr/>
        </p:nvSpPr>
        <p:spPr>
          <a:xfrm flipH="1">
            <a:off x="6924960" y="369720"/>
            <a:ext cx="537840" cy="32616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TextBox 10"/>
          <p:cNvSpPr/>
          <p:nvPr/>
        </p:nvSpPr>
        <p:spPr>
          <a:xfrm>
            <a:off x="6656400" y="527760"/>
            <a:ext cx="26820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.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378" name="Straight Connector 12"/>
          <p:cNvSpPr/>
          <p:nvPr/>
        </p:nvSpPr>
        <p:spPr>
          <a:xfrm>
            <a:off x="6924960" y="853200"/>
            <a:ext cx="537840" cy="20196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TextBox 13"/>
          <p:cNvSpPr/>
          <p:nvPr/>
        </p:nvSpPr>
        <p:spPr>
          <a:xfrm>
            <a:off x="7597440" y="1055160"/>
            <a:ext cx="33552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a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380" name="Straight Connector 15"/>
          <p:cNvSpPr/>
          <p:nvPr/>
        </p:nvSpPr>
        <p:spPr>
          <a:xfrm flipH="1">
            <a:off x="5983920" y="802800"/>
            <a:ext cx="672120" cy="39960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TextBox 16"/>
          <p:cNvSpPr/>
          <p:nvPr/>
        </p:nvSpPr>
        <p:spPr>
          <a:xfrm>
            <a:off x="5715000" y="1055160"/>
            <a:ext cx="40284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.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382" name="Straight Connector 18"/>
          <p:cNvSpPr/>
          <p:nvPr/>
        </p:nvSpPr>
        <p:spPr>
          <a:xfrm>
            <a:off x="6050880" y="1380960"/>
            <a:ext cx="739800" cy="23256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TextBox 19"/>
          <p:cNvSpPr/>
          <p:nvPr/>
        </p:nvSpPr>
        <p:spPr>
          <a:xfrm>
            <a:off x="6925320" y="1582920"/>
            <a:ext cx="33552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b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384" name="Straight Connector 21"/>
          <p:cNvSpPr/>
          <p:nvPr/>
        </p:nvSpPr>
        <p:spPr>
          <a:xfrm flipH="1">
            <a:off x="4672800" y="1380960"/>
            <a:ext cx="960840" cy="44100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TextBox 22"/>
          <p:cNvSpPr/>
          <p:nvPr/>
        </p:nvSpPr>
        <p:spPr>
          <a:xfrm>
            <a:off x="4370400" y="1745640"/>
            <a:ext cx="40284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.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386" name="Straight Connector 24"/>
          <p:cNvSpPr/>
          <p:nvPr/>
        </p:nvSpPr>
        <p:spPr>
          <a:xfrm>
            <a:off x="4759920" y="2071440"/>
            <a:ext cx="873720" cy="28152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TextBox 25"/>
          <p:cNvSpPr/>
          <p:nvPr/>
        </p:nvSpPr>
        <p:spPr>
          <a:xfrm>
            <a:off x="5715000" y="2286000"/>
            <a:ext cx="40284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*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388" name="Straight Connector 27"/>
          <p:cNvSpPr/>
          <p:nvPr/>
        </p:nvSpPr>
        <p:spPr>
          <a:xfrm>
            <a:off x="5916600" y="2622600"/>
            <a:ext cx="360" cy="40284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TextBox 28"/>
          <p:cNvSpPr/>
          <p:nvPr/>
        </p:nvSpPr>
        <p:spPr>
          <a:xfrm>
            <a:off x="5782320" y="3180600"/>
            <a:ext cx="53712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+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390" name="Straight Connector 30"/>
          <p:cNvSpPr/>
          <p:nvPr/>
        </p:nvSpPr>
        <p:spPr>
          <a:xfrm flipH="1">
            <a:off x="5311440" y="3516480"/>
            <a:ext cx="403560" cy="38304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TextBox 31"/>
          <p:cNvSpPr/>
          <p:nvPr/>
        </p:nvSpPr>
        <p:spPr>
          <a:xfrm>
            <a:off x="4975560" y="4034160"/>
            <a:ext cx="40284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a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392" name="Straight Connector 33"/>
          <p:cNvSpPr/>
          <p:nvPr/>
        </p:nvSpPr>
        <p:spPr>
          <a:xfrm>
            <a:off x="6050880" y="3517200"/>
            <a:ext cx="537840" cy="38232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TextBox 34"/>
          <p:cNvSpPr/>
          <p:nvPr/>
        </p:nvSpPr>
        <p:spPr>
          <a:xfrm>
            <a:off x="6790680" y="4034160"/>
            <a:ext cx="30168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b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394" name="Straight Connector 36"/>
          <p:cNvSpPr/>
          <p:nvPr/>
        </p:nvSpPr>
        <p:spPr>
          <a:xfrm flipH="1">
            <a:off x="3294360" y="2050560"/>
            <a:ext cx="1049040" cy="47088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TextBox 37"/>
          <p:cNvSpPr/>
          <p:nvPr/>
        </p:nvSpPr>
        <p:spPr>
          <a:xfrm>
            <a:off x="3025440" y="2353320"/>
            <a:ext cx="26820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.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396" name="Straight Connector 39"/>
          <p:cNvSpPr/>
          <p:nvPr/>
        </p:nvSpPr>
        <p:spPr>
          <a:xfrm>
            <a:off x="3294360" y="2678760"/>
            <a:ext cx="504360" cy="34668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TextBox 40"/>
          <p:cNvSpPr/>
          <p:nvPr/>
        </p:nvSpPr>
        <p:spPr>
          <a:xfrm>
            <a:off x="3774960" y="3180600"/>
            <a:ext cx="25812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*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398" name="Straight Connector 42"/>
          <p:cNvSpPr/>
          <p:nvPr/>
        </p:nvSpPr>
        <p:spPr>
          <a:xfrm>
            <a:off x="3904560" y="3517200"/>
            <a:ext cx="360" cy="38232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TextBox 43"/>
          <p:cNvSpPr/>
          <p:nvPr/>
        </p:nvSpPr>
        <p:spPr>
          <a:xfrm>
            <a:off x="3798720" y="4034160"/>
            <a:ext cx="30168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+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00" name="Straight Connector 45"/>
          <p:cNvSpPr/>
          <p:nvPr/>
        </p:nvSpPr>
        <p:spPr>
          <a:xfrm flipH="1">
            <a:off x="3294360" y="4370040"/>
            <a:ext cx="504360" cy="33624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Straight Connector 47"/>
          <p:cNvSpPr/>
          <p:nvPr/>
        </p:nvSpPr>
        <p:spPr>
          <a:xfrm>
            <a:off x="3949920" y="4370760"/>
            <a:ext cx="554760" cy="33552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TextBox 48"/>
          <p:cNvSpPr/>
          <p:nvPr/>
        </p:nvSpPr>
        <p:spPr>
          <a:xfrm>
            <a:off x="2991960" y="4840920"/>
            <a:ext cx="36900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a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03" name="TextBox 49"/>
          <p:cNvSpPr/>
          <p:nvPr/>
        </p:nvSpPr>
        <p:spPr>
          <a:xfrm>
            <a:off x="4561920" y="4786920"/>
            <a:ext cx="38880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b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04" name="Straight Connector 51"/>
          <p:cNvSpPr/>
          <p:nvPr/>
        </p:nvSpPr>
        <p:spPr>
          <a:xfrm flipH="1">
            <a:off x="2151360" y="2611800"/>
            <a:ext cx="840600" cy="41364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TextBox 52"/>
          <p:cNvSpPr/>
          <p:nvPr/>
        </p:nvSpPr>
        <p:spPr>
          <a:xfrm>
            <a:off x="1815480" y="3025440"/>
            <a:ext cx="31860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.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06" name="Straight Connector 54"/>
          <p:cNvSpPr/>
          <p:nvPr/>
        </p:nvSpPr>
        <p:spPr>
          <a:xfrm flipH="1">
            <a:off x="1075680" y="3348720"/>
            <a:ext cx="618840" cy="55080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Straight Connector 56"/>
          <p:cNvSpPr/>
          <p:nvPr/>
        </p:nvSpPr>
        <p:spPr>
          <a:xfrm>
            <a:off x="1974960" y="3362040"/>
            <a:ext cx="428400" cy="53748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TextBox 57"/>
          <p:cNvSpPr/>
          <p:nvPr/>
        </p:nvSpPr>
        <p:spPr>
          <a:xfrm>
            <a:off x="780840" y="4034160"/>
            <a:ext cx="42876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a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09" name="TextBox 58"/>
          <p:cNvSpPr/>
          <p:nvPr/>
        </p:nvSpPr>
        <p:spPr>
          <a:xfrm>
            <a:off x="2307960" y="4034160"/>
            <a:ext cx="40284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b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10" name="TextBox 66"/>
          <p:cNvSpPr/>
          <p:nvPr/>
        </p:nvSpPr>
        <p:spPr>
          <a:xfrm>
            <a:off x="780840" y="4370400"/>
            <a:ext cx="29412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1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11" name="TextBox 67"/>
          <p:cNvSpPr/>
          <p:nvPr/>
        </p:nvSpPr>
        <p:spPr>
          <a:xfrm>
            <a:off x="2189520" y="4370400"/>
            <a:ext cx="31932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2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12" name="TextBox 68"/>
          <p:cNvSpPr/>
          <p:nvPr/>
        </p:nvSpPr>
        <p:spPr>
          <a:xfrm>
            <a:off x="2891160" y="5123160"/>
            <a:ext cx="40284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3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13" name="TextBox 69"/>
          <p:cNvSpPr/>
          <p:nvPr/>
        </p:nvSpPr>
        <p:spPr>
          <a:xfrm>
            <a:off x="4572000" y="5138280"/>
            <a:ext cx="37872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4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14" name="TextBox 70"/>
          <p:cNvSpPr/>
          <p:nvPr/>
        </p:nvSpPr>
        <p:spPr>
          <a:xfrm>
            <a:off x="5153400" y="4419360"/>
            <a:ext cx="35928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5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15" name="TextBox 71"/>
          <p:cNvSpPr/>
          <p:nvPr/>
        </p:nvSpPr>
        <p:spPr>
          <a:xfrm>
            <a:off x="6941880" y="4380480"/>
            <a:ext cx="31860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6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16" name="TextBox 72"/>
          <p:cNvSpPr/>
          <p:nvPr/>
        </p:nvSpPr>
        <p:spPr>
          <a:xfrm>
            <a:off x="7148520" y="1908720"/>
            <a:ext cx="31356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7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17" name="TextBox 73"/>
          <p:cNvSpPr/>
          <p:nvPr/>
        </p:nvSpPr>
        <p:spPr>
          <a:xfrm>
            <a:off x="7785360" y="1380960"/>
            <a:ext cx="41652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8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18" name="TextBox 74"/>
          <p:cNvSpPr/>
          <p:nvPr/>
        </p:nvSpPr>
        <p:spPr>
          <a:xfrm>
            <a:off x="8404560" y="1055160"/>
            <a:ext cx="46980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9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19" name="TextBox 1"/>
          <p:cNvSpPr/>
          <p:nvPr/>
        </p:nvSpPr>
        <p:spPr>
          <a:xfrm>
            <a:off x="470520" y="5448960"/>
            <a:ext cx="2239920" cy="105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Compute nullable, firstpos, lastpos</a:t>
            </a:r>
            <a:endParaRPr b="0" lang="en-US" sz="159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Compute followpos</a:t>
            </a:r>
            <a:endParaRPr b="0" lang="en-US" sz="159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Construct DFA</a:t>
            </a:r>
            <a:endParaRPr b="0" lang="en-US" sz="159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Box 3"/>
          <p:cNvSpPr/>
          <p:nvPr/>
        </p:nvSpPr>
        <p:spPr>
          <a:xfrm>
            <a:off x="672480" y="605160"/>
            <a:ext cx="2755800" cy="105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(a+</a:t>
            </a:r>
            <a:r>
              <a:rPr b="0" lang="el-GR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ε</a:t>
            </a: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)ab(aba+bb)*b(a+b)*#</a:t>
            </a:r>
            <a:endParaRPr b="0" lang="en-US" sz="159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 </a:t>
            </a: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1      23 456  78   9 10 11 12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21" name="TextBox 4"/>
          <p:cNvSpPr/>
          <p:nvPr/>
        </p:nvSpPr>
        <p:spPr>
          <a:xfrm>
            <a:off x="8001000" y="134640"/>
            <a:ext cx="26820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.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22" name="Straight Connector 6"/>
          <p:cNvSpPr/>
          <p:nvPr/>
        </p:nvSpPr>
        <p:spPr>
          <a:xfrm>
            <a:off x="8269920" y="470520"/>
            <a:ext cx="335880" cy="13428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TextBox 7"/>
          <p:cNvSpPr/>
          <p:nvPr/>
        </p:nvSpPr>
        <p:spPr>
          <a:xfrm>
            <a:off x="8606160" y="548640"/>
            <a:ext cx="40284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#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24" name="Straight Connector 9"/>
          <p:cNvSpPr/>
          <p:nvPr/>
        </p:nvSpPr>
        <p:spPr>
          <a:xfrm flipH="1">
            <a:off x="7496640" y="470520"/>
            <a:ext cx="504360" cy="32580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TextBox 10"/>
          <p:cNvSpPr/>
          <p:nvPr/>
        </p:nvSpPr>
        <p:spPr>
          <a:xfrm>
            <a:off x="7261560" y="711720"/>
            <a:ext cx="26820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.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26" name="Straight Connector 12"/>
          <p:cNvSpPr/>
          <p:nvPr/>
        </p:nvSpPr>
        <p:spPr>
          <a:xfrm>
            <a:off x="7530120" y="1037520"/>
            <a:ext cx="633960" cy="43740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TextBox 13"/>
          <p:cNvSpPr/>
          <p:nvPr/>
        </p:nvSpPr>
        <p:spPr>
          <a:xfrm>
            <a:off x="8135640" y="1479240"/>
            <a:ext cx="30168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*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28" name="Straight Connector 15"/>
          <p:cNvSpPr/>
          <p:nvPr/>
        </p:nvSpPr>
        <p:spPr>
          <a:xfrm flipH="1">
            <a:off x="8247960" y="1815840"/>
            <a:ext cx="38520" cy="53712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TextBox 16"/>
          <p:cNvSpPr/>
          <p:nvPr/>
        </p:nvSpPr>
        <p:spPr>
          <a:xfrm>
            <a:off x="8164080" y="2353320"/>
            <a:ext cx="16740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|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30" name="Straight Connector 18"/>
          <p:cNvSpPr/>
          <p:nvPr/>
        </p:nvSpPr>
        <p:spPr>
          <a:xfrm flipH="1">
            <a:off x="7765560" y="2678760"/>
            <a:ext cx="369720" cy="21204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Straight Connector 20"/>
          <p:cNvSpPr/>
          <p:nvPr/>
        </p:nvSpPr>
        <p:spPr>
          <a:xfrm>
            <a:off x="8437680" y="2678760"/>
            <a:ext cx="302760" cy="34668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TextBox 21"/>
          <p:cNvSpPr/>
          <p:nvPr/>
        </p:nvSpPr>
        <p:spPr>
          <a:xfrm>
            <a:off x="7530480" y="2891160"/>
            <a:ext cx="30168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a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33" name="TextBox 22"/>
          <p:cNvSpPr/>
          <p:nvPr/>
        </p:nvSpPr>
        <p:spPr>
          <a:xfrm>
            <a:off x="8606160" y="3092760"/>
            <a:ext cx="23976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b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34" name="TextBox 25"/>
          <p:cNvSpPr/>
          <p:nvPr/>
        </p:nvSpPr>
        <p:spPr>
          <a:xfrm>
            <a:off x="5715000" y="1344600"/>
            <a:ext cx="26820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.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35" name="Straight Connector 27"/>
          <p:cNvSpPr/>
          <p:nvPr/>
        </p:nvSpPr>
        <p:spPr>
          <a:xfrm>
            <a:off x="5849280" y="1681200"/>
            <a:ext cx="470520" cy="63828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TextBox 28"/>
          <p:cNvSpPr/>
          <p:nvPr/>
        </p:nvSpPr>
        <p:spPr>
          <a:xfrm>
            <a:off x="6320160" y="2353320"/>
            <a:ext cx="33552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*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37" name="Straight Connector 30"/>
          <p:cNvSpPr/>
          <p:nvPr/>
        </p:nvSpPr>
        <p:spPr>
          <a:xfrm>
            <a:off x="6487920" y="2689920"/>
            <a:ext cx="360" cy="66024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TextBox 31"/>
          <p:cNvSpPr/>
          <p:nvPr/>
        </p:nvSpPr>
        <p:spPr>
          <a:xfrm>
            <a:off x="6320160" y="3429000"/>
            <a:ext cx="40284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|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39" name="Straight Connector 33"/>
          <p:cNvSpPr/>
          <p:nvPr/>
        </p:nvSpPr>
        <p:spPr>
          <a:xfrm flipH="1">
            <a:off x="5748480" y="3754800"/>
            <a:ext cx="571320" cy="47052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TextBox 34"/>
          <p:cNvSpPr/>
          <p:nvPr/>
        </p:nvSpPr>
        <p:spPr>
          <a:xfrm>
            <a:off x="5513400" y="4168440"/>
            <a:ext cx="26820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.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41" name="Straight Connector 36"/>
          <p:cNvSpPr/>
          <p:nvPr/>
        </p:nvSpPr>
        <p:spPr>
          <a:xfrm flipH="1">
            <a:off x="5109840" y="4494240"/>
            <a:ext cx="403200" cy="27936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TextBox 37"/>
          <p:cNvSpPr/>
          <p:nvPr/>
        </p:nvSpPr>
        <p:spPr>
          <a:xfrm>
            <a:off x="4197600" y="5378760"/>
            <a:ext cx="33552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a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43" name="TextBox 38"/>
          <p:cNvSpPr/>
          <p:nvPr/>
        </p:nvSpPr>
        <p:spPr>
          <a:xfrm>
            <a:off x="5715000" y="4773600"/>
            <a:ext cx="26820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a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44" name="Straight Connector 40"/>
          <p:cNvSpPr/>
          <p:nvPr/>
        </p:nvSpPr>
        <p:spPr>
          <a:xfrm>
            <a:off x="5647680" y="4505040"/>
            <a:ext cx="201600" cy="26856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Straight Connector 42"/>
          <p:cNvSpPr/>
          <p:nvPr/>
        </p:nvSpPr>
        <p:spPr>
          <a:xfrm>
            <a:off x="6602400" y="3687480"/>
            <a:ext cx="726120" cy="53784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TextBox 43"/>
          <p:cNvSpPr/>
          <p:nvPr/>
        </p:nvSpPr>
        <p:spPr>
          <a:xfrm>
            <a:off x="7328520" y="4168440"/>
            <a:ext cx="35244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.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47" name="Straight Connector 45"/>
          <p:cNvSpPr/>
          <p:nvPr/>
        </p:nvSpPr>
        <p:spPr>
          <a:xfrm flipH="1">
            <a:off x="6958800" y="4475520"/>
            <a:ext cx="361440" cy="29808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Straight Connector 47"/>
          <p:cNvSpPr/>
          <p:nvPr/>
        </p:nvSpPr>
        <p:spPr>
          <a:xfrm>
            <a:off x="7530120" y="4437360"/>
            <a:ext cx="420120" cy="40356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TextBox 49"/>
          <p:cNvSpPr/>
          <p:nvPr/>
        </p:nvSpPr>
        <p:spPr>
          <a:xfrm>
            <a:off x="6824520" y="4840920"/>
            <a:ext cx="23472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b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50" name="TextBox 50"/>
          <p:cNvSpPr/>
          <p:nvPr/>
        </p:nvSpPr>
        <p:spPr>
          <a:xfrm>
            <a:off x="7950600" y="4840920"/>
            <a:ext cx="21276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b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51" name="Straight Connector 52"/>
          <p:cNvSpPr/>
          <p:nvPr/>
        </p:nvSpPr>
        <p:spPr>
          <a:xfrm flipH="1">
            <a:off x="4772880" y="1641960"/>
            <a:ext cx="874800" cy="33624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TextBox 53"/>
          <p:cNvSpPr/>
          <p:nvPr/>
        </p:nvSpPr>
        <p:spPr>
          <a:xfrm>
            <a:off x="4361400" y="1944720"/>
            <a:ext cx="34380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.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53" name="Straight Connector 55"/>
          <p:cNvSpPr/>
          <p:nvPr/>
        </p:nvSpPr>
        <p:spPr>
          <a:xfrm>
            <a:off x="4621320" y="2352960"/>
            <a:ext cx="387360" cy="43200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TextBox 56"/>
          <p:cNvSpPr/>
          <p:nvPr/>
        </p:nvSpPr>
        <p:spPr>
          <a:xfrm>
            <a:off x="5009040" y="2948040"/>
            <a:ext cx="30168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b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55" name="Straight Connector 58"/>
          <p:cNvSpPr/>
          <p:nvPr/>
        </p:nvSpPr>
        <p:spPr>
          <a:xfrm flipH="1">
            <a:off x="3563280" y="2218680"/>
            <a:ext cx="798120" cy="29736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TextBox 59"/>
          <p:cNvSpPr/>
          <p:nvPr/>
        </p:nvSpPr>
        <p:spPr>
          <a:xfrm>
            <a:off x="3306600" y="2353320"/>
            <a:ext cx="20484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.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57" name="Straight Connector 61"/>
          <p:cNvSpPr/>
          <p:nvPr/>
        </p:nvSpPr>
        <p:spPr>
          <a:xfrm>
            <a:off x="3512160" y="2675160"/>
            <a:ext cx="320040" cy="43164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TextBox 62"/>
          <p:cNvSpPr/>
          <p:nvPr/>
        </p:nvSpPr>
        <p:spPr>
          <a:xfrm>
            <a:off x="3786120" y="3121920"/>
            <a:ext cx="35244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a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59" name="Straight Connector 64"/>
          <p:cNvSpPr/>
          <p:nvPr/>
        </p:nvSpPr>
        <p:spPr>
          <a:xfrm flipH="1">
            <a:off x="2615040" y="2678760"/>
            <a:ext cx="691200" cy="46188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TextBox 65"/>
          <p:cNvSpPr/>
          <p:nvPr/>
        </p:nvSpPr>
        <p:spPr>
          <a:xfrm>
            <a:off x="2335680" y="3111120"/>
            <a:ext cx="27900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|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61" name="Straight Connector 67"/>
          <p:cNvSpPr/>
          <p:nvPr/>
        </p:nvSpPr>
        <p:spPr>
          <a:xfrm flipH="1">
            <a:off x="1783080" y="3398400"/>
            <a:ext cx="552240" cy="44280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Straight Connector 69"/>
          <p:cNvSpPr/>
          <p:nvPr/>
        </p:nvSpPr>
        <p:spPr>
          <a:xfrm>
            <a:off x="2553480" y="3350160"/>
            <a:ext cx="397800" cy="49104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TextBox 70"/>
          <p:cNvSpPr/>
          <p:nvPr/>
        </p:nvSpPr>
        <p:spPr>
          <a:xfrm>
            <a:off x="1535760" y="3754800"/>
            <a:ext cx="34020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a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64" name="TextBox 71"/>
          <p:cNvSpPr/>
          <p:nvPr/>
        </p:nvSpPr>
        <p:spPr>
          <a:xfrm>
            <a:off x="2930760" y="3846240"/>
            <a:ext cx="28980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l-GR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ε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65" name="Straight Connector 90"/>
          <p:cNvSpPr/>
          <p:nvPr/>
        </p:nvSpPr>
        <p:spPr>
          <a:xfrm flipH="1">
            <a:off x="6824160" y="956520"/>
            <a:ext cx="374040" cy="21888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TextBox 91"/>
          <p:cNvSpPr/>
          <p:nvPr/>
        </p:nvSpPr>
        <p:spPr>
          <a:xfrm>
            <a:off x="6602400" y="1104840"/>
            <a:ext cx="22104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.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67" name="Straight Connector 93"/>
          <p:cNvSpPr/>
          <p:nvPr/>
        </p:nvSpPr>
        <p:spPr>
          <a:xfrm flipH="1">
            <a:off x="5983920" y="1272960"/>
            <a:ext cx="618480" cy="23976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Straight Connector 95"/>
          <p:cNvSpPr/>
          <p:nvPr/>
        </p:nvSpPr>
        <p:spPr>
          <a:xfrm>
            <a:off x="6713280" y="1441440"/>
            <a:ext cx="228600" cy="34452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TextBox 96"/>
          <p:cNvSpPr/>
          <p:nvPr/>
        </p:nvSpPr>
        <p:spPr>
          <a:xfrm>
            <a:off x="6871320" y="1925280"/>
            <a:ext cx="38268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b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70" name="TextBox 97"/>
          <p:cNvSpPr/>
          <p:nvPr/>
        </p:nvSpPr>
        <p:spPr>
          <a:xfrm>
            <a:off x="4815360" y="4773600"/>
            <a:ext cx="34416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.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71" name="Straight Connector 99"/>
          <p:cNvSpPr/>
          <p:nvPr/>
        </p:nvSpPr>
        <p:spPr>
          <a:xfrm flipH="1">
            <a:off x="4533480" y="5099400"/>
            <a:ext cx="239400" cy="27936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Straight Connector 101"/>
          <p:cNvSpPr/>
          <p:nvPr/>
        </p:nvSpPr>
        <p:spPr>
          <a:xfrm>
            <a:off x="4987800" y="5110200"/>
            <a:ext cx="397440" cy="268560"/>
          </a:xfrm>
          <a:prstGeom prst="line">
            <a:avLst/>
          </a:prstGeom>
          <a:ln>
            <a:solidFill>
              <a:srgbClr val="3891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TextBox 102"/>
          <p:cNvSpPr/>
          <p:nvPr/>
        </p:nvSpPr>
        <p:spPr>
          <a:xfrm>
            <a:off x="5513400" y="5378760"/>
            <a:ext cx="33552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b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74" name="TextBox 103"/>
          <p:cNvSpPr/>
          <p:nvPr/>
        </p:nvSpPr>
        <p:spPr>
          <a:xfrm>
            <a:off x="1344600" y="4080600"/>
            <a:ext cx="43776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1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75" name="TextBox 105"/>
          <p:cNvSpPr/>
          <p:nvPr/>
        </p:nvSpPr>
        <p:spPr>
          <a:xfrm>
            <a:off x="3832560" y="3406680"/>
            <a:ext cx="24192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2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76" name="TextBox 106"/>
          <p:cNvSpPr/>
          <p:nvPr/>
        </p:nvSpPr>
        <p:spPr>
          <a:xfrm>
            <a:off x="5109840" y="3350160"/>
            <a:ext cx="28512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3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77" name="TextBox 107"/>
          <p:cNvSpPr/>
          <p:nvPr/>
        </p:nvSpPr>
        <p:spPr>
          <a:xfrm>
            <a:off x="4094640" y="5704560"/>
            <a:ext cx="35820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4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78" name="TextBox 108"/>
          <p:cNvSpPr/>
          <p:nvPr/>
        </p:nvSpPr>
        <p:spPr>
          <a:xfrm>
            <a:off x="5513400" y="5704560"/>
            <a:ext cx="26820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5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79" name="TextBox 109"/>
          <p:cNvSpPr/>
          <p:nvPr/>
        </p:nvSpPr>
        <p:spPr>
          <a:xfrm>
            <a:off x="5977440" y="4975560"/>
            <a:ext cx="20736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6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80" name="TextBox 110"/>
          <p:cNvSpPr/>
          <p:nvPr/>
        </p:nvSpPr>
        <p:spPr>
          <a:xfrm>
            <a:off x="7001640" y="5155920"/>
            <a:ext cx="18756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7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81" name="TextBox 111"/>
          <p:cNvSpPr/>
          <p:nvPr/>
        </p:nvSpPr>
        <p:spPr>
          <a:xfrm>
            <a:off x="8001000" y="5166720"/>
            <a:ext cx="33048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8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82" name="TextBox 112"/>
          <p:cNvSpPr/>
          <p:nvPr/>
        </p:nvSpPr>
        <p:spPr>
          <a:xfrm>
            <a:off x="6897600" y="2113560"/>
            <a:ext cx="38592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9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83" name="TextBox 113"/>
          <p:cNvSpPr/>
          <p:nvPr/>
        </p:nvSpPr>
        <p:spPr>
          <a:xfrm>
            <a:off x="7530480" y="3216960"/>
            <a:ext cx="52020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10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84" name="TextBox 114"/>
          <p:cNvSpPr/>
          <p:nvPr/>
        </p:nvSpPr>
        <p:spPr>
          <a:xfrm>
            <a:off x="8521920" y="3436920"/>
            <a:ext cx="40932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11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85" name="TextBox 115"/>
          <p:cNvSpPr/>
          <p:nvPr/>
        </p:nvSpPr>
        <p:spPr>
          <a:xfrm>
            <a:off x="8521920" y="874800"/>
            <a:ext cx="48672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12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86" name="TextBox 116"/>
          <p:cNvSpPr/>
          <p:nvPr/>
        </p:nvSpPr>
        <p:spPr>
          <a:xfrm>
            <a:off x="505080" y="1388160"/>
            <a:ext cx="262152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{nullable},{firstpos},{lastpos}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87" name="TextBox 72"/>
          <p:cNvSpPr/>
          <p:nvPr/>
        </p:nvSpPr>
        <p:spPr>
          <a:xfrm>
            <a:off x="1136160" y="3067560"/>
            <a:ext cx="131040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R3:{t},{1},{1}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88" name="TextBox 73"/>
          <p:cNvSpPr/>
          <p:nvPr/>
        </p:nvSpPr>
        <p:spPr>
          <a:xfrm>
            <a:off x="880560" y="4388400"/>
            <a:ext cx="117936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R2:{f},{1},{1}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89" name="TextBox 74"/>
          <p:cNvSpPr/>
          <p:nvPr/>
        </p:nvSpPr>
        <p:spPr>
          <a:xfrm>
            <a:off x="2424240" y="4143600"/>
            <a:ext cx="130284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R1:{t},{</a:t>
            </a:r>
            <a:r>
              <a:rPr b="0" lang="en-US" sz="1590" spc="-1" strike="noStrike">
                <a:solidFill>
                  <a:srgbClr val="000000"/>
                </a:solidFill>
                <a:latin typeface="Symbol"/>
                <a:ea typeface="DejaVu Sans"/>
              </a:rPr>
              <a:t></a:t>
            </a: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},{</a:t>
            </a:r>
            <a:r>
              <a:rPr b="0" lang="en-US" sz="1590" spc="-1" strike="noStrike">
                <a:solidFill>
                  <a:srgbClr val="000000"/>
                </a:solidFill>
                <a:latin typeface="Symbol"/>
                <a:ea typeface="DejaVu Sans"/>
              </a:rPr>
              <a:t></a:t>
            </a: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90" name="TextBox 75"/>
          <p:cNvSpPr/>
          <p:nvPr/>
        </p:nvSpPr>
        <p:spPr>
          <a:xfrm>
            <a:off x="3524760" y="3769560"/>
            <a:ext cx="122760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R2:{f},{2},{2}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91" name="TextBox 76"/>
          <p:cNvSpPr/>
          <p:nvPr/>
        </p:nvSpPr>
        <p:spPr>
          <a:xfrm>
            <a:off x="4603680" y="3542760"/>
            <a:ext cx="142632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R2:{f},{3},{3}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92" name="TextBox 77"/>
          <p:cNvSpPr/>
          <p:nvPr/>
        </p:nvSpPr>
        <p:spPr>
          <a:xfrm>
            <a:off x="3436560" y="5906520"/>
            <a:ext cx="142632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R2:{f},{4},{4}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93" name="TextBox 78"/>
          <p:cNvSpPr/>
          <p:nvPr/>
        </p:nvSpPr>
        <p:spPr>
          <a:xfrm>
            <a:off x="5218560" y="6021000"/>
            <a:ext cx="142632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R2:{f},{5},{5}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94" name="TextBox 79"/>
          <p:cNvSpPr/>
          <p:nvPr/>
        </p:nvSpPr>
        <p:spPr>
          <a:xfrm>
            <a:off x="5621760" y="5157000"/>
            <a:ext cx="142632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R2:{f},{6},{6}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95" name="TextBox 80"/>
          <p:cNvSpPr/>
          <p:nvPr/>
        </p:nvSpPr>
        <p:spPr>
          <a:xfrm>
            <a:off x="6424200" y="5572800"/>
            <a:ext cx="142632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R2:{f},{7},{7}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96" name="TextBox 81"/>
          <p:cNvSpPr/>
          <p:nvPr/>
        </p:nvSpPr>
        <p:spPr>
          <a:xfrm>
            <a:off x="7691040" y="5427720"/>
            <a:ext cx="142632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R2:{f},{8},{8}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97" name="TextBox 82"/>
          <p:cNvSpPr/>
          <p:nvPr/>
        </p:nvSpPr>
        <p:spPr>
          <a:xfrm>
            <a:off x="7073280" y="2094840"/>
            <a:ext cx="142632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R2:{f},{9},{9}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98" name="TextBox 83"/>
          <p:cNvSpPr/>
          <p:nvPr/>
        </p:nvSpPr>
        <p:spPr>
          <a:xfrm>
            <a:off x="6774120" y="3500280"/>
            <a:ext cx="153720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R2:{f},{10},{10}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499" name="TextBox 84"/>
          <p:cNvSpPr/>
          <p:nvPr/>
        </p:nvSpPr>
        <p:spPr>
          <a:xfrm>
            <a:off x="7711560" y="3850560"/>
            <a:ext cx="151560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R2:{f},{11},{11}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500" name="TextBox 85"/>
          <p:cNvSpPr/>
          <p:nvPr/>
        </p:nvSpPr>
        <p:spPr>
          <a:xfrm>
            <a:off x="7524360" y="1069200"/>
            <a:ext cx="160956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R2:{f},{12},{12}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501" name="TextBox 87"/>
          <p:cNvSpPr/>
          <p:nvPr/>
        </p:nvSpPr>
        <p:spPr>
          <a:xfrm>
            <a:off x="1949760" y="2487240"/>
            <a:ext cx="145584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R4:{f},{1,2},{2}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502" name="TextBox 88"/>
          <p:cNvSpPr/>
          <p:nvPr/>
        </p:nvSpPr>
        <p:spPr>
          <a:xfrm>
            <a:off x="3119760" y="1715760"/>
            <a:ext cx="145584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R4:{f},{1,2},{3}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503" name="TextBox 89"/>
          <p:cNvSpPr/>
          <p:nvPr/>
        </p:nvSpPr>
        <p:spPr>
          <a:xfrm>
            <a:off x="3548160" y="4792680"/>
            <a:ext cx="145584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R4:{f},{4},{5}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504" name="TextBox 92"/>
          <p:cNvSpPr/>
          <p:nvPr/>
        </p:nvSpPr>
        <p:spPr>
          <a:xfrm>
            <a:off x="4269600" y="4183920"/>
            <a:ext cx="145584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R4:{f},{4},{6}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505" name="TextBox 94"/>
          <p:cNvSpPr/>
          <p:nvPr/>
        </p:nvSpPr>
        <p:spPr>
          <a:xfrm>
            <a:off x="6134040" y="4208400"/>
            <a:ext cx="145584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R4:{f},{7},{8}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506" name="TextBox 98"/>
          <p:cNvSpPr/>
          <p:nvPr/>
        </p:nvSpPr>
        <p:spPr>
          <a:xfrm>
            <a:off x="5542920" y="3212280"/>
            <a:ext cx="165456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R3:{f},{4,7},{6,8}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507" name="TextBox 100"/>
          <p:cNvSpPr/>
          <p:nvPr/>
        </p:nvSpPr>
        <p:spPr>
          <a:xfrm>
            <a:off x="4999320" y="2350800"/>
            <a:ext cx="160236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R5:{t},{4,7},{6,8}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508" name="TextBox 117"/>
          <p:cNvSpPr/>
          <p:nvPr/>
        </p:nvSpPr>
        <p:spPr>
          <a:xfrm>
            <a:off x="4213080" y="1237680"/>
            <a:ext cx="165240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R4:{f},{1,2},{3,6,8}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509" name="TextBox 118"/>
          <p:cNvSpPr/>
          <p:nvPr/>
        </p:nvSpPr>
        <p:spPr>
          <a:xfrm>
            <a:off x="5305680" y="892800"/>
            <a:ext cx="165240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R4:{f},{1,2},{9}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510" name="TextBox 119"/>
          <p:cNvSpPr/>
          <p:nvPr/>
        </p:nvSpPr>
        <p:spPr>
          <a:xfrm>
            <a:off x="6423840" y="2471760"/>
            <a:ext cx="221220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R3:{f},{10,11},{10,11}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511" name="TextBox 120"/>
          <p:cNvSpPr/>
          <p:nvPr/>
        </p:nvSpPr>
        <p:spPr>
          <a:xfrm>
            <a:off x="6789240" y="1558080"/>
            <a:ext cx="205668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R5:{t},{10,11},{10,11}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512" name="TextBox 121"/>
          <p:cNvSpPr/>
          <p:nvPr/>
        </p:nvSpPr>
        <p:spPr>
          <a:xfrm>
            <a:off x="5559480" y="503280"/>
            <a:ext cx="210456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R4:{f},{1,2},{9,10,11}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513" name="TextBox 122"/>
          <p:cNvSpPr/>
          <p:nvPr/>
        </p:nvSpPr>
        <p:spPr>
          <a:xfrm>
            <a:off x="7137720" y="-26640"/>
            <a:ext cx="190584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R4:{f},{1,2},{12}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514" name="TextBox 1"/>
          <p:cNvSpPr/>
          <p:nvPr/>
        </p:nvSpPr>
        <p:spPr>
          <a:xfrm>
            <a:off x="450000" y="5649120"/>
            <a:ext cx="235260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Compute followpos(i)</a:t>
            </a:r>
            <a:endParaRPr b="0" lang="en-US" sz="159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90" spc="-1" strike="noStrike">
                <a:solidFill>
                  <a:srgbClr val="000000"/>
                </a:solidFill>
                <a:latin typeface="Tw Cen MT"/>
                <a:ea typeface="DejaVu Sans"/>
              </a:rPr>
              <a:t>Compute DFA</a:t>
            </a:r>
            <a:endParaRPr b="0" lang="en-US" sz="159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object 2"/>
          <p:cNvSpPr/>
          <p:nvPr/>
        </p:nvSpPr>
        <p:spPr>
          <a:xfrm>
            <a:off x="304920" y="0"/>
            <a:ext cx="8744040" cy="57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1120" bIns="0" anchor="t">
            <a:spAutoFit/>
          </a:bodyPr>
          <a:p>
            <a:pPr marL="38160">
              <a:lnSpc>
                <a:spcPct val="100000"/>
              </a:lnSpc>
              <a:spcBef>
                <a:spcPts val="1111"/>
              </a:spcBef>
              <a:buNone/>
            </a:pPr>
            <a:r>
              <a:rPr b="0" lang="en-US" sz="2600" spc="29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Evaluating</a:t>
            </a:r>
            <a:r>
              <a:rPr b="0" lang="en-US" sz="2600" spc="-177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2600" spc="-236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Verdana"/>
                <a:ea typeface="DejaVu Sans"/>
              </a:rPr>
              <a:t>followpos</a:t>
            </a:r>
            <a:endParaRPr b="0" lang="en-US" sz="2600" spc="-1" strike="noStrike">
              <a:latin typeface="Arial"/>
            </a:endParaRPr>
          </a:p>
          <a:p>
            <a:pPr marL="38160">
              <a:lnSpc>
                <a:spcPct val="100000"/>
              </a:lnSpc>
              <a:spcBef>
                <a:spcPts val="1015"/>
              </a:spcBef>
              <a:buNone/>
            </a:pPr>
            <a:r>
              <a:rPr b="1" lang="en-US" sz="2000" spc="-177" strike="noStrike">
                <a:solidFill>
                  <a:srgbClr val="181a0e"/>
                </a:solidFill>
                <a:latin typeface="Verdana"/>
                <a:ea typeface="DejaVu Sans"/>
              </a:rPr>
              <a:t>for</a:t>
            </a:r>
            <a:r>
              <a:rPr b="1" lang="en-US" sz="2000" spc="-367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lang="en-US" sz="2000" spc="49" strike="noStrike">
                <a:solidFill>
                  <a:srgbClr val="181a0e"/>
                </a:solidFill>
                <a:latin typeface="Arial"/>
                <a:ea typeface="DejaVu Sans"/>
              </a:rPr>
              <a:t>each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86" strike="noStrike">
                <a:solidFill>
                  <a:srgbClr val="181a0e"/>
                </a:solidFill>
                <a:latin typeface="Arial"/>
                <a:ea typeface="DejaVu Sans"/>
              </a:rPr>
              <a:t>node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66" strike="noStrike">
                <a:solidFill>
                  <a:srgbClr val="181a0e"/>
                </a:solidFill>
                <a:latin typeface="Arial"/>
                <a:ea typeface="DejaVu Sans"/>
              </a:rPr>
              <a:t>n</a:t>
            </a:r>
            <a:r>
              <a:rPr b="0" i="1" lang="en-US" sz="20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49" strike="noStrike">
                <a:solidFill>
                  <a:srgbClr val="181a0e"/>
                </a:solidFill>
                <a:latin typeface="Arial"/>
                <a:ea typeface="DejaVu Sans"/>
              </a:rPr>
              <a:t>in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34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20" strike="noStrike">
                <a:solidFill>
                  <a:srgbClr val="181a0e"/>
                </a:solidFill>
                <a:latin typeface="Arial"/>
                <a:ea typeface="DejaVu Sans"/>
              </a:rPr>
              <a:t>tree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000" spc="-236" strike="noStrike">
                <a:solidFill>
                  <a:srgbClr val="181a0e"/>
                </a:solidFill>
                <a:latin typeface="Verdana"/>
                <a:ea typeface="DejaVu Sans"/>
              </a:rPr>
              <a:t>do</a:t>
            </a:r>
            <a:endParaRPr b="0" lang="en-US" sz="2000" spc="-1" strike="noStrike">
              <a:latin typeface="Arial"/>
            </a:endParaRPr>
          </a:p>
          <a:p>
            <a:pPr marL="951840" indent="-457200">
              <a:lnSpc>
                <a:spcPts val="4130"/>
              </a:lnSpc>
              <a:spcBef>
                <a:spcPts val="309"/>
              </a:spcBef>
              <a:buNone/>
              <a:tabLst>
                <a:tab algn="l" pos="0"/>
              </a:tabLst>
            </a:pPr>
            <a:r>
              <a:rPr b="1" lang="en-US" sz="2000" spc="-131" strike="noStrike">
                <a:solidFill>
                  <a:srgbClr val="181a0e"/>
                </a:solidFill>
                <a:latin typeface="Verdana"/>
                <a:ea typeface="DejaVu Sans"/>
              </a:rPr>
              <a:t>if</a:t>
            </a:r>
            <a:r>
              <a:rPr b="1" lang="en-US" sz="2000" spc="-355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i="1" lang="en-US" sz="2000" spc="66" strike="noStrike">
                <a:solidFill>
                  <a:srgbClr val="181a0e"/>
                </a:solidFill>
                <a:latin typeface="Arial"/>
                <a:ea typeface="DejaVu Sans"/>
              </a:rPr>
              <a:t>n</a:t>
            </a:r>
            <a:r>
              <a:rPr b="0" i="1" lang="en-US" sz="20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29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94" strike="noStrike">
                <a:solidFill>
                  <a:srgbClr val="181a0e"/>
                </a:solidFill>
                <a:latin typeface="Arial"/>
                <a:ea typeface="DejaVu Sans"/>
              </a:rPr>
              <a:t>cat-node</a:t>
            </a:r>
            <a:r>
              <a:rPr b="0" lang="en-US" sz="2000" spc="-16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40" strike="noStrike">
                <a:solidFill>
                  <a:srgbClr val="181a0e"/>
                </a:solidFill>
                <a:latin typeface="Arial"/>
                <a:ea typeface="DejaVu Sans"/>
              </a:rPr>
              <a:t>with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51" strike="noStrike">
                <a:solidFill>
                  <a:srgbClr val="181a0e"/>
                </a:solidFill>
                <a:latin typeface="Arial"/>
                <a:ea typeface="DejaVu Sans"/>
              </a:rPr>
              <a:t>left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69" strike="noStrike">
                <a:solidFill>
                  <a:srgbClr val="181a0e"/>
                </a:solidFill>
                <a:latin typeface="Arial"/>
                <a:ea typeface="DejaVu Sans"/>
              </a:rPr>
              <a:t>child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-72" strike="noStrike">
                <a:solidFill>
                  <a:srgbClr val="181a0e"/>
                </a:solidFill>
                <a:latin typeface="Arial"/>
                <a:ea typeface="DejaVu Sans"/>
              </a:rPr>
              <a:t>c</a:t>
            </a:r>
            <a:r>
              <a:rPr b="0" lang="en-US" sz="2000" spc="-72" strike="noStrike">
                <a:solidFill>
                  <a:srgbClr val="181a0e"/>
                </a:solidFill>
                <a:latin typeface="Arial"/>
                <a:ea typeface="DejaVu Sans"/>
              </a:rPr>
              <a:t>1</a:t>
            </a:r>
            <a:r>
              <a:rPr b="0" lang="en-US" sz="2000" spc="-16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46" strike="noStrike">
                <a:solidFill>
                  <a:srgbClr val="181a0e"/>
                </a:solidFill>
                <a:latin typeface="Arial"/>
                <a:ea typeface="DejaVu Sans"/>
              </a:rPr>
              <a:t>and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14" strike="noStrike">
                <a:solidFill>
                  <a:srgbClr val="181a0e"/>
                </a:solidFill>
                <a:latin typeface="Arial"/>
                <a:ea typeface="DejaVu Sans"/>
              </a:rPr>
              <a:t>right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69" strike="noStrike">
                <a:solidFill>
                  <a:srgbClr val="181a0e"/>
                </a:solidFill>
                <a:latin typeface="Arial"/>
                <a:ea typeface="DejaVu Sans"/>
              </a:rPr>
              <a:t>child</a:t>
            </a:r>
            <a:r>
              <a:rPr b="0" lang="en-US" sz="2000" spc="-17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00" strike="noStrike">
                <a:solidFill>
                  <a:srgbClr val="181a0e"/>
                </a:solidFill>
                <a:latin typeface="Arial"/>
                <a:ea typeface="DejaVu Sans"/>
              </a:rPr>
              <a:t>c</a:t>
            </a:r>
            <a:r>
              <a:rPr b="0" lang="en-US" sz="2000" spc="100" strike="noStrike">
                <a:solidFill>
                  <a:srgbClr val="181a0e"/>
                </a:solidFill>
                <a:latin typeface="Arial"/>
                <a:ea typeface="DejaVu Sans"/>
              </a:rPr>
              <a:t>2</a:t>
            </a:r>
            <a:r>
              <a:rPr b="0" lang="en-US" sz="2000" spc="-16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000" spc="-222" strike="noStrike">
                <a:solidFill>
                  <a:srgbClr val="181a0e"/>
                </a:solidFill>
                <a:latin typeface="Verdana"/>
                <a:ea typeface="DejaVu Sans"/>
              </a:rPr>
              <a:t>then  </a:t>
            </a:r>
            <a:r>
              <a:rPr b="1" lang="en-US" sz="2000" spc="-177" strike="noStrike">
                <a:solidFill>
                  <a:srgbClr val="181a0e"/>
                </a:solidFill>
                <a:latin typeface="Verdana"/>
                <a:ea typeface="DejaVu Sans"/>
              </a:rPr>
              <a:t>for</a:t>
            </a:r>
            <a:r>
              <a:rPr b="1" lang="en-US" sz="2000" spc="-367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lang="en-US" sz="2000" spc="49" strike="noStrike">
                <a:solidFill>
                  <a:srgbClr val="181a0e"/>
                </a:solidFill>
                <a:latin typeface="Arial"/>
                <a:ea typeface="DejaVu Sans"/>
              </a:rPr>
              <a:t>each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35" strike="noStrike">
                <a:solidFill>
                  <a:srgbClr val="181a0e"/>
                </a:solidFill>
                <a:latin typeface="Arial"/>
                <a:ea typeface="DejaVu Sans"/>
              </a:rPr>
              <a:t>i</a:t>
            </a:r>
            <a:r>
              <a:rPr b="0" i="1" lang="en-US" sz="20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49" strike="noStrike">
                <a:solidFill>
                  <a:srgbClr val="181a0e"/>
                </a:solidFill>
                <a:latin typeface="Arial"/>
                <a:ea typeface="DejaVu Sans"/>
              </a:rPr>
              <a:t>in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7" strike="noStrike">
                <a:solidFill>
                  <a:srgbClr val="181a0e"/>
                </a:solidFill>
                <a:latin typeface="Arial"/>
                <a:ea typeface="DejaVu Sans"/>
              </a:rPr>
              <a:t>lastpos</a:t>
            </a:r>
            <a:r>
              <a:rPr b="0" lang="en-US" sz="2000" spc="7" strike="noStrike">
                <a:solidFill>
                  <a:srgbClr val="181a0e"/>
                </a:solidFill>
                <a:latin typeface="Arial"/>
                <a:ea typeface="DejaVu Sans"/>
              </a:rPr>
              <a:t>(</a:t>
            </a:r>
            <a:r>
              <a:rPr b="0" i="1" lang="en-US" sz="2000" spc="7" strike="noStrike">
                <a:solidFill>
                  <a:srgbClr val="181a0e"/>
                </a:solidFill>
                <a:latin typeface="Arial"/>
                <a:ea typeface="DejaVu Sans"/>
              </a:rPr>
              <a:t>c</a:t>
            </a:r>
            <a:r>
              <a:rPr b="0" lang="en-US" sz="2000" spc="7" strike="noStrike">
                <a:solidFill>
                  <a:srgbClr val="181a0e"/>
                </a:solidFill>
                <a:latin typeface="Arial"/>
                <a:ea typeface="DejaVu Sans"/>
              </a:rPr>
              <a:t>1)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000" spc="-236" strike="noStrike">
                <a:solidFill>
                  <a:srgbClr val="181a0e"/>
                </a:solidFill>
                <a:latin typeface="Verdana"/>
                <a:ea typeface="DejaVu Sans"/>
              </a:rPr>
              <a:t>do</a:t>
            </a:r>
            <a:endParaRPr b="0" lang="en-US" sz="2000" spc="-1" strike="noStrike">
              <a:latin typeface="Arial"/>
            </a:endParaRPr>
          </a:p>
          <a:p>
            <a:pPr marL="1409040" indent="-457200">
              <a:lnSpc>
                <a:spcPct val="100000"/>
              </a:lnSpc>
              <a:spcBef>
                <a:spcPts val="706"/>
              </a:spcBef>
              <a:buNone/>
              <a:tabLst>
                <a:tab algn="l" pos="0"/>
              </a:tabLst>
            </a:pPr>
            <a:r>
              <a:rPr b="0" i="1" lang="en-US" sz="2000" spc="49" strike="noStrike">
                <a:solidFill>
                  <a:srgbClr val="181a0e"/>
                </a:solidFill>
                <a:latin typeface="Arial"/>
                <a:ea typeface="DejaVu Sans"/>
              </a:rPr>
              <a:t>followpos</a:t>
            </a:r>
            <a:r>
              <a:rPr b="0" lang="en-US" sz="2000" spc="49" strike="noStrike">
                <a:solidFill>
                  <a:srgbClr val="181a0e"/>
                </a:solidFill>
                <a:latin typeface="Arial"/>
                <a:ea typeface="DejaVu Sans"/>
              </a:rPr>
              <a:t>(</a:t>
            </a:r>
            <a:r>
              <a:rPr b="0" i="1" lang="en-US" sz="2000" spc="49" strike="noStrike">
                <a:solidFill>
                  <a:srgbClr val="181a0e"/>
                </a:solidFill>
                <a:latin typeface="Arial"/>
                <a:ea typeface="DejaVu Sans"/>
              </a:rPr>
              <a:t>i</a:t>
            </a:r>
            <a:r>
              <a:rPr b="0" lang="en-US" sz="2000" spc="49" strike="noStrike">
                <a:solidFill>
                  <a:srgbClr val="181a0e"/>
                </a:solidFill>
                <a:latin typeface="Arial"/>
                <a:ea typeface="DejaVu Sans"/>
              </a:rPr>
              <a:t>)</a:t>
            </a:r>
            <a:r>
              <a:rPr b="0" lang="en-US" sz="2000" spc="-17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126" strike="noStrike">
                <a:solidFill>
                  <a:srgbClr val="181a0e"/>
                </a:solidFill>
                <a:latin typeface="Arial"/>
                <a:ea typeface="DejaVu Sans"/>
              </a:rPr>
              <a:t>:=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49" strike="noStrike">
                <a:solidFill>
                  <a:srgbClr val="181a0e"/>
                </a:solidFill>
                <a:latin typeface="Arial"/>
                <a:ea typeface="DejaVu Sans"/>
              </a:rPr>
              <a:t>followpos</a:t>
            </a:r>
            <a:r>
              <a:rPr b="0" lang="en-US" sz="2000" spc="49" strike="noStrike">
                <a:solidFill>
                  <a:srgbClr val="181a0e"/>
                </a:solidFill>
                <a:latin typeface="Arial"/>
                <a:ea typeface="DejaVu Sans"/>
              </a:rPr>
              <a:t>(</a:t>
            </a:r>
            <a:r>
              <a:rPr b="0" i="1" lang="en-US" sz="2000" spc="49" strike="noStrike">
                <a:solidFill>
                  <a:srgbClr val="181a0e"/>
                </a:solidFill>
                <a:latin typeface="Arial"/>
                <a:ea typeface="DejaVu Sans"/>
              </a:rPr>
              <a:t>i</a:t>
            </a:r>
            <a:r>
              <a:rPr b="0" lang="en-US" sz="2000" spc="49" strike="noStrike">
                <a:solidFill>
                  <a:srgbClr val="181a0e"/>
                </a:solidFill>
                <a:latin typeface="Arial"/>
                <a:ea typeface="DejaVu Sans"/>
              </a:rPr>
              <a:t>)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12" strike="noStrike">
                <a:solidFill>
                  <a:srgbClr val="181a0e"/>
                </a:solidFill>
                <a:latin typeface="AoyagiKouzanFontT"/>
                <a:ea typeface="DejaVu Sans"/>
              </a:rPr>
              <a:t>∪</a:t>
            </a:r>
            <a:r>
              <a:rPr b="0" lang="en-US" sz="2000" spc="-746" strike="noStrike">
                <a:solidFill>
                  <a:srgbClr val="181a0e"/>
                </a:solidFill>
                <a:latin typeface="AoyagiKouzanFontT"/>
                <a:ea typeface="DejaVu Sans"/>
              </a:rPr>
              <a:t> </a:t>
            </a:r>
            <a:r>
              <a:rPr b="0" i="1" lang="en-US" sz="2000" spc="75" strike="noStrike">
                <a:solidFill>
                  <a:srgbClr val="181a0e"/>
                </a:solidFill>
                <a:latin typeface="Arial"/>
                <a:ea typeface="DejaVu Sans"/>
              </a:rPr>
              <a:t>ﬁrstpos</a:t>
            </a:r>
            <a:r>
              <a:rPr b="0" lang="en-US" sz="2000" spc="75" strike="noStrike">
                <a:solidFill>
                  <a:srgbClr val="181a0e"/>
                </a:solidFill>
                <a:latin typeface="Arial"/>
                <a:ea typeface="DejaVu Sans"/>
              </a:rPr>
              <a:t>(</a:t>
            </a:r>
            <a:r>
              <a:rPr b="0" i="1" lang="en-US" sz="2000" spc="75" strike="noStrike">
                <a:solidFill>
                  <a:srgbClr val="181a0e"/>
                </a:solidFill>
                <a:latin typeface="Arial"/>
                <a:ea typeface="DejaVu Sans"/>
              </a:rPr>
              <a:t>c</a:t>
            </a:r>
            <a:r>
              <a:rPr b="0" lang="en-US" sz="2000" spc="75" strike="noStrike">
                <a:solidFill>
                  <a:srgbClr val="181a0e"/>
                </a:solidFill>
                <a:latin typeface="Arial"/>
                <a:ea typeface="DejaVu Sans"/>
              </a:rPr>
              <a:t>2)</a:t>
            </a:r>
            <a:endParaRPr b="0" lang="en-US" sz="2000" spc="-1" strike="noStrike">
              <a:latin typeface="Arial"/>
            </a:endParaRPr>
          </a:p>
          <a:p>
            <a:pPr marL="951840" indent="-457200">
              <a:lnSpc>
                <a:spcPct val="100000"/>
              </a:lnSpc>
              <a:spcBef>
                <a:spcPts val="1015"/>
              </a:spcBef>
              <a:buNone/>
              <a:tabLst>
                <a:tab algn="l" pos="0"/>
              </a:tabLst>
            </a:pPr>
            <a:r>
              <a:rPr b="1" lang="en-US" sz="2000" spc="-250" strike="noStrike">
                <a:solidFill>
                  <a:srgbClr val="181a0e"/>
                </a:solidFill>
                <a:latin typeface="Verdana"/>
                <a:ea typeface="DejaVu Sans"/>
              </a:rPr>
              <a:t>end</a:t>
            </a:r>
            <a:r>
              <a:rPr b="1" lang="en-US" sz="2000" spc="-361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1" lang="en-US" sz="2000" spc="-236" strike="noStrike">
                <a:solidFill>
                  <a:srgbClr val="181a0e"/>
                </a:solidFill>
                <a:latin typeface="Verdana"/>
                <a:ea typeface="DejaVu Sans"/>
              </a:rPr>
              <a:t>do</a:t>
            </a:r>
            <a:endParaRPr b="0" lang="en-US" sz="2000" spc="-1" strike="noStrike">
              <a:latin typeface="Arial"/>
            </a:endParaRPr>
          </a:p>
          <a:p>
            <a:pPr marL="494640" indent="-457200">
              <a:lnSpc>
                <a:spcPct val="100000"/>
              </a:lnSpc>
              <a:spcBef>
                <a:spcPts val="1015"/>
              </a:spcBef>
              <a:buNone/>
              <a:tabLst>
                <a:tab algn="l" pos="0"/>
              </a:tabLst>
            </a:pPr>
            <a:r>
              <a:rPr b="1" lang="en-US" sz="2000" spc="-197" strike="noStrike">
                <a:solidFill>
                  <a:srgbClr val="181a0e"/>
                </a:solidFill>
                <a:latin typeface="Verdana"/>
                <a:ea typeface="DejaVu Sans"/>
              </a:rPr>
              <a:t>else</a:t>
            </a:r>
            <a:r>
              <a:rPr b="1" lang="en-US" sz="2000" spc="-361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1" lang="en-US" sz="2000" spc="-131" strike="noStrike">
                <a:solidFill>
                  <a:srgbClr val="181a0e"/>
                </a:solidFill>
                <a:latin typeface="Verdana"/>
                <a:ea typeface="DejaVu Sans"/>
              </a:rPr>
              <a:t>if</a:t>
            </a:r>
            <a:r>
              <a:rPr b="1" lang="en-US" sz="2000" spc="-361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i="1" lang="en-US" sz="2000" spc="66" strike="noStrike">
                <a:solidFill>
                  <a:srgbClr val="181a0e"/>
                </a:solidFill>
                <a:latin typeface="Arial"/>
                <a:ea typeface="DejaVu Sans"/>
              </a:rPr>
              <a:t>n</a:t>
            </a:r>
            <a:r>
              <a:rPr b="0" i="1" lang="en-US" sz="20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29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75" strike="noStrike">
                <a:solidFill>
                  <a:srgbClr val="181a0e"/>
                </a:solidFill>
                <a:latin typeface="Arial"/>
                <a:ea typeface="DejaVu Sans"/>
              </a:rPr>
              <a:t>star-node</a:t>
            </a:r>
            <a:endParaRPr b="0" lang="en-US" sz="2000" spc="-1" strike="noStrike">
              <a:latin typeface="Arial"/>
            </a:endParaRPr>
          </a:p>
          <a:p>
            <a:pPr marL="951840" indent="-457200">
              <a:lnSpc>
                <a:spcPct val="100000"/>
              </a:lnSpc>
              <a:spcBef>
                <a:spcPts val="1009"/>
              </a:spcBef>
              <a:buNone/>
              <a:tabLst>
                <a:tab algn="l" pos="0"/>
              </a:tabLst>
            </a:pPr>
            <a:r>
              <a:rPr b="1" lang="en-US" sz="2000" spc="-177" strike="noStrike">
                <a:solidFill>
                  <a:srgbClr val="181a0e"/>
                </a:solidFill>
                <a:latin typeface="Verdana"/>
                <a:ea typeface="DejaVu Sans"/>
              </a:rPr>
              <a:t>for</a:t>
            </a:r>
            <a:r>
              <a:rPr b="1" lang="en-US" sz="2000" spc="-367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lang="en-US" sz="2000" spc="49" strike="noStrike">
                <a:solidFill>
                  <a:srgbClr val="181a0e"/>
                </a:solidFill>
                <a:latin typeface="Arial"/>
                <a:ea typeface="DejaVu Sans"/>
              </a:rPr>
              <a:t>each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35" strike="noStrike">
                <a:solidFill>
                  <a:srgbClr val="181a0e"/>
                </a:solidFill>
                <a:latin typeface="Arial"/>
                <a:ea typeface="DejaVu Sans"/>
              </a:rPr>
              <a:t>i</a:t>
            </a:r>
            <a:r>
              <a:rPr b="0" i="1" lang="en-US" sz="20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49" strike="noStrike">
                <a:solidFill>
                  <a:srgbClr val="181a0e"/>
                </a:solidFill>
                <a:latin typeface="Arial"/>
                <a:ea typeface="DejaVu Sans"/>
              </a:rPr>
              <a:t>in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29" strike="noStrike">
                <a:solidFill>
                  <a:srgbClr val="181a0e"/>
                </a:solidFill>
                <a:latin typeface="Arial"/>
                <a:ea typeface="DejaVu Sans"/>
              </a:rPr>
              <a:t>lastpos</a:t>
            </a:r>
            <a:r>
              <a:rPr b="0" lang="en-US" sz="2000" spc="29" strike="noStrike">
                <a:solidFill>
                  <a:srgbClr val="181a0e"/>
                </a:solidFill>
                <a:latin typeface="Arial"/>
                <a:ea typeface="DejaVu Sans"/>
              </a:rPr>
              <a:t>(</a:t>
            </a:r>
            <a:r>
              <a:rPr b="0" i="1" lang="en-US" sz="2000" spc="29" strike="noStrike">
                <a:solidFill>
                  <a:srgbClr val="181a0e"/>
                </a:solidFill>
                <a:latin typeface="Arial"/>
                <a:ea typeface="DejaVu Sans"/>
              </a:rPr>
              <a:t>n</a:t>
            </a:r>
            <a:r>
              <a:rPr b="0" lang="en-US" sz="2000" spc="29" strike="noStrike">
                <a:solidFill>
                  <a:srgbClr val="181a0e"/>
                </a:solidFill>
                <a:latin typeface="Arial"/>
                <a:ea typeface="DejaVu Sans"/>
              </a:rPr>
              <a:t>)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000" spc="-236" strike="noStrike">
                <a:solidFill>
                  <a:srgbClr val="181a0e"/>
                </a:solidFill>
                <a:latin typeface="Verdana"/>
                <a:ea typeface="DejaVu Sans"/>
              </a:rPr>
              <a:t>do</a:t>
            </a:r>
            <a:endParaRPr b="0" lang="en-US" sz="2000" spc="-1" strike="noStrike">
              <a:latin typeface="Arial"/>
            </a:endParaRPr>
          </a:p>
          <a:p>
            <a:pPr marL="1409040" indent="-457200">
              <a:lnSpc>
                <a:spcPct val="100000"/>
              </a:lnSpc>
              <a:spcBef>
                <a:spcPts val="1015"/>
              </a:spcBef>
              <a:buNone/>
              <a:tabLst>
                <a:tab algn="l" pos="0"/>
              </a:tabLst>
            </a:pPr>
            <a:r>
              <a:rPr b="0" i="1" lang="en-US" sz="2000" spc="49" strike="noStrike">
                <a:solidFill>
                  <a:srgbClr val="181a0e"/>
                </a:solidFill>
                <a:latin typeface="Arial"/>
                <a:ea typeface="DejaVu Sans"/>
              </a:rPr>
              <a:t>followpos</a:t>
            </a:r>
            <a:r>
              <a:rPr b="0" lang="en-US" sz="2000" spc="49" strike="noStrike">
                <a:solidFill>
                  <a:srgbClr val="181a0e"/>
                </a:solidFill>
                <a:latin typeface="Arial"/>
                <a:ea typeface="DejaVu Sans"/>
              </a:rPr>
              <a:t>(</a:t>
            </a:r>
            <a:r>
              <a:rPr b="0" i="1" lang="en-US" sz="2000" spc="49" strike="noStrike">
                <a:solidFill>
                  <a:srgbClr val="181a0e"/>
                </a:solidFill>
                <a:latin typeface="Arial"/>
                <a:ea typeface="DejaVu Sans"/>
              </a:rPr>
              <a:t>i</a:t>
            </a:r>
            <a:r>
              <a:rPr b="0" lang="en-US" sz="2000" spc="49" strike="noStrike">
                <a:solidFill>
                  <a:srgbClr val="181a0e"/>
                </a:solidFill>
                <a:latin typeface="Arial"/>
                <a:ea typeface="DejaVu Sans"/>
              </a:rPr>
              <a:t>)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126" strike="noStrike">
                <a:solidFill>
                  <a:srgbClr val="181a0e"/>
                </a:solidFill>
                <a:latin typeface="Arial"/>
                <a:ea typeface="DejaVu Sans"/>
              </a:rPr>
              <a:t>:=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49" strike="noStrike">
                <a:solidFill>
                  <a:srgbClr val="181a0e"/>
                </a:solidFill>
                <a:latin typeface="Arial"/>
                <a:ea typeface="DejaVu Sans"/>
              </a:rPr>
              <a:t>followpos</a:t>
            </a:r>
            <a:r>
              <a:rPr b="0" lang="en-US" sz="2000" spc="49" strike="noStrike">
                <a:solidFill>
                  <a:srgbClr val="181a0e"/>
                </a:solidFill>
                <a:latin typeface="Arial"/>
                <a:ea typeface="DejaVu Sans"/>
              </a:rPr>
              <a:t>(</a:t>
            </a:r>
            <a:r>
              <a:rPr b="0" i="1" lang="en-US" sz="2000" spc="49" strike="noStrike">
                <a:solidFill>
                  <a:srgbClr val="181a0e"/>
                </a:solidFill>
                <a:latin typeface="Arial"/>
                <a:ea typeface="DejaVu Sans"/>
              </a:rPr>
              <a:t>i</a:t>
            </a:r>
            <a:r>
              <a:rPr b="0" lang="en-US" sz="2000" spc="49" strike="noStrike">
                <a:solidFill>
                  <a:srgbClr val="181a0e"/>
                </a:solidFill>
                <a:latin typeface="Arial"/>
                <a:ea typeface="DejaVu Sans"/>
              </a:rPr>
              <a:t>)</a:t>
            </a:r>
            <a:r>
              <a:rPr b="0" lang="en-US" sz="20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12" strike="noStrike">
                <a:solidFill>
                  <a:srgbClr val="181a0e"/>
                </a:solidFill>
                <a:latin typeface="AoyagiKouzanFontT"/>
                <a:ea typeface="DejaVu Sans"/>
              </a:rPr>
              <a:t>∪</a:t>
            </a:r>
            <a:r>
              <a:rPr b="0" lang="en-US" sz="2000" spc="-746" strike="noStrike">
                <a:solidFill>
                  <a:srgbClr val="181a0e"/>
                </a:solidFill>
                <a:latin typeface="AoyagiKouzanFontT"/>
                <a:ea typeface="DejaVu Sans"/>
              </a:rPr>
              <a:t> </a:t>
            </a:r>
            <a:r>
              <a:rPr b="0" i="1" lang="en-US" sz="2000" spc="66" strike="noStrike">
                <a:solidFill>
                  <a:srgbClr val="181a0e"/>
                </a:solidFill>
                <a:latin typeface="Arial"/>
                <a:ea typeface="DejaVu Sans"/>
              </a:rPr>
              <a:t>ﬁrstpos</a:t>
            </a:r>
            <a:r>
              <a:rPr b="0" lang="en-US" sz="2000" spc="66" strike="noStrike">
                <a:solidFill>
                  <a:srgbClr val="181a0e"/>
                </a:solidFill>
                <a:latin typeface="Arial"/>
                <a:ea typeface="DejaVu Sans"/>
              </a:rPr>
              <a:t>(</a:t>
            </a:r>
            <a:r>
              <a:rPr b="0" i="1" lang="en-US" sz="2000" spc="66" strike="noStrike">
                <a:solidFill>
                  <a:srgbClr val="181a0e"/>
                </a:solidFill>
                <a:latin typeface="Arial"/>
                <a:ea typeface="DejaVu Sans"/>
              </a:rPr>
              <a:t>n</a:t>
            </a:r>
            <a:r>
              <a:rPr b="0" lang="en-US" sz="2000" spc="66" strike="noStrike">
                <a:solidFill>
                  <a:srgbClr val="181a0e"/>
                </a:solidFill>
                <a:latin typeface="Arial"/>
                <a:ea typeface="DejaVu Sans"/>
              </a:rPr>
              <a:t>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1409040" indent="-457200">
              <a:lnSpc>
                <a:spcPct val="100000"/>
              </a:lnSpc>
              <a:spcBef>
                <a:spcPts val="1015"/>
              </a:spcBef>
              <a:buNone/>
              <a:tabLst>
                <a:tab algn="l" pos="0"/>
              </a:tabLst>
            </a:pPr>
            <a:r>
              <a:rPr b="1" lang="en-US" sz="2000" spc="-250" strike="noStrike">
                <a:solidFill>
                  <a:srgbClr val="181a0e"/>
                </a:solidFill>
                <a:latin typeface="Verdana"/>
                <a:ea typeface="DejaVu Sans"/>
              </a:rPr>
              <a:t>end</a:t>
            </a:r>
            <a:r>
              <a:rPr b="1" lang="en-US" sz="2000" spc="-435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1" lang="en-US" sz="2000" spc="-236" strike="noStrike">
                <a:solidFill>
                  <a:srgbClr val="181a0e"/>
                </a:solidFill>
                <a:latin typeface="Verdana"/>
                <a:ea typeface="DejaVu Sans"/>
              </a:rPr>
              <a:t>do  </a:t>
            </a:r>
            <a:br>
              <a:rPr sz="2000"/>
            </a:br>
            <a:r>
              <a:rPr b="1" lang="en-US" sz="2000" spc="-250" strike="noStrike">
                <a:solidFill>
                  <a:srgbClr val="181a0e"/>
                </a:solidFill>
                <a:latin typeface="Verdana"/>
                <a:ea typeface="DejaVu Sans"/>
              </a:rPr>
              <a:t>end</a:t>
            </a:r>
            <a:r>
              <a:rPr b="1" lang="en-US" sz="2000" spc="-367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1" lang="en-US" sz="2000" spc="-131" strike="noStrike">
                <a:solidFill>
                  <a:srgbClr val="181a0e"/>
                </a:solidFill>
                <a:latin typeface="Verdana"/>
                <a:ea typeface="DejaVu Sans"/>
              </a:rPr>
              <a:t>if</a:t>
            </a:r>
            <a:endParaRPr b="0" lang="en-US" sz="2000" spc="-1" strike="noStrike">
              <a:latin typeface="Arial"/>
            </a:endParaRPr>
          </a:p>
          <a:p>
            <a:pPr marL="38160" indent="-457200">
              <a:lnSpc>
                <a:spcPct val="100000"/>
              </a:lnSpc>
              <a:spcBef>
                <a:spcPts val="709"/>
              </a:spcBef>
              <a:buNone/>
              <a:tabLst>
                <a:tab algn="l" pos="0"/>
              </a:tabLst>
            </a:pPr>
            <a:r>
              <a:rPr b="1" lang="en-US" sz="2000" spc="-250" strike="noStrike">
                <a:solidFill>
                  <a:srgbClr val="181a0e"/>
                </a:solidFill>
                <a:latin typeface="Verdana"/>
                <a:ea typeface="DejaVu Sans"/>
              </a:rPr>
              <a:t>end</a:t>
            </a:r>
            <a:r>
              <a:rPr b="1" lang="en-US" sz="2000" spc="-361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1" lang="en-US" sz="2000" spc="-236" strike="noStrike">
                <a:solidFill>
                  <a:srgbClr val="181a0e"/>
                </a:solidFill>
                <a:latin typeface="Verdana"/>
                <a:ea typeface="DejaVu Sans"/>
              </a:rPr>
              <a:t>do</a:t>
            </a:r>
            <a:endParaRPr b="0" lang="en-US" sz="2000" spc="-1" strike="noStrike">
              <a:latin typeface="Arial"/>
            </a:endParaRPr>
          </a:p>
          <a:p>
            <a:pPr marL="38160" indent="-457200">
              <a:lnSpc>
                <a:spcPct val="100000"/>
              </a:lnSpc>
              <a:spcBef>
                <a:spcPts val="1015"/>
              </a:spcBef>
              <a:buNone/>
              <a:tabLst>
                <a:tab algn="l" pos="0"/>
              </a:tabLst>
            </a:pPr>
            <a:r>
              <a:rPr b="0" i="1" lang="en-US" sz="2000" spc="100" strike="noStrike">
                <a:solidFill>
                  <a:srgbClr val="181a0e"/>
                </a:solidFill>
                <a:latin typeface="Arial"/>
                <a:ea typeface="DejaVu Sans"/>
              </a:rPr>
              <a:t>Compute</a:t>
            </a:r>
            <a:r>
              <a:rPr b="0" i="1" lang="en-US" sz="20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34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i="1" lang="en-US" sz="2000" spc="-17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i="1" lang="en-US" sz="2000" spc="-1" strike="noStrike">
                <a:solidFill>
                  <a:srgbClr val="181a0e"/>
                </a:solidFill>
                <a:latin typeface="Verdana"/>
                <a:ea typeface="DejaVu Sans"/>
              </a:rPr>
              <a:t>followpos</a:t>
            </a:r>
            <a:r>
              <a:rPr b="1" i="1" lang="en-US" sz="2000" spc="-341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i="1" lang="en-US" sz="2000" spc="140" strike="noStrike">
                <a:solidFill>
                  <a:srgbClr val="181a0e"/>
                </a:solidFill>
                <a:latin typeface="Arial"/>
                <a:ea typeface="DejaVu Sans"/>
              </a:rPr>
              <a:t>bottom-up</a:t>
            </a:r>
            <a:r>
              <a:rPr b="0" i="1" lang="en-US" sz="20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45" strike="noStrike">
                <a:solidFill>
                  <a:srgbClr val="181a0e"/>
                </a:solidFill>
                <a:latin typeface="Arial"/>
                <a:ea typeface="DejaVu Sans"/>
              </a:rPr>
              <a:t>for</a:t>
            </a:r>
            <a:r>
              <a:rPr b="0" i="1" lang="en-US" sz="2000" spc="-16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49" strike="noStrike">
                <a:solidFill>
                  <a:srgbClr val="181a0e"/>
                </a:solidFill>
                <a:latin typeface="Arial"/>
                <a:ea typeface="DejaVu Sans"/>
              </a:rPr>
              <a:t>each</a:t>
            </a:r>
            <a:r>
              <a:rPr b="0" i="1" lang="en-US" sz="20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86" strike="noStrike">
                <a:solidFill>
                  <a:srgbClr val="181a0e"/>
                </a:solidFill>
                <a:latin typeface="Arial"/>
                <a:ea typeface="DejaVu Sans"/>
              </a:rPr>
              <a:t>node</a:t>
            </a:r>
            <a:r>
              <a:rPr b="0" i="1" lang="en-US" sz="20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60" strike="noStrike">
                <a:solidFill>
                  <a:srgbClr val="181a0e"/>
                </a:solidFill>
                <a:latin typeface="Arial"/>
                <a:ea typeface="DejaVu Sans"/>
              </a:rPr>
              <a:t>of </a:t>
            </a:r>
            <a:r>
              <a:rPr b="1" lang="en-US" sz="2000" spc="160" strike="noStrike">
                <a:solidFill>
                  <a:srgbClr val="181a0e"/>
                </a:solidFill>
                <a:latin typeface="Arial"/>
                <a:ea typeface="DejaVu Sans"/>
              </a:rPr>
              <a:t>Syntax tree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B7C5B03-CABF-4317-827C-4906F7B936F8}" type="slidenum">
              <a:t>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380880" y="-64800"/>
            <a:ext cx="28213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2800" spc="-1" strike="noStrike" u="heavy">
                <a:solidFill>
                  <a:srgbClr val="4f271c"/>
                </a:solidFill>
                <a:uFill>
                  <a:solidFill>
                    <a:srgbClr val="181a0e"/>
                  </a:solidFill>
                </a:uFill>
                <a:latin typeface="Verdana"/>
              </a:rPr>
              <a:t>followpos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17" name="object 3"/>
          <p:cNvSpPr/>
          <p:nvPr/>
        </p:nvSpPr>
        <p:spPr>
          <a:xfrm>
            <a:off x="554400" y="1394640"/>
            <a:ext cx="6786000" cy="48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000" spc="80" strike="noStrike">
                <a:solidFill>
                  <a:srgbClr val="181a0e"/>
                </a:solidFill>
                <a:latin typeface="Arial"/>
                <a:ea typeface="DejaVu Sans"/>
              </a:rPr>
              <a:t>We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20" strike="noStrike">
                <a:solidFill>
                  <a:srgbClr val="181a0e"/>
                </a:solidFill>
                <a:latin typeface="Arial"/>
                <a:ea typeface="DejaVu Sans"/>
              </a:rPr>
              <a:t>deﬁne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31" strike="noStrike">
                <a:solidFill>
                  <a:srgbClr val="181a0e"/>
                </a:solidFill>
                <a:latin typeface="Arial"/>
                <a:ea typeface="DejaVu Sans"/>
              </a:rPr>
              <a:t>function</a:t>
            </a:r>
            <a:r>
              <a:rPr b="0" lang="en-US" sz="20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181a0e"/>
                </a:solidFill>
                <a:latin typeface="Verdana"/>
                <a:ea typeface="DejaVu Sans"/>
              </a:rPr>
              <a:t>followpos</a:t>
            </a:r>
            <a:r>
              <a:rPr b="1" lang="en-US" sz="2000" spc="-406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lang="en-US" sz="2000" spc="160" strike="noStrike">
                <a:solidFill>
                  <a:srgbClr val="181a0e"/>
                </a:solidFill>
                <a:latin typeface="Arial"/>
                <a:ea typeface="DejaVu Sans"/>
              </a:rPr>
              <a:t>for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94" strike="noStrike">
                <a:solidFill>
                  <a:srgbClr val="181a0e"/>
                </a:solidFill>
                <a:latin typeface="Arial"/>
                <a:ea typeface="DejaVu Sans"/>
              </a:rPr>
              <a:t>positions  </a:t>
            </a:r>
            <a:r>
              <a:rPr b="0" lang="en-US" sz="2000" spc="69" strike="noStrike">
                <a:solidFill>
                  <a:srgbClr val="181a0e"/>
                </a:solidFill>
                <a:latin typeface="Arial"/>
                <a:ea typeface="DejaVu Sans"/>
              </a:rPr>
              <a:t>(positions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55" strike="noStrike">
                <a:solidFill>
                  <a:srgbClr val="181a0e"/>
                </a:solidFill>
                <a:latin typeface="Arial"/>
                <a:ea typeface="DejaVu Sans"/>
              </a:rPr>
              <a:t>assigned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97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7" strike="noStrike">
                <a:solidFill>
                  <a:srgbClr val="181a0e"/>
                </a:solidFill>
                <a:latin typeface="Arial"/>
                <a:ea typeface="DejaVu Sans"/>
              </a:rPr>
              <a:t>leaves)</a:t>
            </a:r>
            <a:endParaRPr b="0" lang="en-US" sz="20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Arial"/>
              <a:buChar char="■"/>
              <a:tabLst>
                <a:tab algn="l" pos="440640"/>
                <a:tab algn="l" pos="442080"/>
              </a:tabLst>
            </a:pPr>
            <a:r>
              <a:rPr b="1" lang="en-US" sz="2000" spc="-1" strike="noStrike">
                <a:solidFill>
                  <a:srgbClr val="181a0e"/>
                </a:solidFill>
                <a:latin typeface="Verdana"/>
                <a:ea typeface="DejaVu Sans"/>
              </a:rPr>
              <a:t>followpos(i)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→ </a:t>
            </a:r>
            <a:r>
              <a:rPr b="0" lang="en-US" sz="2000" spc="35" strike="noStrike">
                <a:solidFill>
                  <a:srgbClr val="181a0e"/>
                </a:solidFill>
                <a:latin typeface="Arial"/>
                <a:ea typeface="DejaVu Sans"/>
              </a:rPr>
              <a:t>is </a:t>
            </a:r>
            <a:r>
              <a:rPr b="0" lang="en-US" sz="2000" spc="151" strike="noStrike">
                <a:solidFill>
                  <a:srgbClr val="181a0e"/>
                </a:solidFill>
                <a:latin typeface="Arial"/>
                <a:ea typeface="DejaVu Sans"/>
              </a:rPr>
              <a:t>the </a:t>
            </a:r>
            <a:r>
              <a:rPr b="0" lang="en-US" sz="2000" spc="120" strike="noStrike">
                <a:solidFill>
                  <a:srgbClr val="181a0e"/>
                </a:solidFill>
                <a:latin typeface="Arial"/>
                <a:ea typeface="DejaVu Sans"/>
              </a:rPr>
              <a:t>set </a:t>
            </a:r>
            <a:r>
              <a:rPr b="0" lang="en-US" sz="2000" spc="180" strike="noStrike">
                <a:solidFill>
                  <a:srgbClr val="181a0e"/>
                </a:solidFill>
                <a:latin typeface="Arial"/>
                <a:ea typeface="DejaVu Sans"/>
              </a:rPr>
              <a:t>of </a:t>
            </a:r>
            <a:r>
              <a:rPr b="0" lang="en-US" sz="2000" spc="94" strike="noStrike">
                <a:solidFill>
                  <a:srgbClr val="181a0e"/>
                </a:solidFill>
                <a:latin typeface="Arial"/>
                <a:ea typeface="DejaVu Sans"/>
              </a:rPr>
              <a:t>positions </a:t>
            </a:r>
            <a:r>
              <a:rPr b="0" lang="en-US" sz="2000" spc="100" strike="noStrike">
                <a:solidFill>
                  <a:srgbClr val="181a0e"/>
                </a:solidFill>
                <a:latin typeface="Arial"/>
                <a:ea typeface="DejaVu Sans"/>
              </a:rPr>
              <a:t>which </a:t>
            </a:r>
            <a:r>
              <a:rPr b="0" lang="en-US" sz="2000" spc="49" strike="noStrike">
                <a:solidFill>
                  <a:srgbClr val="181a0e"/>
                </a:solidFill>
                <a:latin typeface="Arial"/>
                <a:ea typeface="DejaVu Sans"/>
              </a:rPr>
              <a:t>can  </a:t>
            </a:r>
            <a:r>
              <a:rPr b="0" lang="en-US" sz="2000" spc="114" strike="noStrike">
                <a:solidFill>
                  <a:srgbClr val="181a0e"/>
                </a:solidFill>
                <a:latin typeface="Arial"/>
                <a:ea typeface="DejaVu Sans"/>
              </a:rPr>
              <a:t>follow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06" strike="noStrike">
                <a:solidFill>
                  <a:srgbClr val="181a0e"/>
                </a:solidFill>
                <a:latin typeface="Arial"/>
                <a:ea typeface="DejaVu Sans"/>
              </a:rPr>
              <a:t>position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000" spc="-225" strike="noStrike">
                <a:solidFill>
                  <a:srgbClr val="181a0e"/>
                </a:solidFill>
                <a:latin typeface="Verdana"/>
                <a:ea typeface="DejaVu Sans"/>
              </a:rPr>
              <a:t>i</a:t>
            </a:r>
            <a:r>
              <a:rPr b="1" lang="en-US" sz="2000" spc="-375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lang="en-US" sz="2000" spc="55" strike="noStrike">
                <a:solidFill>
                  <a:srgbClr val="181a0e"/>
                </a:solidFill>
                <a:latin typeface="Arial"/>
                <a:ea typeface="DejaVu Sans"/>
              </a:rPr>
              <a:t>in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94" strike="noStrike">
                <a:solidFill>
                  <a:srgbClr val="181a0e"/>
                </a:solidFill>
                <a:latin typeface="Arial"/>
                <a:ea typeface="DejaVu Sans"/>
              </a:rPr>
              <a:t>strings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86" strike="noStrike">
                <a:solidFill>
                  <a:srgbClr val="181a0e"/>
                </a:solidFill>
                <a:latin typeface="Arial"/>
                <a:ea typeface="DejaVu Sans"/>
              </a:rPr>
              <a:t>generated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66" strike="noStrike">
                <a:solidFill>
                  <a:srgbClr val="181a0e"/>
                </a:solidFill>
                <a:latin typeface="Arial"/>
                <a:ea typeface="DejaVu Sans"/>
              </a:rPr>
              <a:t>by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51" strike="noStrike">
                <a:solidFill>
                  <a:srgbClr val="181a0e"/>
                </a:solidFill>
                <a:latin typeface="Arial"/>
                <a:ea typeface="DejaVu Sans"/>
              </a:rPr>
              <a:t>the  </a:t>
            </a:r>
            <a:r>
              <a:rPr b="0" lang="en-US" sz="2000" spc="100" strike="noStrike">
                <a:solidFill>
                  <a:srgbClr val="181a0e"/>
                </a:solidFill>
                <a:latin typeface="Arial"/>
                <a:ea typeface="DejaVu Sans"/>
              </a:rPr>
              <a:t>augmented </a:t>
            </a:r>
            <a:r>
              <a:rPr b="0" lang="en-US" sz="2000" spc="69" strike="noStrike">
                <a:solidFill>
                  <a:srgbClr val="181a0e"/>
                </a:solidFill>
                <a:latin typeface="Arial"/>
                <a:ea typeface="DejaVu Sans"/>
              </a:rPr>
              <a:t>regular</a:t>
            </a:r>
            <a:r>
              <a:rPr b="0" lang="en-US" sz="2000" spc="-4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66" strike="noStrike">
                <a:solidFill>
                  <a:srgbClr val="181a0e"/>
                </a:solidFill>
                <a:latin typeface="Arial"/>
                <a:ea typeface="DejaVu Sans"/>
              </a:rPr>
              <a:t>expression</a:t>
            </a:r>
            <a:endParaRPr b="0" lang="en-US" sz="2000" spc="-1" strike="noStrike">
              <a:latin typeface="Arial"/>
            </a:endParaRPr>
          </a:p>
          <a:p>
            <a:pPr marL="441360" indent="-429120">
              <a:lnSpc>
                <a:spcPct val="100000"/>
              </a:lnSpc>
              <a:spcBef>
                <a:spcPts val="918"/>
              </a:spcBef>
              <a:buClr>
                <a:srgbClr val="181a0e"/>
              </a:buClr>
              <a:buFont typeface="Arial"/>
              <a:buChar char="■"/>
              <a:tabLst>
                <a:tab algn="l" pos="440640"/>
                <a:tab algn="l" pos="442080"/>
              </a:tabLst>
            </a:pPr>
            <a:r>
              <a:rPr b="0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For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29" strike="noStrike">
                <a:solidFill>
                  <a:srgbClr val="181a0e"/>
                </a:solidFill>
                <a:latin typeface="Arial"/>
                <a:ea typeface="DejaVu Sans"/>
              </a:rPr>
              <a:t>example,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140" strike="noStrike">
                <a:solidFill>
                  <a:srgbClr val="181a0e"/>
                </a:solidFill>
                <a:latin typeface="Arial"/>
                <a:ea typeface="DejaVu Sans"/>
              </a:rPr>
              <a:t>(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|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15" strike="noStrike">
                <a:solidFill>
                  <a:srgbClr val="181a0e"/>
                </a:solidFill>
                <a:latin typeface="Arial"/>
                <a:ea typeface="DejaVu Sans"/>
              </a:rPr>
              <a:t>b)*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26" strike="noStrike">
                <a:solidFill>
                  <a:srgbClr val="181a0e"/>
                </a:solidFill>
                <a:latin typeface="Arial"/>
                <a:ea typeface="DejaVu Sans"/>
              </a:rPr>
              <a:t>a</a:t>
            </a:r>
            <a:r>
              <a:rPr b="0" lang="en-US" sz="20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31" strike="noStrike">
                <a:solidFill>
                  <a:srgbClr val="181a0e"/>
                </a:solidFill>
                <a:latin typeface="Arial"/>
                <a:ea typeface="DejaVu Sans"/>
              </a:rPr>
              <a:t>#</a:t>
            </a:r>
            <a:endParaRPr b="0" lang="en-US" sz="2000" spc="-1" strike="noStrike">
              <a:latin typeface="Arial"/>
            </a:endParaRPr>
          </a:p>
          <a:p>
            <a:pPr marL="12240">
              <a:lnSpc>
                <a:spcPct val="100000"/>
              </a:lnSpc>
              <a:spcBef>
                <a:spcPts val="918"/>
              </a:spcBef>
              <a:buNone/>
              <a:tabLst>
                <a:tab algn="l" pos="440640"/>
                <a:tab algn="l" pos="442080"/>
              </a:tabLst>
            </a:pPr>
            <a:r>
              <a:rPr b="0" lang="en-US" sz="2000" spc="-265" strike="noStrike">
                <a:solidFill>
                  <a:srgbClr val="181a0e"/>
                </a:solidFill>
                <a:latin typeface="Arial"/>
                <a:ea typeface="DejaVu Sans"/>
              </a:rPr>
              <a:t>                                                        </a:t>
            </a:r>
            <a:r>
              <a:rPr b="0" lang="en-US" sz="2000" spc="-265" strike="noStrike">
                <a:solidFill>
                  <a:srgbClr val="181a0e"/>
                </a:solidFill>
                <a:latin typeface="Arial"/>
                <a:ea typeface="DejaVu Sans"/>
              </a:rPr>
              <a:t>1      </a:t>
            </a:r>
            <a:r>
              <a:rPr b="0" lang="en-US" sz="2000" spc="114" strike="noStrike">
                <a:solidFill>
                  <a:srgbClr val="181a0e"/>
                </a:solidFill>
                <a:latin typeface="Arial"/>
                <a:ea typeface="DejaVu Sans"/>
              </a:rPr>
              <a:t>2</a:t>
            </a:r>
            <a:r>
              <a:rPr b="0" lang="en-US" sz="2000" spc="114" strike="noStrike">
                <a:solidFill>
                  <a:srgbClr val="181a0e"/>
                </a:solidFill>
                <a:latin typeface="Arial"/>
                <a:ea typeface="DejaVu Sans"/>
              </a:rPr>
              <a:t>	</a:t>
            </a:r>
            <a:r>
              <a:rPr b="0" lang="en-US" sz="2000" spc="239" strike="noStrike">
                <a:solidFill>
                  <a:srgbClr val="181a0e"/>
                </a:solidFill>
                <a:latin typeface="Arial"/>
                <a:ea typeface="DejaVu Sans"/>
              </a:rPr>
              <a:t>3</a:t>
            </a:r>
            <a:r>
              <a:rPr b="0" lang="en-US" sz="20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259" strike="noStrike">
                <a:solidFill>
                  <a:srgbClr val="181a0e"/>
                </a:solidFill>
                <a:latin typeface="Arial"/>
                <a:ea typeface="DejaVu Sans"/>
              </a:rPr>
              <a:t>4</a:t>
            </a:r>
            <a:endParaRPr b="0" lang="en-US" sz="2000" spc="-1" strike="noStrike">
              <a:latin typeface="Arial"/>
            </a:endParaRPr>
          </a:p>
          <a:p>
            <a:pPr marL="441360" indent="-429120">
              <a:lnSpc>
                <a:spcPct val="100000"/>
              </a:lnSpc>
              <a:spcBef>
                <a:spcPts val="989"/>
              </a:spcBef>
              <a:buClr>
                <a:srgbClr val="181a0e"/>
              </a:buClr>
              <a:buFont typeface="Arial"/>
              <a:buChar char="■"/>
              <a:tabLst>
                <a:tab algn="l" pos="440640"/>
                <a:tab algn="l" pos="442080"/>
              </a:tabLst>
            </a:pPr>
            <a:r>
              <a:rPr b="0" lang="en-US" sz="2000" spc="35" strike="noStrike">
                <a:solidFill>
                  <a:srgbClr val="181a0e"/>
                </a:solidFill>
                <a:latin typeface="Arial"/>
                <a:ea typeface="DejaVu Sans"/>
              </a:rPr>
              <a:t>followpos(1) </a:t>
            </a:r>
            <a:r>
              <a:rPr b="0" lang="en-US" sz="2000" spc="-80" strike="noStrike">
                <a:solidFill>
                  <a:srgbClr val="181a0e"/>
                </a:solidFill>
                <a:latin typeface="Arial"/>
                <a:ea typeface="DejaVu Sans"/>
              </a:rPr>
              <a:t>= 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{1, </a:t>
            </a:r>
            <a:r>
              <a:rPr b="0" lang="en-US" sz="2000" spc="-35" strike="noStrike">
                <a:solidFill>
                  <a:srgbClr val="181a0e"/>
                </a:solidFill>
                <a:latin typeface="Arial"/>
                <a:ea typeface="DejaVu Sans"/>
              </a:rPr>
              <a:t>2,</a:t>
            </a:r>
            <a:r>
              <a:rPr b="0" lang="en-US" sz="2000" spc="-55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75" strike="noStrike">
                <a:solidFill>
                  <a:srgbClr val="181a0e"/>
                </a:solidFill>
                <a:latin typeface="Arial"/>
                <a:ea typeface="DejaVu Sans"/>
              </a:rPr>
              <a:t>3}</a:t>
            </a:r>
            <a:endParaRPr b="0" lang="en-US" sz="2000" spc="-1" strike="noStrike">
              <a:latin typeface="Arial"/>
            </a:endParaRPr>
          </a:p>
          <a:p>
            <a:pPr marL="441360" indent="-429120">
              <a:lnSpc>
                <a:spcPct val="100000"/>
              </a:lnSpc>
              <a:spcBef>
                <a:spcPts val="995"/>
              </a:spcBef>
              <a:buClr>
                <a:srgbClr val="181a0e"/>
              </a:buClr>
              <a:buFont typeface="Arial"/>
              <a:buChar char="■"/>
              <a:tabLst>
                <a:tab algn="l" pos="440640"/>
                <a:tab algn="l" pos="442080"/>
              </a:tabLst>
            </a:pPr>
            <a:r>
              <a:rPr b="0" lang="en-US" sz="2000" spc="66" strike="noStrike">
                <a:solidFill>
                  <a:srgbClr val="181a0e"/>
                </a:solidFill>
                <a:latin typeface="Arial"/>
                <a:ea typeface="DejaVu Sans"/>
              </a:rPr>
              <a:t>followpos(2) </a:t>
            </a:r>
            <a:r>
              <a:rPr b="0" lang="en-US" sz="2000" spc="-80" strike="noStrike">
                <a:solidFill>
                  <a:srgbClr val="181a0e"/>
                </a:solidFill>
                <a:latin typeface="Arial"/>
                <a:ea typeface="DejaVu Sans"/>
              </a:rPr>
              <a:t>= 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{1, </a:t>
            </a:r>
            <a:r>
              <a:rPr b="0" lang="en-US" sz="2000" spc="-35" strike="noStrike">
                <a:solidFill>
                  <a:srgbClr val="181a0e"/>
                </a:solidFill>
                <a:latin typeface="Arial"/>
                <a:ea typeface="DejaVu Sans"/>
              </a:rPr>
              <a:t>2,</a:t>
            </a:r>
            <a:r>
              <a:rPr b="0" lang="en-US" sz="2000" spc="-576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75" strike="noStrike">
                <a:solidFill>
                  <a:srgbClr val="181a0e"/>
                </a:solidFill>
                <a:latin typeface="Arial"/>
                <a:ea typeface="DejaVu Sans"/>
              </a:rPr>
              <a:t>3}</a:t>
            </a:r>
            <a:endParaRPr b="0" lang="en-US" sz="2000" spc="-1" strike="noStrike">
              <a:latin typeface="Arial"/>
            </a:endParaRPr>
          </a:p>
          <a:p>
            <a:pPr marL="441360" indent="-429120">
              <a:lnSpc>
                <a:spcPct val="100000"/>
              </a:lnSpc>
              <a:spcBef>
                <a:spcPts val="989"/>
              </a:spcBef>
              <a:buClr>
                <a:srgbClr val="181a0e"/>
              </a:buClr>
              <a:buFont typeface="Arial"/>
              <a:buChar char="■"/>
              <a:tabLst>
                <a:tab algn="l" pos="440640"/>
                <a:tab algn="l" pos="442080"/>
              </a:tabLst>
            </a:pPr>
            <a:r>
              <a:rPr b="0" lang="en-US" sz="2000" spc="75" strike="noStrike">
                <a:solidFill>
                  <a:srgbClr val="181a0e"/>
                </a:solidFill>
                <a:latin typeface="Arial"/>
                <a:ea typeface="DejaVu Sans"/>
              </a:rPr>
              <a:t>followpos(3) </a:t>
            </a:r>
            <a:r>
              <a:rPr b="0" lang="en-US" sz="2000" spc="-80" strike="noStrike">
                <a:solidFill>
                  <a:srgbClr val="181a0e"/>
                </a:solidFill>
                <a:latin typeface="Arial"/>
                <a:ea typeface="DejaVu Sans"/>
              </a:rPr>
              <a:t>=</a:t>
            </a:r>
            <a:r>
              <a:rPr b="0" lang="en-US" sz="2000" spc="-466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26" strike="noStrike">
                <a:solidFill>
                  <a:srgbClr val="181a0e"/>
                </a:solidFill>
                <a:latin typeface="Arial"/>
                <a:ea typeface="DejaVu Sans"/>
              </a:rPr>
              <a:t>{4}</a:t>
            </a:r>
            <a:endParaRPr b="0" lang="en-US" sz="2000" spc="-1" strike="noStrike">
              <a:latin typeface="Arial"/>
            </a:endParaRPr>
          </a:p>
          <a:p>
            <a:pPr marL="441360" indent="-429120">
              <a:lnSpc>
                <a:spcPct val="100000"/>
              </a:lnSpc>
              <a:spcBef>
                <a:spcPts val="989"/>
              </a:spcBef>
              <a:buClr>
                <a:srgbClr val="181a0e"/>
              </a:buClr>
              <a:buFont typeface="Arial"/>
              <a:buChar char="■"/>
              <a:tabLst>
                <a:tab algn="l" pos="440640"/>
                <a:tab algn="l" pos="442080"/>
              </a:tabLst>
            </a:pPr>
            <a:r>
              <a:rPr b="0" lang="en-US" sz="2000" spc="75" strike="noStrike">
                <a:solidFill>
                  <a:srgbClr val="181a0e"/>
                </a:solidFill>
                <a:latin typeface="Arial"/>
                <a:ea typeface="DejaVu Sans"/>
              </a:rPr>
              <a:t>followpos(4) </a:t>
            </a:r>
            <a:r>
              <a:rPr b="0" lang="en-US" sz="2000" spc="-80" strike="noStrike">
                <a:solidFill>
                  <a:srgbClr val="181a0e"/>
                </a:solidFill>
                <a:latin typeface="Arial"/>
                <a:ea typeface="DejaVu Sans"/>
              </a:rPr>
              <a:t>= </a:t>
            </a:r>
            <a:r>
              <a:rPr b="0" lang="en-US" sz="2000" spc="-86" strike="noStrike">
                <a:solidFill>
                  <a:srgbClr val="181a0e"/>
                </a:solidFill>
                <a:latin typeface="Arial"/>
                <a:ea typeface="DejaVu Sans"/>
              </a:rPr>
              <a:t>{</a:t>
            </a:r>
            <a:r>
              <a:rPr b="0" lang="en-US" sz="2000" spc="-576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86" strike="noStrike">
                <a:solidFill>
                  <a:srgbClr val="181a0e"/>
                </a:solidFill>
                <a:latin typeface="Arial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8DE730-1158-4DAD-BB94-B27AF694A6A9}" type="slidenum">
              <a:t>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1083600" y="82080"/>
            <a:ext cx="38959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900" spc="35" strike="noStrike" u="heavy">
                <a:solidFill>
                  <a:srgbClr val="4f271c"/>
                </a:solidFill>
                <a:uFill>
                  <a:solidFill>
                    <a:srgbClr val="181a0e"/>
                  </a:solidFill>
                </a:uFill>
                <a:latin typeface="Tw Cen MT"/>
              </a:rPr>
              <a:t>Evaluating </a:t>
            </a:r>
            <a:r>
              <a:rPr b="1" lang="en-US" sz="2900" spc="-262" strike="noStrike" u="heavy">
                <a:solidFill>
                  <a:srgbClr val="4f271c"/>
                </a:solidFill>
                <a:uFill>
                  <a:solidFill>
                    <a:srgbClr val="181a0e"/>
                  </a:solidFill>
                </a:uFill>
                <a:latin typeface="Verdana"/>
              </a:rPr>
              <a:t>followpos</a:t>
            </a:r>
            <a:r>
              <a:rPr b="1" lang="en-US" sz="2900" spc="-670" strike="noStrike" u="heavy">
                <a:solidFill>
                  <a:srgbClr val="4f271c"/>
                </a:solidFill>
                <a:uFill>
                  <a:solidFill>
                    <a:srgbClr val="181a0e"/>
                  </a:solidFill>
                </a:uFill>
                <a:latin typeface="Verdana"/>
              </a:rPr>
              <a:t> </a:t>
            </a:r>
            <a:r>
              <a:rPr b="0" lang="en-US" sz="2900" spc="29" strike="noStrike" u="heavy">
                <a:solidFill>
                  <a:srgbClr val="4f271c"/>
                </a:solidFill>
                <a:uFill>
                  <a:solidFill>
                    <a:srgbClr val="181a0e"/>
                  </a:solidFill>
                </a:uFill>
                <a:latin typeface="Tw Cen MT"/>
              </a:rPr>
              <a:t>example: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519" name="object 3"/>
          <p:cNvSpPr/>
          <p:nvPr/>
        </p:nvSpPr>
        <p:spPr>
          <a:xfrm>
            <a:off x="4724280" y="1272240"/>
            <a:ext cx="4647600" cy="47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28000"/>
              </a:lnSpc>
              <a:spcBef>
                <a:spcPts val="99"/>
              </a:spcBef>
              <a:buNone/>
            </a:pPr>
            <a:r>
              <a:rPr b="1" lang="en-US" sz="2400" spc="-250" strike="noStrike">
                <a:solidFill>
                  <a:srgbClr val="ff0000"/>
                </a:solidFill>
                <a:latin typeface="Verdana"/>
                <a:ea typeface="DejaVu Sans"/>
              </a:rPr>
              <a:t>red </a:t>
            </a:r>
            <a:r>
              <a:rPr b="1" lang="en-US" sz="2400" spc="-372" strike="noStrike">
                <a:solidFill>
                  <a:srgbClr val="ff0000"/>
                </a:solidFill>
                <a:latin typeface="Verdana"/>
                <a:ea typeface="DejaVu Sans"/>
              </a:rPr>
              <a:t>– fi</a:t>
            </a:r>
            <a:r>
              <a:rPr b="1" lang="en-US" sz="2400" spc="-205" strike="noStrike">
                <a:solidFill>
                  <a:srgbClr val="ff0000"/>
                </a:solidFill>
                <a:latin typeface="Verdana"/>
                <a:ea typeface="DejaVu Sans"/>
              </a:rPr>
              <a:t>rstpos  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ct val="128000"/>
              </a:lnSpc>
              <a:spcBef>
                <a:spcPts val="99"/>
              </a:spcBef>
              <a:buNone/>
            </a:pPr>
            <a:r>
              <a:rPr b="1" lang="en-US" sz="2400" spc="-265" strike="noStrike">
                <a:solidFill>
                  <a:srgbClr val="001f60"/>
                </a:solidFill>
                <a:latin typeface="Verdana"/>
                <a:ea typeface="DejaVu Sans"/>
              </a:rPr>
              <a:t>blue </a:t>
            </a:r>
            <a:r>
              <a:rPr b="1" lang="en-US" sz="2400" spc="-372" strike="noStrike">
                <a:solidFill>
                  <a:srgbClr val="001f60"/>
                </a:solidFill>
                <a:latin typeface="Verdana"/>
                <a:ea typeface="DejaVu Sans"/>
              </a:rPr>
              <a:t>–</a:t>
            </a:r>
            <a:r>
              <a:rPr b="1" lang="en-US" sz="2400" spc="-605" strike="noStrike">
                <a:solidFill>
                  <a:srgbClr val="001f60"/>
                </a:solidFill>
                <a:latin typeface="Verdana"/>
                <a:ea typeface="DejaVu Sans"/>
              </a:rPr>
              <a:t> </a:t>
            </a:r>
            <a:r>
              <a:rPr b="1" lang="en-US" sz="2400" spc="-222" strike="noStrike">
                <a:solidFill>
                  <a:srgbClr val="001f60"/>
                </a:solidFill>
                <a:latin typeface="Verdana"/>
                <a:ea typeface="DejaVu Sans"/>
              </a:rPr>
              <a:t>lastpos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0"/>
              </a:spcBef>
              <a:buNone/>
            </a:pPr>
            <a:endParaRPr b="0" lang="en-US" sz="32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r>
              <a:rPr b="0" lang="en-US" sz="2000" spc="66" strike="noStrike">
                <a:solidFill>
                  <a:srgbClr val="181a0e"/>
                </a:solidFill>
                <a:latin typeface="Arial"/>
                <a:ea typeface="DejaVu Sans"/>
              </a:rPr>
              <a:t>Then</a:t>
            </a:r>
            <a:r>
              <a:rPr b="0" lang="en-US" sz="2000" spc="-17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00" strike="noStrike">
                <a:solidFill>
                  <a:srgbClr val="181a0e"/>
                </a:solidFill>
                <a:latin typeface="Arial"/>
                <a:ea typeface="DejaVu Sans"/>
              </a:rPr>
              <a:t>we</a:t>
            </a:r>
            <a:r>
              <a:rPr b="0" lang="en-US" sz="2000" spc="-17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46" strike="noStrike">
                <a:solidFill>
                  <a:srgbClr val="181a0e"/>
                </a:solidFill>
                <a:latin typeface="Arial"/>
                <a:ea typeface="DejaVu Sans"/>
              </a:rPr>
              <a:t>can</a:t>
            </a:r>
            <a:r>
              <a:rPr b="0" lang="en-US" sz="2000" spc="-17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60" strike="noStrike">
                <a:solidFill>
                  <a:srgbClr val="181a0e"/>
                </a:solidFill>
                <a:latin typeface="Arial"/>
                <a:ea typeface="DejaVu Sans"/>
              </a:rPr>
              <a:t>calculate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000" spc="-236" strike="noStrike">
                <a:solidFill>
                  <a:srgbClr val="181a0e"/>
                </a:solidFill>
                <a:latin typeface="Verdana"/>
                <a:ea typeface="DejaVu Sans"/>
              </a:rPr>
              <a:t>followpos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35"/>
              </a:spcBef>
              <a:buNone/>
            </a:pPr>
            <a:r>
              <a:rPr b="0" lang="en-US" sz="2000" spc="29" strike="noStrike">
                <a:solidFill>
                  <a:srgbClr val="181a0e"/>
                </a:solidFill>
                <a:latin typeface="Arial"/>
                <a:ea typeface="DejaVu Sans"/>
              </a:rPr>
              <a:t>followpos(1) </a:t>
            </a:r>
            <a:r>
              <a:rPr b="0" lang="en-US" sz="2000" spc="-75" strike="noStrike">
                <a:solidFill>
                  <a:srgbClr val="181a0e"/>
                </a:solidFill>
                <a:latin typeface="Arial"/>
                <a:ea typeface="DejaVu Sans"/>
              </a:rPr>
              <a:t>=</a:t>
            </a:r>
            <a:r>
              <a:rPr b="0" lang="en-US" sz="2000" spc="-38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60" strike="noStrike">
                <a:solidFill>
                  <a:srgbClr val="181a0e"/>
                </a:solidFill>
                <a:latin typeface="Arial"/>
                <a:ea typeface="DejaVu Sans"/>
              </a:rPr>
              <a:t>{1,2,3}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09"/>
              </a:spcBef>
              <a:buNone/>
            </a:pPr>
            <a:r>
              <a:rPr b="0" lang="en-US" sz="2000" spc="60" strike="noStrike">
                <a:solidFill>
                  <a:srgbClr val="181a0e"/>
                </a:solidFill>
                <a:latin typeface="Arial"/>
                <a:ea typeface="DejaVu Sans"/>
              </a:rPr>
              <a:t>followpos(2) </a:t>
            </a:r>
            <a:r>
              <a:rPr b="0" lang="en-US" sz="2000" spc="-75" strike="noStrike">
                <a:solidFill>
                  <a:srgbClr val="181a0e"/>
                </a:solidFill>
                <a:latin typeface="Arial"/>
                <a:ea typeface="DejaVu Sans"/>
              </a:rPr>
              <a:t>=</a:t>
            </a:r>
            <a:r>
              <a:rPr b="0" lang="en-US" sz="2000" spc="-409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60" strike="noStrike">
                <a:solidFill>
                  <a:srgbClr val="181a0e"/>
                </a:solidFill>
                <a:latin typeface="Arial"/>
                <a:ea typeface="DejaVu Sans"/>
              </a:rPr>
              <a:t>{1,2,3}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ts val="4130"/>
              </a:lnSpc>
              <a:spcBef>
                <a:spcPts val="309"/>
              </a:spcBef>
              <a:buNone/>
            </a:pPr>
            <a:r>
              <a:rPr b="0" lang="en-US" sz="2000" spc="66" strike="noStrike">
                <a:solidFill>
                  <a:srgbClr val="181a0e"/>
                </a:solidFill>
                <a:latin typeface="Arial"/>
                <a:ea typeface="DejaVu Sans"/>
              </a:rPr>
              <a:t>followpos(3) </a:t>
            </a:r>
            <a:r>
              <a:rPr b="0" lang="en-US" sz="2000" spc="-75" strike="noStrike">
                <a:solidFill>
                  <a:srgbClr val="181a0e"/>
                </a:solidFill>
                <a:latin typeface="Arial"/>
                <a:ea typeface="DejaVu Sans"/>
              </a:rPr>
              <a:t>=</a:t>
            </a:r>
            <a:r>
              <a:rPr b="0" lang="en-US" sz="2000" spc="-45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26" strike="noStrike">
                <a:solidFill>
                  <a:srgbClr val="181a0e"/>
                </a:solidFill>
                <a:latin typeface="Arial"/>
                <a:ea typeface="DejaVu Sans"/>
              </a:rPr>
              <a:t>{4}  </a:t>
            </a:r>
            <a:r>
              <a:rPr b="0" lang="en-US" sz="2000" spc="69" strike="noStrike">
                <a:solidFill>
                  <a:srgbClr val="181a0e"/>
                </a:solidFill>
                <a:latin typeface="Arial"/>
                <a:ea typeface="DejaVu Sans"/>
              </a:rPr>
              <a:t>followpos(4) </a:t>
            </a:r>
            <a:r>
              <a:rPr b="0" lang="en-US" sz="2000" spc="-75" strike="noStrike">
                <a:solidFill>
                  <a:srgbClr val="181a0e"/>
                </a:solidFill>
                <a:latin typeface="Arial"/>
                <a:ea typeface="DejaVu Sans"/>
              </a:rPr>
              <a:t>= </a:t>
            </a:r>
            <a:r>
              <a:rPr b="0" lang="en-US" sz="2000" spc="-80" strike="noStrike">
                <a:solidFill>
                  <a:srgbClr val="181a0e"/>
                </a:solidFill>
                <a:latin typeface="Arial"/>
                <a:ea typeface="DejaVu Sans"/>
              </a:rPr>
              <a:t>{</a:t>
            </a:r>
            <a:r>
              <a:rPr b="0" lang="en-US" sz="2000" spc="-55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80" strike="noStrike">
                <a:solidFill>
                  <a:srgbClr val="181a0e"/>
                </a:solidFill>
                <a:latin typeface="Arial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ts val="4130"/>
              </a:lnSpc>
              <a:spcBef>
                <a:spcPts val="6"/>
              </a:spcBef>
              <a:buNone/>
            </a:pPr>
            <a:r>
              <a:rPr b="0" lang="en-US" sz="2000" spc="145" strike="noStrike">
                <a:solidFill>
                  <a:srgbClr val="181a0e"/>
                </a:solidFill>
                <a:latin typeface="Arial"/>
                <a:ea typeface="DejaVu Sans"/>
              </a:rPr>
              <a:t>After </a:t>
            </a:r>
            <a:r>
              <a:rPr b="0" lang="en-US" sz="2000" spc="100" strike="noStrike">
                <a:solidFill>
                  <a:srgbClr val="181a0e"/>
                </a:solidFill>
                <a:latin typeface="Arial"/>
                <a:ea typeface="DejaVu Sans"/>
              </a:rPr>
              <a:t>we </a:t>
            </a:r>
            <a:r>
              <a:rPr b="0" lang="en-US" sz="2000" spc="60" strike="noStrike">
                <a:solidFill>
                  <a:srgbClr val="181a0e"/>
                </a:solidFill>
                <a:latin typeface="Arial"/>
                <a:ea typeface="DejaVu Sans"/>
              </a:rPr>
              <a:t>calculate </a:t>
            </a:r>
            <a:r>
              <a:rPr b="1" lang="en-US" sz="2000" spc="-231" strike="noStrike">
                <a:solidFill>
                  <a:srgbClr val="181a0e"/>
                </a:solidFill>
                <a:latin typeface="Verdana"/>
                <a:ea typeface="DejaVu Sans"/>
              </a:rPr>
              <a:t>followpos</a:t>
            </a:r>
            <a:r>
              <a:rPr b="0" lang="en-US" sz="2000" spc="-231" strike="noStrike">
                <a:solidFill>
                  <a:srgbClr val="181a0e"/>
                </a:solidFill>
                <a:latin typeface="Arial"/>
                <a:ea typeface="DejaVu Sans"/>
              </a:rPr>
              <a:t>,  </a:t>
            </a:r>
            <a:r>
              <a:rPr b="0" lang="en-US" sz="2000" spc="100" strike="noStrike">
                <a:solidFill>
                  <a:srgbClr val="181a0e"/>
                </a:solidFill>
                <a:latin typeface="Arial"/>
                <a:ea typeface="DejaVu Sans"/>
              </a:rPr>
              <a:t>we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41" strike="noStrike">
                <a:solidFill>
                  <a:srgbClr val="181a0e"/>
                </a:solidFill>
                <a:latin typeface="Arial"/>
                <a:ea typeface="DejaVu Sans"/>
              </a:rPr>
              <a:t>are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60" strike="noStrike">
                <a:solidFill>
                  <a:srgbClr val="181a0e"/>
                </a:solidFill>
                <a:latin typeface="Arial"/>
                <a:ea typeface="DejaVu Sans"/>
              </a:rPr>
              <a:t>ready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80" strike="noStrike">
                <a:solidFill>
                  <a:srgbClr val="181a0e"/>
                </a:solidFill>
                <a:latin typeface="Arial"/>
                <a:ea typeface="DejaVu Sans"/>
              </a:rPr>
              <a:t>to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80" strike="noStrike">
                <a:solidFill>
                  <a:srgbClr val="181a0e"/>
                </a:solidFill>
                <a:latin typeface="Arial"/>
                <a:ea typeface="DejaVu Sans"/>
              </a:rPr>
              <a:t>create</a:t>
            </a:r>
            <a:r>
              <a:rPr b="0" lang="en-US" sz="2000" spc="-18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-21" strike="noStrike">
                <a:solidFill>
                  <a:srgbClr val="181a0e"/>
                </a:solidFill>
                <a:latin typeface="Arial"/>
                <a:ea typeface="DejaVu Sans"/>
              </a:rPr>
              <a:t>DFA</a:t>
            </a:r>
            <a:r>
              <a:rPr b="0" lang="en-US" sz="2000" spc="-18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145" strike="noStrike">
                <a:solidFill>
                  <a:srgbClr val="181a0e"/>
                </a:solidFill>
                <a:latin typeface="Arial"/>
                <a:ea typeface="DejaVu Sans"/>
              </a:rPr>
              <a:t>for  </a:t>
            </a:r>
            <a:r>
              <a:rPr b="0" lang="en-US" sz="2000" spc="134" strike="noStrike">
                <a:solidFill>
                  <a:srgbClr val="181a0e"/>
                </a:solidFill>
                <a:latin typeface="Arial"/>
                <a:ea typeface="DejaVu Sans"/>
              </a:rPr>
              <a:t>the </a:t>
            </a:r>
            <a:r>
              <a:rPr b="0" lang="en-US" sz="2000" spc="66" strike="noStrike">
                <a:solidFill>
                  <a:srgbClr val="181a0e"/>
                </a:solidFill>
                <a:latin typeface="Arial"/>
                <a:ea typeface="DejaVu Sans"/>
              </a:rPr>
              <a:t>regular</a:t>
            </a:r>
            <a:r>
              <a:rPr b="0" lang="en-US" sz="2000" spc="-4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000" spc="60" strike="noStrike">
                <a:solidFill>
                  <a:srgbClr val="181a0e"/>
                </a:solidFill>
                <a:latin typeface="Arial"/>
                <a:ea typeface="DejaVu Sans"/>
              </a:rPr>
              <a:t>expression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0" name="object 4"/>
          <p:cNvSpPr/>
          <p:nvPr/>
        </p:nvSpPr>
        <p:spPr>
          <a:xfrm>
            <a:off x="0" y="1113840"/>
            <a:ext cx="4399920" cy="57808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F4D10C-88D9-424F-B5CB-38131E3883C3}" type="slidenum">
              <a:t>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object 2"/>
          <p:cNvSpPr/>
          <p:nvPr/>
        </p:nvSpPr>
        <p:spPr>
          <a:xfrm>
            <a:off x="762120" y="990720"/>
            <a:ext cx="751392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900" spc="131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Algorithm</a:t>
            </a:r>
            <a:r>
              <a:rPr b="0" lang="en-US" sz="2900" spc="-197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900" spc="160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for</a:t>
            </a:r>
            <a:r>
              <a:rPr b="0" lang="en-US" sz="2900" spc="-191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900" spc="106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converting</a:t>
            </a:r>
            <a:r>
              <a:rPr b="0" lang="en-US" sz="2900" spc="-191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900" spc="-97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RE</a:t>
            </a:r>
            <a:r>
              <a:rPr b="0" lang="en-US" sz="2900" spc="-191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900" spc="197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to</a:t>
            </a:r>
            <a:r>
              <a:rPr b="0" lang="en-US" sz="2900" spc="-191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900" spc="-26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DFA</a:t>
            </a:r>
            <a:endParaRPr b="0" lang="en-US" sz="29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endParaRPr b="0" lang="en-US" sz="4750" spc="-1" strike="noStrike">
              <a:latin typeface="Arial"/>
            </a:endParaRPr>
          </a:p>
          <a:p>
            <a:pPr marL="339840" indent="-327600">
              <a:lnSpc>
                <a:spcPct val="100000"/>
              </a:lnSpc>
              <a:buClr>
                <a:srgbClr val="181a0e"/>
              </a:buClr>
              <a:buFont typeface="StarSymbol"/>
              <a:buAutoNum type="arabicPeriod"/>
              <a:tabLst>
                <a:tab algn="l" pos="340200"/>
              </a:tabLst>
            </a:pPr>
            <a:r>
              <a:rPr b="0" lang="en-US" sz="2900" spc="60" strike="noStrike">
                <a:solidFill>
                  <a:srgbClr val="181a0e"/>
                </a:solidFill>
                <a:latin typeface="Arial"/>
                <a:ea typeface="DejaVu Sans"/>
              </a:rPr>
              <a:t>Create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86" strike="noStrike">
                <a:solidFill>
                  <a:srgbClr val="181a0e"/>
                </a:solidFill>
                <a:latin typeface="Arial"/>
                <a:ea typeface="DejaVu Sans"/>
              </a:rPr>
              <a:t>syntax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34" strike="noStrike">
                <a:solidFill>
                  <a:srgbClr val="181a0e"/>
                </a:solidFill>
                <a:latin typeface="Arial"/>
                <a:ea typeface="DejaVu Sans"/>
              </a:rPr>
              <a:t>tree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85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1" strike="noStrike">
                <a:solidFill>
                  <a:srgbClr val="181a0e"/>
                </a:solidFill>
                <a:latin typeface="Arial"/>
                <a:ea typeface="DejaVu Sans"/>
              </a:rPr>
              <a:t>(r)#</a:t>
            </a:r>
            <a:endParaRPr b="0" lang="en-US" sz="2900" spc="-1" strike="noStrike">
              <a:latin typeface="Arial"/>
            </a:endParaRPr>
          </a:p>
          <a:p>
            <a:pPr marL="388800" indent="-376560">
              <a:lnSpc>
                <a:spcPts val="3376"/>
              </a:lnSpc>
              <a:spcBef>
                <a:spcPts val="989"/>
              </a:spcBef>
              <a:buClr>
                <a:srgbClr val="181a0e"/>
              </a:buClr>
              <a:buFont typeface="StarSymbol"/>
              <a:buAutoNum type="arabicPeriod"/>
              <a:tabLst>
                <a:tab algn="l" pos="389160"/>
              </a:tabLst>
            </a:pPr>
            <a:r>
              <a:rPr b="0" lang="en-US" sz="2900" spc="49" strike="noStrike">
                <a:solidFill>
                  <a:srgbClr val="181a0e"/>
                </a:solidFill>
                <a:latin typeface="Arial"/>
                <a:ea typeface="DejaVu Sans"/>
              </a:rPr>
              <a:t>Calculate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86" strike="noStrike">
                <a:solidFill>
                  <a:srgbClr val="181a0e"/>
                </a:solidFill>
                <a:latin typeface="Arial"/>
                <a:ea typeface="DejaVu Sans"/>
              </a:rPr>
              <a:t>functions:</a:t>
            </a:r>
            <a:r>
              <a:rPr b="0" lang="en-US" sz="2900" spc="-202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900" spc="-1" strike="noStrike">
                <a:solidFill>
                  <a:srgbClr val="181a0e"/>
                </a:solidFill>
                <a:latin typeface="Verdana"/>
                <a:ea typeface="DejaVu Sans"/>
              </a:rPr>
              <a:t>nullable</a:t>
            </a:r>
            <a:r>
              <a:rPr b="0" lang="en-US" sz="2900" spc="-1" strike="noStrike">
                <a:solidFill>
                  <a:srgbClr val="181a0e"/>
                </a:solidFill>
                <a:latin typeface="Arial"/>
                <a:ea typeface="DejaVu Sans"/>
              </a:rPr>
              <a:t>, </a:t>
            </a:r>
            <a:r>
              <a:rPr b="1" lang="en-US" sz="2900" spc="-1" strike="noStrike">
                <a:solidFill>
                  <a:srgbClr val="181a0e"/>
                </a:solidFill>
                <a:latin typeface="Verdana"/>
                <a:ea typeface="DejaVu Sans"/>
              </a:rPr>
              <a:t>ﬁrstpos</a:t>
            </a:r>
            <a:r>
              <a:rPr b="0" lang="en-US" sz="2900" spc="-205" strike="noStrike">
                <a:solidFill>
                  <a:srgbClr val="181a0e"/>
                </a:solidFill>
                <a:latin typeface="Arial"/>
                <a:ea typeface="DejaVu Sans"/>
              </a:rPr>
              <a:t>,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900" spc="-1" strike="noStrike">
                <a:solidFill>
                  <a:srgbClr val="181a0e"/>
                </a:solidFill>
                <a:latin typeface="Verdana"/>
                <a:ea typeface="DejaVu Sans"/>
              </a:rPr>
              <a:t>lastpos</a:t>
            </a:r>
            <a:r>
              <a:rPr b="1" lang="en-US" sz="2900" spc="-401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lang="en-US" sz="2900" spc="316" strike="noStrike">
                <a:solidFill>
                  <a:srgbClr val="181a0e"/>
                </a:solidFill>
                <a:latin typeface="Arial"/>
                <a:ea typeface="DejaVu Sans"/>
              </a:rPr>
              <a:t>&amp; </a:t>
            </a:r>
            <a:r>
              <a:rPr b="1" lang="en-US" sz="2900" spc="-1" strike="noStrike">
                <a:solidFill>
                  <a:srgbClr val="181a0e"/>
                </a:solidFill>
                <a:latin typeface="Verdana"/>
                <a:ea typeface="DejaVu Sans"/>
              </a:rPr>
              <a:t>followpos</a:t>
            </a:r>
            <a:endParaRPr b="0" lang="en-US" sz="2900" spc="-1" strike="noStrike">
              <a:latin typeface="Arial"/>
            </a:endParaRPr>
          </a:p>
          <a:p>
            <a:pPr marL="12600" indent="-376560">
              <a:lnSpc>
                <a:spcPts val="3271"/>
              </a:lnSpc>
              <a:spcBef>
                <a:spcPts val="1276"/>
              </a:spcBef>
              <a:buClr>
                <a:srgbClr val="181a0e"/>
              </a:buClr>
              <a:buFont typeface="StarSymbol"/>
              <a:buAutoNum type="arabicPeriod" startAt="3"/>
              <a:tabLst>
                <a:tab algn="l" pos="405000"/>
              </a:tabLst>
            </a:pPr>
            <a:r>
              <a:rPr b="0" lang="en-US" sz="2900" spc="140" strike="noStrike">
                <a:solidFill>
                  <a:srgbClr val="181a0e"/>
                </a:solidFill>
                <a:latin typeface="Arial"/>
                <a:ea typeface="DejaVu Sans"/>
              </a:rPr>
              <a:t>Put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1" lang="en-US" sz="2900" spc="-1" strike="noStrike">
                <a:solidFill>
                  <a:srgbClr val="181a0e"/>
                </a:solidFill>
                <a:latin typeface="Verdana"/>
                <a:ea typeface="DejaVu Sans"/>
              </a:rPr>
              <a:t>ﬁrstpos(root)</a:t>
            </a:r>
            <a:r>
              <a:rPr b="1" lang="en-US" sz="2900" spc="-381" strike="noStrike">
                <a:solidFill>
                  <a:srgbClr val="181a0e"/>
                </a:solidFill>
                <a:latin typeface="Verdana"/>
                <a:ea typeface="DejaVu Sans"/>
              </a:rPr>
              <a:t> </a:t>
            </a:r>
            <a:r>
              <a:rPr b="0" lang="en-US" sz="2900" spc="114" strike="noStrike">
                <a:solidFill>
                  <a:srgbClr val="181a0e"/>
                </a:solidFill>
                <a:latin typeface="Arial"/>
                <a:ea typeface="DejaVu Sans"/>
              </a:rPr>
              <a:t>into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51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00" strike="noStrike">
                <a:solidFill>
                  <a:srgbClr val="181a0e"/>
                </a:solidFill>
                <a:latin typeface="Arial"/>
                <a:ea typeface="DejaVu Sans"/>
              </a:rPr>
              <a:t>states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80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-21" strike="noStrike">
                <a:solidFill>
                  <a:srgbClr val="181a0e"/>
                </a:solidFill>
                <a:latin typeface="Arial"/>
                <a:ea typeface="DejaVu Sans"/>
              </a:rPr>
              <a:t>DFA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1" strike="noStrike">
                <a:solidFill>
                  <a:srgbClr val="181a0e"/>
                </a:solidFill>
                <a:latin typeface="Arial"/>
                <a:ea typeface="DejaVu Sans"/>
              </a:rPr>
              <a:t>as</a:t>
            </a:r>
            <a:r>
              <a:rPr b="0" lang="en-US" sz="2900" spc="-19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21" strike="noStrike">
                <a:solidFill>
                  <a:srgbClr val="181a0e"/>
                </a:solidFill>
                <a:latin typeface="Arial"/>
                <a:ea typeface="DejaVu Sans"/>
              </a:rPr>
              <a:t>an</a:t>
            </a:r>
            <a:r>
              <a:rPr b="0" lang="en-US" sz="2900" spc="-19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lang="en-US" sz="2900" spc="92" strike="noStrike">
                <a:solidFill>
                  <a:srgbClr val="181a0e"/>
                </a:solidFill>
                <a:latin typeface="Arial"/>
                <a:ea typeface="DejaVu Sans"/>
              </a:rPr>
              <a:t>unmarked  </a:t>
            </a:r>
            <a:r>
              <a:rPr b="0" lang="en-US" sz="2900" spc="109" strike="noStrike">
                <a:solidFill>
                  <a:srgbClr val="181a0e"/>
                </a:solidFill>
                <a:latin typeface="Arial"/>
                <a:ea typeface="DejaVu Sans"/>
              </a:rPr>
              <a:t>state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3FA171D-8D54-4E81-AAB6-5CD3DA47A641}" type="slidenum">
              <a:t>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533520" y="1288800"/>
            <a:ext cx="779940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400" spc="26" strike="noStrike">
                <a:solidFill>
                  <a:srgbClr val="000000"/>
                </a:solidFill>
                <a:latin typeface="Tw Cen MT"/>
              </a:rPr>
              <a:t>4.</a:t>
            </a:r>
            <a:r>
              <a:rPr b="0" lang="en-US" sz="2400" spc="-19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i="1" lang="en-US" sz="2400" spc="86" strike="noStrike">
                <a:solidFill>
                  <a:srgbClr val="000000"/>
                </a:solidFill>
                <a:latin typeface="Arial"/>
              </a:rPr>
              <a:t>while</a:t>
            </a:r>
            <a:r>
              <a:rPr b="0" i="1" lang="en-US" sz="2400" spc="-19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80" strike="noStrike">
                <a:solidFill>
                  <a:srgbClr val="000000"/>
                </a:solidFill>
                <a:latin typeface="Tw Cen MT"/>
              </a:rPr>
              <a:t>(there</a:t>
            </a:r>
            <a:r>
              <a:rPr b="0" lang="en-US" sz="2400" spc="-19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400" spc="35" strike="noStrike">
                <a:solidFill>
                  <a:srgbClr val="000000"/>
                </a:solidFill>
                <a:latin typeface="Tw Cen MT"/>
              </a:rPr>
              <a:t>is</a:t>
            </a:r>
            <a:r>
              <a:rPr b="0" lang="en-US" sz="2400" spc="-185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400" spc="21" strike="noStrike">
                <a:solidFill>
                  <a:srgbClr val="000000"/>
                </a:solidFill>
                <a:latin typeface="Tw Cen MT"/>
              </a:rPr>
              <a:t>an</a:t>
            </a:r>
            <a:r>
              <a:rPr b="0" lang="en-US" sz="2400" spc="-19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400" spc="92" strike="noStrike">
                <a:solidFill>
                  <a:srgbClr val="000000"/>
                </a:solidFill>
                <a:latin typeface="Tw Cen MT"/>
              </a:rPr>
              <a:t>unmarked</a:t>
            </a:r>
            <a:r>
              <a:rPr b="0" lang="en-US" sz="2400" spc="-19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400" spc="114" strike="noStrike">
                <a:solidFill>
                  <a:srgbClr val="000000"/>
                </a:solidFill>
                <a:latin typeface="Tw Cen MT"/>
              </a:rPr>
              <a:t>state</a:t>
            </a:r>
            <a:r>
              <a:rPr b="0" lang="en-US" sz="2400" spc="-19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400" spc="-80" strike="noStrike">
                <a:solidFill>
                  <a:srgbClr val="000000"/>
                </a:solidFill>
                <a:latin typeface="Tw Cen MT"/>
              </a:rPr>
              <a:t>S</a:t>
            </a:r>
            <a:r>
              <a:rPr b="0" lang="en-US" sz="2400" spc="-185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400" spc="55" strike="noStrike">
                <a:solidFill>
                  <a:srgbClr val="000000"/>
                </a:solidFill>
                <a:latin typeface="Tw Cen MT"/>
              </a:rPr>
              <a:t>in</a:t>
            </a:r>
            <a:r>
              <a:rPr b="0" lang="en-US" sz="2400" spc="-19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400" spc="151" strike="noStrike">
                <a:solidFill>
                  <a:srgbClr val="000000"/>
                </a:solidFill>
                <a:latin typeface="Tw Cen MT"/>
              </a:rPr>
              <a:t>the</a:t>
            </a:r>
            <a:r>
              <a:rPr b="0" lang="en-US" sz="2400" spc="-19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400" spc="100" strike="noStrike">
                <a:solidFill>
                  <a:srgbClr val="000000"/>
                </a:solidFill>
                <a:latin typeface="Tw Cen MT"/>
              </a:rPr>
              <a:t>states</a:t>
            </a:r>
            <a:r>
              <a:rPr b="0" lang="en-US" sz="2400" spc="-19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400" spc="180" strike="noStrike">
                <a:solidFill>
                  <a:srgbClr val="000000"/>
                </a:solidFill>
                <a:latin typeface="Tw Cen MT"/>
              </a:rPr>
              <a:t>of</a:t>
            </a:r>
            <a:r>
              <a:rPr b="0" lang="en-US" sz="2400" spc="-185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400" spc="-55" strike="noStrike">
                <a:solidFill>
                  <a:srgbClr val="000000"/>
                </a:solidFill>
                <a:latin typeface="Tw Cen MT"/>
              </a:rPr>
              <a:t>DFA)</a:t>
            </a:r>
            <a:r>
              <a:rPr b="0" lang="en-US" sz="2400" spc="-216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i="1" lang="en-US" sz="2400" spc="114" strike="noStrike">
                <a:solidFill>
                  <a:srgbClr val="000000"/>
                </a:solidFill>
                <a:latin typeface="Arial"/>
              </a:rPr>
              <a:t>do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23" name="object 3"/>
          <p:cNvSpPr/>
          <p:nvPr/>
        </p:nvSpPr>
        <p:spPr>
          <a:xfrm>
            <a:off x="457200" y="2057400"/>
            <a:ext cx="8398080" cy="442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8600" bIns="0" anchor="t">
            <a:spAutoFit/>
          </a:bodyPr>
          <a:p>
            <a:pPr marL="792000" indent="-285120">
              <a:lnSpc>
                <a:spcPct val="100000"/>
              </a:lnSpc>
              <a:spcBef>
                <a:spcPts val="1091"/>
              </a:spcBef>
              <a:buClr>
                <a:srgbClr val="181a0e"/>
              </a:buClr>
              <a:buFont typeface="Symbol"/>
              <a:buChar char=""/>
              <a:tabLst>
                <a:tab algn="l" pos="792360"/>
              </a:tabLst>
            </a:pPr>
            <a:r>
              <a:rPr b="0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mark </a:t>
            </a:r>
            <a:r>
              <a:rPr b="1" lang="en-US" sz="2000" spc="-1" strike="noStrike">
                <a:solidFill>
                  <a:srgbClr val="181a0e"/>
                </a:solidFill>
                <a:latin typeface="Verdana"/>
                <a:ea typeface="DejaVu Sans"/>
              </a:rPr>
              <a:t>S</a:t>
            </a:r>
            <a:endParaRPr b="0" lang="en-US" sz="2000" spc="-1" strike="noStrike">
              <a:latin typeface="Arial"/>
            </a:endParaRPr>
          </a:p>
          <a:p>
            <a:pPr marL="792000" indent="-285120">
              <a:lnSpc>
                <a:spcPct val="100000"/>
              </a:lnSpc>
              <a:spcBef>
                <a:spcPts val="989"/>
              </a:spcBef>
              <a:buClr>
                <a:srgbClr val="181a0e"/>
              </a:buClr>
              <a:buFont typeface="Arial"/>
              <a:buChar char="–"/>
              <a:tabLst>
                <a:tab algn="l" pos="792360"/>
              </a:tabLst>
            </a:pPr>
            <a:r>
              <a:rPr b="0" i="1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for each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input symbol </a:t>
            </a:r>
            <a:r>
              <a:rPr b="1" i="1" lang="en-US" sz="2000" spc="-1" strike="noStrike">
                <a:solidFill>
                  <a:srgbClr val="181a0e"/>
                </a:solidFill>
                <a:latin typeface="Verdana"/>
                <a:ea typeface="DejaVu Sans"/>
              </a:rPr>
              <a:t>a </a:t>
            </a:r>
            <a:r>
              <a:rPr b="0" i="1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do</a:t>
            </a:r>
            <a:endParaRPr b="0" lang="en-US" sz="2000" spc="-1" strike="noStrike">
              <a:latin typeface="Arial"/>
            </a:endParaRPr>
          </a:p>
          <a:p>
            <a:pPr lvl="1" marL="1201320" indent="-236880">
              <a:lnSpc>
                <a:spcPct val="128000"/>
              </a:lnSpc>
              <a:buClr>
                <a:srgbClr val="181a0e"/>
              </a:buClr>
              <a:buFont typeface="Symbol"/>
              <a:buChar char=""/>
              <a:tabLst>
                <a:tab algn="l" pos="1158840"/>
              </a:tabLst>
            </a:pPr>
            <a:r>
              <a:rPr b="0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let s1,...,sn are positions in </a:t>
            </a:r>
            <a:r>
              <a:rPr b="1" lang="en-US" sz="2000" spc="-1" strike="noStrike">
                <a:solidFill>
                  <a:srgbClr val="181a0e"/>
                </a:solidFill>
                <a:latin typeface="Verdana"/>
                <a:ea typeface="DejaVu Sans"/>
              </a:rPr>
              <a:t>S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and symbols in those  positions is </a:t>
            </a:r>
            <a:r>
              <a:rPr b="1" i="1" lang="en-US" sz="2000" spc="-1" strike="noStrike">
                <a:solidFill>
                  <a:srgbClr val="181a0e"/>
                </a:solidFill>
                <a:latin typeface="Verdana"/>
                <a:ea typeface="DejaVu Sans"/>
              </a:rPr>
              <a:t>a</a:t>
            </a:r>
            <a:endParaRPr b="0" lang="en-US" sz="2000" spc="-1" strike="noStrike">
              <a:latin typeface="Arial"/>
            </a:endParaRPr>
          </a:p>
          <a:p>
            <a:pPr lvl="1" marL="1158120" indent="-194400">
              <a:lnSpc>
                <a:spcPct val="100000"/>
              </a:lnSpc>
              <a:spcBef>
                <a:spcPts val="989"/>
              </a:spcBef>
              <a:buClr>
                <a:srgbClr val="181a0e"/>
              </a:buClr>
              <a:buFont typeface="Arial"/>
              <a:buChar char="•"/>
              <a:tabLst>
                <a:tab algn="l" pos="1158840"/>
              </a:tabLst>
            </a:pPr>
            <a:r>
              <a:rPr b="1" lang="en-US" sz="2000" spc="-1" strike="noStrike">
                <a:solidFill>
                  <a:srgbClr val="181a0e"/>
                </a:solidFill>
                <a:latin typeface="Verdana"/>
                <a:ea typeface="DejaVu Sans"/>
              </a:rPr>
              <a:t>S’ </a:t>
            </a:r>
            <a:r>
              <a:rPr b="1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←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followpos(s1) </a:t>
            </a:r>
            <a:r>
              <a:rPr b="0" lang="en-US" sz="2000" spc="-1" strike="noStrike">
                <a:solidFill>
                  <a:srgbClr val="181a0e"/>
                </a:solidFill>
                <a:latin typeface="AoyagiKouzanFontT"/>
                <a:ea typeface="DejaVu Sans"/>
              </a:rPr>
              <a:t>∪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... </a:t>
            </a:r>
            <a:r>
              <a:rPr b="0" lang="en-US" sz="2000" spc="-1" strike="noStrike">
                <a:solidFill>
                  <a:srgbClr val="181a0e"/>
                </a:solidFill>
                <a:latin typeface="AoyagiKouzanFontT"/>
                <a:ea typeface="DejaVu Sans"/>
              </a:rPr>
              <a:t>∪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followpos(sn)</a:t>
            </a:r>
            <a:endParaRPr b="0" lang="en-US" sz="2000" spc="-1" strike="noStrike">
              <a:latin typeface="Arial"/>
            </a:endParaRPr>
          </a:p>
          <a:p>
            <a:pPr lvl="1" marL="1158120" indent="-194400">
              <a:lnSpc>
                <a:spcPct val="100000"/>
              </a:lnSpc>
              <a:spcBef>
                <a:spcPts val="995"/>
              </a:spcBef>
              <a:buClr>
                <a:srgbClr val="181a0e"/>
              </a:buClr>
              <a:buFont typeface="Arial"/>
              <a:buChar char="•"/>
              <a:tabLst>
                <a:tab algn="l" pos="1158840"/>
              </a:tabLst>
            </a:pPr>
            <a:r>
              <a:rPr b="1" lang="en-US" sz="2000" spc="-1" strike="noStrike">
                <a:solidFill>
                  <a:srgbClr val="181a0e"/>
                </a:solidFill>
                <a:latin typeface="Verdana"/>
                <a:ea typeface="DejaVu Sans"/>
              </a:rPr>
              <a:t>move(S, a) </a:t>
            </a:r>
            <a:r>
              <a:rPr b="1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← </a:t>
            </a:r>
            <a:r>
              <a:rPr b="1" lang="en-US" sz="2000" spc="-1" strike="noStrike">
                <a:solidFill>
                  <a:srgbClr val="181a0e"/>
                </a:solidFill>
                <a:latin typeface="Verdana"/>
                <a:ea typeface="DejaVu Sans"/>
              </a:rPr>
              <a:t>S’</a:t>
            </a:r>
            <a:endParaRPr b="0" lang="en-US" sz="2000" spc="-1" strike="noStrike">
              <a:latin typeface="Arial"/>
            </a:endParaRPr>
          </a:p>
          <a:p>
            <a:pPr lvl="1" marL="1158120" indent="-194400">
              <a:lnSpc>
                <a:spcPct val="100000"/>
              </a:lnSpc>
              <a:spcBef>
                <a:spcPts val="989"/>
              </a:spcBef>
              <a:buClr>
                <a:srgbClr val="181a0e"/>
              </a:buClr>
              <a:buFont typeface="Arial"/>
              <a:buChar char="•"/>
              <a:tabLst>
                <a:tab algn="l" pos="1158840"/>
              </a:tabLst>
            </a:pPr>
            <a:r>
              <a:rPr b="0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if (</a:t>
            </a:r>
            <a:r>
              <a:rPr b="1" lang="en-US" sz="2000" spc="-1" strike="noStrike">
                <a:solidFill>
                  <a:srgbClr val="181a0e"/>
                </a:solidFill>
                <a:latin typeface="Verdana"/>
                <a:ea typeface="DejaVu Sans"/>
              </a:rPr>
              <a:t>S’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is not empty and not in the states of DFA)</a:t>
            </a:r>
            <a:endParaRPr b="0" lang="en-US" sz="2000" spc="-1" strike="noStrike">
              <a:latin typeface="Arial"/>
            </a:endParaRPr>
          </a:p>
          <a:p>
            <a:pPr marL="1421640">
              <a:lnSpc>
                <a:spcPct val="100000"/>
              </a:lnSpc>
              <a:spcBef>
                <a:spcPts val="989"/>
              </a:spcBef>
              <a:buNone/>
              <a:tabLst>
                <a:tab algn="l" pos="1158840"/>
              </a:tabLst>
            </a:pPr>
            <a:r>
              <a:rPr b="0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–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put </a:t>
            </a:r>
            <a:r>
              <a:rPr b="1" lang="en-US" sz="2000" spc="-1" strike="noStrike">
                <a:solidFill>
                  <a:srgbClr val="181a0e"/>
                </a:solidFill>
                <a:latin typeface="Verdana"/>
                <a:ea typeface="DejaVu Sans"/>
              </a:rPr>
              <a:t>S’ </a:t>
            </a:r>
            <a:r>
              <a:rPr b="0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into the states of DFA as an unmarked state</a:t>
            </a:r>
            <a:endParaRPr b="0" lang="en-US" sz="2000" spc="-1" strike="noStrike">
              <a:latin typeface="Arial"/>
            </a:endParaRPr>
          </a:p>
          <a:p>
            <a:pPr marL="50760">
              <a:lnSpc>
                <a:spcPct val="100000"/>
              </a:lnSpc>
              <a:buNone/>
              <a:tabLst>
                <a:tab algn="l" pos="1158840"/>
              </a:tabLst>
            </a:pPr>
            <a:br>
              <a:rPr sz="2000"/>
            </a:br>
            <a:r>
              <a:rPr b="0" i="1" lang="en-US" sz="2000" spc="69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i="1" lang="en-US" sz="2000" spc="-17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31" strike="noStrike">
                <a:solidFill>
                  <a:srgbClr val="181a0e"/>
                </a:solidFill>
                <a:latin typeface="Arial"/>
                <a:ea typeface="DejaVu Sans"/>
              </a:rPr>
              <a:t>start</a:t>
            </a:r>
            <a:r>
              <a:rPr b="0" i="1" lang="en-US" sz="2000" spc="-17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00" strike="noStrike">
                <a:solidFill>
                  <a:srgbClr val="181a0e"/>
                </a:solidFill>
                <a:latin typeface="Arial"/>
                <a:ea typeface="DejaVu Sans"/>
              </a:rPr>
              <a:t>state</a:t>
            </a:r>
            <a:r>
              <a:rPr b="0" i="1" lang="en-US" sz="2000" spc="-17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65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i="1" lang="en-US" sz="2000" spc="-17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-21" strike="noStrike">
                <a:solidFill>
                  <a:srgbClr val="181a0e"/>
                </a:solidFill>
                <a:latin typeface="Arial"/>
                <a:ea typeface="DejaVu Sans"/>
              </a:rPr>
              <a:t>DFA</a:t>
            </a:r>
            <a:r>
              <a:rPr b="0" i="1" lang="en-US" sz="2000" spc="-17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29" strike="noStrike">
                <a:solidFill>
                  <a:srgbClr val="181a0e"/>
                </a:solidFill>
                <a:latin typeface="Arial"/>
                <a:ea typeface="DejaVu Sans"/>
              </a:rPr>
              <a:t>is</a:t>
            </a:r>
            <a:r>
              <a:rPr b="0" i="1" lang="en-US" sz="2000" spc="-177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92" strike="noStrike">
                <a:solidFill>
                  <a:srgbClr val="181a0e"/>
                </a:solidFill>
                <a:latin typeface="Arial"/>
                <a:ea typeface="DejaVu Sans"/>
              </a:rPr>
              <a:t>ﬁrstpos(root)</a:t>
            </a:r>
            <a:endParaRPr b="0" lang="en-US" sz="2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1009"/>
              </a:spcBef>
              <a:buNone/>
              <a:tabLst>
                <a:tab algn="l" pos="1158840"/>
              </a:tabLst>
            </a:pPr>
            <a:r>
              <a:rPr b="0" i="1" lang="en-US" sz="2000" spc="69" strike="noStrike">
                <a:solidFill>
                  <a:srgbClr val="181a0e"/>
                </a:solidFill>
                <a:latin typeface="Arial"/>
                <a:ea typeface="DejaVu Sans"/>
              </a:rPr>
              <a:t>The</a:t>
            </a:r>
            <a:r>
              <a:rPr b="0" i="1" lang="en-US" sz="20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86" strike="noStrike">
                <a:solidFill>
                  <a:srgbClr val="181a0e"/>
                </a:solidFill>
                <a:latin typeface="Arial"/>
                <a:ea typeface="DejaVu Sans"/>
              </a:rPr>
              <a:t>accepting</a:t>
            </a:r>
            <a:r>
              <a:rPr b="0" i="1" lang="en-US" sz="20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92" strike="noStrike">
                <a:solidFill>
                  <a:srgbClr val="181a0e"/>
                </a:solidFill>
                <a:latin typeface="Arial"/>
                <a:ea typeface="DejaVu Sans"/>
              </a:rPr>
              <a:t>states</a:t>
            </a:r>
            <a:r>
              <a:rPr b="0" i="1" lang="en-US" sz="20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71" strike="noStrike">
                <a:solidFill>
                  <a:srgbClr val="181a0e"/>
                </a:solidFill>
                <a:latin typeface="Arial"/>
                <a:ea typeface="DejaVu Sans"/>
              </a:rPr>
              <a:t>of</a:t>
            </a:r>
            <a:r>
              <a:rPr b="0" i="1" lang="en-US" sz="20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-21" strike="noStrike">
                <a:solidFill>
                  <a:srgbClr val="181a0e"/>
                </a:solidFill>
                <a:latin typeface="Arial"/>
                <a:ea typeface="DejaVu Sans"/>
              </a:rPr>
              <a:t>DFA</a:t>
            </a:r>
            <a:r>
              <a:rPr b="0" i="1" lang="en-US" sz="2000" spc="-16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41" strike="noStrike">
                <a:solidFill>
                  <a:srgbClr val="181a0e"/>
                </a:solidFill>
                <a:latin typeface="Arial"/>
                <a:ea typeface="DejaVu Sans"/>
              </a:rPr>
              <a:t>are</a:t>
            </a:r>
            <a:r>
              <a:rPr b="0" i="1" lang="en-US" sz="20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15" strike="noStrike">
                <a:solidFill>
                  <a:srgbClr val="181a0e"/>
                </a:solidFill>
                <a:latin typeface="Arial"/>
                <a:ea typeface="DejaVu Sans"/>
              </a:rPr>
              <a:t>all</a:t>
            </a:r>
            <a:r>
              <a:rPr b="0" i="1" lang="en-US" sz="20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92" strike="noStrike">
                <a:solidFill>
                  <a:srgbClr val="181a0e"/>
                </a:solidFill>
                <a:latin typeface="Arial"/>
                <a:ea typeface="DejaVu Sans"/>
              </a:rPr>
              <a:t>states</a:t>
            </a:r>
            <a:r>
              <a:rPr b="0" i="1" lang="en-US" sz="2000" spc="-171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80" strike="noStrike">
                <a:solidFill>
                  <a:srgbClr val="181a0e"/>
                </a:solidFill>
                <a:latin typeface="Arial"/>
                <a:ea typeface="DejaVu Sans"/>
              </a:rPr>
              <a:t>containing</a:t>
            </a:r>
            <a:r>
              <a:rPr b="0" i="1" lang="en-US" sz="2000" spc="-165" strike="noStrike">
                <a:solidFill>
                  <a:srgbClr val="181a0e"/>
                </a:solidFill>
                <a:latin typeface="Arial"/>
                <a:ea typeface="DejaVu Sans"/>
              </a:rPr>
              <a:t> </a:t>
            </a:r>
            <a:r>
              <a:rPr b="0" i="1" lang="en-US" sz="2000" spc="-1" strike="noStrike">
                <a:solidFill>
                  <a:srgbClr val="181a0e"/>
                </a:solidFill>
                <a:latin typeface="Arial"/>
                <a:ea typeface="DejaVu Sans"/>
              </a:rPr>
              <a:t>the position of #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59C11E-63DC-4563-BAF1-85195BA6E807}" type="slidenum">
              <a:t>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8059680" cy="1353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-1" strike="noStrike">
                <a:solidFill>
                  <a:srgbClr val="4f271c"/>
                </a:solidFill>
                <a:latin typeface="Tw Cen MT"/>
              </a:rPr>
              <a:t>Tokens,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60" strike="noStrike">
                <a:solidFill>
                  <a:srgbClr val="4f271c"/>
                </a:solidFill>
                <a:latin typeface="Tw Cen MT"/>
              </a:rPr>
              <a:t>Patterns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86" strike="noStrike">
                <a:solidFill>
                  <a:srgbClr val="4f271c"/>
                </a:solidFill>
                <a:latin typeface="Tw Cen MT"/>
              </a:rPr>
              <a:t>and</a:t>
            </a:r>
            <a:r>
              <a:rPr b="0" lang="en-US" sz="4400" spc="-296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92" strike="noStrike">
                <a:solidFill>
                  <a:srgbClr val="4f271c"/>
                </a:solidFill>
                <a:latin typeface="Tw Cen MT"/>
              </a:rPr>
              <a:t>Lexemes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5" name="object 3"/>
          <p:cNvSpPr/>
          <p:nvPr/>
        </p:nvSpPr>
        <p:spPr>
          <a:xfrm>
            <a:off x="1066680" y="1752480"/>
            <a:ext cx="7848000" cy="464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4880" bIns="0" anchor="t">
            <a:spAutoFit/>
          </a:bodyPr>
          <a:p>
            <a:pPr marL="441360" indent="-429120">
              <a:lnSpc>
                <a:spcPct val="100000"/>
              </a:lnSpc>
              <a:spcBef>
                <a:spcPts val="59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900" spc="55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Arial"/>
                <a:ea typeface="DejaVu Sans"/>
              </a:rPr>
              <a:t>Lexemes</a:t>
            </a:r>
            <a:endParaRPr b="0" lang="en-US" sz="29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90"/>
              </a:spcBef>
              <a:buClr>
                <a:srgbClr val="181a0e"/>
              </a:buClr>
              <a:buFont typeface="Symbol"/>
              <a:buChar char=""/>
              <a:tabLst>
                <a:tab algn="l" pos="971640"/>
                <a:tab algn="l" pos="972360"/>
              </a:tabLst>
            </a:pPr>
            <a:r>
              <a:rPr b="0" i="1" lang="en-US" sz="2900" spc="-1" strike="noStrike">
                <a:solidFill>
                  <a:srgbClr val="181a0e"/>
                </a:solidFill>
                <a:latin typeface="Arial"/>
                <a:ea typeface="DejaVu Sans"/>
              </a:rPr>
              <a:t>Lexemes are the actual string matched as token</a:t>
            </a:r>
            <a:endParaRPr b="0" lang="en-US" sz="2900" spc="-1" strike="noStrike">
              <a:latin typeface="Arial"/>
            </a:endParaRPr>
          </a:p>
          <a:p>
            <a:pPr lvl="1" marL="971640" indent="-412200">
              <a:lnSpc>
                <a:spcPts val="3271"/>
              </a:lnSpc>
              <a:spcBef>
                <a:spcPts val="774"/>
              </a:spcBef>
              <a:buClr>
                <a:srgbClr val="181a0e"/>
              </a:buClr>
              <a:buFont typeface="Symbol"/>
              <a:buChar char=""/>
              <a:tabLst>
                <a:tab algn="l" pos="971640"/>
                <a:tab algn="l" pos="972360"/>
              </a:tabLst>
            </a:pPr>
            <a:r>
              <a:rPr b="0" i="1" lang="en-US" sz="2900" spc="-1" strike="noStrike">
                <a:solidFill>
                  <a:srgbClr val="181a0e"/>
                </a:solidFill>
                <a:latin typeface="Arial"/>
                <a:ea typeface="DejaVu Sans"/>
              </a:rPr>
              <a:t>They are the speciﬁc characters that make up of a  token</a:t>
            </a:r>
            <a:endParaRPr b="0" lang="en-US" sz="2900" spc="-1" strike="noStrike">
              <a:latin typeface="Arial"/>
            </a:endParaRPr>
          </a:p>
          <a:p>
            <a:pPr lvl="1" marL="971640" indent="-412920">
              <a:lnSpc>
                <a:spcPct val="100000"/>
              </a:lnSpc>
              <a:spcBef>
                <a:spcPts val="420"/>
              </a:spcBef>
              <a:buClr>
                <a:srgbClr val="181a0e"/>
              </a:buClr>
              <a:buFont typeface="Symbol"/>
              <a:buChar char=""/>
              <a:tabLst>
                <a:tab algn="l" pos="971640"/>
                <a:tab algn="l" pos="972360"/>
              </a:tabLst>
            </a:pPr>
            <a:r>
              <a:rPr b="0" i="1" lang="en-US" sz="2900" spc="-1" strike="noStrike">
                <a:solidFill>
                  <a:srgbClr val="181a0e"/>
                </a:solidFill>
                <a:latin typeface="Arial"/>
                <a:ea typeface="DejaVu Sans"/>
              </a:rPr>
              <a:t>For example, </a:t>
            </a:r>
            <a:r>
              <a:rPr b="1" i="1" lang="en-US" sz="2900" spc="-1" strike="noStrike">
                <a:solidFill>
                  <a:srgbClr val="181a0e"/>
                </a:solidFill>
                <a:latin typeface="Verdana"/>
                <a:ea typeface="DejaVu Sans"/>
              </a:rPr>
              <a:t>abc </a:t>
            </a:r>
            <a:r>
              <a:rPr b="0" i="1" lang="en-US" sz="2900" spc="-1" strike="noStrike">
                <a:solidFill>
                  <a:srgbClr val="181a0e"/>
                </a:solidFill>
                <a:latin typeface="Arial"/>
                <a:ea typeface="DejaVu Sans"/>
              </a:rPr>
              <a:t>and </a:t>
            </a:r>
            <a:r>
              <a:rPr b="1" i="1" lang="en-US" sz="2900" spc="-1" strike="noStrike">
                <a:solidFill>
                  <a:srgbClr val="181a0e"/>
                </a:solidFill>
                <a:latin typeface="Verdana"/>
                <a:ea typeface="DejaVu Sans"/>
              </a:rPr>
              <a:t>123</a:t>
            </a:r>
            <a:endParaRPr b="0" lang="en-US" sz="2900" spc="-1" strike="noStrike">
              <a:latin typeface="Arial"/>
            </a:endParaRPr>
          </a:p>
          <a:p>
            <a:pPr lvl="1" marL="971640" indent="-412200">
              <a:lnSpc>
                <a:spcPts val="3271"/>
              </a:lnSpc>
              <a:spcBef>
                <a:spcPts val="774"/>
              </a:spcBef>
              <a:buClr>
                <a:srgbClr val="181a0e"/>
              </a:buClr>
              <a:buFont typeface="Symbol"/>
              <a:buChar char=""/>
              <a:tabLst>
                <a:tab algn="l" pos="971640"/>
                <a:tab algn="l" pos="972360"/>
              </a:tabLst>
            </a:pPr>
            <a:r>
              <a:rPr b="0" i="1" lang="en-US" sz="2900" spc="-1" strike="noStrike">
                <a:solidFill>
                  <a:srgbClr val="181a0e"/>
                </a:solidFill>
                <a:latin typeface="Arial"/>
                <a:ea typeface="DejaVu Sans"/>
              </a:rPr>
              <a:t>A token can represent more than one lexeme. i.e.  token </a:t>
            </a:r>
            <a:r>
              <a:rPr b="1" i="1" lang="en-US" sz="2900" spc="-1" strike="noStrike">
                <a:solidFill>
                  <a:srgbClr val="181a0e"/>
                </a:solidFill>
                <a:latin typeface="Verdana"/>
                <a:ea typeface="DejaVu Sans"/>
              </a:rPr>
              <a:t>intnum </a:t>
            </a:r>
            <a:r>
              <a:rPr b="0" i="1" lang="en-US" sz="2900" spc="-1" strike="noStrike">
                <a:solidFill>
                  <a:srgbClr val="181a0e"/>
                </a:solidFill>
                <a:latin typeface="Arial"/>
                <a:ea typeface="DejaVu Sans"/>
              </a:rPr>
              <a:t>can represent lexemes </a:t>
            </a:r>
            <a:r>
              <a:rPr b="1" i="1" lang="en-US" sz="2900" spc="-1" strike="noStrike">
                <a:solidFill>
                  <a:srgbClr val="181a0e"/>
                </a:solidFill>
                <a:latin typeface="Verdana"/>
                <a:ea typeface="DejaVu Sans"/>
              </a:rPr>
              <a:t>123, 244,  4545, </a:t>
            </a:r>
            <a:r>
              <a:rPr b="0" i="1" lang="en-US" sz="2900" spc="-1" strike="noStrike">
                <a:solidFill>
                  <a:srgbClr val="181a0e"/>
                </a:solidFill>
                <a:latin typeface="Arial"/>
                <a:ea typeface="DejaVu Sans"/>
              </a:rPr>
              <a:t>etc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6F987B-8D1F-4925-A47F-49925C738D71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object 2"/>
          <p:cNvSpPr/>
          <p:nvPr/>
        </p:nvSpPr>
        <p:spPr>
          <a:xfrm>
            <a:off x="857880" y="0"/>
            <a:ext cx="8143560" cy="68540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542EDEB-11D6-4179-A4CB-52F3A43AF7AE}" type="slidenum">
              <a:t>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object 2"/>
          <p:cNvSpPr/>
          <p:nvPr/>
        </p:nvSpPr>
        <p:spPr>
          <a:xfrm>
            <a:off x="856080" y="0"/>
            <a:ext cx="8147880" cy="68572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3AB58D8-963B-466B-ABE7-78F55FC10B1F}" type="slidenum">
              <a:t>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7221600" cy="1353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31" strike="noStrike">
                <a:solidFill>
                  <a:srgbClr val="4f271c"/>
                </a:solidFill>
                <a:latin typeface="Tw Cen MT"/>
              </a:rPr>
              <a:t>State</a:t>
            </a:r>
            <a:r>
              <a:rPr b="0" lang="en-US" sz="4400" spc="-290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31" strike="noStrike">
                <a:solidFill>
                  <a:srgbClr val="4f271c"/>
                </a:solidFill>
                <a:latin typeface="Tw Cen MT"/>
              </a:rPr>
              <a:t>Minimization</a:t>
            </a:r>
            <a:r>
              <a:rPr b="0" lang="en-US" sz="4400" spc="-287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92" strike="noStrike">
                <a:solidFill>
                  <a:srgbClr val="4f271c"/>
                </a:solidFill>
                <a:latin typeface="Tw Cen MT"/>
              </a:rPr>
              <a:t>in</a:t>
            </a:r>
            <a:r>
              <a:rPr b="0" lang="en-US" sz="4400" spc="-290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-35" strike="noStrike">
                <a:solidFill>
                  <a:srgbClr val="4f271c"/>
                </a:solidFill>
                <a:latin typeface="Tw Cen MT"/>
              </a:rPr>
              <a:t>DFA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7" name="object 3"/>
          <p:cNvSpPr/>
          <p:nvPr/>
        </p:nvSpPr>
        <p:spPr>
          <a:xfrm>
            <a:off x="609480" y="1676520"/>
            <a:ext cx="8533800" cy="330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32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DFA minimization refers to the task of transforming a  given DFA into an equivalent DFA which has  minimum number of states</a:t>
            </a:r>
            <a:endParaRPr b="0" lang="en-US" sz="32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32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Two states </a:t>
            </a:r>
            <a:r>
              <a:rPr b="1" lang="en-US" sz="32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p </a:t>
            </a:r>
            <a:r>
              <a:rPr b="0" lang="en-US" sz="32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and </a:t>
            </a:r>
            <a:r>
              <a:rPr b="1" lang="en-US" sz="32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q </a:t>
            </a:r>
            <a:r>
              <a:rPr b="0" lang="en-US" sz="32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are called </a:t>
            </a:r>
            <a:r>
              <a:rPr b="1" lang="en-US" sz="32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equivalent </a:t>
            </a:r>
            <a:r>
              <a:rPr b="0" lang="en-US" sz="32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if for all  input strings </a:t>
            </a:r>
            <a:r>
              <a:rPr b="1" lang="en-US" sz="32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w</a:t>
            </a:r>
            <a:r>
              <a:rPr b="0" lang="en-US" sz="32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δ(p, w) </a:t>
            </a:r>
            <a:r>
              <a:rPr b="0" lang="en-US" sz="32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is an accepting state iff </a:t>
            </a:r>
            <a:r>
              <a:rPr b="1" lang="en-US" sz="32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δ(q,w) </a:t>
            </a:r>
            <a:r>
              <a:rPr b="0" lang="en-US" sz="32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is an accepting state</a:t>
            </a:r>
            <a:endParaRPr b="0" lang="en-US" sz="3200" spc="-1" strike="noStrike">
              <a:latin typeface="Arial"/>
            </a:endParaRPr>
          </a:p>
          <a:p>
            <a:pPr marL="441360" indent="-429120">
              <a:lnSpc>
                <a:spcPct val="100000"/>
              </a:lnSpc>
              <a:spcBef>
                <a:spcPts val="989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32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Otherwise they are called </a:t>
            </a:r>
            <a:r>
              <a:rPr b="1" lang="en-US" sz="32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distinguishable </a:t>
            </a:r>
            <a:r>
              <a:rPr b="0" lang="en-US" sz="32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states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7D382F-7D6B-442E-8D30-CC16161E919D}" type="slidenum">
              <a:t>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6993000" cy="1353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31" strike="noStrike">
                <a:solidFill>
                  <a:srgbClr val="4f271c"/>
                </a:solidFill>
                <a:latin typeface="Tw Cen MT"/>
              </a:rPr>
              <a:t>State</a:t>
            </a:r>
            <a:r>
              <a:rPr b="0" lang="en-US" sz="4400" spc="-290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31" strike="noStrike">
                <a:solidFill>
                  <a:srgbClr val="4f271c"/>
                </a:solidFill>
                <a:latin typeface="Tw Cen MT"/>
              </a:rPr>
              <a:t>Minimization</a:t>
            </a:r>
            <a:r>
              <a:rPr b="0" lang="en-US" sz="4400" spc="-287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92" strike="noStrike">
                <a:solidFill>
                  <a:srgbClr val="4f271c"/>
                </a:solidFill>
                <a:latin typeface="Tw Cen MT"/>
              </a:rPr>
              <a:t>in</a:t>
            </a:r>
            <a:r>
              <a:rPr b="0" lang="en-US" sz="4400" spc="-290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-35" strike="noStrike">
                <a:solidFill>
                  <a:srgbClr val="4f271c"/>
                </a:solidFill>
                <a:latin typeface="Tw Cen MT"/>
              </a:rPr>
              <a:t>DFA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9" name="object 3"/>
          <p:cNvSpPr/>
          <p:nvPr/>
        </p:nvSpPr>
        <p:spPr>
          <a:xfrm>
            <a:off x="685800" y="1600200"/>
            <a:ext cx="8228880" cy="367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String 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w 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distinguishes state 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s 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from state 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t 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if, by  starting with DFA 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M 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in state 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s 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and feeding it input 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w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,  we end up in an accepting state, but starting in state  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t 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and feeding it with same input 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w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, we end up in a non  accepting state, or vice-versa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1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The procedure ﬁnds the states that can be  distinguished by some input string</a:t>
            </a:r>
            <a:endParaRPr b="0" lang="en-US" sz="24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199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Each group of states that cannot be distinguished is  then merged into a single state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CDCEAE-C7BD-44AA-81AE-8C27E7CA13E9}" type="slidenum">
              <a:t>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6993000" cy="1353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31" strike="noStrike">
                <a:solidFill>
                  <a:srgbClr val="4f271c"/>
                </a:solidFill>
                <a:latin typeface="Tw Cen MT"/>
              </a:rPr>
              <a:t>State</a:t>
            </a:r>
            <a:r>
              <a:rPr b="0" lang="en-US" sz="4400" spc="-290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31" strike="noStrike">
                <a:solidFill>
                  <a:srgbClr val="4f271c"/>
                </a:solidFill>
                <a:latin typeface="Tw Cen MT"/>
              </a:rPr>
              <a:t>Minimization</a:t>
            </a:r>
            <a:r>
              <a:rPr b="0" lang="en-US" sz="4400" spc="-287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92" strike="noStrike">
                <a:solidFill>
                  <a:srgbClr val="4f271c"/>
                </a:solidFill>
                <a:latin typeface="Tw Cen MT"/>
              </a:rPr>
              <a:t>in</a:t>
            </a:r>
            <a:r>
              <a:rPr b="0" lang="en-US" sz="4400" spc="-290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-35" strike="noStrike">
                <a:solidFill>
                  <a:srgbClr val="4f271c"/>
                </a:solidFill>
                <a:latin typeface="Tw Cen MT"/>
              </a:rPr>
              <a:t>DFA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1" name="object 3"/>
          <p:cNvSpPr/>
          <p:nvPr/>
        </p:nvSpPr>
        <p:spPr>
          <a:xfrm>
            <a:off x="609480" y="1600200"/>
            <a:ext cx="8152560" cy="400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63360">
              <a:lnSpc>
                <a:spcPts val="3271"/>
              </a:lnSpc>
              <a:spcBef>
                <a:spcPts val="380"/>
              </a:spcBef>
              <a:buNone/>
            </a:pPr>
            <a:r>
              <a:rPr b="0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Suppose there is a DFA 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D &lt; Q, Σ, q</a:t>
            </a:r>
            <a:r>
              <a:rPr b="1" lang="en-US" sz="2400" spc="-1" strike="noStrike" baseline="-32000">
                <a:solidFill>
                  <a:srgbClr val="181a0e"/>
                </a:solidFill>
                <a:latin typeface="Times New Roman"/>
                <a:ea typeface="DejaVu Sans"/>
              </a:rPr>
              <a:t>0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, δ, F &gt; 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which  recognizes a language 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L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. Then the minimized DFA 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D</a:t>
            </a:r>
            <a:endParaRPr b="0" lang="en-US" sz="2400" spc="-1" strike="noStrike">
              <a:latin typeface="Arial"/>
            </a:endParaRPr>
          </a:p>
          <a:p>
            <a:pPr marL="63360">
              <a:lnSpc>
                <a:spcPts val="3200"/>
              </a:lnSpc>
              <a:buNone/>
            </a:pPr>
            <a:r>
              <a:rPr b="1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&lt;Q’, Σ, q</a:t>
            </a:r>
            <a:r>
              <a:rPr b="1" lang="en-US" sz="2400" spc="-1" strike="noStrike" baseline="-32000">
                <a:solidFill>
                  <a:srgbClr val="181a0e"/>
                </a:solidFill>
                <a:latin typeface="Times New Roman"/>
                <a:ea typeface="DejaVu Sans"/>
              </a:rPr>
              <a:t>0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, δ’, F’ &gt; 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can be constructed for language 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L 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as:</a:t>
            </a:r>
            <a:endParaRPr b="0" lang="en-US" sz="2400" spc="-1" strike="noStrike">
              <a:latin typeface="Arial"/>
            </a:endParaRPr>
          </a:p>
          <a:p>
            <a:pPr marL="63360">
              <a:lnSpc>
                <a:spcPct val="100000"/>
              </a:lnSpc>
              <a:buNone/>
            </a:pPr>
            <a:endParaRPr b="0" lang="en-US" sz="4400" spc="-1" strike="noStrike">
              <a:latin typeface="Arial"/>
            </a:endParaRPr>
          </a:p>
          <a:p>
            <a:pPr marL="63360">
              <a:lnSpc>
                <a:spcPts val="3271"/>
              </a:lnSpc>
              <a:buNone/>
            </a:pPr>
            <a:r>
              <a:rPr b="1" lang="en-US" sz="2400" spc="-1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Times New Roman"/>
                <a:ea typeface="DejaVu Sans"/>
              </a:rPr>
              <a:t>Step 1: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Divide 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Q 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(set of states) into two sets. One set  will contain all ﬁnal states and the other set will contain  all non-ﬁnal states. This partition is called 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P</a:t>
            </a:r>
            <a:r>
              <a:rPr b="1" lang="en-US" sz="2400" spc="-1" strike="noStrike" baseline="-32000">
                <a:solidFill>
                  <a:srgbClr val="181a0e"/>
                </a:solidFill>
                <a:latin typeface="Times New Roman"/>
                <a:ea typeface="DejaVu Sans"/>
              </a:rPr>
              <a:t>0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63360">
              <a:lnSpc>
                <a:spcPct val="100000"/>
              </a:lnSpc>
              <a:spcBef>
                <a:spcPts val="5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63360">
              <a:lnSpc>
                <a:spcPct val="100000"/>
              </a:lnSpc>
              <a:buNone/>
            </a:pPr>
            <a:r>
              <a:rPr b="1" lang="en-US" sz="2400" spc="-1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Times New Roman"/>
                <a:ea typeface="DejaVu Sans"/>
              </a:rPr>
              <a:t>Step 2: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Initialize k =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5F7D05-FDE0-4BD0-B8CA-E6946CC548FB}" type="slidenum">
              <a:t>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6840720" cy="1353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31" strike="noStrike">
                <a:solidFill>
                  <a:srgbClr val="4f271c"/>
                </a:solidFill>
                <a:latin typeface="Tw Cen MT"/>
              </a:rPr>
              <a:t>State</a:t>
            </a:r>
            <a:r>
              <a:rPr b="0" lang="en-US" sz="4400" spc="-290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31" strike="noStrike">
                <a:solidFill>
                  <a:srgbClr val="4f271c"/>
                </a:solidFill>
                <a:latin typeface="Tw Cen MT"/>
              </a:rPr>
              <a:t>Minimization</a:t>
            </a:r>
            <a:r>
              <a:rPr b="0" lang="en-US" sz="4400" spc="-287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92" strike="noStrike">
                <a:solidFill>
                  <a:srgbClr val="4f271c"/>
                </a:solidFill>
                <a:latin typeface="Tw Cen MT"/>
              </a:rPr>
              <a:t>in</a:t>
            </a:r>
            <a:r>
              <a:rPr b="0" lang="en-US" sz="4400" spc="-290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-35" strike="noStrike">
                <a:solidFill>
                  <a:srgbClr val="4f271c"/>
                </a:solidFill>
                <a:latin typeface="Tw Cen MT"/>
              </a:rPr>
              <a:t>DFA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3" name="object 3"/>
          <p:cNvSpPr/>
          <p:nvPr/>
        </p:nvSpPr>
        <p:spPr>
          <a:xfrm>
            <a:off x="533520" y="1676520"/>
            <a:ext cx="8381160" cy="348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63360">
              <a:lnSpc>
                <a:spcPts val="3271"/>
              </a:lnSpc>
              <a:spcBef>
                <a:spcPts val="380"/>
              </a:spcBef>
              <a:buNone/>
            </a:pPr>
            <a:r>
              <a:rPr b="1" lang="en-US" sz="2400" spc="-1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Times New Roman"/>
                <a:ea typeface="DejaVu Sans"/>
              </a:rPr>
              <a:t>Step 3: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Find 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P</a:t>
            </a:r>
            <a:r>
              <a:rPr b="1" lang="en-US" sz="2400" spc="-1" strike="noStrike" baseline="-32000">
                <a:solidFill>
                  <a:srgbClr val="181a0e"/>
                </a:solidFill>
                <a:latin typeface="Times New Roman"/>
                <a:ea typeface="DejaVu Sans"/>
              </a:rPr>
              <a:t>k 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by partitioning the different sets of 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P</a:t>
            </a:r>
            <a:r>
              <a:rPr b="1" lang="en-US" sz="2400" spc="-1" strike="noStrike" baseline="-32000">
                <a:solidFill>
                  <a:srgbClr val="181a0e"/>
                </a:solidFill>
                <a:latin typeface="Times New Roman"/>
                <a:ea typeface="DejaVu Sans"/>
              </a:rPr>
              <a:t>k-1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.  In each set of 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P</a:t>
            </a:r>
            <a:r>
              <a:rPr b="1" lang="en-US" sz="2400" spc="-1" strike="noStrike" baseline="-32000">
                <a:solidFill>
                  <a:srgbClr val="181a0e"/>
                </a:solidFill>
                <a:latin typeface="Times New Roman"/>
                <a:ea typeface="DejaVu Sans"/>
              </a:rPr>
              <a:t>k-1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, take all possible pair of states. If two  states of a set are distinguishable, split the states into  different sets in 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P</a:t>
            </a:r>
            <a:r>
              <a:rPr b="1" lang="en-US" sz="2400" spc="-1" strike="noStrike" baseline="-32000">
                <a:solidFill>
                  <a:srgbClr val="181a0e"/>
                </a:solidFill>
                <a:latin typeface="Times New Roman"/>
                <a:ea typeface="DejaVu Sans"/>
              </a:rPr>
              <a:t>k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63360">
              <a:lnSpc>
                <a:spcPct val="100000"/>
              </a:lnSpc>
              <a:spcBef>
                <a:spcPts val="54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63360">
              <a:lnSpc>
                <a:spcPct val="100000"/>
              </a:lnSpc>
              <a:buNone/>
            </a:pPr>
            <a:r>
              <a:rPr b="1" lang="en-US" sz="2400" spc="-1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Times New Roman"/>
                <a:ea typeface="DejaVu Sans"/>
              </a:rPr>
              <a:t>Step 4: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Stop when 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P</a:t>
            </a:r>
            <a:r>
              <a:rPr b="1" lang="en-US" sz="2400" spc="-1" strike="noStrike" baseline="-32000">
                <a:solidFill>
                  <a:srgbClr val="181a0e"/>
                </a:solidFill>
                <a:latin typeface="Times New Roman"/>
                <a:ea typeface="DejaVu Sans"/>
              </a:rPr>
              <a:t>k 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= 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P</a:t>
            </a:r>
            <a:r>
              <a:rPr b="1" lang="en-US" sz="2400" spc="-1" strike="noStrike" baseline="-32000">
                <a:solidFill>
                  <a:srgbClr val="181a0e"/>
                </a:solidFill>
                <a:latin typeface="Times New Roman"/>
                <a:ea typeface="DejaVu Sans"/>
              </a:rPr>
              <a:t>k-1 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(No change in partition)</a:t>
            </a:r>
            <a:endParaRPr b="0" lang="en-US" sz="2400" spc="-1" strike="noStrike">
              <a:latin typeface="Arial"/>
            </a:endParaRPr>
          </a:p>
          <a:p>
            <a:pPr marL="63360">
              <a:lnSpc>
                <a:spcPct val="100000"/>
              </a:lnSpc>
              <a:spcBef>
                <a:spcPts val="6"/>
              </a:spcBef>
              <a:buNone/>
            </a:pPr>
            <a:endParaRPr b="0" lang="en-US" sz="3200" spc="-1" strike="noStrike">
              <a:latin typeface="Arial"/>
            </a:endParaRPr>
          </a:p>
          <a:p>
            <a:pPr marL="63360">
              <a:lnSpc>
                <a:spcPts val="3271"/>
              </a:lnSpc>
              <a:buNone/>
            </a:pPr>
            <a:r>
              <a:rPr b="1" lang="en-US" sz="2400" spc="-1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Times New Roman"/>
                <a:ea typeface="DejaVu Sans"/>
              </a:rPr>
              <a:t>Step 5: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All states of one set are merged into one. No. of  states in minimized DFA will be equal to no. of sets in  </a:t>
            </a:r>
            <a:r>
              <a:rPr b="1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P</a:t>
            </a:r>
            <a:r>
              <a:rPr b="1" lang="en-US" sz="2400" spc="-1" strike="noStrike" baseline="-32000">
                <a:solidFill>
                  <a:srgbClr val="181a0e"/>
                </a:solidFill>
                <a:latin typeface="Times New Roman"/>
                <a:ea typeface="DejaVu Sans"/>
              </a:rPr>
              <a:t>k</a:t>
            </a:r>
            <a:r>
              <a:rPr b="0" lang="en-US" sz="24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069DFF-B8DF-4656-90E3-24A6A5512BBF}" type="slidenum">
              <a:t>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7297920" cy="1353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31" strike="noStrike">
                <a:solidFill>
                  <a:srgbClr val="4f271c"/>
                </a:solidFill>
                <a:latin typeface="Tw Cen MT"/>
              </a:rPr>
              <a:t>State</a:t>
            </a:r>
            <a:r>
              <a:rPr b="0" lang="en-US" sz="4400" spc="-290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31" strike="noStrike">
                <a:solidFill>
                  <a:srgbClr val="4f271c"/>
                </a:solidFill>
                <a:latin typeface="Tw Cen MT"/>
              </a:rPr>
              <a:t>Minimization</a:t>
            </a:r>
            <a:r>
              <a:rPr b="0" lang="en-US" sz="4400" spc="-287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92" strike="noStrike">
                <a:solidFill>
                  <a:srgbClr val="4f271c"/>
                </a:solidFill>
                <a:latin typeface="Tw Cen MT"/>
              </a:rPr>
              <a:t>in</a:t>
            </a:r>
            <a:r>
              <a:rPr b="0" lang="en-US" sz="4400" spc="-290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-35" strike="noStrike">
                <a:solidFill>
                  <a:srgbClr val="4f271c"/>
                </a:solidFill>
                <a:latin typeface="Tw Cen MT"/>
              </a:rPr>
              <a:t>DFA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5" name="object 3"/>
          <p:cNvSpPr/>
          <p:nvPr/>
        </p:nvSpPr>
        <p:spPr>
          <a:xfrm>
            <a:off x="609480" y="1676520"/>
            <a:ext cx="8228880" cy="35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9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In addition to the procedure, we also remove the  following states from the DFA:</a:t>
            </a:r>
            <a:endParaRPr b="0" lang="en-US" sz="2900" spc="-1" strike="noStrike">
              <a:latin typeface="Arial"/>
            </a:endParaRPr>
          </a:p>
          <a:p>
            <a:pPr lvl="1" marL="971640" indent="-412200">
              <a:lnSpc>
                <a:spcPts val="3271"/>
              </a:lnSpc>
              <a:spcBef>
                <a:spcPts val="706"/>
              </a:spcBef>
              <a:buClr>
                <a:srgbClr val="181a0e"/>
              </a:buClr>
              <a:buFont typeface="Symbol"/>
              <a:buChar char=""/>
              <a:tabLst>
                <a:tab algn="l" pos="971640"/>
                <a:tab algn="l" pos="972360"/>
              </a:tabLst>
            </a:pPr>
            <a:r>
              <a:rPr b="0" i="1" lang="en-US" sz="2900" spc="-1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Times New Roman"/>
                <a:ea typeface="DejaVu Sans"/>
              </a:rPr>
              <a:t>Unreachable State:</a:t>
            </a:r>
            <a:r>
              <a:rPr b="0" i="1" lang="en-US" sz="29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 A state that cannot be  reached through any transition from any other  state in the DFA</a:t>
            </a:r>
            <a:endParaRPr b="0" lang="en-US" sz="2900" spc="-1" strike="noStrike">
              <a:latin typeface="Arial"/>
            </a:endParaRPr>
          </a:p>
          <a:p>
            <a:pPr lvl="1" marL="971640" indent="-412200">
              <a:lnSpc>
                <a:spcPts val="3271"/>
              </a:lnSpc>
              <a:spcBef>
                <a:spcPts val="706"/>
              </a:spcBef>
              <a:buClr>
                <a:srgbClr val="181a0e"/>
              </a:buClr>
              <a:buFont typeface="Symbol"/>
              <a:buChar char=""/>
              <a:tabLst>
                <a:tab algn="l" pos="971640"/>
                <a:tab algn="l" pos="972360"/>
              </a:tabLst>
            </a:pPr>
            <a:r>
              <a:rPr b="0" i="1" lang="en-US" sz="2900" spc="-1" strike="noStrike" u="heavy">
                <a:solidFill>
                  <a:srgbClr val="181a0e"/>
                </a:solidFill>
                <a:uFill>
                  <a:solidFill>
                    <a:srgbClr val="181a0e"/>
                  </a:solidFill>
                </a:uFill>
                <a:latin typeface="Times New Roman"/>
                <a:ea typeface="DejaVu Sans"/>
              </a:rPr>
              <a:t>Dead State:</a:t>
            </a:r>
            <a:r>
              <a:rPr b="0" i="1" lang="en-US" sz="29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 A </a:t>
            </a:r>
            <a:r>
              <a:rPr b="1" i="1" lang="en-US" sz="29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non-ﬁnal </a:t>
            </a:r>
            <a:r>
              <a:rPr b="0" i="1" lang="en-US" sz="29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state, that when an  automata reaches, cannot transit into any other  state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C9D857-04A4-4E57-8075-44D54D74F575}" type="slidenum">
              <a:t>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7373880" cy="1353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31" strike="noStrike">
                <a:solidFill>
                  <a:srgbClr val="4f271c"/>
                </a:solidFill>
                <a:latin typeface="Tw Cen MT"/>
              </a:rPr>
              <a:t>State</a:t>
            </a:r>
            <a:r>
              <a:rPr b="0" lang="en-US" sz="4400" spc="-290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31" strike="noStrike">
                <a:solidFill>
                  <a:srgbClr val="4f271c"/>
                </a:solidFill>
                <a:latin typeface="Tw Cen MT"/>
              </a:rPr>
              <a:t>Minimization</a:t>
            </a:r>
            <a:r>
              <a:rPr b="0" lang="en-US" sz="4400" spc="-287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92" strike="noStrike">
                <a:solidFill>
                  <a:srgbClr val="4f271c"/>
                </a:solidFill>
                <a:latin typeface="Tw Cen MT"/>
              </a:rPr>
              <a:t>in</a:t>
            </a:r>
            <a:r>
              <a:rPr b="0" lang="en-US" sz="4400" spc="-290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-35" strike="noStrike">
                <a:solidFill>
                  <a:srgbClr val="4f271c"/>
                </a:solidFill>
                <a:latin typeface="Tw Cen MT"/>
              </a:rPr>
              <a:t>DFA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7" name="object 3"/>
          <p:cNvSpPr/>
          <p:nvPr/>
        </p:nvSpPr>
        <p:spPr>
          <a:xfrm>
            <a:off x="609480" y="1828800"/>
            <a:ext cx="8152560" cy="263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7952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78800"/>
                <a:tab algn="l" pos="479880"/>
              </a:tabLst>
            </a:pPr>
            <a:r>
              <a:rPr b="0" lang="en-US" sz="29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How to ﬁnd whether two states in partition </a:t>
            </a:r>
            <a:r>
              <a:rPr b="1" lang="en-US" sz="29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P</a:t>
            </a:r>
            <a:r>
              <a:rPr b="1" lang="en-US" sz="2850" spc="-1" strike="noStrike" baseline="-32000">
                <a:solidFill>
                  <a:srgbClr val="181a0e"/>
                </a:solidFill>
                <a:latin typeface="Times New Roman"/>
                <a:ea typeface="DejaVu Sans"/>
              </a:rPr>
              <a:t>k </a:t>
            </a:r>
            <a:r>
              <a:rPr b="0" lang="en-US" sz="29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are  distinguishable?</a:t>
            </a:r>
            <a:endParaRPr b="0" lang="en-US" sz="2900" spc="-1" strike="noStrike">
              <a:latin typeface="Arial"/>
            </a:endParaRPr>
          </a:p>
          <a:p>
            <a:pPr marL="1009800" indent="-412200">
              <a:lnSpc>
                <a:spcPts val="3271"/>
              </a:lnSpc>
              <a:spcBef>
                <a:spcPts val="706"/>
              </a:spcBef>
              <a:buNone/>
              <a:tabLst>
                <a:tab algn="l" pos="0"/>
              </a:tabLst>
            </a:pPr>
            <a:r>
              <a:rPr b="0" i="1" lang="en-US" sz="29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–</a:t>
            </a:r>
            <a:r>
              <a:rPr b="0" i="1" lang="en-US" sz="29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	</a:t>
            </a:r>
            <a:r>
              <a:rPr b="0" i="1" lang="en-US" sz="29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Two states </a:t>
            </a:r>
            <a:r>
              <a:rPr b="1" i="1" lang="en-US" sz="29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( qi, qj ) </a:t>
            </a:r>
            <a:r>
              <a:rPr b="0" i="1" lang="en-US" sz="29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are distinguishable in partition  </a:t>
            </a:r>
            <a:r>
              <a:rPr b="1" i="1" lang="en-US" sz="29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P</a:t>
            </a:r>
            <a:r>
              <a:rPr b="1" i="1" lang="en-US" sz="2850" spc="-1" strike="noStrike" baseline="-32000">
                <a:solidFill>
                  <a:srgbClr val="181a0e"/>
                </a:solidFill>
                <a:latin typeface="Times New Roman"/>
                <a:ea typeface="DejaVu Sans"/>
              </a:rPr>
              <a:t>k </a:t>
            </a:r>
            <a:r>
              <a:rPr b="0" i="1" lang="en-US" sz="29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if for any input symbol </a:t>
            </a:r>
            <a:r>
              <a:rPr b="1" i="1" lang="en-US" sz="29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a</a:t>
            </a:r>
            <a:r>
              <a:rPr b="0" i="1" lang="en-US" sz="29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, </a:t>
            </a:r>
            <a:r>
              <a:rPr b="1" i="1" lang="en-US" sz="29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δ( qi, a ) </a:t>
            </a:r>
            <a:r>
              <a:rPr b="0" i="1" lang="en-US" sz="29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and </a:t>
            </a:r>
            <a:r>
              <a:rPr b="1" i="1" lang="en-US" sz="29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δ( qj, a )  </a:t>
            </a:r>
            <a:r>
              <a:rPr b="0" i="1" lang="en-US" sz="29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are in different sets in partition </a:t>
            </a:r>
            <a:r>
              <a:rPr b="1" i="1" lang="en-US" sz="2900" spc="-1" strike="noStrike">
                <a:solidFill>
                  <a:srgbClr val="181a0e"/>
                </a:solidFill>
                <a:latin typeface="Times New Roman"/>
                <a:ea typeface="DejaVu Sans"/>
              </a:rPr>
              <a:t>P</a:t>
            </a:r>
            <a:r>
              <a:rPr b="1" i="1" lang="en-US" sz="2850" spc="-1" strike="noStrike" baseline="-32000">
                <a:solidFill>
                  <a:srgbClr val="181a0e"/>
                </a:solidFill>
                <a:latin typeface="Times New Roman"/>
                <a:ea typeface="DejaVu Sans"/>
              </a:rPr>
              <a:t>k-1</a:t>
            </a:r>
            <a:endParaRPr b="0" lang="en-US" sz="285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10D097-D28C-4205-B1D2-00309048B98D}" type="slidenum">
              <a:t>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1083600" y="298080"/>
            <a:ext cx="6840720" cy="1353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131" strike="noStrike">
                <a:solidFill>
                  <a:srgbClr val="4f271c"/>
                </a:solidFill>
                <a:latin typeface="Tw Cen MT"/>
              </a:rPr>
              <a:t>State</a:t>
            </a:r>
            <a:r>
              <a:rPr b="0" lang="en-US" sz="4400" spc="-290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131" strike="noStrike">
                <a:solidFill>
                  <a:srgbClr val="4f271c"/>
                </a:solidFill>
                <a:latin typeface="Tw Cen MT"/>
              </a:rPr>
              <a:t>Minimization</a:t>
            </a:r>
            <a:r>
              <a:rPr b="0" lang="en-US" sz="4400" spc="-287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92" strike="noStrike">
                <a:solidFill>
                  <a:srgbClr val="4f271c"/>
                </a:solidFill>
                <a:latin typeface="Tw Cen MT"/>
              </a:rPr>
              <a:t>in</a:t>
            </a:r>
            <a:r>
              <a:rPr b="0" lang="en-US" sz="4400" spc="-290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4400" spc="-35" strike="noStrike">
                <a:solidFill>
                  <a:srgbClr val="4f271c"/>
                </a:solidFill>
                <a:latin typeface="Tw Cen MT"/>
              </a:rPr>
              <a:t>DFA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9" name="object 3"/>
          <p:cNvSpPr/>
          <p:nvPr/>
        </p:nvSpPr>
        <p:spPr>
          <a:xfrm>
            <a:off x="609480" y="1752480"/>
            <a:ext cx="7848000" cy="227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441360" indent="-429120">
              <a:lnSpc>
                <a:spcPts val="3271"/>
              </a:lnSpc>
              <a:spcBef>
                <a:spcPts val="380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900" spc="109" strike="noStrike">
                <a:solidFill>
                  <a:srgbClr val="181a0e"/>
                </a:solidFill>
                <a:latin typeface="Times New Roman"/>
                <a:ea typeface="DejaVu Sans"/>
              </a:rPr>
              <a:t>Start</a:t>
            </a:r>
            <a:r>
              <a:rPr b="0" lang="en-US" sz="2900" spc="-191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900" spc="109" strike="noStrike">
                <a:solidFill>
                  <a:srgbClr val="181a0e"/>
                </a:solidFill>
                <a:latin typeface="Times New Roman"/>
                <a:ea typeface="DejaVu Sans"/>
              </a:rPr>
              <a:t>state</a:t>
            </a:r>
            <a:r>
              <a:rPr b="0" lang="en-US" sz="2900" spc="-185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900" spc="180" strike="noStrike">
                <a:solidFill>
                  <a:srgbClr val="181a0e"/>
                </a:solidFill>
                <a:latin typeface="Times New Roman"/>
                <a:ea typeface="DejaVu Sans"/>
              </a:rPr>
              <a:t>of</a:t>
            </a:r>
            <a:r>
              <a:rPr b="0" lang="en-US" sz="2900" spc="-191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900" spc="151" strike="noStrike">
                <a:solidFill>
                  <a:srgbClr val="181a0e"/>
                </a:solidFill>
                <a:latin typeface="Times New Roman"/>
                <a:ea typeface="DejaVu Sans"/>
              </a:rPr>
              <a:t>the</a:t>
            </a:r>
            <a:r>
              <a:rPr b="0" lang="en-US" sz="2900" spc="-185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900" spc="75" strike="noStrike">
                <a:solidFill>
                  <a:srgbClr val="181a0e"/>
                </a:solidFill>
                <a:latin typeface="Times New Roman"/>
                <a:ea typeface="DejaVu Sans"/>
              </a:rPr>
              <a:t>minimized</a:t>
            </a:r>
            <a:r>
              <a:rPr b="0" lang="en-US" sz="2900" spc="-191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900" spc="-26" strike="noStrike">
                <a:solidFill>
                  <a:srgbClr val="181a0e"/>
                </a:solidFill>
                <a:latin typeface="Times New Roman"/>
                <a:ea typeface="DejaVu Sans"/>
              </a:rPr>
              <a:t>DFA</a:t>
            </a:r>
            <a:r>
              <a:rPr b="0" lang="en-US" sz="2900" spc="-185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900" spc="35" strike="noStrike">
                <a:solidFill>
                  <a:srgbClr val="181a0e"/>
                </a:solidFill>
                <a:latin typeface="Times New Roman"/>
                <a:ea typeface="DejaVu Sans"/>
              </a:rPr>
              <a:t>is</a:t>
            </a:r>
            <a:r>
              <a:rPr b="0" lang="en-US" sz="2900" spc="-191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900" spc="151" strike="noStrike">
                <a:solidFill>
                  <a:srgbClr val="181a0e"/>
                </a:solidFill>
                <a:latin typeface="Times New Roman"/>
                <a:ea typeface="DejaVu Sans"/>
              </a:rPr>
              <a:t>the</a:t>
            </a:r>
            <a:r>
              <a:rPr b="0" lang="en-US" sz="2900" spc="-185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900" spc="100" strike="noStrike">
                <a:solidFill>
                  <a:srgbClr val="181a0e"/>
                </a:solidFill>
                <a:latin typeface="Times New Roman"/>
                <a:ea typeface="DejaVu Sans"/>
              </a:rPr>
              <a:t>group  </a:t>
            </a:r>
            <a:r>
              <a:rPr b="0" lang="en-US" sz="2900" spc="92" strike="noStrike">
                <a:solidFill>
                  <a:srgbClr val="181a0e"/>
                </a:solidFill>
                <a:latin typeface="Times New Roman"/>
                <a:ea typeface="DejaVu Sans"/>
              </a:rPr>
              <a:t>containing</a:t>
            </a:r>
            <a:r>
              <a:rPr b="0" lang="en-US" sz="2900" spc="-202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900" spc="151" strike="noStrike">
                <a:solidFill>
                  <a:srgbClr val="181a0e"/>
                </a:solidFill>
                <a:latin typeface="Times New Roman"/>
                <a:ea typeface="DejaVu Sans"/>
              </a:rPr>
              <a:t>the</a:t>
            </a:r>
            <a:r>
              <a:rPr b="0" lang="en-US" sz="2900" spc="-197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900" spc="145" strike="noStrike">
                <a:solidFill>
                  <a:srgbClr val="181a0e"/>
                </a:solidFill>
                <a:latin typeface="Times New Roman"/>
                <a:ea typeface="DejaVu Sans"/>
              </a:rPr>
              <a:t>start</a:t>
            </a:r>
            <a:r>
              <a:rPr b="0" lang="en-US" sz="2900" spc="-202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900" spc="114" strike="noStrike">
                <a:solidFill>
                  <a:srgbClr val="181a0e"/>
                </a:solidFill>
                <a:latin typeface="Times New Roman"/>
                <a:ea typeface="DejaVu Sans"/>
              </a:rPr>
              <a:t>state</a:t>
            </a:r>
            <a:r>
              <a:rPr b="0" lang="en-US" sz="2900" spc="-197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900" spc="185" strike="noStrike">
                <a:solidFill>
                  <a:srgbClr val="181a0e"/>
                </a:solidFill>
                <a:latin typeface="Times New Roman"/>
                <a:ea typeface="DejaVu Sans"/>
              </a:rPr>
              <a:t>of</a:t>
            </a:r>
            <a:r>
              <a:rPr b="0" lang="en-US" sz="2900" spc="-202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900" spc="151" strike="noStrike">
                <a:solidFill>
                  <a:srgbClr val="181a0e"/>
                </a:solidFill>
                <a:latin typeface="Times New Roman"/>
                <a:ea typeface="DejaVu Sans"/>
              </a:rPr>
              <a:t>the</a:t>
            </a:r>
            <a:r>
              <a:rPr b="0" lang="en-US" sz="2900" spc="-197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900" spc="69" strike="noStrike">
                <a:solidFill>
                  <a:srgbClr val="181a0e"/>
                </a:solidFill>
                <a:latin typeface="Times New Roman"/>
                <a:ea typeface="DejaVu Sans"/>
              </a:rPr>
              <a:t>original</a:t>
            </a:r>
            <a:r>
              <a:rPr b="0" lang="en-US" sz="2900" spc="-202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900" spc="-26" strike="noStrike">
                <a:solidFill>
                  <a:srgbClr val="181a0e"/>
                </a:solidFill>
                <a:latin typeface="Times New Roman"/>
                <a:ea typeface="DejaVu Sans"/>
              </a:rPr>
              <a:t>DFA</a:t>
            </a:r>
            <a:endParaRPr b="0" lang="en-US" sz="2900" spc="-1" strike="noStrike">
              <a:latin typeface="Arial"/>
            </a:endParaRPr>
          </a:p>
          <a:p>
            <a:pPr marL="441360" indent="-429120">
              <a:lnSpc>
                <a:spcPts val="3271"/>
              </a:lnSpc>
              <a:spcBef>
                <a:spcPts val="1205"/>
              </a:spcBef>
              <a:buClr>
                <a:srgbClr val="181a0e"/>
              </a:buClr>
              <a:buFont typeface="StarSymbol"/>
              <a:buChar char="■"/>
              <a:tabLst>
                <a:tab algn="l" pos="440640"/>
                <a:tab algn="l" pos="442080"/>
              </a:tabLst>
            </a:pPr>
            <a:r>
              <a:rPr b="0" lang="en-US" sz="2900" spc="100" strike="noStrike">
                <a:solidFill>
                  <a:srgbClr val="181a0e"/>
                </a:solidFill>
                <a:latin typeface="Times New Roman"/>
                <a:ea typeface="DejaVu Sans"/>
              </a:rPr>
              <a:t>Accepting</a:t>
            </a:r>
            <a:r>
              <a:rPr b="0" lang="en-US" sz="2900" spc="-197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900" spc="100" strike="noStrike">
                <a:solidFill>
                  <a:srgbClr val="181a0e"/>
                </a:solidFill>
                <a:latin typeface="Times New Roman"/>
                <a:ea typeface="DejaVu Sans"/>
              </a:rPr>
              <a:t>states</a:t>
            </a:r>
            <a:r>
              <a:rPr b="0" lang="en-US" sz="2900" spc="-191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900" spc="185" strike="noStrike">
                <a:solidFill>
                  <a:srgbClr val="181a0e"/>
                </a:solidFill>
                <a:latin typeface="Times New Roman"/>
                <a:ea typeface="DejaVu Sans"/>
              </a:rPr>
              <a:t>of</a:t>
            </a:r>
            <a:r>
              <a:rPr b="0" lang="en-US" sz="2900" spc="-191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900" spc="151" strike="noStrike">
                <a:solidFill>
                  <a:srgbClr val="181a0e"/>
                </a:solidFill>
                <a:latin typeface="Times New Roman"/>
                <a:ea typeface="DejaVu Sans"/>
              </a:rPr>
              <a:t>the</a:t>
            </a:r>
            <a:r>
              <a:rPr b="0" lang="en-US" sz="2900" spc="-197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900" spc="75" strike="noStrike">
                <a:solidFill>
                  <a:srgbClr val="181a0e"/>
                </a:solidFill>
                <a:latin typeface="Times New Roman"/>
                <a:ea typeface="DejaVu Sans"/>
              </a:rPr>
              <a:t>minimized</a:t>
            </a:r>
            <a:r>
              <a:rPr b="0" lang="en-US" sz="2900" spc="-191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900" spc="-26" strike="noStrike">
                <a:solidFill>
                  <a:srgbClr val="181a0e"/>
                </a:solidFill>
                <a:latin typeface="Times New Roman"/>
                <a:ea typeface="DejaVu Sans"/>
              </a:rPr>
              <a:t>DFA</a:t>
            </a:r>
            <a:r>
              <a:rPr b="0" lang="en-US" sz="2900" spc="-191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900" spc="46" strike="noStrike">
                <a:solidFill>
                  <a:srgbClr val="181a0e"/>
                </a:solidFill>
                <a:latin typeface="Times New Roman"/>
                <a:ea typeface="DejaVu Sans"/>
              </a:rPr>
              <a:t>are</a:t>
            </a:r>
            <a:r>
              <a:rPr b="0" lang="en-US" sz="2900" spc="-197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900" spc="151" strike="noStrike">
                <a:solidFill>
                  <a:srgbClr val="181a0e"/>
                </a:solidFill>
                <a:latin typeface="Times New Roman"/>
                <a:ea typeface="DejaVu Sans"/>
              </a:rPr>
              <a:t>the  </a:t>
            </a:r>
            <a:r>
              <a:rPr b="0" lang="en-US" sz="2900" spc="92" strike="noStrike">
                <a:solidFill>
                  <a:srgbClr val="181a0e"/>
                </a:solidFill>
                <a:latin typeface="Times New Roman"/>
                <a:ea typeface="DejaVu Sans"/>
              </a:rPr>
              <a:t>groups</a:t>
            </a:r>
            <a:r>
              <a:rPr b="0" lang="en-US" sz="2900" spc="-202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900" spc="92" strike="noStrike">
                <a:solidFill>
                  <a:srgbClr val="181a0e"/>
                </a:solidFill>
                <a:latin typeface="Times New Roman"/>
                <a:ea typeface="DejaVu Sans"/>
              </a:rPr>
              <a:t>containing</a:t>
            </a:r>
            <a:r>
              <a:rPr b="0" lang="en-US" sz="2900" spc="-197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900" spc="151" strike="noStrike">
                <a:solidFill>
                  <a:srgbClr val="181a0e"/>
                </a:solidFill>
                <a:latin typeface="Times New Roman"/>
                <a:ea typeface="DejaVu Sans"/>
              </a:rPr>
              <a:t>the</a:t>
            </a:r>
            <a:r>
              <a:rPr b="0" lang="en-US" sz="2900" spc="-197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900" spc="94" strike="noStrike">
                <a:solidFill>
                  <a:srgbClr val="181a0e"/>
                </a:solidFill>
                <a:latin typeface="Times New Roman"/>
                <a:ea typeface="DejaVu Sans"/>
              </a:rPr>
              <a:t>accepting</a:t>
            </a:r>
            <a:r>
              <a:rPr b="0" lang="en-US" sz="2900" spc="-197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900" spc="100" strike="noStrike">
                <a:solidFill>
                  <a:srgbClr val="181a0e"/>
                </a:solidFill>
                <a:latin typeface="Times New Roman"/>
                <a:ea typeface="DejaVu Sans"/>
              </a:rPr>
              <a:t>states</a:t>
            </a:r>
            <a:r>
              <a:rPr b="0" lang="en-US" sz="2900" spc="-202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900" spc="180" strike="noStrike">
                <a:solidFill>
                  <a:srgbClr val="181a0e"/>
                </a:solidFill>
                <a:latin typeface="Times New Roman"/>
                <a:ea typeface="DejaVu Sans"/>
              </a:rPr>
              <a:t>of</a:t>
            </a:r>
            <a:r>
              <a:rPr b="0" lang="en-US" sz="2900" spc="-197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900" spc="151" strike="noStrike">
                <a:solidFill>
                  <a:srgbClr val="181a0e"/>
                </a:solidFill>
                <a:latin typeface="Times New Roman"/>
                <a:ea typeface="DejaVu Sans"/>
              </a:rPr>
              <a:t>the  </a:t>
            </a:r>
            <a:r>
              <a:rPr b="0" lang="en-US" sz="2900" spc="69" strike="noStrike">
                <a:solidFill>
                  <a:srgbClr val="181a0e"/>
                </a:solidFill>
                <a:latin typeface="Times New Roman"/>
                <a:ea typeface="DejaVu Sans"/>
              </a:rPr>
              <a:t>original</a:t>
            </a:r>
            <a:r>
              <a:rPr b="0" lang="en-US" sz="2900" spc="-197" strike="noStrike">
                <a:solidFill>
                  <a:srgbClr val="181a0e"/>
                </a:solidFill>
                <a:latin typeface="Times New Roman"/>
                <a:ea typeface="DejaVu Sans"/>
              </a:rPr>
              <a:t> </a:t>
            </a:r>
            <a:r>
              <a:rPr b="0" lang="en-US" sz="2900" spc="-21" strike="noStrike">
                <a:solidFill>
                  <a:srgbClr val="181a0e"/>
                </a:solidFill>
                <a:latin typeface="Times New Roman"/>
                <a:ea typeface="DejaVu Sans"/>
              </a:rPr>
              <a:t>DFA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0293D9-FBE6-4510-8D54-95028D3D067C}" type="slidenum">
              <a:t>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1083600" y="65880"/>
            <a:ext cx="7373880" cy="12988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ctr">
            <a:noAutofit/>
          </a:bodyPr>
          <a:p>
            <a:pPr marL="12600">
              <a:lnSpc>
                <a:spcPts val="3376"/>
              </a:lnSpc>
              <a:spcBef>
                <a:spcPts val="99"/>
              </a:spcBef>
              <a:buNone/>
            </a:pPr>
            <a:r>
              <a:rPr b="1" lang="en-US" sz="2900" spc="-265" strike="noStrike" u="heavy">
                <a:solidFill>
                  <a:srgbClr val="4f271c"/>
                </a:solidFill>
                <a:uFill>
                  <a:solidFill>
                    <a:srgbClr val="181a0e"/>
                  </a:solidFill>
                </a:uFill>
                <a:latin typeface="Verdana"/>
              </a:rPr>
              <a:t>Example</a:t>
            </a:r>
            <a:endParaRPr b="0" lang="en-US" sz="2900" spc="-1" strike="noStrike">
              <a:latin typeface="Arial"/>
            </a:endParaRPr>
          </a:p>
          <a:p>
            <a:pPr marL="12600">
              <a:lnSpc>
                <a:spcPts val="3376"/>
              </a:lnSpc>
              <a:buNone/>
            </a:pPr>
            <a:r>
              <a:rPr b="0" lang="en-US" sz="2900" spc="66" strike="noStrike">
                <a:solidFill>
                  <a:srgbClr val="4f271c"/>
                </a:solidFill>
                <a:latin typeface="Tw Cen MT"/>
              </a:rPr>
              <a:t>Consider</a:t>
            </a:r>
            <a:r>
              <a:rPr b="0" lang="en-US" sz="2900" spc="-197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2900" spc="151" strike="noStrike">
                <a:solidFill>
                  <a:srgbClr val="4f271c"/>
                </a:solidFill>
                <a:latin typeface="Tw Cen MT"/>
              </a:rPr>
              <a:t>the</a:t>
            </a:r>
            <a:r>
              <a:rPr b="0" lang="en-US" sz="2900" spc="-197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2900" spc="106" strike="noStrike">
                <a:solidFill>
                  <a:srgbClr val="4f271c"/>
                </a:solidFill>
                <a:latin typeface="Tw Cen MT"/>
              </a:rPr>
              <a:t>following</a:t>
            </a:r>
            <a:r>
              <a:rPr b="0" lang="en-US" sz="2900" spc="-197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2900" spc="-21" strike="noStrike">
                <a:solidFill>
                  <a:srgbClr val="4f271c"/>
                </a:solidFill>
                <a:latin typeface="Tw Cen MT"/>
              </a:rPr>
              <a:t>DFA</a:t>
            </a:r>
            <a:r>
              <a:rPr b="0" lang="en-US" sz="2900" spc="-197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2900" spc="92" strike="noStrike">
                <a:solidFill>
                  <a:srgbClr val="4f271c"/>
                </a:solidFill>
                <a:latin typeface="Tw Cen MT"/>
              </a:rPr>
              <a:t>shown</a:t>
            </a:r>
            <a:r>
              <a:rPr b="0" lang="en-US" sz="2900" spc="-197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2900" spc="55" strike="noStrike">
                <a:solidFill>
                  <a:srgbClr val="4f271c"/>
                </a:solidFill>
                <a:latin typeface="Tw Cen MT"/>
              </a:rPr>
              <a:t>in</a:t>
            </a:r>
            <a:r>
              <a:rPr b="0" lang="en-US" sz="2900" spc="-197" strike="noStrike">
                <a:solidFill>
                  <a:srgbClr val="4f271c"/>
                </a:solidFill>
                <a:latin typeface="Tw Cen MT"/>
              </a:rPr>
              <a:t> </a:t>
            </a:r>
            <a:r>
              <a:rPr b="0" lang="en-US" sz="2900" spc="80" strike="noStrike">
                <a:solidFill>
                  <a:srgbClr val="4f271c"/>
                </a:solidFill>
                <a:latin typeface="Tw Cen MT"/>
              </a:rPr>
              <a:t>ﬁgure.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541" name="object 3"/>
          <p:cNvSpPr/>
          <p:nvPr/>
        </p:nvSpPr>
        <p:spPr>
          <a:xfrm>
            <a:off x="1331280" y="1600200"/>
            <a:ext cx="7232040" cy="48265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5EA2597-3778-4932-A532-940FEF29998E}" type="slidenum">
              <a:t>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DoCSE</Template>
  <TotalTime>5381</TotalTime>
  <Application>LibreOffice/7.3.6.2$Linux_X86_64 LibreOffice_project/30$Build-2</Application>
  <AppVersion>15.0000</AppVersion>
  <Words>5872</Words>
  <Paragraphs>751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2022-01-11T04:55:42Z</dcterms:created>
  <dc:creator>Sushil</dc:creator>
  <dc:description/>
  <dc:language>en-US</dc:language>
  <cp:lastModifiedBy/>
  <dcterms:modified xsi:type="dcterms:W3CDTF">2022-09-04T16:40:16Z</dcterms:modified>
  <cp:revision>136</cp:revision>
  <dc:subject/>
  <dc:title>Routing security issues in wireless sensor networks: attacks and defenses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On-screen Show (4:3)</vt:lpwstr>
  </property>
  <property fmtid="{D5CDD505-2E9C-101B-9397-08002B2CF9AE}" pid="4" name="Slides">
    <vt:i4>112</vt:i4>
  </property>
</Properties>
</file>