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31BFF-87D3-4336-AC10-F95DDA948148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08A67-0FB0-444F-858D-00C083B093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925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08A67-0FB0-444F-858D-00C083B093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020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4622" y="629837"/>
            <a:ext cx="9302755" cy="1292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A2D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endParaRPr spc="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09C4-E220-44E4-8282-8CEACCEBC371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A2D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endParaRPr spc="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DDA33-D979-4CF7-BA12-B3505FD7AB97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endParaRPr spc="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3B11D-97F3-4ED1-884C-A77EF8262F7A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endParaRPr spc="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013F2-97C0-4AB4-8F68-7E9E439E0D4C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endParaRPr spc="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9CC52-5559-4C7E-BCF3-3B4F6F02C69D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6693" y="0"/>
            <a:ext cx="11485880" cy="6858000"/>
          </a:xfrm>
          <a:custGeom>
            <a:avLst/>
            <a:gdLst/>
            <a:ahLst/>
            <a:cxnLst/>
            <a:rect l="l" t="t" r="r" b="b"/>
            <a:pathLst>
              <a:path w="11485880" h="6858000">
                <a:moveTo>
                  <a:pt x="0" y="6857986"/>
                </a:moveTo>
                <a:lnTo>
                  <a:pt x="11485281" y="6857986"/>
                </a:lnTo>
                <a:lnTo>
                  <a:pt x="11485281" y="0"/>
                </a:lnTo>
                <a:lnTo>
                  <a:pt x="0" y="0"/>
                </a:lnTo>
                <a:lnTo>
                  <a:pt x="0" y="6857986"/>
                </a:lnTo>
                <a:close/>
              </a:path>
            </a:pathLst>
          </a:custGeom>
          <a:solidFill>
            <a:srgbClr val="EBE6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78155" cy="6858000"/>
          </a:xfrm>
          <a:custGeom>
            <a:avLst/>
            <a:gdLst/>
            <a:ahLst/>
            <a:cxnLst/>
            <a:rect l="l" t="t" r="r" b="b"/>
            <a:pathLst>
              <a:path w="478155" h="6858000">
                <a:moveTo>
                  <a:pt x="0" y="6857986"/>
                </a:moveTo>
                <a:lnTo>
                  <a:pt x="478094" y="6857986"/>
                </a:lnTo>
                <a:lnTo>
                  <a:pt x="478094" y="0"/>
                </a:lnTo>
                <a:lnTo>
                  <a:pt x="0" y="0"/>
                </a:lnTo>
                <a:lnTo>
                  <a:pt x="0" y="6857986"/>
                </a:lnTo>
                <a:close/>
              </a:path>
            </a:pathLst>
          </a:custGeom>
          <a:solidFill>
            <a:srgbClr val="EBE6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8094" y="375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599" y="6857985"/>
                </a:moveTo>
                <a:lnTo>
                  <a:pt x="0" y="6857985"/>
                </a:lnTo>
                <a:lnTo>
                  <a:pt x="0" y="0"/>
                </a:lnTo>
                <a:lnTo>
                  <a:pt x="228599" y="0"/>
                </a:lnTo>
                <a:lnTo>
                  <a:pt x="228599" y="6857985"/>
                </a:lnTo>
                <a:close/>
              </a:path>
            </a:pathLst>
          </a:custGeom>
          <a:solidFill>
            <a:srgbClr val="1A2D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4622" y="637973"/>
            <a:ext cx="9302755" cy="1703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A2D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7668" y="1803288"/>
            <a:ext cx="9471025" cy="4519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A2D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88304" y="6436883"/>
            <a:ext cx="2934334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endParaRPr spc="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42E53-4722-443F-B4F1-B57C705B81CC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75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6"/>
                </a:lnTo>
                <a:close/>
              </a:path>
            </a:pathLst>
          </a:custGeom>
          <a:solidFill>
            <a:srgbClr val="69A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1927" y="1685302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5025" y="0"/>
                </a:moveTo>
                <a:lnTo>
                  <a:pt x="2869247" y="0"/>
                </a:lnTo>
                <a:lnTo>
                  <a:pt x="2869247" y="4023360"/>
                </a:lnTo>
                <a:lnTo>
                  <a:pt x="0" y="4023360"/>
                </a:lnTo>
                <a:lnTo>
                  <a:pt x="0" y="4409440"/>
                </a:lnTo>
                <a:lnTo>
                  <a:pt x="3275025" y="4409440"/>
                </a:lnTo>
                <a:lnTo>
                  <a:pt x="3275025" y="4023360"/>
                </a:lnTo>
                <a:lnTo>
                  <a:pt x="3275025" y="0"/>
                </a:lnTo>
                <a:close/>
              </a:path>
            </a:pathLst>
          </a:custGeom>
          <a:solidFill>
            <a:srgbClr val="1A2D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855" y="744468"/>
            <a:ext cx="3275965" cy="4408805"/>
          </a:xfrm>
          <a:custGeom>
            <a:avLst/>
            <a:gdLst/>
            <a:ahLst/>
            <a:cxnLst/>
            <a:rect l="l" t="t" r="r" b="b"/>
            <a:pathLst>
              <a:path w="3275965" h="4408805">
                <a:moveTo>
                  <a:pt x="405774" y="4408471"/>
                </a:moveTo>
                <a:lnTo>
                  <a:pt x="0" y="4408471"/>
                </a:lnTo>
                <a:lnTo>
                  <a:pt x="0" y="0"/>
                </a:lnTo>
                <a:lnTo>
                  <a:pt x="3275010" y="0"/>
                </a:lnTo>
                <a:lnTo>
                  <a:pt x="3275358" y="49338"/>
                </a:lnTo>
                <a:lnTo>
                  <a:pt x="3275478" y="97715"/>
                </a:lnTo>
                <a:lnTo>
                  <a:pt x="3275445" y="145453"/>
                </a:lnTo>
                <a:lnTo>
                  <a:pt x="3275226" y="240286"/>
                </a:lnTo>
                <a:lnTo>
                  <a:pt x="3275193" y="288024"/>
                </a:lnTo>
                <a:lnTo>
                  <a:pt x="3275313" y="336402"/>
                </a:lnTo>
                <a:lnTo>
                  <a:pt x="3275660" y="385741"/>
                </a:lnTo>
                <a:lnTo>
                  <a:pt x="405774" y="384419"/>
                </a:lnTo>
                <a:lnTo>
                  <a:pt x="405774" y="4408471"/>
                </a:lnTo>
                <a:close/>
              </a:path>
            </a:pathLst>
          </a:custGeom>
          <a:solidFill>
            <a:srgbClr val="1A2D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3497" y="1146478"/>
            <a:ext cx="8641715" cy="190308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050414" marR="2219960" algn="ctr">
              <a:lnSpc>
                <a:spcPts val="6920"/>
              </a:lnSpc>
              <a:spcBef>
                <a:spcPts val="1040"/>
              </a:spcBef>
            </a:pPr>
            <a:r>
              <a:rPr sz="6450" spc="110">
                <a:solidFill>
                  <a:srgbClr val="1A2D3F"/>
                </a:solidFill>
                <a:latin typeface="Arial"/>
                <a:cs typeface="Arial"/>
              </a:rPr>
              <a:t>SEMANTIC  </a:t>
            </a:r>
            <a:r>
              <a:rPr sz="6450" spc="-20" smtClean="0">
                <a:solidFill>
                  <a:srgbClr val="1A2D3F"/>
                </a:solidFill>
                <a:latin typeface="Arial"/>
                <a:cs typeface="Arial"/>
              </a:rPr>
              <a:t>ANALYSIS</a:t>
            </a:r>
            <a:endParaRPr sz="6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64052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Static</a:t>
            </a:r>
            <a:r>
              <a:rPr spc="-295" dirty="0"/>
              <a:t> </a:t>
            </a:r>
            <a:r>
              <a:rPr spc="90" dirty="0"/>
              <a:t>vs</a:t>
            </a:r>
            <a:r>
              <a:rPr spc="-290" dirty="0"/>
              <a:t> </a:t>
            </a:r>
            <a:r>
              <a:rPr spc="110" dirty="0"/>
              <a:t>Dynamic</a:t>
            </a:r>
            <a:r>
              <a:rPr spc="-290" dirty="0"/>
              <a:t> </a:t>
            </a:r>
            <a:r>
              <a:rPr spc="10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128251"/>
            <a:ext cx="9173845" cy="434149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33070" marR="260985" indent="-421005">
              <a:lnSpc>
                <a:spcPts val="2820"/>
              </a:lnSpc>
              <a:spcBef>
                <a:spcPts val="64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Most</a:t>
            </a:r>
            <a:r>
              <a:rPr sz="2800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languages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1A2D3F"/>
                </a:solidFill>
                <a:latin typeface="Arial"/>
                <a:cs typeface="Arial"/>
              </a:rPr>
              <a:t>have</a:t>
            </a:r>
            <a:r>
              <a:rPr sz="2800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static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scope: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Scope</a:t>
            </a:r>
            <a:r>
              <a:rPr sz="2800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depends 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only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program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text,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not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runtime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behavior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1A2D3F"/>
                </a:solidFill>
                <a:latin typeface="Arial"/>
                <a:cs typeface="Arial"/>
              </a:rPr>
              <a:t>(e.g.,  Java,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1A2D3F"/>
                </a:solidFill>
                <a:latin typeface="Arial"/>
                <a:cs typeface="Arial"/>
              </a:rPr>
              <a:t>C)</a:t>
            </a:r>
            <a:endParaRPr sz="2800">
              <a:latin typeface="Arial"/>
              <a:cs typeface="Arial"/>
            </a:endParaRPr>
          </a:p>
          <a:p>
            <a:pPr marL="433070" marR="306705" indent="-421005">
              <a:lnSpc>
                <a:spcPts val="2820"/>
              </a:lnSpc>
              <a:spcBef>
                <a:spcPts val="121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A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few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languages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are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dynamically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scoped: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Scope 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depends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on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execution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program </a:t>
            </a:r>
            <a:r>
              <a:rPr sz="2800" spc="-85" dirty="0">
                <a:solidFill>
                  <a:srgbClr val="1A2D3F"/>
                </a:solidFill>
                <a:latin typeface="Arial"/>
                <a:cs typeface="Arial"/>
              </a:rPr>
              <a:t>(e.g.,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Lisp,  </a:t>
            </a:r>
            <a:r>
              <a:rPr sz="2800" spc="-10" dirty="0">
                <a:solidFill>
                  <a:srgbClr val="1A2D3F"/>
                </a:solidFill>
                <a:latin typeface="Arial"/>
                <a:cs typeface="Arial"/>
              </a:rPr>
              <a:t>SNOBOL,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Perl</a:t>
            </a:r>
            <a:r>
              <a:rPr sz="2800" spc="-17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allow</a:t>
            </a:r>
            <a:r>
              <a:rPr sz="2800" spc="-17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dynamic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scope</a:t>
            </a:r>
            <a:r>
              <a:rPr sz="2800" spc="-17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through</a:t>
            </a:r>
            <a:r>
              <a:rPr sz="2800" spc="-17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certain 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keywords)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1A2D3F"/>
                </a:solidFill>
                <a:latin typeface="Arial"/>
                <a:cs typeface="Arial"/>
              </a:rPr>
              <a:t>–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context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speciﬁc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scoping</a:t>
            </a:r>
            <a:endParaRPr sz="2800">
              <a:latin typeface="Arial"/>
              <a:cs typeface="Arial"/>
            </a:endParaRPr>
          </a:p>
          <a:p>
            <a:pPr marL="433070" marR="5080" indent="-421005">
              <a:lnSpc>
                <a:spcPts val="2820"/>
              </a:lnSpc>
              <a:spcBef>
                <a:spcPts val="121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Dynamic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scoping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means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when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symbol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 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referenced,</a:t>
            </a:r>
            <a:r>
              <a:rPr sz="2800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compiler/interpreter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will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walk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up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symbol-table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stack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75" dirty="0">
                <a:solidFill>
                  <a:srgbClr val="1A2D3F"/>
                </a:solidFill>
                <a:latin typeface="Arial"/>
                <a:cs typeface="Arial"/>
              </a:rPr>
              <a:t>ﬁnd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correct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instance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variable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42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use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3308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Static</a:t>
            </a:r>
            <a:r>
              <a:rPr spc="-335" dirty="0"/>
              <a:t> </a:t>
            </a:r>
            <a:r>
              <a:rPr spc="100" dirty="0"/>
              <a:t>Scope</a:t>
            </a:r>
          </a:p>
        </p:txBody>
      </p:sp>
      <p:sp>
        <p:nvSpPr>
          <p:cNvPr id="3" name="object 3"/>
          <p:cNvSpPr/>
          <p:nvPr/>
        </p:nvSpPr>
        <p:spPr>
          <a:xfrm>
            <a:off x="2072023" y="2035220"/>
            <a:ext cx="8200330" cy="4374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4556" y="143301"/>
            <a:ext cx="9686720" cy="659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7232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Syntax-Directed</a:t>
            </a:r>
            <a:r>
              <a:rPr spc="-330" dirty="0"/>
              <a:t> </a:t>
            </a:r>
            <a:r>
              <a:rPr spc="85" dirty="0"/>
              <a:t>Translation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7668" y="2276689"/>
            <a:ext cx="9361170" cy="39662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5080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Grammar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symbols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are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associated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with </a:t>
            </a:r>
            <a:r>
              <a:rPr sz="2800" b="1" spc="75" dirty="0">
                <a:solidFill>
                  <a:srgbClr val="1A2D3F"/>
                </a:solidFill>
                <a:latin typeface="Arial"/>
                <a:cs typeface="Arial"/>
              </a:rPr>
              <a:t>attributes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 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associate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information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with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programming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language 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constructs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they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represent</a:t>
            </a:r>
            <a:endParaRPr sz="2800">
              <a:latin typeface="Arial"/>
              <a:cs typeface="Arial"/>
            </a:endParaRPr>
          </a:p>
          <a:p>
            <a:pPr marL="433070" marR="1271270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20" dirty="0">
                <a:solidFill>
                  <a:srgbClr val="1A2D3F"/>
                </a:solidFill>
                <a:latin typeface="Arial"/>
                <a:cs typeface="Arial"/>
              </a:rPr>
              <a:t>Values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these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are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evaluated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by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 </a:t>
            </a:r>
            <a:r>
              <a:rPr sz="2800" b="1" spc="30" dirty="0">
                <a:solidFill>
                  <a:srgbClr val="1A2D3F"/>
                </a:solidFill>
                <a:latin typeface="Arial"/>
                <a:cs typeface="Arial"/>
              </a:rPr>
              <a:t>semantic </a:t>
            </a:r>
            <a:r>
              <a:rPr sz="2800" b="1" spc="5" dirty="0">
                <a:solidFill>
                  <a:srgbClr val="1A2D3F"/>
                </a:solidFill>
                <a:latin typeface="Arial"/>
                <a:cs typeface="Arial"/>
              </a:rPr>
              <a:t>rules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associated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with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grammar  productions</a:t>
            </a:r>
            <a:endParaRPr sz="2800">
              <a:latin typeface="Arial"/>
              <a:cs typeface="Arial"/>
            </a:endParaRPr>
          </a:p>
          <a:p>
            <a:pPr marL="433070" marR="204470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way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associating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each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symbols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grammar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provides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us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order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 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translation,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allowing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some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level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implementation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8669" y="6191536"/>
            <a:ext cx="547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called</a:t>
            </a:r>
            <a:r>
              <a:rPr sz="2800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syntax</a:t>
            </a:r>
            <a:r>
              <a:rPr sz="2800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directed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translation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7232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Syntax-Directed</a:t>
            </a:r>
            <a:r>
              <a:rPr spc="-330" dirty="0"/>
              <a:t> </a:t>
            </a:r>
            <a:r>
              <a:rPr spc="8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213392"/>
            <a:ext cx="8807450" cy="343027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33705" indent="-421005">
              <a:lnSpc>
                <a:spcPct val="100000"/>
              </a:lnSpc>
              <a:spcBef>
                <a:spcPts val="5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35" dirty="0">
                <a:solidFill>
                  <a:srgbClr val="1A2D3F"/>
                </a:solidFill>
                <a:latin typeface="Arial"/>
                <a:cs typeface="Arial"/>
              </a:rPr>
              <a:t>Evaluation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these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rules:</a:t>
            </a:r>
            <a:endParaRPr sz="2800">
              <a:latin typeface="Arial"/>
              <a:cs typeface="Arial"/>
            </a:endParaRPr>
          </a:p>
          <a:p>
            <a:pPr marL="963930" lvl="1" indent="-405765">
              <a:lnSpc>
                <a:spcPct val="100000"/>
              </a:lnSpc>
              <a:spcBef>
                <a:spcPts val="500"/>
              </a:spcBef>
              <a:buChar char="–"/>
              <a:tabLst>
                <a:tab pos="963930" algn="l"/>
                <a:tab pos="964565" algn="l"/>
              </a:tabLst>
            </a:pPr>
            <a:r>
              <a:rPr sz="2800" i="1" spc="75" dirty="0">
                <a:solidFill>
                  <a:srgbClr val="1A2D3F"/>
                </a:solidFill>
                <a:latin typeface="Arial"/>
                <a:cs typeface="Arial"/>
              </a:rPr>
              <a:t>may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85" dirty="0">
                <a:solidFill>
                  <a:srgbClr val="1A2D3F"/>
                </a:solidFill>
                <a:latin typeface="Arial"/>
                <a:cs typeface="Arial"/>
              </a:rPr>
              <a:t>generate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05" dirty="0">
                <a:solidFill>
                  <a:srgbClr val="1A2D3F"/>
                </a:solidFill>
                <a:latin typeface="Arial"/>
                <a:cs typeface="Arial"/>
              </a:rPr>
              <a:t>intermediate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85" dirty="0">
                <a:solidFill>
                  <a:srgbClr val="1A2D3F"/>
                </a:solidFill>
                <a:latin typeface="Arial"/>
                <a:cs typeface="Arial"/>
              </a:rPr>
              <a:t>codes</a:t>
            </a:r>
            <a:endParaRPr sz="2800">
              <a:latin typeface="Arial"/>
              <a:cs typeface="Arial"/>
            </a:endParaRPr>
          </a:p>
          <a:p>
            <a:pPr marL="963930" lvl="1" indent="-405765">
              <a:lnSpc>
                <a:spcPct val="100000"/>
              </a:lnSpc>
              <a:spcBef>
                <a:spcPts val="500"/>
              </a:spcBef>
              <a:buChar char="–"/>
              <a:tabLst>
                <a:tab pos="963930" algn="l"/>
                <a:tab pos="964565" algn="l"/>
              </a:tabLst>
            </a:pPr>
            <a:r>
              <a:rPr sz="2800" i="1" spc="75" dirty="0">
                <a:solidFill>
                  <a:srgbClr val="1A2D3F"/>
                </a:solidFill>
                <a:latin typeface="Arial"/>
                <a:cs typeface="Arial"/>
              </a:rPr>
              <a:t>may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60" dirty="0">
                <a:solidFill>
                  <a:srgbClr val="1A2D3F"/>
                </a:solidFill>
                <a:latin typeface="Arial"/>
                <a:cs typeface="Arial"/>
              </a:rPr>
              <a:t>put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14" dirty="0">
                <a:solidFill>
                  <a:srgbClr val="1A2D3F"/>
                </a:solidFill>
                <a:latin typeface="Arial"/>
                <a:cs typeface="Arial"/>
              </a:rPr>
              <a:t>information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14" dirty="0">
                <a:solidFill>
                  <a:srgbClr val="1A2D3F"/>
                </a:solidFill>
                <a:latin typeface="Arial"/>
                <a:cs typeface="Arial"/>
              </a:rPr>
              <a:t>into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90" dirty="0">
                <a:solidFill>
                  <a:srgbClr val="1A2D3F"/>
                </a:solidFill>
                <a:latin typeface="Arial"/>
                <a:cs typeface="Arial"/>
              </a:rPr>
              <a:t>symbol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00" dirty="0">
                <a:solidFill>
                  <a:srgbClr val="1A2D3F"/>
                </a:solidFill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  <a:p>
            <a:pPr marL="963930" lvl="1" indent="-405765">
              <a:lnSpc>
                <a:spcPct val="100000"/>
              </a:lnSpc>
              <a:spcBef>
                <a:spcPts val="495"/>
              </a:spcBef>
              <a:buChar char="–"/>
              <a:tabLst>
                <a:tab pos="963930" algn="l"/>
                <a:tab pos="964565" algn="l"/>
              </a:tabLst>
            </a:pPr>
            <a:r>
              <a:rPr sz="2800" i="1" spc="75" dirty="0">
                <a:solidFill>
                  <a:srgbClr val="1A2D3F"/>
                </a:solidFill>
                <a:latin typeface="Arial"/>
                <a:cs typeface="Arial"/>
              </a:rPr>
              <a:t>may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40" dirty="0">
                <a:solidFill>
                  <a:srgbClr val="1A2D3F"/>
                </a:solidFill>
                <a:latin typeface="Arial"/>
                <a:cs typeface="Arial"/>
              </a:rPr>
              <a:t>perform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40" dirty="0">
                <a:solidFill>
                  <a:srgbClr val="1A2D3F"/>
                </a:solidFill>
                <a:latin typeface="Arial"/>
                <a:cs typeface="Arial"/>
              </a:rPr>
              <a:t>type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00" dirty="0">
                <a:solidFill>
                  <a:srgbClr val="1A2D3F"/>
                </a:solidFill>
                <a:latin typeface="Arial"/>
                <a:cs typeface="Arial"/>
              </a:rPr>
              <a:t>checking</a:t>
            </a:r>
            <a:endParaRPr sz="2800">
              <a:latin typeface="Arial"/>
              <a:cs typeface="Arial"/>
            </a:endParaRPr>
          </a:p>
          <a:p>
            <a:pPr marL="963930" lvl="1" indent="-405765">
              <a:lnSpc>
                <a:spcPct val="100000"/>
              </a:lnSpc>
              <a:spcBef>
                <a:spcPts val="500"/>
              </a:spcBef>
              <a:buChar char="–"/>
              <a:tabLst>
                <a:tab pos="963930" algn="l"/>
                <a:tab pos="964565" algn="l"/>
              </a:tabLst>
            </a:pPr>
            <a:r>
              <a:rPr sz="2800" i="1" spc="75" dirty="0">
                <a:solidFill>
                  <a:srgbClr val="1A2D3F"/>
                </a:solidFill>
                <a:latin typeface="Arial"/>
                <a:cs typeface="Arial"/>
              </a:rPr>
              <a:t>may</a:t>
            </a:r>
            <a:r>
              <a:rPr sz="2800" i="1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45" dirty="0">
                <a:solidFill>
                  <a:srgbClr val="1A2D3F"/>
                </a:solidFill>
                <a:latin typeface="Arial"/>
                <a:cs typeface="Arial"/>
              </a:rPr>
              <a:t>issue</a:t>
            </a:r>
            <a:r>
              <a:rPr sz="2800" i="1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10" dirty="0">
                <a:solidFill>
                  <a:srgbClr val="1A2D3F"/>
                </a:solidFill>
                <a:latin typeface="Arial"/>
                <a:cs typeface="Arial"/>
              </a:rPr>
              <a:t>error</a:t>
            </a:r>
            <a:r>
              <a:rPr sz="2800" i="1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60" dirty="0">
                <a:solidFill>
                  <a:srgbClr val="1A2D3F"/>
                </a:solidFill>
                <a:latin typeface="Arial"/>
                <a:cs typeface="Arial"/>
              </a:rPr>
              <a:t>messages</a:t>
            </a:r>
            <a:endParaRPr sz="2800">
              <a:latin typeface="Arial"/>
              <a:cs typeface="Arial"/>
            </a:endParaRPr>
          </a:p>
          <a:p>
            <a:pPr marL="433070" marR="5080" indent="-421005">
              <a:lnSpc>
                <a:spcPts val="3160"/>
              </a:lnSpc>
              <a:spcBef>
                <a:spcPts val="12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An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may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hold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string,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1A2D3F"/>
                </a:solidFill>
                <a:latin typeface="Arial"/>
                <a:cs typeface="Arial"/>
              </a:rPr>
              <a:t>number,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memory 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location,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complex</a:t>
            </a:r>
            <a:r>
              <a:rPr sz="2800" spc="-5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record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7232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Syntax-Directed</a:t>
            </a:r>
            <a:r>
              <a:rPr spc="-330" dirty="0"/>
              <a:t> </a:t>
            </a:r>
            <a:r>
              <a:rPr spc="8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276689"/>
            <a:ext cx="9471660" cy="39916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397510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When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we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associate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rules</a:t>
            </a:r>
            <a:r>
              <a:rPr sz="2800" spc="-17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with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productions, 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we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use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two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notations:</a:t>
            </a:r>
            <a:endParaRPr sz="2800">
              <a:latin typeface="Arial"/>
              <a:cs typeface="Arial"/>
            </a:endParaRPr>
          </a:p>
          <a:p>
            <a:pPr marL="963930" lvl="1" indent="-405765">
              <a:lnSpc>
                <a:spcPct val="100000"/>
              </a:lnSpc>
              <a:spcBef>
                <a:spcPts val="425"/>
              </a:spcBef>
              <a:buChar char="–"/>
              <a:tabLst>
                <a:tab pos="963930" algn="l"/>
                <a:tab pos="964565" algn="l"/>
              </a:tabLst>
            </a:pPr>
            <a:r>
              <a:rPr sz="2800" i="1" spc="70" dirty="0">
                <a:solidFill>
                  <a:srgbClr val="1A2D3F"/>
                </a:solidFill>
                <a:latin typeface="Arial"/>
                <a:cs typeface="Arial"/>
              </a:rPr>
              <a:t>Syntax-Directed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05" dirty="0">
                <a:solidFill>
                  <a:srgbClr val="1A2D3F"/>
                </a:solidFill>
                <a:latin typeface="Arial"/>
                <a:cs typeface="Arial"/>
              </a:rPr>
              <a:t>Deﬁnitions</a:t>
            </a:r>
            <a:endParaRPr sz="2800">
              <a:latin typeface="Arial"/>
              <a:cs typeface="Arial"/>
            </a:endParaRPr>
          </a:p>
          <a:p>
            <a:pPr marL="963930" lvl="1" indent="-405765">
              <a:lnSpc>
                <a:spcPct val="100000"/>
              </a:lnSpc>
              <a:spcBef>
                <a:spcPts val="500"/>
              </a:spcBef>
              <a:buChar char="–"/>
              <a:tabLst>
                <a:tab pos="963930" algn="l"/>
                <a:tab pos="964565" algn="l"/>
              </a:tabLst>
            </a:pPr>
            <a:r>
              <a:rPr sz="2800" i="1" spc="55" dirty="0">
                <a:solidFill>
                  <a:srgbClr val="1A2D3F"/>
                </a:solidFill>
                <a:latin typeface="Arial"/>
                <a:cs typeface="Arial"/>
              </a:rPr>
              <a:t>Translation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70" dirty="0">
                <a:solidFill>
                  <a:srgbClr val="1A2D3F"/>
                </a:solidFill>
                <a:latin typeface="Arial"/>
                <a:cs typeface="Arial"/>
              </a:rPr>
              <a:t>Schemes</a:t>
            </a:r>
            <a:endParaRPr sz="2800">
              <a:latin typeface="Arial"/>
              <a:cs typeface="Arial"/>
            </a:endParaRPr>
          </a:p>
          <a:p>
            <a:pPr marL="433070" marR="5080" indent="-421005">
              <a:lnSpc>
                <a:spcPts val="3160"/>
              </a:lnSpc>
              <a:spcBef>
                <a:spcPts val="12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b="1" spc="45" dirty="0">
                <a:solidFill>
                  <a:srgbClr val="1A2D3F"/>
                </a:solidFill>
                <a:latin typeface="Arial"/>
                <a:cs typeface="Arial"/>
              </a:rPr>
              <a:t>Syntax-Directed </a:t>
            </a:r>
            <a:r>
              <a:rPr sz="2800" b="1" spc="25" dirty="0">
                <a:solidFill>
                  <a:srgbClr val="1A2D3F"/>
                </a:solidFill>
                <a:latin typeface="Arial"/>
                <a:cs typeface="Arial"/>
              </a:rPr>
              <a:t>Deﬁnitions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are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high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level 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speciﬁcations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translations.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They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hide many 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implementation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details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free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user </a:t>
            </a:r>
            <a:r>
              <a:rPr sz="2800" spc="175" dirty="0">
                <a:solidFill>
                  <a:srgbClr val="1A2D3F"/>
                </a:solidFill>
                <a:latin typeface="Arial"/>
                <a:cs typeface="Arial"/>
              </a:rPr>
              <a:t>from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having 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explicitly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specify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order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which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translation</a:t>
            </a:r>
            <a:r>
              <a:rPr sz="2800" spc="-20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takes  </a:t>
            </a:r>
            <a:r>
              <a:rPr sz="2800" spc="15" dirty="0">
                <a:solidFill>
                  <a:srgbClr val="1A2D3F"/>
                </a:solidFill>
                <a:latin typeface="Arial"/>
                <a:cs typeface="Arial"/>
              </a:rPr>
              <a:t>place.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7232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Syntax-Directed</a:t>
            </a:r>
            <a:r>
              <a:rPr spc="-330" dirty="0"/>
              <a:t> </a:t>
            </a:r>
            <a:r>
              <a:rPr spc="8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276689"/>
            <a:ext cx="8432165" cy="16560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5080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b="1" dirty="0">
                <a:solidFill>
                  <a:srgbClr val="1A2D3F"/>
                </a:solidFill>
                <a:latin typeface="Arial"/>
                <a:cs typeface="Arial"/>
              </a:rPr>
              <a:t>Translation</a:t>
            </a:r>
            <a:r>
              <a:rPr sz="2800" b="1" spc="-21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20" dirty="0">
                <a:solidFill>
                  <a:srgbClr val="1A2D3F"/>
                </a:solidFill>
                <a:latin typeface="Arial"/>
                <a:cs typeface="Arial"/>
              </a:rPr>
              <a:t>Schemes</a:t>
            </a:r>
            <a:r>
              <a:rPr sz="2800" b="1" spc="-21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indicate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order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which 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semantic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rules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are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be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evaluated </a:t>
            </a:r>
            <a:r>
              <a:rPr sz="2800" spc="35" dirty="0">
                <a:solidFill>
                  <a:srgbClr val="1A2D3F"/>
                </a:solidFill>
                <a:latin typeface="Arial"/>
                <a:cs typeface="Arial"/>
              </a:rPr>
              <a:t>(using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 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dependency </a:t>
            </a:r>
            <a:r>
              <a:rPr sz="2800" spc="15" dirty="0">
                <a:solidFill>
                  <a:srgbClr val="1A2D3F"/>
                </a:solidFill>
                <a:latin typeface="Arial"/>
                <a:cs typeface="Arial"/>
              </a:rPr>
              <a:t>graph),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so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they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allow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some 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implementation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details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5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be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shown.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7167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Syntax-Directed</a:t>
            </a:r>
            <a:r>
              <a:rPr spc="-325" dirty="0"/>
              <a:t> </a:t>
            </a:r>
            <a:r>
              <a:rPr spc="165" dirty="0"/>
              <a:t>Deﬁnitions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276689"/>
            <a:ext cx="9439910" cy="39662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5080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Syntax-directed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deﬁnitions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(or</a:t>
            </a:r>
            <a:r>
              <a:rPr sz="2800" spc="-17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grammar)</a:t>
            </a:r>
            <a:r>
              <a:rPr sz="2800" spc="-19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bind 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set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rules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productions</a:t>
            </a:r>
            <a:endParaRPr sz="2800">
              <a:latin typeface="Arial"/>
              <a:cs typeface="Arial"/>
            </a:endParaRPr>
          </a:p>
          <a:p>
            <a:pPr marL="433070" marR="72390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They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are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high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level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speciﬁcation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translation 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schemes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1A2D3F"/>
                </a:solidFill>
                <a:latin typeface="Arial"/>
                <a:cs typeface="Arial"/>
              </a:rPr>
              <a:t>i.e.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they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hide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implementation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details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 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do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not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necessitate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consideration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translations 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order</a:t>
            </a:r>
            <a:endParaRPr sz="2800">
              <a:latin typeface="Arial"/>
              <a:cs typeface="Arial"/>
            </a:endParaRPr>
          </a:p>
          <a:p>
            <a:pPr marL="433070" marR="210820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It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generalization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parse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tree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where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each 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terminal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nonterminal</a:t>
            </a:r>
            <a:r>
              <a:rPr sz="2800" spc="-17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has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</a:t>
            </a:r>
            <a:r>
              <a:rPr sz="2800" spc="-17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associated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  </a:t>
            </a:r>
            <a:r>
              <a:rPr sz="2800" spc="175" dirty="0">
                <a:solidFill>
                  <a:srgbClr val="1A2D3F"/>
                </a:solidFill>
                <a:latin typeface="Arial"/>
                <a:cs typeface="Arial"/>
              </a:rPr>
              <a:t>it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whose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values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are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determined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by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rules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7167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Syntax-Directed</a:t>
            </a:r>
            <a:r>
              <a:rPr spc="-325" dirty="0"/>
              <a:t> </a:t>
            </a:r>
            <a:r>
              <a:rPr spc="165" dirty="0"/>
              <a:t>Deﬁnitions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276689"/>
            <a:ext cx="9467850" cy="39281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744220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syntax-directed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deﬁnition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generalization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 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context-free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grammar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which:</a:t>
            </a:r>
            <a:endParaRPr sz="2800">
              <a:latin typeface="Arial"/>
              <a:cs typeface="Arial"/>
            </a:endParaRPr>
          </a:p>
          <a:p>
            <a:pPr marL="963930" marR="516890" lvl="1" indent="-405130">
              <a:lnSpc>
                <a:spcPts val="3160"/>
              </a:lnSpc>
              <a:spcBef>
                <a:spcPts val="695"/>
              </a:spcBef>
              <a:buChar char="–"/>
              <a:tabLst>
                <a:tab pos="963930" algn="l"/>
                <a:tab pos="964565" algn="l"/>
              </a:tabLst>
            </a:pPr>
            <a:r>
              <a:rPr sz="2800" i="1" spc="15" dirty="0">
                <a:solidFill>
                  <a:srgbClr val="1A2D3F"/>
                </a:solidFill>
                <a:latin typeface="Arial"/>
                <a:cs typeface="Arial"/>
              </a:rPr>
              <a:t>Each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05" dirty="0">
                <a:solidFill>
                  <a:srgbClr val="1A2D3F"/>
                </a:solidFill>
                <a:latin typeface="Arial"/>
                <a:cs typeface="Arial"/>
              </a:rPr>
              <a:t>grammar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90" dirty="0">
                <a:solidFill>
                  <a:srgbClr val="1A2D3F"/>
                </a:solidFill>
                <a:latin typeface="Arial"/>
                <a:cs typeface="Arial"/>
              </a:rPr>
              <a:t>symbol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i="1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70" dirty="0">
                <a:solidFill>
                  <a:srgbClr val="1A2D3F"/>
                </a:solidFill>
                <a:latin typeface="Arial"/>
                <a:cs typeface="Arial"/>
              </a:rPr>
              <a:t>associated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55" dirty="0">
                <a:solidFill>
                  <a:srgbClr val="1A2D3F"/>
                </a:solidFill>
                <a:latin typeface="Arial"/>
                <a:cs typeface="Arial"/>
              </a:rPr>
              <a:t>with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i="1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20" dirty="0">
                <a:solidFill>
                  <a:srgbClr val="1A2D3F"/>
                </a:solidFill>
                <a:latin typeface="Arial"/>
                <a:cs typeface="Arial"/>
              </a:rPr>
              <a:t>set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80" dirty="0">
                <a:solidFill>
                  <a:srgbClr val="1A2D3F"/>
                </a:solidFill>
                <a:latin typeface="Arial"/>
                <a:cs typeface="Arial"/>
              </a:rPr>
              <a:t>of  </a:t>
            </a:r>
            <a:r>
              <a:rPr sz="2800" i="1" spc="95" dirty="0">
                <a:solidFill>
                  <a:srgbClr val="1A2D3F"/>
                </a:solidFill>
                <a:latin typeface="Arial"/>
                <a:cs typeface="Arial"/>
              </a:rPr>
              <a:t>attributes.</a:t>
            </a:r>
            <a:endParaRPr sz="2800">
              <a:latin typeface="Arial"/>
              <a:cs typeface="Arial"/>
            </a:endParaRPr>
          </a:p>
          <a:p>
            <a:pPr marL="963930" marR="5080" lvl="1" indent="-405130">
              <a:lnSpc>
                <a:spcPts val="3160"/>
              </a:lnSpc>
              <a:spcBef>
                <a:spcPts val="700"/>
              </a:spcBef>
              <a:buChar char="–"/>
              <a:tabLst>
                <a:tab pos="963930" algn="l"/>
                <a:tab pos="964565" algn="l"/>
              </a:tabLst>
            </a:pPr>
            <a:r>
              <a:rPr sz="2800" i="1" spc="60" dirty="0">
                <a:solidFill>
                  <a:srgbClr val="1A2D3F"/>
                </a:solidFill>
                <a:latin typeface="Arial"/>
                <a:cs typeface="Arial"/>
              </a:rPr>
              <a:t>This </a:t>
            </a:r>
            <a:r>
              <a:rPr sz="2800" i="1" spc="120" dirty="0">
                <a:solidFill>
                  <a:srgbClr val="1A2D3F"/>
                </a:solidFill>
                <a:latin typeface="Arial"/>
                <a:cs typeface="Arial"/>
              </a:rPr>
              <a:t>set </a:t>
            </a:r>
            <a:r>
              <a:rPr sz="2800" i="1" spc="180" dirty="0">
                <a:solidFill>
                  <a:srgbClr val="1A2D3F"/>
                </a:solidFill>
                <a:latin typeface="Arial"/>
                <a:cs typeface="Arial"/>
              </a:rPr>
              <a:t>of </a:t>
            </a:r>
            <a:r>
              <a:rPr sz="2800" i="1" spc="125" dirty="0">
                <a:solidFill>
                  <a:srgbClr val="1A2D3F"/>
                </a:solidFill>
                <a:latin typeface="Arial"/>
                <a:cs typeface="Arial"/>
              </a:rPr>
              <a:t>attributes </a:t>
            </a:r>
            <a:r>
              <a:rPr sz="2800" i="1" spc="160" dirty="0">
                <a:solidFill>
                  <a:srgbClr val="1A2D3F"/>
                </a:solidFill>
                <a:latin typeface="Arial"/>
                <a:cs typeface="Arial"/>
              </a:rPr>
              <a:t>for </a:t>
            </a:r>
            <a:r>
              <a:rPr sz="2800" i="1" spc="-25" dirty="0">
                <a:solidFill>
                  <a:srgbClr val="1A2D3F"/>
                </a:solidFill>
                <a:latin typeface="Arial"/>
                <a:cs typeface="Arial"/>
              </a:rPr>
              <a:t>a </a:t>
            </a:r>
            <a:r>
              <a:rPr sz="2800" i="1" spc="105" dirty="0">
                <a:solidFill>
                  <a:srgbClr val="1A2D3F"/>
                </a:solidFill>
                <a:latin typeface="Arial"/>
                <a:cs typeface="Arial"/>
              </a:rPr>
              <a:t>grammar </a:t>
            </a:r>
            <a:r>
              <a:rPr sz="2800" i="1" spc="90" dirty="0">
                <a:solidFill>
                  <a:srgbClr val="1A2D3F"/>
                </a:solidFill>
                <a:latin typeface="Arial"/>
                <a:cs typeface="Arial"/>
              </a:rPr>
              <a:t>symbol </a:t>
            </a:r>
            <a:r>
              <a:rPr sz="2800" i="1" spc="40" dirty="0">
                <a:solidFill>
                  <a:srgbClr val="1A2D3F"/>
                </a:solidFill>
                <a:latin typeface="Arial"/>
                <a:cs typeface="Arial"/>
              </a:rPr>
              <a:t>is  </a:t>
            </a:r>
            <a:r>
              <a:rPr sz="2800" i="1" spc="120" dirty="0">
                <a:solidFill>
                  <a:srgbClr val="1A2D3F"/>
                </a:solidFill>
                <a:latin typeface="Arial"/>
                <a:cs typeface="Arial"/>
              </a:rPr>
              <a:t>partitioned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14" dirty="0">
                <a:solidFill>
                  <a:srgbClr val="1A2D3F"/>
                </a:solidFill>
                <a:latin typeface="Arial"/>
                <a:cs typeface="Arial"/>
              </a:rPr>
              <a:t>into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90" dirty="0">
                <a:solidFill>
                  <a:srgbClr val="1A2D3F"/>
                </a:solidFill>
                <a:latin typeface="Arial"/>
                <a:cs typeface="Arial"/>
              </a:rPr>
              <a:t>two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85" dirty="0">
                <a:solidFill>
                  <a:srgbClr val="1A2D3F"/>
                </a:solidFill>
                <a:latin typeface="Arial"/>
                <a:cs typeface="Arial"/>
              </a:rPr>
              <a:t>subsets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60" dirty="0">
                <a:solidFill>
                  <a:srgbClr val="1A2D3F"/>
                </a:solidFill>
                <a:latin typeface="Arial"/>
                <a:cs typeface="Arial"/>
              </a:rPr>
              <a:t>called</a:t>
            </a:r>
            <a:r>
              <a:rPr sz="2800" i="1" spc="-20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i="1" spc="40" dirty="0">
                <a:solidFill>
                  <a:srgbClr val="1A2D3F"/>
                </a:solidFill>
                <a:latin typeface="Trebuchet MS"/>
                <a:cs typeface="Trebuchet MS"/>
              </a:rPr>
              <a:t>synthesized</a:t>
            </a:r>
            <a:r>
              <a:rPr sz="2800" b="1" i="1" spc="-250" dirty="0">
                <a:solidFill>
                  <a:srgbClr val="1A2D3F"/>
                </a:solidFill>
                <a:latin typeface="Trebuchet MS"/>
                <a:cs typeface="Trebuchet MS"/>
              </a:rPr>
              <a:t> </a:t>
            </a:r>
            <a:r>
              <a:rPr sz="2800" i="1" spc="55" dirty="0">
                <a:solidFill>
                  <a:srgbClr val="1A2D3F"/>
                </a:solidFill>
                <a:latin typeface="Arial"/>
                <a:cs typeface="Arial"/>
              </a:rPr>
              <a:t>and  </a:t>
            </a:r>
            <a:r>
              <a:rPr sz="2800" b="1" i="1" spc="-5" dirty="0">
                <a:solidFill>
                  <a:srgbClr val="1A2D3F"/>
                </a:solidFill>
                <a:latin typeface="Trebuchet MS"/>
                <a:cs typeface="Trebuchet MS"/>
              </a:rPr>
              <a:t>inherited</a:t>
            </a:r>
            <a:r>
              <a:rPr sz="2800" b="1" i="1" spc="-254" dirty="0">
                <a:solidFill>
                  <a:srgbClr val="1A2D3F"/>
                </a:solidFill>
                <a:latin typeface="Trebuchet MS"/>
                <a:cs typeface="Trebuchet MS"/>
              </a:rPr>
              <a:t> </a:t>
            </a:r>
            <a:r>
              <a:rPr sz="2800" i="1" spc="95" dirty="0">
                <a:solidFill>
                  <a:srgbClr val="1A2D3F"/>
                </a:solidFill>
                <a:latin typeface="Arial"/>
                <a:cs typeface="Arial"/>
              </a:rPr>
              <a:t>attributes.</a:t>
            </a:r>
            <a:endParaRPr sz="2800">
              <a:latin typeface="Arial"/>
              <a:cs typeface="Arial"/>
            </a:endParaRPr>
          </a:p>
          <a:p>
            <a:pPr marL="963930" marR="794385" lvl="1" indent="-405130">
              <a:lnSpc>
                <a:spcPts val="3160"/>
              </a:lnSpc>
              <a:spcBef>
                <a:spcPts val="695"/>
              </a:spcBef>
              <a:buChar char="–"/>
              <a:tabLst>
                <a:tab pos="963930" algn="l"/>
                <a:tab pos="964565" algn="l"/>
              </a:tabLst>
            </a:pPr>
            <a:r>
              <a:rPr sz="2800" i="1" spc="15" dirty="0">
                <a:solidFill>
                  <a:srgbClr val="1A2D3F"/>
                </a:solidFill>
                <a:latin typeface="Arial"/>
                <a:cs typeface="Arial"/>
              </a:rPr>
              <a:t>Each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10" dirty="0">
                <a:solidFill>
                  <a:srgbClr val="1A2D3F"/>
                </a:solidFill>
                <a:latin typeface="Arial"/>
                <a:cs typeface="Arial"/>
              </a:rPr>
              <a:t>production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80" dirty="0">
                <a:solidFill>
                  <a:srgbClr val="1A2D3F"/>
                </a:solidFill>
                <a:latin typeface="Arial"/>
                <a:cs typeface="Arial"/>
              </a:rPr>
              <a:t>rule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70" dirty="0">
                <a:solidFill>
                  <a:srgbClr val="1A2D3F"/>
                </a:solidFill>
                <a:latin typeface="Arial"/>
                <a:cs typeface="Arial"/>
              </a:rPr>
              <a:t>associated</a:t>
            </a:r>
            <a:r>
              <a:rPr sz="2800" i="1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55" dirty="0">
                <a:solidFill>
                  <a:srgbClr val="1A2D3F"/>
                </a:solidFill>
                <a:latin typeface="Arial"/>
                <a:cs typeface="Arial"/>
              </a:rPr>
              <a:t>with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20" dirty="0">
                <a:solidFill>
                  <a:srgbClr val="1A2D3F"/>
                </a:solidFill>
                <a:latin typeface="Arial"/>
                <a:cs typeface="Arial"/>
              </a:rPr>
              <a:t>set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80" dirty="0">
                <a:solidFill>
                  <a:srgbClr val="1A2D3F"/>
                </a:solidFill>
                <a:latin typeface="Arial"/>
                <a:cs typeface="Arial"/>
              </a:rPr>
              <a:t>of  </a:t>
            </a:r>
            <a:r>
              <a:rPr sz="2800" i="1" spc="95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70" dirty="0">
                <a:solidFill>
                  <a:srgbClr val="1A2D3F"/>
                </a:solidFill>
                <a:latin typeface="Arial"/>
                <a:cs typeface="Arial"/>
              </a:rPr>
              <a:t>rules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7167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Syntax-Directed</a:t>
            </a:r>
            <a:r>
              <a:rPr spc="-325" dirty="0"/>
              <a:t> </a:t>
            </a:r>
            <a:r>
              <a:rPr spc="165" dirty="0"/>
              <a:t>Deﬁnitions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1971461"/>
            <a:ext cx="9269730" cy="45199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5080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Semantic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rules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set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up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dependencies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between 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which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can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be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represented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by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dependency 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graph</a:t>
            </a:r>
            <a:endParaRPr sz="2800">
              <a:latin typeface="Arial"/>
              <a:cs typeface="Arial"/>
            </a:endParaRPr>
          </a:p>
          <a:p>
            <a:pPr marL="433070" marR="572135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This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dependency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graph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determines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evaluation 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order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these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rules</a:t>
            </a:r>
            <a:endParaRPr sz="2800">
              <a:latin typeface="Arial"/>
              <a:cs typeface="Arial"/>
            </a:endParaRPr>
          </a:p>
          <a:p>
            <a:pPr marL="433070" marR="752475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If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value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only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depends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upon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its 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children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then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75" dirty="0">
                <a:solidFill>
                  <a:srgbClr val="1A2D3F"/>
                </a:solidFill>
                <a:latin typeface="Arial"/>
                <a:cs typeface="Arial"/>
              </a:rPr>
              <a:t>it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1A2D3F"/>
                </a:solidFill>
                <a:latin typeface="Arial"/>
                <a:cs typeface="Arial"/>
              </a:rPr>
              <a:t>synthesized</a:t>
            </a:r>
            <a:r>
              <a:rPr sz="2800" b="1" spc="-204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90" dirty="0">
                <a:solidFill>
                  <a:srgbClr val="1A2D3F"/>
                </a:solidFill>
                <a:latin typeface="Arial"/>
                <a:cs typeface="Arial"/>
              </a:rPr>
              <a:t>attribute</a:t>
            </a:r>
            <a:endParaRPr sz="2800">
              <a:latin typeface="Arial"/>
              <a:cs typeface="Arial"/>
            </a:endParaRPr>
          </a:p>
          <a:p>
            <a:pPr marL="433070" marR="303530" indent="-421005">
              <a:lnSpc>
                <a:spcPts val="3160"/>
              </a:lnSpc>
              <a:spcBef>
                <a:spcPts val="120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syntax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directed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deﬁnition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with</a:t>
            </a:r>
            <a:r>
              <a:rPr sz="2800" spc="-17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only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synthesized 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called </a:t>
            </a:r>
            <a:r>
              <a:rPr sz="2800" b="1" spc="80" dirty="0">
                <a:solidFill>
                  <a:srgbClr val="1A2D3F"/>
                </a:solidFill>
                <a:latin typeface="Arial"/>
                <a:cs typeface="Arial"/>
              </a:rPr>
              <a:t>S-attributed </a:t>
            </a:r>
            <a:r>
              <a:rPr sz="2800" b="1" spc="30" dirty="0">
                <a:solidFill>
                  <a:srgbClr val="1A2D3F"/>
                </a:solidFill>
                <a:latin typeface="Arial"/>
                <a:cs typeface="Arial"/>
              </a:rPr>
              <a:t>deﬁnition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or </a:t>
            </a:r>
            <a:r>
              <a:rPr sz="2800" b="1" spc="75" dirty="0">
                <a:solidFill>
                  <a:srgbClr val="1A2D3F"/>
                </a:solidFill>
                <a:latin typeface="Arial"/>
                <a:cs typeface="Arial"/>
              </a:rPr>
              <a:t>S-  </a:t>
            </a:r>
            <a:r>
              <a:rPr sz="2800" b="1" spc="80" dirty="0">
                <a:solidFill>
                  <a:srgbClr val="1A2D3F"/>
                </a:solidFill>
                <a:latin typeface="Arial"/>
                <a:cs typeface="Arial"/>
              </a:rPr>
              <a:t>attributed</a:t>
            </a:r>
            <a:r>
              <a:rPr sz="2800" b="1" spc="-21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60" dirty="0">
                <a:solidFill>
                  <a:srgbClr val="1A2D3F"/>
                </a:solidFill>
                <a:latin typeface="Arial"/>
                <a:cs typeface="Arial"/>
              </a:rPr>
              <a:t>grammar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4779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Semantic</a:t>
            </a:r>
            <a:r>
              <a:rPr spc="-345" dirty="0"/>
              <a:t> </a:t>
            </a:r>
            <a:r>
              <a:rPr spc="8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149892"/>
            <a:ext cx="9147810" cy="30422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33705" indent="-421005">
              <a:lnSpc>
                <a:spcPct val="100000"/>
              </a:lnSpc>
              <a:spcBef>
                <a:spcPts val="10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Parser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builds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abstract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syntax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tree</a:t>
            </a:r>
            <a:endParaRPr sz="2800">
              <a:latin typeface="Arial"/>
              <a:cs typeface="Arial"/>
            </a:endParaRPr>
          </a:p>
          <a:p>
            <a:pPr marL="433070" marR="5080" indent="-421005">
              <a:lnSpc>
                <a:spcPts val="3160"/>
              </a:lnSpc>
              <a:spcBef>
                <a:spcPts val="12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-5" dirty="0">
                <a:solidFill>
                  <a:srgbClr val="1A2D3F"/>
                </a:solidFill>
                <a:latin typeface="Arial"/>
                <a:cs typeface="Arial"/>
              </a:rPr>
              <a:t>Now,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compiler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needs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5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extract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information 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check</a:t>
            </a:r>
            <a:r>
              <a:rPr sz="2800" spc="-42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constraints</a:t>
            </a:r>
            <a:endParaRPr sz="2800">
              <a:latin typeface="Arial"/>
              <a:cs typeface="Arial"/>
            </a:endParaRPr>
          </a:p>
          <a:p>
            <a:pPr marL="433070" marR="6985" indent="-421005">
              <a:lnSpc>
                <a:spcPts val="3160"/>
              </a:lnSpc>
              <a:spcBef>
                <a:spcPts val="120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It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can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sometimes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be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done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during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1A2D3F"/>
                </a:solidFill>
                <a:latin typeface="Arial"/>
                <a:cs typeface="Arial"/>
              </a:rPr>
              <a:t>parse,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but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often 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easier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organize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1A2D3F"/>
                </a:solidFill>
                <a:latin typeface="Arial"/>
                <a:cs typeface="Arial"/>
              </a:rPr>
              <a:t>as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separate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1A2D3F"/>
                </a:solidFill>
                <a:latin typeface="Arial"/>
                <a:cs typeface="Arial"/>
              </a:rPr>
              <a:t>pass</a:t>
            </a:r>
            <a:endParaRPr sz="2800">
              <a:latin typeface="Arial"/>
              <a:cs typeface="Arial"/>
            </a:endParaRPr>
          </a:p>
          <a:p>
            <a:pPr marL="433705" indent="-421005">
              <a:lnSpc>
                <a:spcPct val="100000"/>
              </a:lnSpc>
              <a:spcBef>
                <a:spcPts val="92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It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last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phase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70" dirty="0">
                <a:solidFill>
                  <a:srgbClr val="1A2D3F"/>
                </a:solidFill>
                <a:latin typeface="Arial"/>
                <a:cs typeface="Arial"/>
              </a:rPr>
              <a:t>front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end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7167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Syntax-Directed</a:t>
            </a:r>
            <a:r>
              <a:rPr spc="-325" dirty="0"/>
              <a:t> </a:t>
            </a:r>
            <a:r>
              <a:rPr spc="165" dirty="0"/>
              <a:t>Deﬁnitions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276689"/>
            <a:ext cx="9419590" cy="31642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84455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If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value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depends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upon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its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parent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or 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siblings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then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75" dirty="0">
                <a:solidFill>
                  <a:srgbClr val="1A2D3F"/>
                </a:solidFill>
                <a:latin typeface="Arial"/>
                <a:cs typeface="Arial"/>
              </a:rPr>
              <a:t>it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35" dirty="0">
                <a:solidFill>
                  <a:srgbClr val="1A2D3F"/>
                </a:solidFill>
                <a:latin typeface="Arial"/>
                <a:cs typeface="Arial"/>
              </a:rPr>
              <a:t>inherited</a:t>
            </a:r>
            <a:r>
              <a:rPr sz="2800" b="1" spc="-204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90" dirty="0">
                <a:solidFill>
                  <a:srgbClr val="1A2D3F"/>
                </a:solidFill>
                <a:latin typeface="Arial"/>
                <a:cs typeface="Arial"/>
              </a:rPr>
              <a:t>attribute</a:t>
            </a:r>
            <a:endParaRPr sz="2800">
              <a:latin typeface="Arial"/>
              <a:cs typeface="Arial"/>
            </a:endParaRPr>
          </a:p>
          <a:p>
            <a:pPr marL="433070" marR="320040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parse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tree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showing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values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at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each 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node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called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an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45" dirty="0">
                <a:solidFill>
                  <a:srgbClr val="1A2D3F"/>
                </a:solidFill>
                <a:latin typeface="Arial"/>
                <a:cs typeface="Arial"/>
              </a:rPr>
              <a:t>annotated</a:t>
            </a:r>
            <a:r>
              <a:rPr sz="2800" b="1" spc="-204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1A2D3F"/>
                </a:solidFill>
                <a:latin typeface="Arial"/>
                <a:cs typeface="Arial"/>
              </a:rPr>
              <a:t>parse</a:t>
            </a:r>
            <a:r>
              <a:rPr sz="2800" b="1" spc="-204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120" dirty="0">
                <a:solidFill>
                  <a:srgbClr val="1A2D3F"/>
                </a:solidFill>
                <a:latin typeface="Arial"/>
                <a:cs typeface="Arial"/>
              </a:rPr>
              <a:t>tree</a:t>
            </a:r>
            <a:endParaRPr sz="2800">
              <a:latin typeface="Arial"/>
              <a:cs typeface="Arial"/>
            </a:endParaRPr>
          </a:p>
          <a:p>
            <a:pPr marL="433070" marR="5080" indent="-421005" algn="just">
              <a:lnSpc>
                <a:spcPts val="3160"/>
              </a:lnSpc>
              <a:spcBef>
                <a:spcPts val="1200"/>
              </a:spcBef>
              <a:buChar char="■"/>
              <a:tabLst>
                <a:tab pos="4337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process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computing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attributes’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values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at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nodes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called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35" dirty="0">
                <a:solidFill>
                  <a:srgbClr val="1A2D3F"/>
                </a:solidFill>
                <a:latin typeface="Arial"/>
                <a:cs typeface="Arial"/>
              </a:rPr>
              <a:t>annotating</a:t>
            </a:r>
            <a:r>
              <a:rPr sz="2800" b="1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(or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1A2D3F"/>
                </a:solidFill>
                <a:latin typeface="Arial"/>
                <a:cs typeface="Arial"/>
              </a:rPr>
              <a:t>decorating</a:t>
            </a:r>
            <a:r>
              <a:rPr sz="2800" spc="15" dirty="0">
                <a:solidFill>
                  <a:srgbClr val="1A2D3F"/>
                </a:solidFill>
                <a:latin typeface="Arial"/>
                <a:cs typeface="Arial"/>
              </a:rPr>
              <a:t>)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parse 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tree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4168" y="850266"/>
            <a:ext cx="9539605" cy="52508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96570" marR="68580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96570" algn="l"/>
                <a:tab pos="497205" algn="l"/>
              </a:tabLst>
            </a:pP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syntax-directed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deﬁnition,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each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production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A→α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 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associated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with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set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rules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form:</a:t>
            </a:r>
            <a:endParaRPr sz="2800">
              <a:latin typeface="Arial"/>
              <a:cs typeface="Arial"/>
            </a:endParaRPr>
          </a:p>
          <a:p>
            <a:pPr marL="1484630">
              <a:lnSpc>
                <a:spcPct val="100000"/>
              </a:lnSpc>
              <a:spcBef>
                <a:spcPts val="925"/>
              </a:spcBef>
            </a:pP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b </a:t>
            </a:r>
            <a:r>
              <a:rPr sz="2800" spc="-80" dirty="0">
                <a:solidFill>
                  <a:srgbClr val="1A2D3F"/>
                </a:solidFill>
                <a:latin typeface="Arial"/>
                <a:cs typeface="Arial"/>
              </a:rPr>
              <a:t>= </a:t>
            </a:r>
            <a:r>
              <a:rPr sz="2800" spc="-20" dirty="0">
                <a:solidFill>
                  <a:srgbClr val="1A2D3F"/>
                </a:solidFill>
                <a:latin typeface="Arial"/>
                <a:cs typeface="Arial"/>
              </a:rPr>
              <a:t>f(c</a:t>
            </a:r>
            <a:r>
              <a:rPr sz="2775" spc="-30" baseline="-31531" dirty="0">
                <a:solidFill>
                  <a:srgbClr val="1A2D3F"/>
                </a:solidFill>
                <a:latin typeface="Arial"/>
                <a:cs typeface="Arial"/>
              </a:rPr>
              <a:t>1</a:t>
            </a:r>
            <a:r>
              <a:rPr sz="2800" spc="-20" dirty="0">
                <a:solidFill>
                  <a:srgbClr val="1A2D3F"/>
                </a:solidFill>
                <a:latin typeface="Arial"/>
                <a:cs typeface="Arial"/>
              </a:rPr>
              <a:t>, </a:t>
            </a: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c</a:t>
            </a:r>
            <a:r>
              <a:rPr sz="2775" baseline="-31531" dirty="0">
                <a:solidFill>
                  <a:srgbClr val="1A2D3F"/>
                </a:solidFill>
                <a:latin typeface="Arial"/>
                <a:cs typeface="Arial"/>
              </a:rPr>
              <a:t>2</a:t>
            </a: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,</a:t>
            </a:r>
            <a:r>
              <a:rPr sz="2800" spc="-4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445" dirty="0">
                <a:solidFill>
                  <a:srgbClr val="1A2D3F"/>
                </a:solidFill>
                <a:latin typeface="Arial"/>
                <a:cs typeface="Arial"/>
              </a:rPr>
              <a:t>…, </a:t>
            </a:r>
            <a:r>
              <a:rPr sz="2800" spc="10" dirty="0">
                <a:solidFill>
                  <a:srgbClr val="1A2D3F"/>
                </a:solidFill>
                <a:latin typeface="Arial"/>
                <a:cs typeface="Arial"/>
              </a:rPr>
              <a:t>c</a:t>
            </a:r>
            <a:r>
              <a:rPr sz="2775" spc="15" baseline="-31531" dirty="0">
                <a:solidFill>
                  <a:srgbClr val="1A2D3F"/>
                </a:solidFill>
                <a:latin typeface="Arial"/>
                <a:cs typeface="Arial"/>
              </a:rPr>
              <a:t>n</a:t>
            </a:r>
            <a:r>
              <a:rPr sz="2800" spc="10" dirty="0">
                <a:solidFill>
                  <a:srgbClr val="1A2D3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13030" marR="901700">
              <a:lnSpc>
                <a:spcPts val="3160"/>
              </a:lnSpc>
              <a:spcBef>
                <a:spcPts val="1270"/>
              </a:spcBef>
            </a:pP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where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80" dirty="0">
                <a:solidFill>
                  <a:srgbClr val="1A2D3F"/>
                </a:solidFill>
                <a:latin typeface="Arial"/>
                <a:cs typeface="Arial"/>
              </a:rPr>
              <a:t>f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function,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1A2D3F"/>
                </a:solidFill>
                <a:latin typeface="Arial"/>
                <a:cs typeface="Arial"/>
              </a:rPr>
              <a:t>c</a:t>
            </a:r>
            <a:r>
              <a:rPr sz="2775" spc="-127" baseline="-31531" dirty="0">
                <a:solidFill>
                  <a:srgbClr val="1A2D3F"/>
                </a:solidFill>
                <a:latin typeface="Arial"/>
                <a:cs typeface="Arial"/>
              </a:rPr>
              <a:t>1</a:t>
            </a:r>
            <a:r>
              <a:rPr sz="2800" spc="-85" dirty="0">
                <a:solidFill>
                  <a:srgbClr val="1A2D3F"/>
                </a:solidFill>
                <a:latin typeface="Arial"/>
                <a:cs typeface="Arial"/>
              </a:rPr>
              <a:t>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c</a:t>
            </a:r>
            <a:r>
              <a:rPr sz="2775" baseline="-31531" dirty="0">
                <a:solidFill>
                  <a:srgbClr val="1A2D3F"/>
                </a:solidFill>
                <a:latin typeface="Arial"/>
                <a:cs typeface="Arial"/>
              </a:rPr>
              <a:t>2</a:t>
            </a: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,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445" dirty="0">
                <a:solidFill>
                  <a:srgbClr val="1A2D3F"/>
                </a:solidFill>
                <a:latin typeface="Arial"/>
                <a:cs typeface="Arial"/>
              </a:rPr>
              <a:t>…,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c</a:t>
            </a:r>
            <a:r>
              <a:rPr sz="2775" spc="127" baseline="-31531" dirty="0">
                <a:solidFill>
                  <a:srgbClr val="1A2D3F"/>
                </a:solidFill>
                <a:latin typeface="Arial"/>
                <a:cs typeface="Arial"/>
              </a:rPr>
              <a:t>n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are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grammar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symbols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production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A→α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either</a:t>
            </a:r>
            <a:endParaRPr sz="2800">
              <a:latin typeface="Arial"/>
              <a:cs typeface="Arial"/>
            </a:endParaRPr>
          </a:p>
          <a:p>
            <a:pPr marL="1027430" lvl="1" indent="-405765">
              <a:lnSpc>
                <a:spcPct val="100000"/>
              </a:lnSpc>
              <a:spcBef>
                <a:spcPts val="425"/>
              </a:spcBef>
              <a:buChar char="–"/>
              <a:tabLst>
                <a:tab pos="1027430" algn="l"/>
                <a:tab pos="1028065" algn="l"/>
              </a:tabLst>
            </a:pPr>
            <a:r>
              <a:rPr sz="2800" i="1" spc="120" dirty="0">
                <a:solidFill>
                  <a:srgbClr val="1A2D3F"/>
                </a:solidFill>
                <a:latin typeface="Arial"/>
                <a:cs typeface="Arial"/>
              </a:rPr>
              <a:t>b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65" dirty="0">
                <a:solidFill>
                  <a:srgbClr val="1A2D3F"/>
                </a:solidFill>
                <a:latin typeface="Arial"/>
                <a:cs typeface="Arial"/>
              </a:rPr>
              <a:t>synthesized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35" dirty="0">
                <a:solidFill>
                  <a:srgbClr val="1A2D3F"/>
                </a:solidFill>
                <a:latin typeface="Arial"/>
                <a:cs typeface="Arial"/>
              </a:rPr>
              <a:t>attribute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6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1027430" marR="625475" lvl="1" indent="-405130">
              <a:lnSpc>
                <a:spcPts val="3160"/>
              </a:lnSpc>
              <a:spcBef>
                <a:spcPts val="770"/>
              </a:spcBef>
              <a:buChar char="–"/>
              <a:tabLst>
                <a:tab pos="1027430" algn="l"/>
                <a:tab pos="1028065" algn="l"/>
              </a:tabLst>
            </a:pPr>
            <a:r>
              <a:rPr sz="2800" i="1" spc="120" dirty="0">
                <a:solidFill>
                  <a:srgbClr val="1A2D3F"/>
                </a:solidFill>
                <a:latin typeface="Arial"/>
                <a:cs typeface="Arial"/>
              </a:rPr>
              <a:t>b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25" dirty="0">
                <a:solidFill>
                  <a:srgbClr val="1A2D3F"/>
                </a:solidFill>
                <a:latin typeface="Arial"/>
                <a:cs typeface="Arial"/>
              </a:rPr>
              <a:t>an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00" dirty="0">
                <a:solidFill>
                  <a:srgbClr val="1A2D3F"/>
                </a:solidFill>
                <a:latin typeface="Arial"/>
                <a:cs typeface="Arial"/>
              </a:rPr>
              <a:t>inherited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40" dirty="0">
                <a:solidFill>
                  <a:srgbClr val="1A2D3F"/>
                </a:solidFill>
                <a:latin typeface="Arial"/>
                <a:cs typeface="Arial"/>
              </a:rPr>
              <a:t>attribute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85" dirty="0">
                <a:solidFill>
                  <a:srgbClr val="1A2D3F"/>
                </a:solidFill>
                <a:latin typeface="Arial"/>
                <a:cs typeface="Arial"/>
              </a:rPr>
              <a:t>one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05" dirty="0">
                <a:solidFill>
                  <a:srgbClr val="1A2D3F"/>
                </a:solidFill>
                <a:latin typeface="Arial"/>
                <a:cs typeface="Arial"/>
              </a:rPr>
              <a:t>grammar  </a:t>
            </a:r>
            <a:r>
              <a:rPr sz="2800" i="1" spc="85" dirty="0">
                <a:solidFill>
                  <a:srgbClr val="1A2D3F"/>
                </a:solidFill>
                <a:latin typeface="Arial"/>
                <a:cs typeface="Arial"/>
              </a:rPr>
              <a:t>symbols </a:t>
            </a:r>
            <a:r>
              <a:rPr sz="2800" i="1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i="1" spc="-45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1A2D3F"/>
                </a:solidFill>
                <a:latin typeface="Arial"/>
                <a:cs typeface="Arial"/>
              </a:rPr>
              <a:t>α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A2D3F"/>
              </a:buClr>
              <a:buFont typeface="Arial"/>
              <a:buChar char="–"/>
            </a:pPr>
            <a:endParaRPr sz="4800">
              <a:latin typeface="Arial"/>
              <a:cs typeface="Arial"/>
            </a:endParaRPr>
          </a:p>
          <a:p>
            <a:pPr marL="496570" marR="331470" indent="-421005">
              <a:lnSpc>
                <a:spcPts val="3160"/>
              </a:lnSpc>
              <a:buChar char="■"/>
              <a:tabLst>
                <a:tab pos="496570" algn="l"/>
                <a:tab pos="497205" algn="l"/>
              </a:tabLst>
            </a:pPr>
            <a:r>
              <a:rPr sz="2800" spc="-75" dirty="0">
                <a:solidFill>
                  <a:srgbClr val="1A2D3F"/>
                </a:solidFill>
                <a:latin typeface="Arial"/>
                <a:cs typeface="Arial"/>
              </a:rPr>
              <a:t>So,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rule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b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1A2D3F"/>
                </a:solidFill>
                <a:latin typeface="Arial"/>
                <a:cs typeface="Arial"/>
              </a:rPr>
              <a:t>=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1A2D3F"/>
                </a:solidFill>
                <a:latin typeface="Arial"/>
                <a:cs typeface="Arial"/>
              </a:rPr>
              <a:t>f(c</a:t>
            </a:r>
            <a:r>
              <a:rPr sz="2775" spc="-30" baseline="-31531" dirty="0">
                <a:solidFill>
                  <a:srgbClr val="1A2D3F"/>
                </a:solidFill>
                <a:latin typeface="Arial"/>
                <a:cs typeface="Arial"/>
              </a:rPr>
              <a:t>1</a:t>
            </a:r>
            <a:r>
              <a:rPr sz="2800" spc="-20" dirty="0">
                <a:solidFill>
                  <a:srgbClr val="1A2D3F"/>
                </a:solidFill>
                <a:latin typeface="Arial"/>
                <a:cs typeface="Arial"/>
              </a:rPr>
              <a:t>,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c</a:t>
            </a:r>
            <a:r>
              <a:rPr sz="2775" baseline="-31531" dirty="0">
                <a:solidFill>
                  <a:srgbClr val="1A2D3F"/>
                </a:solidFill>
                <a:latin typeface="Arial"/>
                <a:cs typeface="Arial"/>
              </a:rPr>
              <a:t>2</a:t>
            </a: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445" dirty="0">
                <a:solidFill>
                  <a:srgbClr val="1A2D3F"/>
                </a:solidFill>
                <a:latin typeface="Arial"/>
                <a:cs typeface="Arial"/>
              </a:rPr>
              <a:t>…,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1A2D3F"/>
                </a:solidFill>
                <a:latin typeface="Arial"/>
                <a:cs typeface="Arial"/>
              </a:rPr>
              <a:t>c</a:t>
            </a:r>
            <a:r>
              <a:rPr sz="2775" spc="15" baseline="-31531" dirty="0">
                <a:solidFill>
                  <a:srgbClr val="1A2D3F"/>
                </a:solidFill>
                <a:latin typeface="Arial"/>
                <a:cs typeface="Arial"/>
              </a:rPr>
              <a:t>n</a:t>
            </a:r>
            <a:r>
              <a:rPr sz="2800" spc="10" dirty="0">
                <a:solidFill>
                  <a:srgbClr val="1A2D3F"/>
                </a:solidFill>
                <a:latin typeface="Arial"/>
                <a:cs typeface="Arial"/>
              </a:rPr>
              <a:t>)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indicates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b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depends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1A2D3F"/>
                </a:solidFill>
                <a:latin typeface="Arial"/>
                <a:cs typeface="Arial"/>
              </a:rPr>
              <a:t>c</a:t>
            </a:r>
            <a:r>
              <a:rPr sz="2775" spc="-127" baseline="-31531" dirty="0">
                <a:solidFill>
                  <a:srgbClr val="1A2D3F"/>
                </a:solidFill>
                <a:latin typeface="Arial"/>
                <a:cs typeface="Arial"/>
              </a:rPr>
              <a:t>1</a:t>
            </a:r>
            <a:r>
              <a:rPr sz="2800" spc="-85" dirty="0">
                <a:solidFill>
                  <a:srgbClr val="1A2D3F"/>
                </a:solidFill>
                <a:latin typeface="Arial"/>
                <a:cs typeface="Arial"/>
              </a:rPr>
              <a:t>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c</a:t>
            </a:r>
            <a:r>
              <a:rPr sz="2775" baseline="-31531" dirty="0">
                <a:solidFill>
                  <a:srgbClr val="1A2D3F"/>
                </a:solidFill>
                <a:latin typeface="Arial"/>
                <a:cs typeface="Arial"/>
              </a:rPr>
              <a:t>2</a:t>
            </a: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445" dirty="0">
                <a:solidFill>
                  <a:srgbClr val="1A2D3F"/>
                </a:solidFill>
                <a:latin typeface="Arial"/>
                <a:cs typeface="Arial"/>
              </a:rPr>
              <a:t>…,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c</a:t>
            </a:r>
            <a:r>
              <a:rPr sz="2775" spc="127" baseline="-31531" dirty="0">
                <a:solidFill>
                  <a:srgbClr val="1A2D3F"/>
                </a:solidFill>
                <a:latin typeface="Arial"/>
                <a:cs typeface="Arial"/>
              </a:rPr>
              <a:t>n</a:t>
            </a:r>
            <a:endParaRPr sz="2775" baseline="-3153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684" y="15843"/>
            <a:ext cx="195833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7040" indent="-434340">
              <a:lnSpc>
                <a:spcPct val="100000"/>
              </a:lnSpc>
              <a:spcBef>
                <a:spcPts val="100"/>
              </a:spcBef>
              <a:buChar char="■"/>
              <a:tabLst>
                <a:tab pos="446405" algn="l"/>
                <a:tab pos="447040" algn="l"/>
              </a:tabLst>
            </a:pPr>
            <a:r>
              <a:rPr sz="2800" u="heavy" spc="-175" dirty="0">
                <a:solidFill>
                  <a:srgbClr val="1A2D3F"/>
                </a:solidFill>
                <a:uFill>
                  <a:solidFill>
                    <a:srgbClr val="1A2D3F"/>
                  </a:solidFill>
                </a:uFill>
                <a:latin typeface="Arial"/>
                <a:cs typeface="Arial"/>
              </a:rPr>
              <a:t>E</a:t>
            </a:r>
            <a:r>
              <a:rPr sz="2800" u="heavy" spc="75" dirty="0">
                <a:solidFill>
                  <a:srgbClr val="1A2D3F"/>
                </a:solidFill>
                <a:uFill>
                  <a:solidFill>
                    <a:srgbClr val="1A2D3F"/>
                  </a:solidFill>
                </a:uFill>
                <a:latin typeface="Arial"/>
                <a:cs typeface="Arial"/>
              </a:rPr>
              <a:t>x</a:t>
            </a:r>
            <a:r>
              <a:rPr sz="2800" u="heavy" spc="35" dirty="0">
                <a:solidFill>
                  <a:srgbClr val="1A2D3F"/>
                </a:solidFill>
                <a:uFill>
                  <a:solidFill>
                    <a:srgbClr val="1A2D3F"/>
                  </a:solidFill>
                </a:uFill>
                <a:latin typeface="Arial"/>
                <a:cs typeface="Arial"/>
              </a:rPr>
              <a:t>ample: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973" y="5165737"/>
            <a:ext cx="11064240" cy="1399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25"/>
              </a:lnSpc>
              <a:spcBef>
                <a:spcPts val="100"/>
              </a:spcBef>
            </a:pP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All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this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example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are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synthesized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type.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Symbols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485"/>
              </a:lnSpc>
            </a:pPr>
            <a:r>
              <a:rPr sz="2800" spc="-150" dirty="0">
                <a:solidFill>
                  <a:srgbClr val="1A2D3F"/>
                </a:solidFill>
                <a:latin typeface="Arial"/>
                <a:cs typeface="Arial"/>
              </a:rPr>
              <a:t>E,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40" dirty="0">
                <a:solidFill>
                  <a:srgbClr val="1A2D3F"/>
                </a:solidFill>
                <a:latin typeface="Arial"/>
                <a:cs typeface="Arial"/>
              </a:rPr>
              <a:t>T,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1A2D3F"/>
                </a:solidFill>
                <a:latin typeface="Arial"/>
                <a:cs typeface="Arial"/>
              </a:rPr>
              <a:t>F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are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associated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with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synthesized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</a:t>
            </a:r>
            <a:r>
              <a:rPr sz="2800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1A2D3F"/>
                </a:solidFill>
                <a:latin typeface="Arial"/>
                <a:cs typeface="Arial"/>
              </a:rPr>
              <a:t>val</a:t>
            </a:r>
            <a:r>
              <a:rPr sz="2800" spc="-55" dirty="0">
                <a:solidFill>
                  <a:srgbClr val="1A2D3F"/>
                </a:solidFill>
                <a:latin typeface="Arial"/>
                <a:cs typeface="Arial"/>
              </a:rPr>
              <a:t>.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74000"/>
              </a:lnSpc>
              <a:spcBef>
                <a:spcPts val="434"/>
              </a:spcBef>
            </a:pP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token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digit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has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synthesized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1A2D3F"/>
                </a:solidFill>
                <a:latin typeface="Arial"/>
                <a:cs typeface="Arial"/>
              </a:rPr>
              <a:t>lexval</a:t>
            </a:r>
            <a:r>
              <a:rPr sz="2800" b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(it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assumed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75" dirty="0">
                <a:solidFill>
                  <a:srgbClr val="1A2D3F"/>
                </a:solidFill>
                <a:latin typeface="Arial"/>
                <a:cs typeface="Arial"/>
              </a:rPr>
              <a:t>it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 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evaluated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by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lexical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2D3F"/>
                </a:solidFill>
                <a:latin typeface="Arial"/>
                <a:cs typeface="Arial"/>
              </a:rPr>
              <a:t>analyzer).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4870" y="533398"/>
            <a:ext cx="7747034" cy="4515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8672" y="140913"/>
            <a:ext cx="2797175" cy="18897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z="4400" spc="175" dirty="0">
                <a:solidFill>
                  <a:srgbClr val="1A2D3F"/>
                </a:solidFill>
                <a:latin typeface="Arial"/>
                <a:cs typeface="Arial"/>
              </a:rPr>
              <a:t>Ann</a:t>
            </a:r>
            <a:r>
              <a:rPr sz="4400" spc="110" dirty="0">
                <a:solidFill>
                  <a:srgbClr val="1A2D3F"/>
                </a:solidFill>
                <a:latin typeface="Arial"/>
                <a:cs typeface="Arial"/>
              </a:rPr>
              <a:t>o</a:t>
            </a:r>
            <a:r>
              <a:rPr sz="4400" spc="145" dirty="0">
                <a:solidFill>
                  <a:srgbClr val="1A2D3F"/>
                </a:solidFill>
                <a:latin typeface="Arial"/>
                <a:cs typeface="Arial"/>
              </a:rPr>
              <a:t>t</a:t>
            </a:r>
            <a:r>
              <a:rPr sz="4400" spc="240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4400" spc="425" dirty="0">
                <a:solidFill>
                  <a:srgbClr val="1A2D3F"/>
                </a:solidFill>
                <a:latin typeface="Arial"/>
                <a:cs typeface="Arial"/>
              </a:rPr>
              <a:t>t</a:t>
            </a:r>
            <a:r>
              <a:rPr sz="4400" spc="110" dirty="0">
                <a:solidFill>
                  <a:srgbClr val="1A2D3F"/>
                </a:solidFill>
                <a:latin typeface="Arial"/>
                <a:cs typeface="Arial"/>
              </a:rPr>
              <a:t>ed  </a:t>
            </a:r>
            <a:r>
              <a:rPr sz="4400" spc="60" dirty="0">
                <a:solidFill>
                  <a:srgbClr val="1A2D3F"/>
                </a:solidFill>
                <a:latin typeface="Arial"/>
                <a:cs typeface="Arial"/>
              </a:rPr>
              <a:t>Parse  </a:t>
            </a:r>
            <a:r>
              <a:rPr sz="4400" spc="40" dirty="0">
                <a:solidFill>
                  <a:srgbClr val="1A2D3F"/>
                </a:solidFill>
                <a:latin typeface="Arial"/>
                <a:cs typeface="Arial"/>
              </a:rPr>
              <a:t>Tree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5741398"/>
            <a:ext cx="11234420" cy="108394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8100" marR="30480">
              <a:lnSpc>
                <a:spcPct val="74000"/>
              </a:lnSpc>
              <a:spcBef>
                <a:spcPts val="969"/>
              </a:spcBef>
            </a:pP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Computation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starts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75" dirty="0">
                <a:solidFill>
                  <a:srgbClr val="1A2D3F"/>
                </a:solidFill>
                <a:latin typeface="Arial"/>
                <a:cs typeface="Arial"/>
              </a:rPr>
              <a:t>from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leaf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node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with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associated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production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 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corresponding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rule.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Output: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1A2D3F"/>
                </a:solidFill>
                <a:latin typeface="Arial"/>
                <a:cs typeface="Arial"/>
              </a:rPr>
              <a:t>value,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printed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at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root 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tree,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value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1A2D3F"/>
                </a:solidFill>
                <a:latin typeface="Arial"/>
                <a:cs typeface="Arial"/>
              </a:rPr>
              <a:t>E.val</a:t>
            </a:r>
            <a:r>
              <a:rPr sz="2800" b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at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ﬁrst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child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lang="en-US" sz="2800" spc="-180" dirty="0" smtClean="0">
                <a:solidFill>
                  <a:srgbClr val="1A2D3F"/>
                </a:solidFill>
                <a:latin typeface="Arial"/>
                <a:cs typeface="Arial"/>
              </a:rPr>
              <a:t>root.</a:t>
            </a:r>
            <a:endParaRPr sz="3000" baseline="-18055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20041" y="196874"/>
            <a:ext cx="7894984" cy="509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8833" y="238849"/>
            <a:ext cx="10931228" cy="6380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5138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Inherited</a:t>
            </a:r>
            <a:r>
              <a:rPr spc="-325" dirty="0"/>
              <a:t> </a:t>
            </a:r>
            <a:r>
              <a:rPr spc="215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276689"/>
            <a:ext cx="9460230" cy="41186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116839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An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inherited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at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1A2D3F"/>
                </a:solidFill>
                <a:latin typeface="Arial"/>
                <a:cs typeface="Arial"/>
              </a:rPr>
              <a:t>any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node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deﬁned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based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on 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at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parent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and/or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siblings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node</a:t>
            </a:r>
            <a:endParaRPr sz="2800">
              <a:latin typeface="Arial"/>
              <a:cs typeface="Arial"/>
            </a:endParaRPr>
          </a:p>
          <a:p>
            <a:pPr marL="433070" marR="1235710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They</a:t>
            </a:r>
            <a:r>
              <a:rPr sz="2800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are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useful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</a:t>
            </a:r>
            <a:r>
              <a:rPr sz="2800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describing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context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sensitive  behavior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grammar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symbols</a:t>
            </a:r>
            <a:endParaRPr sz="2800">
              <a:latin typeface="Arial"/>
              <a:cs typeface="Arial"/>
            </a:endParaRPr>
          </a:p>
          <a:p>
            <a:pPr marL="433070" marR="5080" indent="-421005">
              <a:lnSpc>
                <a:spcPts val="3160"/>
              </a:lnSpc>
              <a:spcBef>
                <a:spcPts val="120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For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1A2D3F"/>
                </a:solidFill>
                <a:latin typeface="Arial"/>
                <a:cs typeface="Arial"/>
              </a:rPr>
              <a:t>example,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an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inherited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can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be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used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keep  </a:t>
            </a:r>
            <a:r>
              <a:rPr sz="2800" spc="140" dirty="0">
                <a:solidFill>
                  <a:srgbClr val="1A2D3F"/>
                </a:solidFill>
                <a:latin typeface="Arial"/>
                <a:cs typeface="Arial"/>
              </a:rPr>
              <a:t>track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whether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an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identiﬁer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appears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at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left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or  right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side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an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assignment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operator</a:t>
            </a:r>
            <a:endParaRPr sz="2800">
              <a:latin typeface="Arial"/>
              <a:cs typeface="Arial"/>
            </a:endParaRPr>
          </a:p>
          <a:p>
            <a:pPr marL="433070" marR="109220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This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can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be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used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5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decide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whether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address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or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value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identiﬁer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needed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5138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Inherited</a:t>
            </a:r>
            <a:r>
              <a:rPr spc="-325" dirty="0"/>
              <a:t> </a:t>
            </a:r>
            <a:r>
              <a:rPr spc="215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1573831"/>
            <a:ext cx="1870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 indent="-421005">
              <a:lnSpc>
                <a:spcPct val="100000"/>
              </a:lnSpc>
              <a:spcBef>
                <a:spcPts val="10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u="heavy" spc="-175" dirty="0">
                <a:solidFill>
                  <a:srgbClr val="1A2D3F"/>
                </a:solidFill>
                <a:uFill>
                  <a:solidFill>
                    <a:srgbClr val="1A2D3F"/>
                  </a:solidFill>
                </a:uFill>
                <a:latin typeface="Arial"/>
                <a:cs typeface="Arial"/>
              </a:rPr>
              <a:t>E</a:t>
            </a:r>
            <a:r>
              <a:rPr sz="2800" u="heavy" spc="75" dirty="0">
                <a:solidFill>
                  <a:srgbClr val="1A2D3F"/>
                </a:solidFill>
                <a:uFill>
                  <a:solidFill>
                    <a:srgbClr val="1A2D3F"/>
                  </a:solidFill>
                </a:uFill>
                <a:latin typeface="Arial"/>
                <a:cs typeface="Arial"/>
              </a:rPr>
              <a:t>x</a:t>
            </a:r>
            <a:r>
              <a:rPr sz="2800" u="heavy" spc="80" dirty="0">
                <a:solidFill>
                  <a:srgbClr val="1A2D3F"/>
                </a:solidFill>
                <a:uFill>
                  <a:solidFill>
                    <a:srgbClr val="1A2D3F"/>
                  </a:solidFill>
                </a:uFill>
                <a:latin typeface="Arial"/>
                <a:cs typeface="Arial"/>
              </a:rPr>
              <a:t>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4622" y="5448444"/>
            <a:ext cx="926782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60"/>
              </a:lnSpc>
              <a:spcBef>
                <a:spcPts val="100"/>
              </a:spcBef>
            </a:pP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Symbol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T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7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associated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with</a:t>
            </a:r>
            <a:r>
              <a:rPr sz="2800" spc="-17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synthesized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i="1" spc="25" dirty="0">
                <a:solidFill>
                  <a:srgbClr val="1A2D3F"/>
                </a:solidFill>
                <a:latin typeface="Trebuchet MS"/>
                <a:cs typeface="Trebuchet MS"/>
              </a:rPr>
              <a:t>type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260"/>
              </a:lnSpc>
            </a:pP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Symbol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L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associated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with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an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inherited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</a:t>
            </a:r>
            <a:r>
              <a:rPr sz="2800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i="1" spc="-40" dirty="0">
                <a:solidFill>
                  <a:srgbClr val="1A2D3F"/>
                </a:solidFill>
                <a:latin typeface="Trebuchet MS"/>
                <a:cs typeface="Trebuchet MS"/>
              </a:rPr>
              <a:t>in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1053" y="2225520"/>
            <a:ext cx="8102258" cy="2999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348" y="87837"/>
            <a:ext cx="82505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31740" algn="l"/>
              </a:tabLst>
            </a:pPr>
            <a:r>
              <a:rPr sz="2500" u="heavy" spc="40" dirty="0">
                <a:uFill>
                  <a:solidFill>
                    <a:srgbClr val="1A2D3F"/>
                  </a:solidFill>
                </a:uFill>
              </a:rPr>
              <a:t>Example </a:t>
            </a:r>
            <a:r>
              <a:rPr sz="2500" u="heavy" spc="85" dirty="0">
                <a:uFill>
                  <a:solidFill>
                    <a:srgbClr val="1A2D3F"/>
                  </a:solidFill>
                </a:uFill>
              </a:rPr>
              <a:t>(Annotated</a:t>
            </a:r>
            <a:r>
              <a:rPr sz="2500" u="heavy" spc="-345" dirty="0">
                <a:uFill>
                  <a:solidFill>
                    <a:srgbClr val="1A2D3F"/>
                  </a:solidFill>
                </a:uFill>
              </a:rPr>
              <a:t> </a:t>
            </a:r>
            <a:r>
              <a:rPr sz="2500" u="heavy" spc="35" dirty="0">
                <a:uFill>
                  <a:solidFill>
                    <a:srgbClr val="1A2D3F"/>
                  </a:solidFill>
                </a:uFill>
              </a:rPr>
              <a:t>Parse</a:t>
            </a:r>
            <a:r>
              <a:rPr sz="2500" u="heavy" spc="-155" dirty="0">
                <a:uFill>
                  <a:solidFill>
                    <a:srgbClr val="1A2D3F"/>
                  </a:solidFill>
                </a:uFill>
              </a:rPr>
              <a:t> </a:t>
            </a:r>
            <a:r>
              <a:rPr sz="2500" u="heavy" spc="-35" dirty="0">
                <a:uFill>
                  <a:solidFill>
                    <a:srgbClr val="1A2D3F"/>
                  </a:solidFill>
                </a:uFill>
              </a:rPr>
              <a:t>Tree):</a:t>
            </a:r>
            <a:r>
              <a:rPr sz="2500" spc="-35" dirty="0"/>
              <a:t>	</a:t>
            </a:r>
            <a:r>
              <a:rPr sz="2500" spc="105" dirty="0"/>
              <a:t>Input</a:t>
            </a:r>
            <a:r>
              <a:rPr sz="2500" spc="-170" dirty="0"/>
              <a:t> </a:t>
            </a:r>
            <a:r>
              <a:rPr sz="2500" spc="-175" dirty="0"/>
              <a:t>:</a:t>
            </a:r>
            <a:r>
              <a:rPr sz="2500" spc="-165" dirty="0"/>
              <a:t> </a:t>
            </a:r>
            <a:r>
              <a:rPr sz="2500" spc="40" dirty="0"/>
              <a:t>real</a:t>
            </a:r>
            <a:r>
              <a:rPr sz="2500" spc="-170" dirty="0"/>
              <a:t> </a:t>
            </a:r>
            <a:r>
              <a:rPr sz="2500" spc="-65" dirty="0"/>
              <a:t>id1,</a:t>
            </a:r>
            <a:r>
              <a:rPr sz="2500" spc="-170" dirty="0"/>
              <a:t> </a:t>
            </a:r>
            <a:r>
              <a:rPr sz="2500" spc="20" dirty="0"/>
              <a:t>id2,</a:t>
            </a:r>
            <a:r>
              <a:rPr sz="2500" spc="-170" dirty="0"/>
              <a:t> </a:t>
            </a:r>
            <a:r>
              <a:rPr sz="2500" spc="120" dirty="0"/>
              <a:t>id3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981948" y="5169612"/>
            <a:ext cx="11066145" cy="15347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8100" marR="30480">
              <a:lnSpc>
                <a:spcPts val="2920"/>
              </a:lnSpc>
              <a:spcBef>
                <a:spcPts val="355"/>
              </a:spcBef>
            </a:pPr>
            <a:r>
              <a:rPr sz="2600" spc="7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600" spc="40" dirty="0">
                <a:solidFill>
                  <a:srgbClr val="1A2D3F"/>
                </a:solidFill>
                <a:latin typeface="Arial"/>
                <a:cs typeface="Arial"/>
              </a:rPr>
              <a:t>value </a:t>
            </a:r>
            <a:r>
              <a:rPr sz="2600" spc="165" dirty="0">
                <a:solidFill>
                  <a:srgbClr val="1A2D3F"/>
                </a:solidFill>
                <a:latin typeface="Arial"/>
                <a:cs typeface="Arial"/>
              </a:rPr>
              <a:t>of </a:t>
            </a:r>
            <a:r>
              <a:rPr sz="2600" b="1" spc="-30" dirty="0">
                <a:solidFill>
                  <a:srgbClr val="1A2D3F"/>
                </a:solidFill>
                <a:latin typeface="Arial"/>
                <a:cs typeface="Arial"/>
              </a:rPr>
              <a:t>L.in </a:t>
            </a:r>
            <a:r>
              <a:rPr sz="2600" spc="110" dirty="0">
                <a:solidFill>
                  <a:srgbClr val="1A2D3F"/>
                </a:solidFill>
                <a:latin typeface="Arial"/>
                <a:cs typeface="Arial"/>
              </a:rPr>
              <a:t>at </a:t>
            </a:r>
            <a:r>
              <a:rPr sz="2600" spc="135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600" spc="110" dirty="0">
                <a:solidFill>
                  <a:srgbClr val="1A2D3F"/>
                </a:solidFill>
                <a:latin typeface="Arial"/>
                <a:cs typeface="Arial"/>
              </a:rPr>
              <a:t>three </a:t>
            </a:r>
            <a:r>
              <a:rPr sz="2600" spc="60" dirty="0">
                <a:solidFill>
                  <a:srgbClr val="1A2D3F"/>
                </a:solidFill>
                <a:latin typeface="Arial"/>
                <a:cs typeface="Arial"/>
              </a:rPr>
              <a:t>L-nodes </a:t>
            </a:r>
            <a:r>
              <a:rPr sz="2600" spc="55" dirty="0">
                <a:solidFill>
                  <a:srgbClr val="1A2D3F"/>
                </a:solidFill>
                <a:latin typeface="Arial"/>
                <a:cs typeface="Arial"/>
              </a:rPr>
              <a:t>gives </a:t>
            </a:r>
            <a:r>
              <a:rPr sz="2600" spc="135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600" spc="125" dirty="0">
                <a:solidFill>
                  <a:srgbClr val="1A2D3F"/>
                </a:solidFill>
                <a:latin typeface="Arial"/>
                <a:cs typeface="Arial"/>
              </a:rPr>
              <a:t>type </a:t>
            </a:r>
            <a:r>
              <a:rPr sz="2600" spc="165" dirty="0">
                <a:solidFill>
                  <a:srgbClr val="1A2D3F"/>
                </a:solidFill>
                <a:latin typeface="Arial"/>
                <a:cs typeface="Arial"/>
              </a:rPr>
              <a:t>of </a:t>
            </a:r>
            <a:r>
              <a:rPr sz="2600" spc="105" dirty="0">
                <a:solidFill>
                  <a:srgbClr val="1A2D3F"/>
                </a:solidFill>
                <a:latin typeface="Arial"/>
                <a:cs typeface="Arial"/>
              </a:rPr>
              <a:t>identiﬁers </a:t>
            </a:r>
            <a:r>
              <a:rPr sz="2600" b="1" spc="-90" dirty="0">
                <a:solidFill>
                  <a:srgbClr val="1A2D3F"/>
                </a:solidFill>
                <a:latin typeface="Arial"/>
                <a:cs typeface="Arial"/>
              </a:rPr>
              <a:t>id1</a:t>
            </a:r>
            <a:r>
              <a:rPr sz="2600" spc="-90" dirty="0">
                <a:solidFill>
                  <a:srgbClr val="1A2D3F"/>
                </a:solidFill>
                <a:latin typeface="Arial"/>
                <a:cs typeface="Arial"/>
              </a:rPr>
              <a:t>,  </a:t>
            </a:r>
            <a:r>
              <a:rPr sz="2600" b="1" spc="55" dirty="0">
                <a:solidFill>
                  <a:srgbClr val="1A2D3F"/>
                </a:solidFill>
                <a:latin typeface="Arial"/>
                <a:cs typeface="Arial"/>
              </a:rPr>
              <a:t>id2 </a:t>
            </a:r>
            <a:r>
              <a:rPr sz="2600" spc="280" dirty="0">
                <a:solidFill>
                  <a:srgbClr val="1A2D3F"/>
                </a:solidFill>
                <a:latin typeface="Arial"/>
                <a:cs typeface="Arial"/>
              </a:rPr>
              <a:t>&amp; </a:t>
            </a:r>
            <a:r>
              <a:rPr sz="2600" b="1" spc="10" dirty="0">
                <a:solidFill>
                  <a:srgbClr val="1A2D3F"/>
                </a:solidFill>
                <a:latin typeface="Arial"/>
                <a:cs typeface="Arial"/>
              </a:rPr>
              <a:t>id3</a:t>
            </a:r>
            <a:r>
              <a:rPr sz="2600" spc="10" dirty="0">
                <a:solidFill>
                  <a:srgbClr val="1A2D3F"/>
                </a:solidFill>
                <a:latin typeface="Arial"/>
                <a:cs typeface="Arial"/>
              </a:rPr>
              <a:t>. </a:t>
            </a:r>
            <a:r>
              <a:rPr sz="2600" spc="55" dirty="0">
                <a:solidFill>
                  <a:srgbClr val="1A2D3F"/>
                </a:solidFill>
                <a:latin typeface="Arial"/>
                <a:cs typeface="Arial"/>
              </a:rPr>
              <a:t>These </a:t>
            </a:r>
            <a:r>
              <a:rPr sz="2600" spc="40" dirty="0">
                <a:solidFill>
                  <a:srgbClr val="1A2D3F"/>
                </a:solidFill>
                <a:latin typeface="Arial"/>
                <a:cs typeface="Arial"/>
              </a:rPr>
              <a:t>values are </a:t>
            </a:r>
            <a:r>
              <a:rPr sz="2600" spc="100" dirty="0">
                <a:solidFill>
                  <a:srgbClr val="1A2D3F"/>
                </a:solidFill>
                <a:latin typeface="Arial"/>
                <a:cs typeface="Arial"/>
              </a:rPr>
              <a:t>determined </a:t>
            </a:r>
            <a:r>
              <a:rPr sz="2600" spc="60" dirty="0">
                <a:solidFill>
                  <a:srgbClr val="1A2D3F"/>
                </a:solidFill>
                <a:latin typeface="Arial"/>
                <a:cs typeface="Arial"/>
              </a:rPr>
              <a:t>by </a:t>
            </a:r>
            <a:r>
              <a:rPr sz="2600" spc="110" dirty="0">
                <a:solidFill>
                  <a:srgbClr val="1A2D3F"/>
                </a:solidFill>
                <a:latin typeface="Arial"/>
                <a:cs typeface="Arial"/>
              </a:rPr>
              <a:t>computing </a:t>
            </a:r>
            <a:r>
              <a:rPr sz="2600" spc="135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600" spc="40" dirty="0">
                <a:solidFill>
                  <a:srgbClr val="1A2D3F"/>
                </a:solidFill>
                <a:latin typeface="Arial"/>
                <a:cs typeface="Arial"/>
              </a:rPr>
              <a:t>value </a:t>
            </a:r>
            <a:r>
              <a:rPr sz="2600" spc="165" dirty="0">
                <a:solidFill>
                  <a:srgbClr val="1A2D3F"/>
                </a:solidFill>
                <a:latin typeface="Arial"/>
                <a:cs typeface="Arial"/>
              </a:rPr>
              <a:t>of  </a:t>
            </a:r>
            <a:r>
              <a:rPr sz="2600" spc="125" dirty="0">
                <a:solidFill>
                  <a:srgbClr val="1A2D3F"/>
                </a:solidFill>
                <a:latin typeface="Arial"/>
                <a:cs typeface="Arial"/>
              </a:rPr>
              <a:t>attribute </a:t>
            </a:r>
            <a:r>
              <a:rPr sz="2600" b="1" spc="15" dirty="0">
                <a:solidFill>
                  <a:srgbClr val="1A2D3F"/>
                </a:solidFill>
                <a:latin typeface="Arial"/>
                <a:cs typeface="Arial"/>
              </a:rPr>
              <a:t>T.type </a:t>
            </a:r>
            <a:r>
              <a:rPr sz="2600" spc="110" dirty="0">
                <a:solidFill>
                  <a:srgbClr val="1A2D3F"/>
                </a:solidFill>
                <a:latin typeface="Arial"/>
                <a:cs typeface="Arial"/>
              </a:rPr>
              <a:t>at </a:t>
            </a:r>
            <a:r>
              <a:rPr sz="2600" spc="135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600" spc="150" dirty="0">
                <a:solidFill>
                  <a:srgbClr val="1A2D3F"/>
                </a:solidFill>
                <a:latin typeface="Arial"/>
                <a:cs typeface="Arial"/>
              </a:rPr>
              <a:t>left </a:t>
            </a:r>
            <a:r>
              <a:rPr sz="2600" spc="70" dirty="0">
                <a:solidFill>
                  <a:srgbClr val="1A2D3F"/>
                </a:solidFill>
                <a:latin typeface="Arial"/>
                <a:cs typeface="Arial"/>
              </a:rPr>
              <a:t>child </a:t>
            </a:r>
            <a:r>
              <a:rPr sz="2600" spc="165" dirty="0">
                <a:solidFill>
                  <a:srgbClr val="1A2D3F"/>
                </a:solidFill>
                <a:latin typeface="Arial"/>
                <a:cs typeface="Arial"/>
              </a:rPr>
              <a:t>of </a:t>
            </a:r>
            <a:r>
              <a:rPr sz="2600" spc="135" dirty="0">
                <a:solidFill>
                  <a:srgbClr val="1A2D3F"/>
                </a:solidFill>
                <a:latin typeface="Arial"/>
                <a:cs typeface="Arial"/>
              </a:rPr>
              <a:t>the root </a:t>
            </a:r>
            <a:r>
              <a:rPr sz="2600" spc="45" dirty="0">
                <a:solidFill>
                  <a:srgbClr val="1A2D3F"/>
                </a:solidFill>
                <a:latin typeface="Arial"/>
                <a:cs typeface="Arial"/>
              </a:rPr>
              <a:t>and </a:t>
            </a:r>
            <a:r>
              <a:rPr sz="2600" spc="114" dirty="0">
                <a:solidFill>
                  <a:srgbClr val="1A2D3F"/>
                </a:solidFill>
                <a:latin typeface="Arial"/>
                <a:cs typeface="Arial"/>
              </a:rPr>
              <a:t>then </a:t>
            </a:r>
            <a:r>
              <a:rPr sz="2600" spc="60" dirty="0">
                <a:solidFill>
                  <a:srgbClr val="1A2D3F"/>
                </a:solidFill>
                <a:latin typeface="Arial"/>
                <a:cs typeface="Arial"/>
              </a:rPr>
              <a:t>evaluating </a:t>
            </a:r>
            <a:r>
              <a:rPr sz="2600" b="1" spc="-30" dirty="0">
                <a:solidFill>
                  <a:srgbClr val="1A2D3F"/>
                </a:solidFill>
                <a:latin typeface="Arial"/>
                <a:cs typeface="Arial"/>
              </a:rPr>
              <a:t>L.in </a:t>
            </a:r>
            <a:r>
              <a:rPr sz="2600" spc="50" dirty="0">
                <a:solidFill>
                  <a:srgbClr val="1A2D3F"/>
                </a:solidFill>
                <a:latin typeface="Arial"/>
                <a:cs typeface="Arial"/>
              </a:rPr>
              <a:t>in  </a:t>
            </a:r>
            <a:r>
              <a:rPr sz="2600" spc="120" dirty="0">
                <a:solidFill>
                  <a:srgbClr val="1A2D3F"/>
                </a:solidFill>
                <a:latin typeface="Arial"/>
                <a:cs typeface="Arial"/>
              </a:rPr>
              <a:t>top-down</a:t>
            </a:r>
            <a:r>
              <a:rPr sz="2600" spc="-16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600" spc="110" dirty="0">
                <a:solidFill>
                  <a:srgbClr val="1A2D3F"/>
                </a:solidFill>
                <a:latin typeface="Arial"/>
                <a:cs typeface="Arial"/>
              </a:rPr>
              <a:t>at</a:t>
            </a:r>
            <a:r>
              <a:rPr sz="2600" spc="-16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600" spc="-16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600" spc="110" dirty="0">
                <a:solidFill>
                  <a:srgbClr val="1A2D3F"/>
                </a:solidFill>
                <a:latin typeface="Arial"/>
                <a:cs typeface="Arial"/>
              </a:rPr>
              <a:t>three</a:t>
            </a:r>
            <a:r>
              <a:rPr sz="2600" spc="-16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1A2D3F"/>
                </a:solidFill>
                <a:latin typeface="Arial"/>
                <a:cs typeface="Arial"/>
              </a:rPr>
              <a:t>L-nodes</a:t>
            </a:r>
            <a:r>
              <a:rPr sz="2600" spc="-16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600" spc="-16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600" spc="-16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600" spc="114" dirty="0">
                <a:solidFill>
                  <a:srgbClr val="1A2D3F"/>
                </a:solidFill>
                <a:latin typeface="Arial"/>
                <a:cs typeface="Arial"/>
              </a:rPr>
              <a:t>right</a:t>
            </a:r>
            <a:r>
              <a:rPr sz="2600" spc="-16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1A2D3F"/>
                </a:solidFill>
                <a:latin typeface="Arial"/>
                <a:cs typeface="Arial"/>
              </a:rPr>
              <a:t>subtree</a:t>
            </a:r>
            <a:r>
              <a:rPr sz="2600" spc="-16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600" spc="165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600" spc="-16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lang="en-US" sz="2600" dirty="0" smtClean="0">
                <a:solidFill>
                  <a:srgbClr val="1A2D3F"/>
                </a:solidFill>
                <a:latin typeface="Arial"/>
                <a:cs typeface="Arial"/>
              </a:rPr>
              <a:t>the root</a:t>
            </a:r>
            <a:endParaRPr sz="3000" baseline="-15277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7895" y="685798"/>
            <a:ext cx="7848584" cy="4248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5026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Dependency</a:t>
            </a:r>
            <a:r>
              <a:rPr spc="-320" dirty="0"/>
              <a:t> </a:t>
            </a:r>
            <a:r>
              <a:rPr spc="55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276689"/>
            <a:ext cx="9244965" cy="220916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5080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order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correctly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evaluate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syntax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tree  </a:t>
            </a:r>
            <a:r>
              <a:rPr sz="2800" spc="35" dirty="0">
                <a:solidFill>
                  <a:srgbClr val="1A2D3F"/>
                </a:solidFill>
                <a:latin typeface="Arial"/>
                <a:cs typeface="Arial"/>
              </a:rPr>
              <a:t>nodes,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dependency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graph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useful</a:t>
            </a:r>
            <a:endParaRPr sz="2800">
              <a:latin typeface="Arial"/>
              <a:cs typeface="Arial"/>
            </a:endParaRPr>
          </a:p>
          <a:p>
            <a:pPr marL="433070" marR="33655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dependency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graph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directed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graph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contains 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 </a:t>
            </a:r>
            <a:r>
              <a:rPr sz="2800" spc="5" dirty="0">
                <a:solidFill>
                  <a:srgbClr val="1A2D3F"/>
                </a:solidFill>
                <a:latin typeface="Arial"/>
                <a:cs typeface="Arial"/>
              </a:rPr>
              <a:t>as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nodes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dependencies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across 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 </a:t>
            </a:r>
            <a:r>
              <a:rPr sz="2800" spc="5" dirty="0">
                <a:solidFill>
                  <a:srgbClr val="1A2D3F"/>
                </a:solidFill>
                <a:latin typeface="Arial"/>
                <a:cs typeface="Arial"/>
              </a:rPr>
              <a:t>as</a:t>
            </a:r>
            <a:r>
              <a:rPr sz="2800" spc="-4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edges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327042"/>
            <a:ext cx="75730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spc="130" dirty="0">
                <a:uFill>
                  <a:solidFill>
                    <a:srgbClr val="1A2D3F"/>
                  </a:solidFill>
                </a:uFill>
              </a:rPr>
              <a:t>Algorithm</a:t>
            </a:r>
            <a:r>
              <a:rPr sz="2800" u="heavy" spc="-175" dirty="0">
                <a:uFill>
                  <a:solidFill>
                    <a:srgbClr val="1A2D3F"/>
                  </a:solidFill>
                </a:uFill>
              </a:rPr>
              <a:t> </a:t>
            </a:r>
            <a:r>
              <a:rPr sz="2800" u="heavy" spc="160" dirty="0">
                <a:uFill>
                  <a:solidFill>
                    <a:srgbClr val="1A2D3F"/>
                  </a:solidFill>
                </a:uFill>
              </a:rPr>
              <a:t>for</a:t>
            </a:r>
            <a:r>
              <a:rPr sz="2800" u="heavy" spc="-175" dirty="0">
                <a:uFill>
                  <a:solidFill>
                    <a:srgbClr val="1A2D3F"/>
                  </a:solidFill>
                </a:uFill>
              </a:rPr>
              <a:t> </a:t>
            </a:r>
            <a:r>
              <a:rPr sz="2800" u="heavy" spc="85" dirty="0">
                <a:uFill>
                  <a:solidFill>
                    <a:srgbClr val="1A2D3F"/>
                  </a:solidFill>
                </a:uFill>
              </a:rPr>
              <a:t>dependency</a:t>
            </a:r>
            <a:r>
              <a:rPr sz="2800" u="heavy" spc="-175" dirty="0">
                <a:uFill>
                  <a:solidFill>
                    <a:srgbClr val="1A2D3F"/>
                  </a:solidFill>
                </a:uFill>
              </a:rPr>
              <a:t> </a:t>
            </a:r>
            <a:r>
              <a:rPr sz="2800" u="heavy" spc="80" dirty="0">
                <a:uFill>
                  <a:solidFill>
                    <a:srgbClr val="1A2D3F"/>
                  </a:solidFill>
                </a:uFill>
              </a:rPr>
              <a:t>graph</a:t>
            </a:r>
            <a:r>
              <a:rPr sz="2800" u="heavy" spc="-170" dirty="0">
                <a:uFill>
                  <a:solidFill>
                    <a:srgbClr val="1A2D3F"/>
                  </a:solidFill>
                </a:uFill>
              </a:rPr>
              <a:t> </a:t>
            </a:r>
            <a:r>
              <a:rPr sz="2800" u="heavy" spc="114" dirty="0">
                <a:uFill>
                  <a:solidFill>
                    <a:srgbClr val="1A2D3F"/>
                  </a:solidFill>
                </a:uFill>
              </a:rPr>
              <a:t>construction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406522" y="1307280"/>
            <a:ext cx="8910955" cy="500761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95"/>
              </a:spcBef>
            </a:pP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each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node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-45" dirty="0">
                <a:solidFill>
                  <a:srgbClr val="1A2D3F"/>
                </a:solidFill>
                <a:latin typeface="Arial"/>
                <a:cs typeface="Arial"/>
              </a:rPr>
              <a:t>n</a:t>
            </a:r>
            <a:r>
              <a:rPr sz="2800" b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parse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tree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do</a:t>
            </a:r>
            <a:endParaRPr sz="2800">
              <a:latin typeface="Arial"/>
              <a:cs typeface="Arial"/>
            </a:endParaRPr>
          </a:p>
          <a:p>
            <a:pPr marL="964565" marR="105410" indent="-457200">
              <a:lnSpc>
                <a:spcPct val="129700"/>
              </a:lnSpc>
            </a:pP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each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b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grammar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symbol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at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-45" dirty="0">
                <a:solidFill>
                  <a:srgbClr val="1A2D3F"/>
                </a:solidFill>
                <a:latin typeface="Arial"/>
                <a:cs typeface="Arial"/>
              </a:rPr>
              <a:t>n</a:t>
            </a:r>
            <a:r>
              <a:rPr sz="2800" b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do 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Construct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node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dependency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graph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</a:t>
            </a:r>
            <a:r>
              <a:rPr sz="2800" spc="-19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each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node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-45" dirty="0">
                <a:solidFill>
                  <a:srgbClr val="1A2D3F"/>
                </a:solidFill>
                <a:latin typeface="Arial"/>
                <a:cs typeface="Arial"/>
              </a:rPr>
              <a:t>n</a:t>
            </a:r>
            <a:r>
              <a:rPr sz="2800" b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parse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tree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do</a:t>
            </a:r>
            <a:endParaRPr sz="2800">
              <a:latin typeface="Arial"/>
              <a:cs typeface="Arial"/>
            </a:endParaRPr>
          </a:p>
          <a:p>
            <a:pPr marL="507365" marR="43180">
              <a:lnSpc>
                <a:spcPct val="129700"/>
              </a:lnSpc>
              <a:spcBef>
                <a:spcPts val="5"/>
              </a:spcBef>
            </a:pP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each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rule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1A2D3F"/>
                </a:solidFill>
                <a:latin typeface="Arial"/>
                <a:cs typeface="Arial"/>
              </a:rPr>
              <a:t>b</a:t>
            </a:r>
            <a:r>
              <a:rPr sz="2800" b="1" spc="-204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1A2D3F"/>
                </a:solidFill>
                <a:latin typeface="Arial"/>
                <a:cs typeface="Arial"/>
              </a:rPr>
              <a:t>=</a:t>
            </a:r>
            <a:r>
              <a:rPr sz="2800" b="1" spc="-204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1A2D3F"/>
                </a:solidFill>
                <a:latin typeface="Arial"/>
                <a:cs typeface="Arial"/>
              </a:rPr>
              <a:t>f(c</a:t>
            </a:r>
            <a:r>
              <a:rPr sz="2775" b="1" spc="-15" baseline="-31531" dirty="0">
                <a:solidFill>
                  <a:srgbClr val="1A2D3F"/>
                </a:solidFill>
                <a:latin typeface="Arial"/>
                <a:cs typeface="Arial"/>
              </a:rPr>
              <a:t>1</a:t>
            </a:r>
            <a:r>
              <a:rPr sz="2800" b="1" spc="-10" dirty="0">
                <a:solidFill>
                  <a:srgbClr val="1A2D3F"/>
                </a:solidFill>
                <a:latin typeface="Arial"/>
                <a:cs typeface="Arial"/>
              </a:rPr>
              <a:t>,</a:t>
            </a:r>
            <a:r>
              <a:rPr sz="2800" b="1" spc="-204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1A2D3F"/>
                </a:solidFill>
                <a:latin typeface="Arial"/>
                <a:cs typeface="Arial"/>
              </a:rPr>
              <a:t>c</a:t>
            </a:r>
            <a:r>
              <a:rPr sz="2775" b="1" spc="37" baseline="-31531" dirty="0">
                <a:solidFill>
                  <a:srgbClr val="1A2D3F"/>
                </a:solidFill>
                <a:latin typeface="Arial"/>
                <a:cs typeface="Arial"/>
              </a:rPr>
              <a:t>2</a:t>
            </a:r>
            <a:r>
              <a:rPr sz="2800" b="1" spc="25" dirty="0">
                <a:solidFill>
                  <a:srgbClr val="1A2D3F"/>
                </a:solidFill>
                <a:latin typeface="Arial"/>
                <a:cs typeface="Arial"/>
              </a:rPr>
              <a:t>,</a:t>
            </a:r>
            <a:r>
              <a:rPr sz="2800" b="1" spc="-204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1A2D3F"/>
                </a:solidFill>
                <a:latin typeface="Arial"/>
                <a:cs typeface="Arial"/>
              </a:rPr>
              <a:t>…,</a:t>
            </a:r>
            <a:r>
              <a:rPr sz="2800" b="1" spc="-204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1A2D3F"/>
                </a:solidFill>
                <a:latin typeface="Arial"/>
                <a:cs typeface="Arial"/>
              </a:rPr>
              <a:t>c</a:t>
            </a:r>
            <a:r>
              <a:rPr sz="2775" b="1" spc="7" baseline="-31531" dirty="0">
                <a:solidFill>
                  <a:srgbClr val="1A2D3F"/>
                </a:solidFill>
                <a:latin typeface="Arial"/>
                <a:cs typeface="Arial"/>
              </a:rPr>
              <a:t>k</a:t>
            </a:r>
            <a:r>
              <a:rPr sz="2800" b="1" spc="5" dirty="0">
                <a:solidFill>
                  <a:srgbClr val="1A2D3F"/>
                </a:solidFill>
                <a:latin typeface="Arial"/>
                <a:cs typeface="Arial"/>
              </a:rPr>
              <a:t>)</a:t>
            </a:r>
            <a:r>
              <a:rPr sz="2800" b="1" spc="-204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associated 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with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production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used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at</a:t>
            </a:r>
            <a:r>
              <a:rPr sz="2800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-45" dirty="0">
                <a:solidFill>
                  <a:srgbClr val="1A2D3F"/>
                </a:solidFill>
                <a:latin typeface="Arial"/>
                <a:cs typeface="Arial"/>
              </a:rPr>
              <a:t>n</a:t>
            </a:r>
            <a:r>
              <a:rPr sz="2800" b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do</a:t>
            </a:r>
            <a:endParaRPr sz="2800">
              <a:latin typeface="Arial"/>
              <a:cs typeface="Arial"/>
            </a:endParaRPr>
          </a:p>
          <a:p>
            <a:pPr marL="964565">
              <a:lnSpc>
                <a:spcPct val="100000"/>
              </a:lnSpc>
              <a:spcBef>
                <a:spcPts val="994"/>
              </a:spcBef>
            </a:pP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1A2D3F"/>
                </a:solidFill>
                <a:latin typeface="Arial"/>
                <a:cs typeface="Arial"/>
              </a:rPr>
              <a:t>i</a:t>
            </a:r>
            <a:r>
              <a:rPr sz="2800" b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1A2D3F"/>
                </a:solidFill>
                <a:latin typeface="Arial"/>
                <a:cs typeface="Arial"/>
              </a:rPr>
              <a:t>=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60" dirty="0">
                <a:solidFill>
                  <a:srgbClr val="1A2D3F"/>
                </a:solidFill>
                <a:latin typeface="Arial"/>
                <a:cs typeface="Arial"/>
              </a:rPr>
              <a:t>1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130" dirty="0">
                <a:solidFill>
                  <a:srgbClr val="1A2D3F"/>
                </a:solidFill>
                <a:latin typeface="Arial"/>
                <a:cs typeface="Arial"/>
              </a:rPr>
              <a:t>k</a:t>
            </a:r>
            <a:r>
              <a:rPr sz="2800" b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do</a:t>
            </a:r>
            <a:endParaRPr sz="2800">
              <a:latin typeface="Arial"/>
              <a:cs typeface="Arial"/>
            </a:endParaRPr>
          </a:p>
          <a:p>
            <a:pPr marL="1000760" algn="ctr">
              <a:lnSpc>
                <a:spcPct val="100000"/>
              </a:lnSpc>
              <a:spcBef>
                <a:spcPts val="1000"/>
              </a:spcBef>
            </a:pP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Construct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an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edge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75" dirty="0">
                <a:solidFill>
                  <a:srgbClr val="1A2D3F"/>
                </a:solidFill>
                <a:latin typeface="Arial"/>
                <a:cs typeface="Arial"/>
              </a:rPr>
              <a:t>from</a:t>
            </a:r>
            <a:r>
              <a:rPr sz="2800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1A2D3F"/>
                </a:solidFill>
                <a:latin typeface="Arial"/>
                <a:cs typeface="Arial"/>
              </a:rPr>
              <a:t>c</a:t>
            </a:r>
            <a:r>
              <a:rPr sz="2775" b="1" spc="-30" baseline="-31531" dirty="0">
                <a:solidFill>
                  <a:srgbClr val="1A2D3F"/>
                </a:solidFill>
                <a:latin typeface="Arial"/>
                <a:cs typeface="Arial"/>
              </a:rPr>
              <a:t>i</a:t>
            </a:r>
            <a:r>
              <a:rPr sz="2775" b="1" spc="112" baseline="-31531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node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1A2D3F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4779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Semantic</a:t>
            </a:r>
            <a:r>
              <a:rPr spc="-345" dirty="0"/>
              <a:t> </a:t>
            </a:r>
            <a:r>
              <a:rPr spc="8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149892"/>
            <a:ext cx="9362440" cy="26409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33705" indent="-421005">
              <a:lnSpc>
                <a:spcPct val="100000"/>
              </a:lnSpc>
              <a:spcBef>
                <a:spcPts val="10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Extract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types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other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information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75" dirty="0">
                <a:solidFill>
                  <a:srgbClr val="1A2D3F"/>
                </a:solidFill>
                <a:latin typeface="Arial"/>
                <a:cs typeface="Arial"/>
              </a:rPr>
              <a:t>from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program</a:t>
            </a:r>
            <a:endParaRPr sz="2800">
              <a:latin typeface="Arial"/>
              <a:cs typeface="Arial"/>
            </a:endParaRPr>
          </a:p>
          <a:p>
            <a:pPr marL="433705" indent="-421005">
              <a:lnSpc>
                <a:spcPct val="100000"/>
              </a:lnSpc>
              <a:spcBef>
                <a:spcPts val="100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Check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language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rules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go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beyond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grammar</a:t>
            </a:r>
            <a:endParaRPr sz="2800">
              <a:latin typeface="Arial"/>
              <a:cs typeface="Arial"/>
            </a:endParaRPr>
          </a:p>
          <a:p>
            <a:pPr marL="433705" indent="-421005">
              <a:lnSpc>
                <a:spcPct val="100000"/>
              </a:lnSpc>
              <a:spcBef>
                <a:spcPts val="100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Assign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storage</a:t>
            </a:r>
            <a:r>
              <a:rPr sz="2800" spc="-43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locations</a:t>
            </a:r>
            <a:endParaRPr sz="2800">
              <a:latin typeface="Arial"/>
              <a:cs typeface="Arial"/>
            </a:endParaRPr>
          </a:p>
          <a:p>
            <a:pPr marL="433070" marR="5080" indent="-421005">
              <a:lnSpc>
                <a:spcPts val="3160"/>
              </a:lnSpc>
              <a:spcBef>
                <a:spcPts val="12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20" dirty="0">
                <a:solidFill>
                  <a:srgbClr val="1A2D3F"/>
                </a:solidFill>
                <a:latin typeface="Arial"/>
                <a:cs typeface="Arial"/>
              </a:rPr>
              <a:t>Key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data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structure: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Symbol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1A2D3F"/>
                </a:solidFill>
                <a:latin typeface="Arial"/>
                <a:cs typeface="Arial"/>
              </a:rPr>
              <a:t>Tables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1A2D3F"/>
                </a:solidFill>
                <a:latin typeface="Arial"/>
                <a:cs typeface="Arial"/>
              </a:rPr>
              <a:t>–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For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each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identiﬁer 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program,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record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its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1A2D3F"/>
                </a:solidFill>
                <a:latin typeface="Arial"/>
                <a:cs typeface="Arial"/>
              </a:rPr>
              <a:t>(kind,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type,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1A2D3F"/>
                </a:solidFill>
                <a:latin typeface="Arial"/>
                <a:cs typeface="Arial"/>
              </a:rPr>
              <a:t>etc.)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105" dirty="0"/>
              <a:t>Acyclic</a:t>
            </a:r>
            <a:r>
              <a:rPr spc="-290" dirty="0"/>
              <a:t> </a:t>
            </a:r>
            <a:r>
              <a:rPr spc="114" dirty="0"/>
              <a:t>Dependency</a:t>
            </a:r>
            <a:r>
              <a:rPr spc="-290" dirty="0"/>
              <a:t> </a:t>
            </a:r>
            <a:r>
              <a:rPr spc="55" dirty="0"/>
              <a:t>Graphs</a:t>
            </a:r>
            <a:r>
              <a:rPr spc="-290" dirty="0"/>
              <a:t> </a:t>
            </a:r>
            <a:r>
              <a:rPr spc="250" dirty="0"/>
              <a:t>for  </a:t>
            </a:r>
            <a:r>
              <a:rPr spc="60" dirty="0"/>
              <a:t>Parse</a:t>
            </a:r>
            <a:r>
              <a:rPr spc="-290" dirty="0"/>
              <a:t> </a:t>
            </a:r>
            <a:r>
              <a:rPr spc="40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1875311" y="2171695"/>
            <a:ext cx="8593742" cy="4542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155705"/>
            <a:ext cx="9262745" cy="82423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ts val="3050"/>
              </a:lnSpc>
              <a:spcBef>
                <a:spcPts val="359"/>
              </a:spcBef>
            </a:pPr>
            <a:r>
              <a:rPr sz="2700" u="heavy" spc="40" dirty="0">
                <a:uFill>
                  <a:solidFill>
                    <a:srgbClr val="1A2D3F"/>
                  </a:solidFill>
                </a:uFill>
              </a:rPr>
              <a:t>Example</a:t>
            </a:r>
            <a:r>
              <a:rPr sz="2700" spc="-175" dirty="0"/>
              <a:t> </a:t>
            </a:r>
            <a:r>
              <a:rPr sz="2700" spc="55" dirty="0"/>
              <a:t>(Dependency</a:t>
            </a:r>
            <a:r>
              <a:rPr sz="2700" spc="-175" dirty="0"/>
              <a:t> </a:t>
            </a:r>
            <a:r>
              <a:rPr sz="2700" spc="30" dirty="0"/>
              <a:t>Graph</a:t>
            </a:r>
            <a:r>
              <a:rPr sz="2700" spc="-175" dirty="0"/>
              <a:t> </a:t>
            </a:r>
            <a:r>
              <a:rPr sz="2700" spc="155" dirty="0"/>
              <a:t>for</a:t>
            </a:r>
            <a:r>
              <a:rPr sz="2700" spc="-175" dirty="0"/>
              <a:t> </a:t>
            </a:r>
            <a:r>
              <a:rPr sz="2700" spc="114" dirty="0"/>
              <a:t>Annotated</a:t>
            </a:r>
            <a:r>
              <a:rPr sz="2700" spc="-175" dirty="0"/>
              <a:t> </a:t>
            </a:r>
            <a:r>
              <a:rPr sz="2700" spc="35" dirty="0"/>
              <a:t>Parse</a:t>
            </a:r>
            <a:r>
              <a:rPr sz="2700" spc="-170" dirty="0"/>
              <a:t> </a:t>
            </a:r>
            <a:r>
              <a:rPr sz="2700" spc="20" dirty="0"/>
              <a:t>Tree</a:t>
            </a:r>
            <a:r>
              <a:rPr sz="2700" spc="-175" dirty="0"/>
              <a:t> </a:t>
            </a:r>
            <a:r>
              <a:rPr sz="2700" spc="155" dirty="0"/>
              <a:t>for  </a:t>
            </a:r>
            <a:r>
              <a:rPr sz="2700" spc="280" dirty="0"/>
              <a:t>6</a:t>
            </a:r>
            <a:r>
              <a:rPr sz="2700" spc="-180" dirty="0"/>
              <a:t> </a:t>
            </a:r>
            <a:r>
              <a:rPr sz="2700" spc="-75" dirty="0"/>
              <a:t>+</a:t>
            </a:r>
            <a:r>
              <a:rPr sz="2700" spc="-175" dirty="0"/>
              <a:t> </a:t>
            </a:r>
            <a:r>
              <a:rPr sz="2700" spc="114" dirty="0"/>
              <a:t>2</a:t>
            </a:r>
            <a:r>
              <a:rPr sz="2700" spc="-175" dirty="0"/>
              <a:t> </a:t>
            </a:r>
            <a:r>
              <a:rPr sz="2700" spc="-25" dirty="0"/>
              <a:t>*</a:t>
            </a:r>
            <a:r>
              <a:rPr sz="2700" spc="-175" dirty="0"/>
              <a:t> </a:t>
            </a:r>
            <a:r>
              <a:rPr sz="2700" spc="65" dirty="0"/>
              <a:t>5)</a:t>
            </a:r>
            <a:endParaRPr sz="2700"/>
          </a:p>
        </p:txBody>
      </p:sp>
      <p:sp>
        <p:nvSpPr>
          <p:cNvPr id="3" name="object 3"/>
          <p:cNvSpPr/>
          <p:nvPr/>
        </p:nvSpPr>
        <p:spPr>
          <a:xfrm>
            <a:off x="1371597" y="1018105"/>
            <a:ext cx="9905980" cy="5781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588667"/>
            <a:ext cx="9841865" cy="8534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3160"/>
              </a:lnSpc>
              <a:spcBef>
                <a:spcPts val="370"/>
              </a:spcBef>
            </a:pPr>
            <a:r>
              <a:rPr sz="2800" u="heavy" spc="45" dirty="0">
                <a:uFill>
                  <a:solidFill>
                    <a:srgbClr val="1A2D3F"/>
                  </a:solidFill>
                </a:uFill>
              </a:rPr>
              <a:t>Example</a:t>
            </a:r>
            <a:r>
              <a:rPr sz="2800" spc="-190" dirty="0"/>
              <a:t> </a:t>
            </a:r>
            <a:r>
              <a:rPr sz="2800" spc="95" dirty="0"/>
              <a:t>(Annotated</a:t>
            </a:r>
            <a:r>
              <a:rPr sz="2800" spc="-180" dirty="0"/>
              <a:t> </a:t>
            </a:r>
            <a:r>
              <a:rPr sz="2800" spc="35" dirty="0"/>
              <a:t>Parse</a:t>
            </a:r>
            <a:r>
              <a:rPr sz="2800" spc="-180" dirty="0"/>
              <a:t> </a:t>
            </a:r>
            <a:r>
              <a:rPr sz="2800" spc="25" dirty="0"/>
              <a:t>Tree</a:t>
            </a:r>
            <a:r>
              <a:rPr sz="2800" spc="-180" dirty="0"/>
              <a:t> </a:t>
            </a:r>
            <a:r>
              <a:rPr sz="2800" spc="155" dirty="0"/>
              <a:t>with</a:t>
            </a:r>
            <a:r>
              <a:rPr sz="2800" spc="-180" dirty="0"/>
              <a:t> </a:t>
            </a:r>
            <a:r>
              <a:rPr sz="2800" spc="75" dirty="0"/>
              <a:t>Dependency</a:t>
            </a:r>
            <a:r>
              <a:rPr sz="2800" spc="-185" dirty="0"/>
              <a:t> </a:t>
            </a:r>
            <a:r>
              <a:rPr sz="2800" spc="35" dirty="0"/>
              <a:t>Graph</a:t>
            </a:r>
            <a:r>
              <a:rPr sz="2800" spc="-180" dirty="0"/>
              <a:t> </a:t>
            </a:r>
            <a:r>
              <a:rPr sz="2800" spc="160" dirty="0"/>
              <a:t>for  </a:t>
            </a:r>
            <a:r>
              <a:rPr sz="2800" spc="45" dirty="0"/>
              <a:t>real </a:t>
            </a:r>
            <a:r>
              <a:rPr sz="2800" spc="-70" dirty="0"/>
              <a:t>id1, </a:t>
            </a:r>
            <a:r>
              <a:rPr sz="2800" spc="25" dirty="0"/>
              <a:t>id2,</a:t>
            </a:r>
            <a:r>
              <a:rPr sz="2800" spc="-520" dirty="0"/>
              <a:t> </a:t>
            </a:r>
            <a:r>
              <a:rPr sz="2800" spc="65" dirty="0"/>
              <a:t>id3)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82198" y="1876421"/>
            <a:ext cx="11191852" cy="4295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63239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S–Attributed</a:t>
            </a:r>
            <a:r>
              <a:rPr spc="-305" dirty="0"/>
              <a:t> </a:t>
            </a:r>
            <a:r>
              <a:rPr spc="165" dirty="0"/>
              <a:t>Deﬁnitions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276689"/>
            <a:ext cx="9291320" cy="26104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629920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syntax-directed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deﬁnition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uses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synthesized 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exclusively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called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an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S–attributed 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deﬁnition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(or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S–attributed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grammar)</a:t>
            </a:r>
            <a:endParaRPr sz="2800">
              <a:latin typeface="Arial"/>
              <a:cs typeface="Arial"/>
            </a:endParaRPr>
          </a:p>
          <a:p>
            <a:pPr marL="433070" marR="5080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parse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tree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an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S–attributed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deﬁnition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annotated 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by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evaluating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semantic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rules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at 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each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node</a:t>
            </a:r>
            <a:r>
              <a:rPr sz="2800" spc="-42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bottom-up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240" dirty="0"/>
              <a:t>Bottom-up </a:t>
            </a:r>
            <a:r>
              <a:rPr spc="60" dirty="0"/>
              <a:t>Evaluation</a:t>
            </a:r>
            <a:r>
              <a:rPr spc="-875" dirty="0"/>
              <a:t> </a:t>
            </a:r>
            <a:r>
              <a:rPr spc="285" dirty="0"/>
              <a:t>of  </a:t>
            </a:r>
            <a:r>
              <a:rPr spc="180" dirty="0"/>
              <a:t>S–Attributed</a:t>
            </a:r>
            <a:r>
              <a:rPr spc="-305" dirty="0"/>
              <a:t> </a:t>
            </a:r>
            <a:r>
              <a:rPr spc="165" dirty="0"/>
              <a:t>Deﬁnitions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4968" y="2276689"/>
            <a:ext cx="9478645" cy="41186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45770" marR="17780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45770" algn="l"/>
                <a:tab pos="446405" algn="l"/>
              </a:tabLst>
            </a:pP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An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S–attributed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grammar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can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be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translated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bottom-up 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when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grammar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being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parsed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using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an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LR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parser</a:t>
            </a:r>
            <a:endParaRPr sz="2800">
              <a:latin typeface="Arial"/>
              <a:cs typeface="Arial"/>
            </a:endParaRPr>
          </a:p>
          <a:p>
            <a:pPr marL="445770" marR="123825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45770" algn="l"/>
                <a:tab pos="4464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bottom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up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parser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uses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stack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hold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information  about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subtrees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1A2D3F"/>
                </a:solidFill>
                <a:latin typeface="Arial"/>
                <a:cs typeface="Arial"/>
              </a:rPr>
              <a:t>have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been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parsed</a:t>
            </a:r>
            <a:endParaRPr sz="2800">
              <a:latin typeface="Arial"/>
              <a:cs typeface="Arial"/>
            </a:endParaRPr>
          </a:p>
          <a:p>
            <a:pPr marL="445770" marR="107950" indent="-421005">
              <a:lnSpc>
                <a:spcPts val="3160"/>
              </a:lnSpc>
              <a:spcBef>
                <a:spcPts val="1200"/>
              </a:spcBef>
              <a:buChar char="■"/>
              <a:tabLst>
                <a:tab pos="445770" algn="l"/>
                <a:tab pos="446405" algn="l"/>
              </a:tabLst>
            </a:pP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Let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us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suppose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stack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implemented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by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pair 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arrays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85" dirty="0">
                <a:solidFill>
                  <a:srgbClr val="1A2D3F"/>
                </a:solidFill>
                <a:latin typeface="Arial"/>
                <a:cs typeface="Arial"/>
              </a:rPr>
              <a:t>state</a:t>
            </a:r>
            <a:r>
              <a:rPr sz="2800" b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1A2D3F"/>
                </a:solidFill>
                <a:latin typeface="Arial"/>
                <a:cs typeface="Arial"/>
              </a:rPr>
              <a:t>val</a:t>
            </a:r>
            <a:endParaRPr sz="2800">
              <a:latin typeface="Arial"/>
              <a:cs typeface="Arial"/>
            </a:endParaRPr>
          </a:p>
          <a:p>
            <a:pPr marL="445770" marR="102235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45770" algn="l"/>
                <a:tab pos="446405" algn="l"/>
              </a:tabLst>
            </a:pP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If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i</a:t>
            </a:r>
            <a:r>
              <a:rPr sz="2775" spc="150" baseline="31531" dirty="0">
                <a:solidFill>
                  <a:srgbClr val="1A2D3F"/>
                </a:solidFill>
                <a:latin typeface="Arial"/>
                <a:cs typeface="Arial"/>
              </a:rPr>
              <a:t>th</a:t>
            </a:r>
            <a:r>
              <a:rPr sz="2775" spc="120" baseline="31531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state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symbol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1A2D3F"/>
                </a:solidFill>
                <a:latin typeface="Arial"/>
                <a:cs typeface="Arial"/>
              </a:rPr>
              <a:t>A,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then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1A2D3F"/>
                </a:solidFill>
                <a:latin typeface="Arial"/>
                <a:cs typeface="Arial"/>
              </a:rPr>
              <a:t>val[i]</a:t>
            </a:r>
            <a:r>
              <a:rPr sz="2800" b="1" spc="-204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will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hold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value 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associated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with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parse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tree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node  corresponding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459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240" dirty="0"/>
              <a:t>Bottom-up </a:t>
            </a:r>
            <a:r>
              <a:rPr spc="60" dirty="0"/>
              <a:t>Evaluation</a:t>
            </a:r>
            <a:r>
              <a:rPr spc="-875" dirty="0"/>
              <a:t> </a:t>
            </a:r>
            <a:r>
              <a:rPr spc="285" dirty="0"/>
              <a:t>of  </a:t>
            </a:r>
            <a:r>
              <a:rPr spc="180" dirty="0"/>
              <a:t>S–Attributed</a:t>
            </a:r>
            <a:r>
              <a:rPr spc="-305" dirty="0"/>
              <a:t> </a:t>
            </a:r>
            <a:r>
              <a:rPr spc="165" dirty="0"/>
              <a:t>Deﬁnitions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276689"/>
            <a:ext cx="9667875" cy="411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 indent="-421005">
              <a:lnSpc>
                <a:spcPts val="3260"/>
              </a:lnSpc>
              <a:spcBef>
                <a:spcPts val="10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current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top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stack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indicated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by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pointer</a:t>
            </a:r>
            <a:endParaRPr sz="2800">
              <a:latin typeface="Arial"/>
              <a:cs typeface="Arial"/>
            </a:endParaRPr>
          </a:p>
          <a:p>
            <a:pPr marL="433070">
              <a:lnSpc>
                <a:spcPts val="3260"/>
              </a:lnSpc>
            </a:pPr>
            <a:r>
              <a:rPr sz="2800" b="1" spc="60" dirty="0">
                <a:solidFill>
                  <a:srgbClr val="1A2D3F"/>
                </a:solidFill>
                <a:latin typeface="Arial"/>
                <a:cs typeface="Arial"/>
              </a:rPr>
              <a:t>top</a:t>
            </a:r>
            <a:endParaRPr sz="2800">
              <a:latin typeface="Arial"/>
              <a:cs typeface="Arial"/>
            </a:endParaRPr>
          </a:p>
          <a:p>
            <a:pPr marL="433070" marR="494030" indent="-421005">
              <a:lnSpc>
                <a:spcPts val="3160"/>
              </a:lnSpc>
              <a:spcBef>
                <a:spcPts val="12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We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assume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synthesized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are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evaluated 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just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before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each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reduction</a:t>
            </a:r>
            <a:endParaRPr sz="2800">
              <a:latin typeface="Arial"/>
              <a:cs typeface="Arial"/>
            </a:endParaRPr>
          </a:p>
          <a:p>
            <a:pPr marL="433070" marR="955040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For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1A2D3F"/>
                </a:solidFill>
                <a:latin typeface="Arial"/>
                <a:cs typeface="Arial"/>
              </a:rPr>
              <a:t>example,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→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1A2D3F"/>
                </a:solidFill>
                <a:latin typeface="Arial"/>
                <a:cs typeface="Arial"/>
              </a:rPr>
              <a:t>XYZ,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1A2D3F"/>
                </a:solidFill>
                <a:latin typeface="Arial"/>
                <a:cs typeface="Arial"/>
              </a:rPr>
              <a:t>A.a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1A2D3F"/>
                </a:solidFill>
                <a:latin typeface="Arial"/>
                <a:cs typeface="Arial"/>
              </a:rPr>
              <a:t>=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1A2D3F"/>
                </a:solidFill>
                <a:latin typeface="Arial"/>
                <a:cs typeface="Arial"/>
              </a:rPr>
              <a:t>f(X.x,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20" dirty="0">
                <a:solidFill>
                  <a:srgbClr val="1A2D3F"/>
                </a:solidFill>
                <a:latin typeface="Arial"/>
                <a:cs typeface="Arial"/>
              </a:rPr>
              <a:t>Y.y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1A2D3F"/>
                </a:solidFill>
                <a:latin typeface="Arial"/>
                <a:cs typeface="Arial"/>
              </a:rPr>
              <a:t>,Z.z)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where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1A2D3F"/>
                </a:solidFill>
                <a:latin typeface="Arial"/>
                <a:cs typeface="Arial"/>
              </a:rPr>
              <a:t>all 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are</a:t>
            </a:r>
            <a:r>
              <a:rPr sz="2800" spc="-4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synthesized</a:t>
            </a:r>
            <a:endParaRPr sz="2800">
              <a:latin typeface="Arial"/>
              <a:cs typeface="Arial"/>
            </a:endParaRPr>
          </a:p>
          <a:p>
            <a:pPr marL="433070" marR="5080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Before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1A2D3F"/>
                </a:solidFill>
                <a:latin typeface="Arial"/>
                <a:cs typeface="Arial"/>
              </a:rPr>
              <a:t>XYZ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reduced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1A2D3F"/>
                </a:solidFill>
                <a:latin typeface="Arial"/>
                <a:cs typeface="Arial"/>
              </a:rPr>
              <a:t>A,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value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</a:t>
            </a:r>
            <a:r>
              <a:rPr sz="2800" spc="-19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1A2D3F"/>
                </a:solidFill>
                <a:latin typeface="Arial"/>
                <a:cs typeface="Arial"/>
              </a:rPr>
              <a:t>Z.z 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val[top],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 </a:t>
            </a:r>
            <a:r>
              <a:rPr sz="2800" spc="-220" dirty="0">
                <a:solidFill>
                  <a:srgbClr val="1A2D3F"/>
                </a:solidFill>
                <a:latin typeface="Arial"/>
                <a:cs typeface="Arial"/>
              </a:rPr>
              <a:t>Y.y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 </a:t>
            </a:r>
            <a:r>
              <a:rPr sz="2800" spc="20" dirty="0">
                <a:solidFill>
                  <a:srgbClr val="1A2D3F"/>
                </a:solidFill>
                <a:latin typeface="Arial"/>
                <a:cs typeface="Arial"/>
              </a:rPr>
              <a:t>val[top–1],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1A2D3F"/>
                </a:solidFill>
                <a:latin typeface="Arial"/>
                <a:cs typeface="Arial"/>
              </a:rPr>
              <a:t>X.x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 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val[top–2]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240" dirty="0"/>
              <a:t>Bottom-up </a:t>
            </a:r>
            <a:r>
              <a:rPr spc="60" dirty="0"/>
              <a:t>Evaluation</a:t>
            </a:r>
            <a:r>
              <a:rPr spc="-875" dirty="0"/>
              <a:t> </a:t>
            </a:r>
            <a:r>
              <a:rPr spc="285" dirty="0"/>
              <a:t>of  </a:t>
            </a:r>
            <a:r>
              <a:rPr spc="180" dirty="0"/>
              <a:t>S–Attributed</a:t>
            </a:r>
            <a:r>
              <a:rPr spc="-305" dirty="0"/>
              <a:t> </a:t>
            </a:r>
            <a:r>
              <a:rPr spc="165" dirty="0"/>
              <a:t>Deﬁnitions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276689"/>
            <a:ext cx="9343390" cy="220916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410845" indent="-421005" algn="just">
              <a:lnSpc>
                <a:spcPts val="3160"/>
              </a:lnSpc>
              <a:spcBef>
                <a:spcPts val="370"/>
              </a:spcBef>
              <a:buChar char="■"/>
              <a:tabLst>
                <a:tab pos="433705" algn="l"/>
              </a:tabLst>
            </a:pP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If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symbol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has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no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attribute,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then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corresponding 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entry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1A2D3F"/>
                </a:solidFill>
                <a:latin typeface="Arial"/>
                <a:cs typeface="Arial"/>
              </a:rPr>
              <a:t>val</a:t>
            </a:r>
            <a:r>
              <a:rPr sz="2800" b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array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undeﬁned</a:t>
            </a:r>
            <a:endParaRPr sz="2800">
              <a:latin typeface="Arial"/>
              <a:cs typeface="Arial"/>
            </a:endParaRPr>
          </a:p>
          <a:p>
            <a:pPr marL="433070" marR="5080" indent="-421005" algn="just">
              <a:lnSpc>
                <a:spcPts val="3160"/>
              </a:lnSpc>
              <a:spcBef>
                <a:spcPts val="1195"/>
              </a:spcBef>
              <a:buChar char="■"/>
              <a:tabLst>
                <a:tab pos="433705" algn="l"/>
              </a:tabLst>
            </a:pP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After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reduction,</a:t>
            </a:r>
            <a:r>
              <a:rPr sz="2800" spc="-17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top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decremented</a:t>
            </a:r>
            <a:r>
              <a:rPr sz="2800" spc="-17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by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1A2D3F"/>
                </a:solidFill>
                <a:latin typeface="Arial"/>
                <a:cs typeface="Arial"/>
              </a:rPr>
              <a:t>2,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state 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covering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put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state[top]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1A2D3F"/>
                </a:solidFill>
                <a:latin typeface="Arial"/>
                <a:cs typeface="Arial"/>
              </a:rPr>
              <a:t>i.e.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where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X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2D3F"/>
                </a:solidFill>
                <a:latin typeface="Arial"/>
                <a:cs typeface="Arial"/>
              </a:rPr>
              <a:t>was,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value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synthesized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1A2D3F"/>
                </a:solidFill>
                <a:latin typeface="Arial"/>
                <a:cs typeface="Arial"/>
              </a:rPr>
              <a:t>A.a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put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val[top]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240" dirty="0"/>
              <a:t>Bottom-up </a:t>
            </a:r>
            <a:r>
              <a:rPr spc="60" dirty="0"/>
              <a:t>Evaluation</a:t>
            </a:r>
            <a:r>
              <a:rPr spc="-875" dirty="0"/>
              <a:t> </a:t>
            </a:r>
            <a:r>
              <a:rPr spc="285" dirty="0"/>
              <a:t>of  </a:t>
            </a:r>
            <a:r>
              <a:rPr spc="180" dirty="0"/>
              <a:t>S–Attributed</a:t>
            </a:r>
            <a:r>
              <a:rPr spc="-305" dirty="0"/>
              <a:t> </a:t>
            </a:r>
            <a:r>
              <a:rPr spc="165" dirty="0"/>
              <a:t>Deﬁnitions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003107" y="2719969"/>
            <a:ext cx="10968017" cy="2943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22634" y="4201030"/>
            <a:ext cx="3416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🡺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5267" y="307074"/>
            <a:ext cx="10902803" cy="6298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1004" y="6449583"/>
            <a:ext cx="2700020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000" spc="55" dirty="0">
                <a:latin typeface="Arial"/>
                <a:cs typeface="Arial"/>
              </a:rPr>
              <a:t>Prepared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by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Sherin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Jos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6450488"/>
              </p:ext>
            </p:extLst>
          </p:nvPr>
        </p:nvGraphicFramePr>
        <p:xfrm>
          <a:off x="1003583" y="78395"/>
          <a:ext cx="11003913" cy="6769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1855"/>
                <a:gridCol w="1423034"/>
                <a:gridCol w="1366519"/>
                <a:gridCol w="1915795"/>
                <a:gridCol w="4156710"/>
              </a:tblGrid>
              <a:tr h="6434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Stack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val-stack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43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Semantic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Rule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70" dirty="0">
                          <a:latin typeface="Arial"/>
                          <a:cs typeface="Arial"/>
                        </a:rPr>
                        <a:t>6+2*5n$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95" dirty="0">
                          <a:latin typeface="Arial"/>
                          <a:cs typeface="Arial"/>
                        </a:rPr>
                        <a:t>shift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9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d.lexval(6)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val-stack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35" dirty="0">
                          <a:latin typeface="Arial"/>
                          <a:cs typeface="Arial"/>
                        </a:rPr>
                        <a:t>$6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50" dirty="0">
                          <a:latin typeface="Arial"/>
                          <a:cs typeface="Arial"/>
                        </a:rPr>
                        <a:t>+2*5n$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F→d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9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F.val=d.lexval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800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nothing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35" dirty="0">
                          <a:latin typeface="Arial"/>
                          <a:cs typeface="Arial"/>
                        </a:rPr>
                        <a:t>$F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50" dirty="0">
                          <a:latin typeface="Arial"/>
                          <a:cs typeface="Arial"/>
                        </a:rPr>
                        <a:t>+2*5n$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T→F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9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T.val=F.val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nothing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70" dirty="0">
                          <a:latin typeface="Arial"/>
                          <a:cs typeface="Arial"/>
                        </a:rPr>
                        <a:t>$T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50" dirty="0">
                          <a:latin typeface="Arial"/>
                          <a:cs typeface="Arial"/>
                        </a:rPr>
                        <a:t>+2*5n$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E→T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9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E.val=T.val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8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nothing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6575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$E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50" dirty="0">
                          <a:latin typeface="Arial"/>
                          <a:cs typeface="Arial"/>
                        </a:rPr>
                        <a:t>+2*5n$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95" dirty="0">
                          <a:latin typeface="Arial"/>
                          <a:cs typeface="Arial"/>
                        </a:rPr>
                        <a:t>shift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9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45" dirty="0">
                          <a:latin typeface="Arial"/>
                          <a:cs typeface="Arial"/>
                        </a:rPr>
                        <a:t>push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empty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slot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val-stack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$E+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8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_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75" dirty="0">
                          <a:latin typeface="Arial"/>
                          <a:cs typeface="Arial"/>
                        </a:rPr>
                        <a:t>2*5n$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95" dirty="0">
                          <a:latin typeface="Arial"/>
                          <a:cs typeface="Arial"/>
                        </a:rPr>
                        <a:t>shift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9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d.lexval(2)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val-stack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$E+2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8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_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70" dirty="0">
                          <a:latin typeface="Arial"/>
                          <a:cs typeface="Arial"/>
                        </a:rPr>
                        <a:t>*5n$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F→d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9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F.val=d.lexval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800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nothing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$E+F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8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_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70" dirty="0">
                          <a:latin typeface="Arial"/>
                          <a:cs typeface="Arial"/>
                        </a:rPr>
                        <a:t>*5n$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T→F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9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T.val=F.val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nothing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$E+T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8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_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70" dirty="0">
                          <a:latin typeface="Arial"/>
                          <a:cs typeface="Arial"/>
                        </a:rPr>
                        <a:t>*5n$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95" dirty="0">
                          <a:latin typeface="Arial"/>
                          <a:cs typeface="Arial"/>
                        </a:rPr>
                        <a:t>shift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9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45" dirty="0">
                          <a:latin typeface="Arial"/>
                          <a:cs typeface="Arial"/>
                        </a:rPr>
                        <a:t>push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empty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slot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val-stack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$E+T*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8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spc="-3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_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_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00" dirty="0">
                          <a:latin typeface="Arial"/>
                          <a:cs typeface="Arial"/>
                        </a:rPr>
                        <a:t>5n$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95" dirty="0">
                          <a:latin typeface="Arial"/>
                          <a:cs typeface="Arial"/>
                        </a:rPr>
                        <a:t>shift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9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d.lexval(5)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val-stack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30" dirty="0">
                          <a:latin typeface="Arial"/>
                          <a:cs typeface="Arial"/>
                        </a:rPr>
                        <a:t>$E+T*5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8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75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65" dirty="0">
                          <a:latin typeface="Arial"/>
                          <a:cs typeface="Arial"/>
                        </a:rPr>
                        <a:t>n$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F→d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9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F.val=d.lexval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800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nothing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$E+T*F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8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75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65" dirty="0">
                          <a:latin typeface="Arial"/>
                          <a:cs typeface="Arial"/>
                        </a:rPr>
                        <a:t>n$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T→T*F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9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T.val=T1.val*F.val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$E+T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8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_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65" dirty="0">
                          <a:latin typeface="Arial"/>
                          <a:cs typeface="Arial"/>
                        </a:rPr>
                        <a:t>n$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E→E+T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9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E.val=E1.val*T.val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$E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65" dirty="0">
                          <a:latin typeface="Arial"/>
                          <a:cs typeface="Arial"/>
                        </a:rPr>
                        <a:t>n$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95" dirty="0">
                          <a:latin typeface="Arial"/>
                          <a:cs typeface="Arial"/>
                        </a:rPr>
                        <a:t>shift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9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45" dirty="0">
                          <a:latin typeface="Arial"/>
                          <a:cs typeface="Arial"/>
                        </a:rPr>
                        <a:t>push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empty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slot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val-stack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6400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20" dirty="0">
                          <a:latin typeface="Arial"/>
                          <a:cs typeface="Arial"/>
                        </a:rPr>
                        <a:t>$En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_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L→En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9309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print(16),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pop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empty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slot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10" dirty="0">
                          <a:latin typeface="Arial"/>
                          <a:cs typeface="Arial"/>
                        </a:rPr>
                        <a:t>from 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val-stack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85" dirty="0">
                          <a:latin typeface="Arial"/>
                          <a:cs typeface="Arial"/>
                        </a:rPr>
                        <a:t>$L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65" dirty="0">
                          <a:latin typeface="Arial"/>
                          <a:cs typeface="Arial"/>
                        </a:rPr>
                        <a:t>accept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25"/>
                        </a:lnSpc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4779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Semantic</a:t>
            </a:r>
            <a:r>
              <a:rPr spc="-345" dirty="0"/>
              <a:t> </a:t>
            </a:r>
            <a:r>
              <a:rPr spc="8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276689"/>
            <a:ext cx="9245600" cy="220916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429259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Lexical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analysis: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detecting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illegal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tokens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1A2D3F"/>
                </a:solidFill>
                <a:latin typeface="Arial"/>
                <a:cs typeface="Arial"/>
              </a:rPr>
              <a:t>(e.g.,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string 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constant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too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1A2D3F"/>
                </a:solidFill>
                <a:latin typeface="Arial"/>
                <a:cs typeface="Arial"/>
              </a:rPr>
              <a:t>long,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illegal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characters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string)</a:t>
            </a:r>
            <a:endParaRPr sz="2800">
              <a:latin typeface="Arial"/>
              <a:cs typeface="Arial"/>
            </a:endParaRPr>
          </a:p>
          <a:p>
            <a:pPr marL="433070" marR="5080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Syntax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analysis: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structure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errors,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no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parse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tree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string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according </a:t>
            </a:r>
            <a:r>
              <a:rPr sz="2800" spc="195" dirty="0">
                <a:solidFill>
                  <a:srgbClr val="1A2D3F"/>
                </a:solidFill>
                <a:latin typeface="Arial"/>
                <a:cs typeface="Arial"/>
              </a:rPr>
              <a:t>to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given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grammar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(brackets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don’t 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match)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5981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L–Attributed</a:t>
            </a:r>
            <a:r>
              <a:rPr spc="-340" dirty="0"/>
              <a:t> </a:t>
            </a:r>
            <a:r>
              <a:rPr spc="180" dirty="0"/>
              <a:t>Deﬁnition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4968" y="1833139"/>
            <a:ext cx="9431020" cy="45453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45770" marR="17780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45770" algn="l"/>
                <a:tab pos="446405" algn="l"/>
              </a:tabLst>
            </a:pP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A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syntax-directed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deﬁnition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L–attributed </a:t>
            </a: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if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each 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inherited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X</a:t>
            </a:r>
            <a:r>
              <a:rPr sz="2775" spc="60" baseline="-31531" dirty="0">
                <a:solidFill>
                  <a:srgbClr val="1A2D3F"/>
                </a:solidFill>
                <a:latin typeface="Arial"/>
                <a:cs typeface="Arial"/>
              </a:rPr>
              <a:t>j</a:t>
            </a:r>
            <a:r>
              <a:rPr sz="2775" spc="127" baseline="-31531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right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side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→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1A2D3F"/>
                </a:solidFill>
                <a:latin typeface="Arial"/>
                <a:cs typeface="Arial"/>
              </a:rPr>
              <a:t>X</a:t>
            </a:r>
            <a:r>
              <a:rPr sz="2775" spc="-82" baseline="-31531" dirty="0">
                <a:solidFill>
                  <a:srgbClr val="1A2D3F"/>
                </a:solidFill>
                <a:latin typeface="Arial"/>
                <a:cs typeface="Arial"/>
              </a:rPr>
              <a:t>1</a:t>
            </a:r>
            <a:r>
              <a:rPr sz="2775" spc="120" baseline="-31531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X</a:t>
            </a:r>
            <a:r>
              <a:rPr sz="2775" spc="104" baseline="-31531" dirty="0">
                <a:solidFill>
                  <a:srgbClr val="1A2D3F"/>
                </a:solidFill>
                <a:latin typeface="Arial"/>
                <a:cs typeface="Arial"/>
              </a:rPr>
              <a:t>2</a:t>
            </a:r>
            <a:r>
              <a:rPr sz="2775" spc="120" baseline="-31531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705" dirty="0">
                <a:solidFill>
                  <a:srgbClr val="1A2D3F"/>
                </a:solidFill>
                <a:latin typeface="Arial"/>
                <a:cs typeface="Arial"/>
              </a:rPr>
              <a:t>… 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X</a:t>
            </a:r>
            <a:r>
              <a:rPr sz="2775" spc="82" baseline="-31531" dirty="0">
                <a:solidFill>
                  <a:srgbClr val="1A2D3F"/>
                </a:solidFill>
                <a:latin typeface="Arial"/>
                <a:cs typeface="Arial"/>
              </a:rPr>
              <a:t>n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depends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only</a:t>
            </a:r>
            <a:r>
              <a:rPr sz="2800" spc="-42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on</a:t>
            </a:r>
            <a:endParaRPr sz="2800">
              <a:latin typeface="Arial"/>
              <a:cs typeface="Arial"/>
            </a:endParaRPr>
          </a:p>
          <a:p>
            <a:pPr marL="976630" lvl="1" indent="-405765">
              <a:lnSpc>
                <a:spcPct val="100000"/>
              </a:lnSpc>
              <a:spcBef>
                <a:spcPts val="425"/>
              </a:spcBef>
              <a:buChar char="–"/>
              <a:tabLst>
                <a:tab pos="976630" algn="l"/>
                <a:tab pos="977265" algn="l"/>
              </a:tabLst>
            </a:pPr>
            <a:r>
              <a:rPr sz="2800" i="1" spc="8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25" dirty="0">
                <a:solidFill>
                  <a:srgbClr val="1A2D3F"/>
                </a:solidFill>
                <a:latin typeface="Arial"/>
                <a:cs typeface="Arial"/>
              </a:rPr>
              <a:t>attributes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85" dirty="0">
                <a:solidFill>
                  <a:srgbClr val="1A2D3F"/>
                </a:solidFill>
                <a:latin typeface="Arial"/>
                <a:cs typeface="Arial"/>
              </a:rPr>
              <a:t>symbols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-105" dirty="0">
                <a:solidFill>
                  <a:srgbClr val="1A2D3F"/>
                </a:solidFill>
                <a:latin typeface="Arial"/>
                <a:cs typeface="Arial"/>
              </a:rPr>
              <a:t>X</a:t>
            </a:r>
            <a:r>
              <a:rPr sz="2775" i="1" spc="-157" baseline="-31531" dirty="0">
                <a:solidFill>
                  <a:srgbClr val="1A2D3F"/>
                </a:solidFill>
                <a:latin typeface="Arial"/>
                <a:cs typeface="Arial"/>
              </a:rPr>
              <a:t>1</a:t>
            </a:r>
            <a:r>
              <a:rPr sz="2800" i="1" spc="-105" dirty="0">
                <a:solidFill>
                  <a:srgbClr val="1A2D3F"/>
                </a:solidFill>
                <a:latin typeface="Arial"/>
                <a:cs typeface="Arial"/>
              </a:rPr>
              <a:t>,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-20" dirty="0">
                <a:solidFill>
                  <a:srgbClr val="1A2D3F"/>
                </a:solidFill>
                <a:latin typeface="Arial"/>
                <a:cs typeface="Arial"/>
              </a:rPr>
              <a:t>X</a:t>
            </a:r>
            <a:r>
              <a:rPr sz="2775" i="1" spc="-30" baseline="-31531" dirty="0">
                <a:solidFill>
                  <a:srgbClr val="1A2D3F"/>
                </a:solidFill>
                <a:latin typeface="Arial"/>
                <a:cs typeface="Arial"/>
              </a:rPr>
              <a:t>2</a:t>
            </a:r>
            <a:r>
              <a:rPr sz="2800" i="1" spc="-20" dirty="0">
                <a:solidFill>
                  <a:srgbClr val="1A2D3F"/>
                </a:solidFill>
                <a:latin typeface="Arial"/>
                <a:cs typeface="Arial"/>
              </a:rPr>
              <a:t>,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-445" dirty="0">
                <a:solidFill>
                  <a:srgbClr val="1A2D3F"/>
                </a:solidFill>
                <a:latin typeface="Arial"/>
                <a:cs typeface="Arial"/>
              </a:rPr>
              <a:t>…,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5" dirty="0">
                <a:solidFill>
                  <a:srgbClr val="1A2D3F"/>
                </a:solidFill>
                <a:latin typeface="Arial"/>
                <a:cs typeface="Arial"/>
              </a:rPr>
              <a:t>X</a:t>
            </a:r>
            <a:r>
              <a:rPr sz="2775" i="1" spc="7" baseline="-31531" dirty="0">
                <a:solidFill>
                  <a:srgbClr val="1A2D3F"/>
                </a:solidFill>
                <a:latin typeface="Arial"/>
                <a:cs typeface="Arial"/>
              </a:rPr>
              <a:t>j-1</a:t>
            </a:r>
            <a:endParaRPr sz="2775" baseline="-31531">
              <a:latin typeface="Arial"/>
              <a:cs typeface="Arial"/>
            </a:endParaRPr>
          </a:p>
          <a:p>
            <a:pPr marL="976630" lvl="1" indent="-405765">
              <a:lnSpc>
                <a:spcPct val="100000"/>
              </a:lnSpc>
              <a:spcBef>
                <a:spcPts val="495"/>
              </a:spcBef>
              <a:buChar char="–"/>
              <a:tabLst>
                <a:tab pos="976630" algn="l"/>
                <a:tab pos="977265" algn="l"/>
              </a:tabLst>
            </a:pPr>
            <a:r>
              <a:rPr sz="2800" i="1" spc="8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00" dirty="0">
                <a:solidFill>
                  <a:srgbClr val="1A2D3F"/>
                </a:solidFill>
                <a:latin typeface="Arial"/>
                <a:cs typeface="Arial"/>
              </a:rPr>
              <a:t>inherited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25" dirty="0">
                <a:solidFill>
                  <a:srgbClr val="1A2D3F"/>
                </a:solidFill>
                <a:latin typeface="Arial"/>
                <a:cs typeface="Arial"/>
              </a:rPr>
              <a:t>attributes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6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445770" marR="715645" indent="-421005">
              <a:lnSpc>
                <a:spcPts val="3160"/>
              </a:lnSpc>
              <a:spcBef>
                <a:spcPts val="1270"/>
              </a:spcBef>
              <a:buChar char="■"/>
              <a:tabLst>
                <a:tab pos="445770" algn="l"/>
                <a:tab pos="446405" algn="l"/>
              </a:tabLst>
            </a:pP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L–attributed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deﬁnitions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allow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natural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order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 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evaluating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attributes: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depth-ﬁrst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left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right</a:t>
            </a:r>
            <a:endParaRPr sz="2800">
              <a:latin typeface="Arial"/>
              <a:cs typeface="Arial"/>
            </a:endParaRPr>
          </a:p>
          <a:p>
            <a:pPr marL="445770" marR="556895" indent="-421005">
              <a:lnSpc>
                <a:spcPts val="3160"/>
              </a:lnSpc>
              <a:spcBef>
                <a:spcPts val="1200"/>
              </a:spcBef>
              <a:buChar char="■"/>
              <a:tabLst>
                <a:tab pos="445770" algn="l"/>
                <a:tab pos="446405" algn="l"/>
              </a:tabLst>
            </a:pPr>
            <a:r>
              <a:rPr sz="2800" spc="10" dirty="0">
                <a:solidFill>
                  <a:srgbClr val="1A2D3F"/>
                </a:solidFill>
                <a:latin typeface="Arial"/>
                <a:cs typeface="Arial"/>
              </a:rPr>
              <a:t>Every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S-attributed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syntax-directed</a:t>
            </a:r>
            <a:r>
              <a:rPr sz="2800" spc="-17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deﬁnition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also 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L–attributed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above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rule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applies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only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 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inherited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165" dirty="0"/>
              <a:t>Depth</a:t>
            </a:r>
            <a:r>
              <a:rPr spc="-310" dirty="0"/>
              <a:t> </a:t>
            </a:r>
            <a:r>
              <a:rPr spc="135" dirty="0"/>
              <a:t>First</a:t>
            </a:r>
            <a:r>
              <a:rPr spc="-305" dirty="0"/>
              <a:t> </a:t>
            </a:r>
            <a:r>
              <a:rPr spc="60" dirty="0"/>
              <a:t>Evaluation</a:t>
            </a:r>
            <a:r>
              <a:rPr spc="-305" dirty="0"/>
              <a:t> </a:t>
            </a:r>
            <a:r>
              <a:rPr spc="285" dirty="0"/>
              <a:t>of  </a:t>
            </a:r>
            <a:r>
              <a:rPr spc="185" dirty="0"/>
              <a:t>L–Attributed</a:t>
            </a:r>
            <a:r>
              <a:rPr spc="-305" dirty="0"/>
              <a:t> </a:t>
            </a:r>
            <a:r>
              <a:rPr spc="165" dirty="0"/>
              <a:t>Deﬁnitions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4622" y="2386587"/>
            <a:ext cx="8402320" cy="279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29700"/>
              </a:lnSpc>
              <a:spcBef>
                <a:spcPts val="100"/>
              </a:spcBef>
              <a:tabLst>
                <a:tab pos="4584065" algn="l"/>
              </a:tabLst>
            </a:pP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Procedure</a:t>
            </a:r>
            <a:r>
              <a:rPr sz="2800" spc="-14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dfvisit(n:</a:t>
            </a:r>
            <a:r>
              <a:rPr sz="2800" spc="-14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1A2D3F"/>
                </a:solidFill>
                <a:latin typeface="Arial"/>
                <a:cs typeface="Arial"/>
              </a:rPr>
              <a:t>node);	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//depth-ﬁrst</a:t>
            </a:r>
            <a:r>
              <a:rPr sz="2800" spc="-21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evaluation 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each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child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00" dirty="0">
                <a:solidFill>
                  <a:srgbClr val="1A2D3F"/>
                </a:solidFill>
                <a:latin typeface="Arial"/>
                <a:cs typeface="Arial"/>
              </a:rPr>
              <a:t>m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1A2D3F"/>
                </a:solidFill>
                <a:latin typeface="Arial"/>
                <a:cs typeface="Arial"/>
              </a:rPr>
              <a:t>n,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75" dirty="0">
                <a:solidFill>
                  <a:srgbClr val="1A2D3F"/>
                </a:solidFill>
                <a:latin typeface="Arial"/>
                <a:cs typeface="Arial"/>
              </a:rPr>
              <a:t>from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left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right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do</a:t>
            </a:r>
            <a:endParaRPr sz="2800">
              <a:latin typeface="Arial"/>
              <a:cs typeface="Arial"/>
            </a:endParaRPr>
          </a:p>
          <a:p>
            <a:pPr marL="926465" marR="1900555">
              <a:lnSpc>
                <a:spcPct val="129700"/>
              </a:lnSpc>
            </a:pP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evaluate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inherited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1A2D3F"/>
                </a:solidFill>
                <a:latin typeface="Arial"/>
                <a:cs typeface="Arial"/>
              </a:rPr>
              <a:t>m; 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dfvisit(m);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00"/>
              </a:spcBef>
            </a:pP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evaluate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synthesized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165" dirty="0"/>
              <a:t>Depth</a:t>
            </a:r>
            <a:r>
              <a:rPr spc="-310" dirty="0"/>
              <a:t> </a:t>
            </a:r>
            <a:r>
              <a:rPr spc="135" dirty="0"/>
              <a:t>First</a:t>
            </a:r>
            <a:r>
              <a:rPr spc="-305" dirty="0"/>
              <a:t> </a:t>
            </a:r>
            <a:r>
              <a:rPr spc="60" dirty="0"/>
              <a:t>Evaluation</a:t>
            </a:r>
            <a:r>
              <a:rPr spc="-305" dirty="0"/>
              <a:t> </a:t>
            </a:r>
            <a:r>
              <a:rPr spc="285" dirty="0"/>
              <a:t>of  </a:t>
            </a:r>
            <a:r>
              <a:rPr spc="185" dirty="0"/>
              <a:t>L–Attributed</a:t>
            </a:r>
            <a:r>
              <a:rPr spc="-305" dirty="0"/>
              <a:t> </a:t>
            </a:r>
            <a:r>
              <a:rPr spc="165" dirty="0"/>
              <a:t>Deﬁnitions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057697" y="2982268"/>
            <a:ext cx="10867653" cy="2353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54616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Translation</a:t>
            </a:r>
            <a:r>
              <a:rPr spc="-340" dirty="0"/>
              <a:t> </a:t>
            </a:r>
            <a:r>
              <a:rPr spc="110" dirty="0"/>
              <a:t>Schemes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7668" y="1971461"/>
            <a:ext cx="9071610" cy="26358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395605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translation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scheme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context-free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grammar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 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which:</a:t>
            </a:r>
            <a:endParaRPr sz="2800">
              <a:latin typeface="Arial"/>
              <a:cs typeface="Arial"/>
            </a:endParaRPr>
          </a:p>
          <a:p>
            <a:pPr marL="963930" marR="981710" lvl="1" indent="-405130">
              <a:lnSpc>
                <a:spcPts val="3160"/>
              </a:lnSpc>
              <a:spcBef>
                <a:spcPts val="695"/>
              </a:spcBef>
              <a:buChar char="–"/>
              <a:tabLst>
                <a:tab pos="963930" algn="l"/>
                <a:tab pos="964565" algn="l"/>
              </a:tabLst>
            </a:pPr>
            <a:r>
              <a:rPr sz="2800" i="1" spc="125" dirty="0">
                <a:solidFill>
                  <a:srgbClr val="1A2D3F"/>
                </a:solidFill>
                <a:latin typeface="Arial"/>
                <a:cs typeface="Arial"/>
              </a:rPr>
              <a:t>attributes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45" dirty="0">
                <a:solidFill>
                  <a:srgbClr val="1A2D3F"/>
                </a:solidFill>
                <a:latin typeface="Arial"/>
                <a:cs typeface="Arial"/>
              </a:rPr>
              <a:t>are</a:t>
            </a:r>
            <a:r>
              <a:rPr sz="2800" i="1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70" dirty="0">
                <a:solidFill>
                  <a:srgbClr val="1A2D3F"/>
                </a:solidFill>
                <a:latin typeface="Arial"/>
                <a:cs typeface="Arial"/>
              </a:rPr>
              <a:t>associated</a:t>
            </a:r>
            <a:r>
              <a:rPr sz="2800" i="1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55" dirty="0">
                <a:solidFill>
                  <a:srgbClr val="1A2D3F"/>
                </a:solidFill>
                <a:latin typeface="Arial"/>
                <a:cs typeface="Arial"/>
              </a:rPr>
              <a:t>with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i="1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05" dirty="0">
                <a:solidFill>
                  <a:srgbClr val="1A2D3F"/>
                </a:solidFill>
                <a:latin typeface="Arial"/>
                <a:cs typeface="Arial"/>
              </a:rPr>
              <a:t>grammar  </a:t>
            </a:r>
            <a:r>
              <a:rPr sz="2800" i="1" spc="85" dirty="0">
                <a:solidFill>
                  <a:srgbClr val="1A2D3F"/>
                </a:solidFill>
                <a:latin typeface="Arial"/>
                <a:cs typeface="Arial"/>
              </a:rPr>
              <a:t>symbols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55" dirty="0">
                <a:solidFill>
                  <a:srgbClr val="1A2D3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963930" marR="5080" lvl="1" indent="-405130">
              <a:lnSpc>
                <a:spcPts val="3160"/>
              </a:lnSpc>
              <a:spcBef>
                <a:spcPts val="700"/>
              </a:spcBef>
              <a:buChar char="–"/>
              <a:tabLst>
                <a:tab pos="963930" algn="l"/>
                <a:tab pos="964565" algn="l"/>
              </a:tabLst>
            </a:pPr>
            <a:r>
              <a:rPr sz="2800" i="1" spc="95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90" dirty="0">
                <a:solidFill>
                  <a:srgbClr val="1A2D3F"/>
                </a:solidFill>
                <a:latin typeface="Arial"/>
                <a:cs typeface="Arial"/>
              </a:rPr>
              <a:t>actions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80" dirty="0">
                <a:solidFill>
                  <a:srgbClr val="1A2D3F"/>
                </a:solidFill>
                <a:latin typeface="Arial"/>
                <a:cs typeface="Arial"/>
              </a:rPr>
              <a:t>enclosed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14" dirty="0">
                <a:solidFill>
                  <a:srgbClr val="1A2D3F"/>
                </a:solidFill>
                <a:latin typeface="Arial"/>
                <a:cs typeface="Arial"/>
              </a:rPr>
              <a:t>between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70" dirty="0">
                <a:solidFill>
                  <a:srgbClr val="1A2D3F"/>
                </a:solidFill>
                <a:latin typeface="Arial"/>
                <a:cs typeface="Arial"/>
              </a:rPr>
              <a:t>braces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-85" dirty="0">
                <a:solidFill>
                  <a:srgbClr val="1A2D3F"/>
                </a:solidFill>
                <a:latin typeface="Arial"/>
                <a:cs typeface="Arial"/>
              </a:rPr>
              <a:t>{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-85" dirty="0">
                <a:solidFill>
                  <a:srgbClr val="1A2D3F"/>
                </a:solidFill>
                <a:latin typeface="Arial"/>
                <a:cs typeface="Arial"/>
              </a:rPr>
              <a:t>}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50" dirty="0">
                <a:solidFill>
                  <a:srgbClr val="1A2D3F"/>
                </a:solidFill>
                <a:latin typeface="Arial"/>
                <a:cs typeface="Arial"/>
              </a:rPr>
              <a:t>are  </a:t>
            </a:r>
            <a:r>
              <a:rPr sz="2800" i="1" spc="100" dirty="0">
                <a:solidFill>
                  <a:srgbClr val="1A2D3F"/>
                </a:solidFill>
                <a:latin typeface="Arial"/>
                <a:cs typeface="Arial"/>
              </a:rPr>
              <a:t>inserted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25" dirty="0">
                <a:solidFill>
                  <a:srgbClr val="1A2D3F"/>
                </a:solidFill>
                <a:latin typeface="Arial"/>
                <a:cs typeface="Arial"/>
              </a:rPr>
              <a:t>within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30" dirty="0">
                <a:solidFill>
                  <a:srgbClr val="1A2D3F"/>
                </a:solidFill>
                <a:latin typeface="Arial"/>
                <a:cs typeface="Arial"/>
              </a:rPr>
              <a:t>right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60" dirty="0">
                <a:solidFill>
                  <a:srgbClr val="1A2D3F"/>
                </a:solidFill>
                <a:latin typeface="Arial"/>
                <a:cs typeface="Arial"/>
              </a:rPr>
              <a:t>sides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05" dirty="0">
                <a:solidFill>
                  <a:srgbClr val="1A2D3F"/>
                </a:solidFill>
                <a:latin typeface="Arial"/>
                <a:cs typeface="Arial"/>
              </a:rPr>
              <a:t>productions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800" y="4607346"/>
            <a:ext cx="5943587" cy="2028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54616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Translation</a:t>
            </a:r>
            <a:r>
              <a:rPr spc="-340" dirty="0"/>
              <a:t> </a:t>
            </a:r>
            <a:r>
              <a:rPr spc="110" dirty="0"/>
              <a:t>Schemes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276689"/>
            <a:ext cx="9181465" cy="220916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545465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translation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schemes,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we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use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term</a:t>
            </a:r>
            <a:r>
              <a:rPr sz="2800" spc="-20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30" dirty="0">
                <a:solidFill>
                  <a:srgbClr val="1A2D3F"/>
                </a:solidFill>
                <a:latin typeface="Arial"/>
                <a:cs typeface="Arial"/>
              </a:rPr>
              <a:t>semantic  </a:t>
            </a:r>
            <a:r>
              <a:rPr sz="2800" b="1" spc="20" dirty="0">
                <a:solidFill>
                  <a:srgbClr val="1A2D3F"/>
                </a:solidFill>
                <a:latin typeface="Arial"/>
                <a:cs typeface="Arial"/>
              </a:rPr>
              <a:t>action</a:t>
            </a:r>
            <a:r>
              <a:rPr sz="2800" b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instead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30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b="1" spc="-21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1A2D3F"/>
                </a:solidFill>
                <a:latin typeface="Arial"/>
                <a:cs typeface="Arial"/>
              </a:rPr>
              <a:t>rule</a:t>
            </a:r>
            <a:r>
              <a:rPr sz="2800" b="1" spc="-204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used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  <a:p>
            <a:pPr marL="433070">
              <a:lnSpc>
                <a:spcPts val="3085"/>
              </a:lnSpc>
            </a:pP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syntax-directed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deﬁnitions</a:t>
            </a:r>
            <a:endParaRPr sz="2800">
              <a:latin typeface="Arial"/>
              <a:cs typeface="Arial"/>
            </a:endParaRPr>
          </a:p>
          <a:p>
            <a:pPr marL="433070" marR="5080" indent="-421005">
              <a:lnSpc>
                <a:spcPts val="3160"/>
              </a:lnSpc>
              <a:spcBef>
                <a:spcPts val="12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position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action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right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side 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indicates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when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action</a:t>
            </a:r>
            <a:r>
              <a:rPr sz="2800" spc="-17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will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be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evaluated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668" y="476542"/>
            <a:ext cx="8972550" cy="12547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5080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u="heavy" spc="15" dirty="0">
                <a:solidFill>
                  <a:srgbClr val="1A2D3F"/>
                </a:solidFill>
                <a:uFill>
                  <a:solidFill>
                    <a:srgbClr val="1A2D3F"/>
                  </a:solidFill>
                </a:uFill>
                <a:latin typeface="Arial"/>
                <a:cs typeface="Arial"/>
              </a:rPr>
              <a:t>Example:</a:t>
            </a:r>
            <a:r>
              <a:rPr sz="2800" spc="-19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simple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translation</a:t>
            </a:r>
            <a:r>
              <a:rPr sz="2800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scheme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</a:t>
            </a:r>
            <a:r>
              <a:rPr sz="2800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converts 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inﬁx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expression </a:t>
            </a:r>
            <a:r>
              <a:rPr sz="2800" spc="195" dirty="0">
                <a:solidFill>
                  <a:srgbClr val="1A2D3F"/>
                </a:solidFill>
                <a:latin typeface="Arial"/>
                <a:cs typeface="Arial"/>
              </a:rPr>
              <a:t>to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corresponding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postﬁx 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expression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27258" y="2041570"/>
            <a:ext cx="8089846" cy="4480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622" y="5206269"/>
            <a:ext cx="9229725" cy="12547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3160"/>
              </a:lnSpc>
              <a:spcBef>
                <a:spcPts val="370"/>
              </a:spcBef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depth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ﬁrst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traversal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parse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tree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(executing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semantic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actions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order)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will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produce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postﬁx 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representation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inﬁx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expression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7697" y="272974"/>
            <a:ext cx="10778353" cy="421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19887"/>
            <a:ext cx="8964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Translation </a:t>
            </a:r>
            <a:r>
              <a:rPr spc="120" dirty="0"/>
              <a:t>Scheme</a:t>
            </a:r>
            <a:r>
              <a:rPr spc="-670" dirty="0"/>
              <a:t> </a:t>
            </a:r>
            <a:r>
              <a:rPr spc="12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2103" y="1717344"/>
            <a:ext cx="10816590" cy="5010346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58800" marR="520065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558800" algn="l"/>
                <a:tab pos="559435" algn="l"/>
              </a:tabLst>
            </a:pP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If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translation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scheme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has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5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contain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45" dirty="0">
                <a:solidFill>
                  <a:srgbClr val="1A2D3F"/>
                </a:solidFill>
                <a:latin typeface="Arial"/>
                <a:cs typeface="Arial"/>
              </a:rPr>
              <a:t>both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synthesized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 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inherited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attributes,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we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1A2D3F"/>
                </a:solidFill>
                <a:latin typeface="Arial"/>
                <a:cs typeface="Arial"/>
              </a:rPr>
              <a:t>have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observe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following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rules:</a:t>
            </a:r>
            <a:endParaRPr sz="2800" dirty="0">
              <a:latin typeface="Arial"/>
              <a:cs typeface="Arial"/>
            </a:endParaRPr>
          </a:p>
          <a:p>
            <a:pPr marL="688975" marR="611505" indent="-576580">
              <a:lnSpc>
                <a:spcPts val="3160"/>
              </a:lnSpc>
              <a:spcBef>
                <a:spcPts val="1195"/>
              </a:spcBef>
              <a:buAutoNum type="arabicPeriod"/>
              <a:tabLst>
                <a:tab pos="688975" algn="l"/>
                <a:tab pos="689610" algn="l"/>
              </a:tabLst>
            </a:pP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An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inherited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symbol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on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right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side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 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production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1A2D3F"/>
                </a:solidFill>
                <a:latin typeface="Arial"/>
                <a:cs typeface="Arial"/>
              </a:rPr>
              <a:t>must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be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computed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action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before 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symbol.</a:t>
            </a:r>
            <a:endParaRPr sz="2800" dirty="0">
              <a:latin typeface="Arial"/>
              <a:cs typeface="Arial"/>
            </a:endParaRPr>
          </a:p>
          <a:p>
            <a:pPr marL="688975" marR="464820" indent="-624205">
              <a:lnSpc>
                <a:spcPts val="3160"/>
              </a:lnSpc>
              <a:spcBef>
                <a:spcPts val="1195"/>
              </a:spcBef>
              <a:buAutoNum type="arabicPeriod"/>
              <a:tabLst>
                <a:tab pos="688975" algn="l"/>
                <a:tab pos="689610" algn="l"/>
              </a:tabLst>
            </a:pP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action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1A2D3F"/>
                </a:solidFill>
                <a:latin typeface="Arial"/>
                <a:cs typeface="Arial"/>
              </a:rPr>
              <a:t>must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not</a:t>
            </a:r>
            <a:r>
              <a:rPr sz="2800" spc="-17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refer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synthesized</a:t>
            </a:r>
            <a:r>
              <a:rPr sz="2800" spc="-17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 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symbol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right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action.</a:t>
            </a:r>
            <a:endParaRPr sz="2800" dirty="0">
              <a:latin typeface="Arial"/>
              <a:cs typeface="Arial"/>
            </a:endParaRPr>
          </a:p>
          <a:p>
            <a:pPr marL="688975" marR="466725" indent="-638810">
              <a:lnSpc>
                <a:spcPts val="3160"/>
              </a:lnSpc>
              <a:spcBef>
                <a:spcPts val="1200"/>
              </a:spcBef>
              <a:buAutoNum type="arabicPeriod"/>
              <a:tabLst>
                <a:tab pos="688975" algn="l"/>
                <a:tab pos="689610" algn="l"/>
              </a:tabLst>
            </a:pP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synthesized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non-terminal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on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left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can 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only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be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computed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after </a:t>
            </a:r>
            <a:r>
              <a:rPr sz="2800" spc="20" dirty="0">
                <a:solidFill>
                  <a:srgbClr val="1A2D3F"/>
                </a:solidFill>
                <a:latin typeface="Arial"/>
                <a:cs typeface="Arial"/>
              </a:rPr>
              <a:t>all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 </a:t>
            </a:r>
            <a:r>
              <a:rPr sz="2800" spc="175" dirty="0">
                <a:solidFill>
                  <a:srgbClr val="1A2D3F"/>
                </a:solidFill>
                <a:latin typeface="Arial"/>
                <a:cs typeface="Arial"/>
              </a:rPr>
              <a:t>it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references </a:t>
            </a:r>
            <a:r>
              <a:rPr sz="2800" spc="35" dirty="0">
                <a:solidFill>
                  <a:srgbClr val="1A2D3F"/>
                </a:solidFill>
                <a:latin typeface="Arial"/>
                <a:cs typeface="Arial"/>
              </a:rPr>
              <a:t>have 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been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computed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1A2D3F"/>
                </a:solidFill>
                <a:latin typeface="Arial"/>
                <a:cs typeface="Arial"/>
              </a:rPr>
              <a:t>(we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normally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put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this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action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at</a:t>
            </a:r>
            <a:endParaRPr sz="2800" dirty="0">
              <a:latin typeface="Arial"/>
              <a:cs typeface="Arial"/>
            </a:endParaRPr>
          </a:p>
          <a:p>
            <a:pPr marL="688975">
              <a:lnSpc>
                <a:spcPts val="3085"/>
              </a:lnSpc>
            </a:pP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end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right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side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production).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endParaRPr sz="3000" baseline="-3055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8964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Translation </a:t>
            </a:r>
            <a:r>
              <a:rPr spc="120" dirty="0"/>
              <a:t>Scheme</a:t>
            </a:r>
            <a:r>
              <a:rPr spc="-670" dirty="0"/>
              <a:t> </a:t>
            </a:r>
            <a:r>
              <a:rPr spc="12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276689"/>
            <a:ext cx="9316085" cy="26104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441959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75" dirty="0">
                <a:solidFill>
                  <a:srgbClr val="1A2D3F"/>
                </a:solidFill>
                <a:latin typeface="Arial"/>
                <a:cs typeface="Arial"/>
              </a:rPr>
              <a:t>With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an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L–attributed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syntax-directed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deﬁnition,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75" dirty="0">
                <a:solidFill>
                  <a:srgbClr val="1A2D3F"/>
                </a:solidFill>
                <a:latin typeface="Arial"/>
                <a:cs typeface="Arial"/>
              </a:rPr>
              <a:t>it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  </a:t>
            </a:r>
            <a:r>
              <a:rPr sz="2800" spc="35" dirty="0">
                <a:solidFill>
                  <a:srgbClr val="1A2D3F"/>
                </a:solidFill>
                <a:latin typeface="Arial"/>
                <a:cs typeface="Arial"/>
              </a:rPr>
              <a:t>always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possible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construct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corresponding  translation scheme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which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satisﬁes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these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three 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conditions</a:t>
            </a:r>
            <a:endParaRPr sz="2800">
              <a:latin typeface="Arial"/>
              <a:cs typeface="Arial"/>
            </a:endParaRPr>
          </a:p>
          <a:p>
            <a:pPr marL="433070" marR="5080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This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may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not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be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possible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general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syntax-directed 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translation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9318" y="129674"/>
            <a:ext cx="9029806" cy="6583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4779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Semantic</a:t>
            </a:r>
            <a:r>
              <a:rPr spc="-345" dirty="0"/>
              <a:t> </a:t>
            </a:r>
            <a:r>
              <a:rPr spc="8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276689"/>
            <a:ext cx="9095740" cy="34378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94615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analysis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(dependent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1A2D3F"/>
                </a:solidFill>
                <a:latin typeface="Arial"/>
                <a:cs typeface="Arial"/>
              </a:rPr>
              <a:t>language):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1A2D3F"/>
                </a:solidFill>
                <a:latin typeface="Arial"/>
                <a:cs typeface="Arial"/>
              </a:rPr>
              <a:t>e.g., 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specifying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wrong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types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(int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 </a:t>
            </a:r>
            <a:r>
              <a:rPr sz="2800" spc="-80" dirty="0">
                <a:solidFill>
                  <a:srgbClr val="1A2D3F"/>
                </a:solidFill>
                <a:latin typeface="Arial"/>
                <a:cs typeface="Arial"/>
              </a:rPr>
              <a:t>=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b+c </a:t>
            </a:r>
            <a:r>
              <a:rPr sz="2800" spc="-10" dirty="0">
                <a:solidFill>
                  <a:srgbClr val="1A2D3F"/>
                </a:solidFill>
                <a:latin typeface="Arial"/>
                <a:cs typeface="Arial"/>
              </a:rPr>
              <a:t>(c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cannot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be 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string)),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buffer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overﬂows,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divide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by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zero</a:t>
            </a:r>
            <a:endParaRPr sz="2800">
              <a:latin typeface="Arial"/>
              <a:cs typeface="Arial"/>
            </a:endParaRPr>
          </a:p>
          <a:p>
            <a:pPr marL="963930" lvl="1" indent="-405765">
              <a:lnSpc>
                <a:spcPct val="100000"/>
              </a:lnSpc>
              <a:spcBef>
                <a:spcPts val="425"/>
              </a:spcBef>
              <a:buChar char="–"/>
              <a:tabLst>
                <a:tab pos="963930" algn="l"/>
                <a:tab pos="964565" algn="l"/>
              </a:tabLst>
            </a:pPr>
            <a:r>
              <a:rPr sz="2800" i="1" spc="40" dirty="0">
                <a:solidFill>
                  <a:srgbClr val="1A2D3F"/>
                </a:solidFill>
                <a:latin typeface="Arial"/>
                <a:cs typeface="Arial"/>
              </a:rPr>
              <a:t>Scoping: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-75" dirty="0">
                <a:solidFill>
                  <a:srgbClr val="1A2D3F"/>
                </a:solidFill>
                <a:latin typeface="Arial"/>
                <a:cs typeface="Arial"/>
              </a:rPr>
              <a:t>e.g.,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20" dirty="0">
                <a:solidFill>
                  <a:srgbClr val="1A2D3F"/>
                </a:solidFill>
                <a:latin typeface="Arial"/>
                <a:cs typeface="Arial"/>
              </a:rPr>
              <a:t>all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55" dirty="0">
                <a:solidFill>
                  <a:srgbClr val="1A2D3F"/>
                </a:solidFill>
                <a:latin typeface="Arial"/>
                <a:cs typeface="Arial"/>
              </a:rPr>
              <a:t>variables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40" dirty="0">
                <a:solidFill>
                  <a:srgbClr val="1A2D3F"/>
                </a:solidFill>
                <a:latin typeface="Arial"/>
                <a:cs typeface="Arial"/>
              </a:rPr>
              <a:t>must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90" dirty="0">
                <a:solidFill>
                  <a:srgbClr val="1A2D3F"/>
                </a:solidFill>
                <a:latin typeface="Arial"/>
                <a:cs typeface="Arial"/>
              </a:rPr>
              <a:t>be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75" dirty="0">
                <a:solidFill>
                  <a:srgbClr val="1A2D3F"/>
                </a:solidFill>
                <a:latin typeface="Arial"/>
                <a:cs typeface="Arial"/>
              </a:rPr>
              <a:t>declared</a:t>
            </a:r>
            <a:endParaRPr sz="2800">
              <a:latin typeface="Arial"/>
              <a:cs typeface="Arial"/>
            </a:endParaRPr>
          </a:p>
          <a:p>
            <a:pPr marL="963930" marR="5080" lvl="1" indent="-405130">
              <a:lnSpc>
                <a:spcPts val="3160"/>
              </a:lnSpc>
              <a:spcBef>
                <a:spcPts val="770"/>
              </a:spcBef>
              <a:buChar char="–"/>
              <a:tabLst>
                <a:tab pos="963930" algn="l"/>
                <a:tab pos="964565" algn="l"/>
              </a:tabLst>
            </a:pPr>
            <a:r>
              <a:rPr sz="2800" i="1" spc="15" dirty="0">
                <a:solidFill>
                  <a:srgbClr val="1A2D3F"/>
                </a:solidFill>
                <a:latin typeface="Arial"/>
                <a:cs typeface="Arial"/>
              </a:rPr>
              <a:t>Typing: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00" dirty="0">
                <a:solidFill>
                  <a:srgbClr val="1A2D3F"/>
                </a:solidFill>
                <a:latin typeface="Arial"/>
                <a:cs typeface="Arial"/>
              </a:rPr>
              <a:t>certain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95" dirty="0">
                <a:solidFill>
                  <a:srgbClr val="1A2D3F"/>
                </a:solidFill>
                <a:latin typeface="Arial"/>
                <a:cs typeface="Arial"/>
              </a:rPr>
              <a:t>operations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80" dirty="0">
                <a:solidFill>
                  <a:srgbClr val="1A2D3F"/>
                </a:solidFill>
                <a:latin typeface="Arial"/>
                <a:cs typeface="Arial"/>
              </a:rPr>
              <a:t>only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55" dirty="0">
                <a:solidFill>
                  <a:srgbClr val="1A2D3F"/>
                </a:solidFill>
                <a:latin typeface="Arial"/>
                <a:cs typeface="Arial"/>
              </a:rPr>
              <a:t>can</a:t>
            </a:r>
            <a:r>
              <a:rPr sz="2800" i="1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90" dirty="0">
                <a:solidFill>
                  <a:srgbClr val="1A2D3F"/>
                </a:solidFill>
                <a:latin typeface="Arial"/>
                <a:cs typeface="Arial"/>
              </a:rPr>
              <a:t>be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30" dirty="0">
                <a:solidFill>
                  <a:srgbClr val="1A2D3F"/>
                </a:solidFill>
                <a:latin typeface="Arial"/>
                <a:cs typeface="Arial"/>
              </a:rPr>
              <a:t>performed  </a:t>
            </a:r>
            <a:r>
              <a:rPr sz="2800" i="1" spc="95" dirty="0">
                <a:solidFill>
                  <a:srgbClr val="1A2D3F"/>
                </a:solidFill>
                <a:latin typeface="Arial"/>
                <a:cs typeface="Arial"/>
              </a:rPr>
              <a:t>on </a:t>
            </a:r>
            <a:r>
              <a:rPr sz="2800" i="1" spc="15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i="1" spc="100" dirty="0">
                <a:solidFill>
                  <a:srgbClr val="1A2D3F"/>
                </a:solidFill>
                <a:latin typeface="Arial"/>
                <a:cs typeface="Arial"/>
              </a:rPr>
              <a:t>certain </a:t>
            </a:r>
            <a:r>
              <a:rPr sz="2800" i="1" spc="120" dirty="0">
                <a:solidFill>
                  <a:srgbClr val="1A2D3F"/>
                </a:solidFill>
                <a:latin typeface="Arial"/>
                <a:cs typeface="Arial"/>
              </a:rPr>
              <a:t>types </a:t>
            </a:r>
            <a:r>
              <a:rPr sz="2800" i="1" spc="180" dirty="0">
                <a:solidFill>
                  <a:srgbClr val="1A2D3F"/>
                </a:solidFill>
                <a:latin typeface="Arial"/>
                <a:cs typeface="Arial"/>
              </a:rPr>
              <a:t>of </a:t>
            </a:r>
            <a:r>
              <a:rPr sz="2800" i="1" spc="35" dirty="0">
                <a:solidFill>
                  <a:srgbClr val="1A2D3F"/>
                </a:solidFill>
                <a:latin typeface="Arial"/>
                <a:cs typeface="Arial"/>
              </a:rPr>
              <a:t>variables; </a:t>
            </a:r>
            <a:r>
              <a:rPr sz="2800" i="1" spc="-75" dirty="0">
                <a:solidFill>
                  <a:srgbClr val="1A2D3F"/>
                </a:solidFill>
                <a:latin typeface="Arial"/>
                <a:cs typeface="Arial"/>
              </a:rPr>
              <a:t>e.g., </a:t>
            </a:r>
            <a:r>
              <a:rPr sz="2800" i="1" spc="75" dirty="0">
                <a:solidFill>
                  <a:srgbClr val="1A2D3F"/>
                </a:solidFill>
                <a:latin typeface="Arial"/>
                <a:cs typeface="Arial"/>
              </a:rPr>
              <a:t>actual  </a:t>
            </a:r>
            <a:r>
              <a:rPr sz="2800" i="1" spc="100" dirty="0">
                <a:solidFill>
                  <a:srgbClr val="1A2D3F"/>
                </a:solidFill>
                <a:latin typeface="Arial"/>
                <a:cs typeface="Arial"/>
              </a:rPr>
              <a:t>parameter</a:t>
            </a:r>
            <a:r>
              <a:rPr sz="2800" i="1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20" dirty="0">
                <a:solidFill>
                  <a:srgbClr val="1A2D3F"/>
                </a:solidFill>
                <a:latin typeface="Arial"/>
                <a:cs typeface="Arial"/>
              </a:rPr>
              <a:t>types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35" dirty="0">
                <a:solidFill>
                  <a:srgbClr val="1A2D3F"/>
                </a:solidFill>
                <a:latin typeface="Arial"/>
                <a:cs typeface="Arial"/>
              </a:rPr>
              <a:t>have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i="1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20" dirty="0">
                <a:solidFill>
                  <a:srgbClr val="1A2D3F"/>
                </a:solidFill>
                <a:latin typeface="Arial"/>
                <a:cs typeface="Arial"/>
              </a:rPr>
              <a:t>match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14" dirty="0">
                <a:solidFill>
                  <a:srgbClr val="1A2D3F"/>
                </a:solidFill>
                <a:latin typeface="Arial"/>
                <a:cs typeface="Arial"/>
              </a:rPr>
              <a:t>formal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00" dirty="0">
                <a:solidFill>
                  <a:srgbClr val="1A2D3F"/>
                </a:solidFill>
                <a:latin typeface="Arial"/>
                <a:cs typeface="Arial"/>
              </a:rPr>
              <a:t>parameter  </a:t>
            </a:r>
            <a:r>
              <a:rPr sz="2800" i="1" spc="120" dirty="0">
                <a:solidFill>
                  <a:srgbClr val="1A2D3F"/>
                </a:solidFill>
                <a:latin typeface="Arial"/>
                <a:cs typeface="Arial"/>
              </a:rPr>
              <a:t>types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571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Top-Down</a:t>
            </a:r>
            <a:r>
              <a:rPr spc="-330" dirty="0"/>
              <a:t> </a:t>
            </a:r>
            <a:r>
              <a:rPr spc="8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276689"/>
            <a:ext cx="9879330" cy="31642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376555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L–attributed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deﬁnitions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can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be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evaluated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top-down 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fashion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(predictive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parsing)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with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translation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schemes</a:t>
            </a:r>
            <a:endParaRPr sz="2800">
              <a:latin typeface="Arial"/>
              <a:cs typeface="Arial"/>
            </a:endParaRPr>
          </a:p>
          <a:p>
            <a:pPr marL="433070" marR="984885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Since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no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grammar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with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left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recursion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can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be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parsed 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deterministically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top-down,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we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used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left-recursion 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elimination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  <a:p>
            <a:pPr marL="433070" marR="5080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algorithm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elimination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left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recursion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9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extended 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evaluate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action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1A2D3F"/>
                </a:solidFill>
                <a:latin typeface="Arial"/>
                <a:cs typeface="Arial"/>
              </a:rPr>
              <a:t>attribute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114" dirty="0"/>
              <a:t>Eliminating</a:t>
            </a:r>
            <a:r>
              <a:rPr spc="-300" dirty="0"/>
              <a:t> </a:t>
            </a:r>
            <a:r>
              <a:rPr spc="265" dirty="0"/>
              <a:t>Left</a:t>
            </a:r>
            <a:r>
              <a:rPr spc="-295" dirty="0"/>
              <a:t> </a:t>
            </a:r>
            <a:r>
              <a:rPr spc="80" dirty="0"/>
              <a:t>Recursion</a:t>
            </a:r>
            <a:r>
              <a:rPr spc="-295" dirty="0"/>
              <a:t> </a:t>
            </a:r>
            <a:r>
              <a:rPr spc="275" dirty="0"/>
              <a:t>from</a:t>
            </a:r>
            <a:r>
              <a:rPr spc="-295" dirty="0"/>
              <a:t> </a:t>
            </a:r>
            <a:r>
              <a:rPr spc="-40" dirty="0"/>
              <a:t>a  </a:t>
            </a:r>
            <a:r>
              <a:rPr spc="85" dirty="0"/>
              <a:t>Translation</a:t>
            </a:r>
            <a:r>
              <a:rPr spc="-290" dirty="0"/>
              <a:t> </a:t>
            </a:r>
            <a:r>
              <a:rPr spc="120" dirty="0"/>
              <a:t>Scheme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429088"/>
            <a:ext cx="9284335" cy="16560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5080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We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can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implement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translation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L–attributed 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deﬁnition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 </a:t>
            </a: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top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down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parser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by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using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spc="140" dirty="0">
                <a:solidFill>
                  <a:srgbClr val="1A2D3F"/>
                </a:solidFill>
                <a:latin typeface="Arial"/>
                <a:cs typeface="Arial"/>
              </a:rPr>
              <a:t>method 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similar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removal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left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recursion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75" dirty="0">
                <a:solidFill>
                  <a:srgbClr val="1A2D3F"/>
                </a:solidFill>
                <a:latin typeface="Arial"/>
                <a:cs typeface="Arial"/>
              </a:rPr>
              <a:t>from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grammar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with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following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rule: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4305" y="388974"/>
            <a:ext cx="11253927" cy="6216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114" dirty="0"/>
              <a:t>Eliminating</a:t>
            </a:r>
            <a:r>
              <a:rPr spc="-300" dirty="0"/>
              <a:t> </a:t>
            </a:r>
            <a:r>
              <a:rPr spc="265" dirty="0"/>
              <a:t>Left</a:t>
            </a:r>
            <a:r>
              <a:rPr spc="-295" dirty="0"/>
              <a:t> </a:t>
            </a:r>
            <a:r>
              <a:rPr spc="80" dirty="0"/>
              <a:t>Recursion</a:t>
            </a:r>
            <a:r>
              <a:rPr spc="-295" dirty="0"/>
              <a:t> </a:t>
            </a:r>
            <a:r>
              <a:rPr spc="275" dirty="0"/>
              <a:t>from</a:t>
            </a:r>
            <a:r>
              <a:rPr spc="-295" dirty="0"/>
              <a:t> </a:t>
            </a:r>
            <a:r>
              <a:rPr spc="-40" dirty="0"/>
              <a:t>a  </a:t>
            </a:r>
            <a:r>
              <a:rPr spc="85" dirty="0"/>
              <a:t>Translation</a:t>
            </a:r>
            <a:r>
              <a:rPr spc="-290" dirty="0"/>
              <a:t> </a:t>
            </a:r>
            <a:r>
              <a:rPr spc="120" dirty="0"/>
              <a:t>Scheme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429088"/>
            <a:ext cx="9285605" cy="30118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5080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inherited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 </a:t>
            </a:r>
            <a:r>
              <a:rPr sz="2800" b="1" spc="-40" dirty="0">
                <a:solidFill>
                  <a:srgbClr val="1A2D3F"/>
                </a:solidFill>
                <a:latin typeface="Arial"/>
                <a:cs typeface="Arial"/>
              </a:rPr>
              <a:t>R.i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evaluated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immediately 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before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use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 </a:t>
            </a:r>
            <a:r>
              <a:rPr sz="2800" b="1" spc="-5" dirty="0">
                <a:solidFill>
                  <a:srgbClr val="1A2D3F"/>
                </a:solidFill>
                <a:latin typeface="Arial"/>
                <a:cs typeface="Arial"/>
              </a:rPr>
              <a:t>R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spc="10" dirty="0">
                <a:solidFill>
                  <a:srgbClr val="1A2D3F"/>
                </a:solidFill>
                <a:latin typeface="Arial"/>
                <a:cs typeface="Arial"/>
              </a:rPr>
              <a:t>body,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while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synthesized 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1A2D3F"/>
                </a:solidFill>
                <a:latin typeface="Arial"/>
                <a:cs typeface="Arial"/>
              </a:rPr>
              <a:t>A.a</a:t>
            </a:r>
            <a:r>
              <a:rPr sz="2800" b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1A2D3F"/>
                </a:solidFill>
                <a:latin typeface="Arial"/>
                <a:cs typeface="Arial"/>
              </a:rPr>
              <a:t>R.s</a:t>
            </a:r>
            <a:r>
              <a:rPr sz="2800" b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are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evaluated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at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ends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productions</a:t>
            </a:r>
            <a:endParaRPr sz="2800">
              <a:latin typeface="Arial"/>
              <a:cs typeface="Arial"/>
            </a:endParaRPr>
          </a:p>
          <a:p>
            <a:pPr marL="433070" marR="246379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5" dirty="0">
                <a:solidFill>
                  <a:srgbClr val="1A2D3F"/>
                </a:solidFill>
                <a:latin typeface="Arial"/>
                <a:cs typeface="Arial"/>
              </a:rPr>
              <a:t>Thus,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whatever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values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are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needed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compute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these 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will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be </a:t>
            </a:r>
            <a:r>
              <a:rPr sz="2800" spc="35" dirty="0">
                <a:solidFill>
                  <a:srgbClr val="1A2D3F"/>
                </a:solidFill>
                <a:latin typeface="Arial"/>
                <a:cs typeface="Arial"/>
              </a:rPr>
              <a:t>available </a:t>
            </a:r>
            <a:r>
              <a:rPr sz="2800" spc="175" dirty="0">
                <a:solidFill>
                  <a:srgbClr val="1A2D3F"/>
                </a:solidFill>
                <a:latin typeface="Arial"/>
                <a:cs typeface="Arial"/>
              </a:rPr>
              <a:t>from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what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has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been 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computed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left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622" y="629837"/>
            <a:ext cx="5071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0" dirty="0">
                <a:solidFill>
                  <a:srgbClr val="1A2D3F"/>
                </a:solidFill>
                <a:latin typeface="Arial"/>
                <a:cs typeface="Arial"/>
              </a:rPr>
              <a:t>Evaluation</a:t>
            </a:r>
            <a:r>
              <a:rPr sz="4400" spc="-36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4400" spc="70" dirty="0">
                <a:solidFill>
                  <a:srgbClr val="1A2D3F"/>
                </a:solidFill>
                <a:latin typeface="Arial"/>
                <a:cs typeface="Arial"/>
              </a:rPr>
              <a:t>Example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4622" y="1747280"/>
            <a:ext cx="2155190" cy="113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700"/>
              </a:lnSpc>
              <a:spcBef>
                <a:spcPts val="100"/>
              </a:spcBef>
            </a:pPr>
            <a:r>
              <a:rPr sz="2800" spc="35" dirty="0">
                <a:solidFill>
                  <a:srgbClr val="1A2D3F"/>
                </a:solidFill>
                <a:latin typeface="Arial"/>
                <a:cs typeface="Arial"/>
              </a:rPr>
              <a:t>Evaluation</a:t>
            </a:r>
            <a:r>
              <a:rPr sz="2800" spc="-24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 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string</a:t>
            </a:r>
            <a:r>
              <a:rPr sz="2800" spc="-20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150" dirty="0">
                <a:solidFill>
                  <a:srgbClr val="1A2D3F"/>
                </a:solidFill>
                <a:latin typeface="Arial"/>
                <a:cs typeface="Arial"/>
              </a:rPr>
              <a:t>XYY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8441" y="1537501"/>
            <a:ext cx="7213885" cy="5178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938" y="443549"/>
            <a:ext cx="11248152" cy="5984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855" y="498149"/>
            <a:ext cx="11290627" cy="5916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220" dirty="0"/>
              <a:t>Bottom-Up</a:t>
            </a:r>
            <a:r>
              <a:rPr spc="-290" dirty="0"/>
              <a:t> </a:t>
            </a:r>
            <a:r>
              <a:rPr spc="60" dirty="0"/>
              <a:t>Evaluation</a:t>
            </a:r>
            <a:r>
              <a:rPr spc="-290" dirty="0"/>
              <a:t> </a:t>
            </a:r>
            <a:r>
              <a:rPr spc="285" dirty="0"/>
              <a:t>of</a:t>
            </a:r>
            <a:r>
              <a:rPr spc="-290" dirty="0"/>
              <a:t> </a:t>
            </a:r>
            <a:r>
              <a:rPr spc="155" dirty="0"/>
              <a:t>Inherited  </a:t>
            </a:r>
            <a:r>
              <a:rPr spc="215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429088"/>
            <a:ext cx="9006840" cy="30118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705485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L–attributed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deﬁnitions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are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simple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subclass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 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inherited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attributes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can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be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effectively 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implemented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most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bottom-up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parsers</a:t>
            </a:r>
            <a:endParaRPr sz="2800">
              <a:latin typeface="Arial"/>
              <a:cs typeface="Arial"/>
            </a:endParaRPr>
          </a:p>
          <a:p>
            <a:pPr marL="433070" marR="5080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If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we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are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able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identify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position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inherited 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attribute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stack,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then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simple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assignment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value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stored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stack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may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be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used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implement 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L-attributed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deﬁnition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bottom-up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manner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220" dirty="0"/>
              <a:t>Bottom-Up</a:t>
            </a:r>
            <a:r>
              <a:rPr spc="-290" dirty="0"/>
              <a:t> </a:t>
            </a:r>
            <a:r>
              <a:rPr spc="60" dirty="0"/>
              <a:t>Evaluation</a:t>
            </a:r>
            <a:r>
              <a:rPr spc="-290" dirty="0"/>
              <a:t> </a:t>
            </a:r>
            <a:r>
              <a:rPr spc="285" dirty="0"/>
              <a:t>of</a:t>
            </a:r>
            <a:r>
              <a:rPr spc="-290" dirty="0"/>
              <a:t> </a:t>
            </a:r>
            <a:r>
              <a:rPr spc="155" dirty="0"/>
              <a:t>Inherited  </a:t>
            </a:r>
            <a:r>
              <a:rPr spc="215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429088"/>
            <a:ext cx="9048115" cy="392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 indent="-421005">
              <a:lnSpc>
                <a:spcPts val="3260"/>
              </a:lnSpc>
              <a:spcBef>
                <a:spcPts val="10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1A2D3F"/>
                </a:solidFill>
                <a:latin typeface="Arial"/>
                <a:cs typeface="Arial"/>
              </a:rPr>
              <a:t>method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used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bottom-up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evaluation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  <a:p>
            <a:pPr marL="433070">
              <a:lnSpc>
                <a:spcPts val="3260"/>
              </a:lnSpc>
            </a:pP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S-Attributed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Deﬁnitions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extended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with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conditions:</a:t>
            </a:r>
            <a:endParaRPr sz="2800">
              <a:latin typeface="Arial"/>
              <a:cs typeface="Arial"/>
            </a:endParaRPr>
          </a:p>
          <a:p>
            <a:pPr marL="963930" marR="448309" lvl="1" indent="-405130">
              <a:lnSpc>
                <a:spcPts val="3160"/>
              </a:lnSpc>
              <a:spcBef>
                <a:spcPts val="770"/>
              </a:spcBef>
              <a:buChar char="–"/>
              <a:tabLst>
                <a:tab pos="963930" algn="l"/>
                <a:tab pos="964565" algn="l"/>
              </a:tabLst>
            </a:pPr>
            <a:r>
              <a:rPr sz="2800" i="1" spc="85" dirty="0">
                <a:solidFill>
                  <a:srgbClr val="1A2D3F"/>
                </a:solidFill>
                <a:latin typeface="Arial"/>
                <a:cs typeface="Arial"/>
              </a:rPr>
              <a:t>All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05" dirty="0">
                <a:solidFill>
                  <a:srgbClr val="1A2D3F"/>
                </a:solidFill>
                <a:latin typeface="Arial"/>
                <a:cs typeface="Arial"/>
              </a:rPr>
              <a:t>embedding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95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90" dirty="0">
                <a:solidFill>
                  <a:srgbClr val="1A2D3F"/>
                </a:solidFill>
                <a:latin typeface="Arial"/>
                <a:cs typeface="Arial"/>
              </a:rPr>
              <a:t>actions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95" dirty="0">
                <a:solidFill>
                  <a:srgbClr val="1A2D3F"/>
                </a:solidFill>
                <a:latin typeface="Arial"/>
                <a:cs typeface="Arial"/>
              </a:rPr>
              <a:t>translation  scheme</a:t>
            </a:r>
            <a:r>
              <a:rPr sz="2800" i="1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75" dirty="0">
                <a:solidFill>
                  <a:srgbClr val="1A2D3F"/>
                </a:solidFill>
                <a:latin typeface="Arial"/>
                <a:cs typeface="Arial"/>
              </a:rPr>
              <a:t>should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90" dirty="0">
                <a:solidFill>
                  <a:srgbClr val="1A2D3F"/>
                </a:solidFill>
                <a:latin typeface="Arial"/>
                <a:cs typeface="Arial"/>
              </a:rPr>
              <a:t>be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85" dirty="0">
                <a:solidFill>
                  <a:srgbClr val="1A2D3F"/>
                </a:solidFill>
                <a:latin typeface="Arial"/>
                <a:cs typeface="Arial"/>
              </a:rPr>
              <a:t>end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14" dirty="0">
                <a:solidFill>
                  <a:srgbClr val="1A2D3F"/>
                </a:solidFill>
                <a:latin typeface="Arial"/>
                <a:cs typeface="Arial"/>
              </a:rPr>
              <a:t>production  </a:t>
            </a:r>
            <a:r>
              <a:rPr sz="2800" i="1" spc="70" dirty="0">
                <a:solidFill>
                  <a:srgbClr val="1A2D3F"/>
                </a:solidFill>
                <a:latin typeface="Arial"/>
                <a:cs typeface="Arial"/>
              </a:rPr>
              <a:t>rules</a:t>
            </a:r>
            <a:endParaRPr sz="2800">
              <a:latin typeface="Arial"/>
              <a:cs typeface="Arial"/>
            </a:endParaRPr>
          </a:p>
          <a:p>
            <a:pPr marL="963930" marR="173990" lvl="1" indent="-405130">
              <a:lnSpc>
                <a:spcPts val="3160"/>
              </a:lnSpc>
              <a:spcBef>
                <a:spcPts val="695"/>
              </a:spcBef>
              <a:buChar char="–"/>
              <a:tabLst>
                <a:tab pos="963930" algn="l"/>
                <a:tab pos="964565" algn="l"/>
              </a:tabLst>
            </a:pPr>
            <a:r>
              <a:rPr sz="2800" i="1" spc="85" dirty="0">
                <a:solidFill>
                  <a:srgbClr val="1A2D3F"/>
                </a:solidFill>
                <a:latin typeface="Arial"/>
                <a:cs typeface="Arial"/>
              </a:rPr>
              <a:t>All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00" dirty="0">
                <a:solidFill>
                  <a:srgbClr val="1A2D3F"/>
                </a:solidFill>
                <a:latin typeface="Arial"/>
                <a:cs typeface="Arial"/>
              </a:rPr>
              <a:t>inherited</a:t>
            </a:r>
            <a:r>
              <a:rPr sz="2800" i="1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25" dirty="0">
                <a:solidFill>
                  <a:srgbClr val="1A2D3F"/>
                </a:solidFill>
                <a:latin typeface="Arial"/>
                <a:cs typeface="Arial"/>
              </a:rPr>
              <a:t>attributes</a:t>
            </a:r>
            <a:r>
              <a:rPr sz="2800" i="1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75" dirty="0">
                <a:solidFill>
                  <a:srgbClr val="1A2D3F"/>
                </a:solidFill>
                <a:latin typeface="Arial"/>
                <a:cs typeface="Arial"/>
              </a:rPr>
              <a:t>should</a:t>
            </a:r>
            <a:r>
              <a:rPr sz="2800" i="1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90" dirty="0">
                <a:solidFill>
                  <a:srgbClr val="1A2D3F"/>
                </a:solidFill>
                <a:latin typeface="Arial"/>
                <a:cs typeface="Arial"/>
              </a:rPr>
              <a:t>be</a:t>
            </a:r>
            <a:r>
              <a:rPr sz="2800" i="1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90" dirty="0">
                <a:solidFill>
                  <a:srgbClr val="1A2D3F"/>
                </a:solidFill>
                <a:latin typeface="Arial"/>
                <a:cs typeface="Arial"/>
              </a:rPr>
              <a:t>copied</a:t>
            </a:r>
            <a:r>
              <a:rPr sz="2800" i="1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14" dirty="0">
                <a:solidFill>
                  <a:srgbClr val="1A2D3F"/>
                </a:solidFill>
                <a:latin typeface="Arial"/>
                <a:cs typeface="Arial"/>
              </a:rPr>
              <a:t>into</a:t>
            </a:r>
            <a:r>
              <a:rPr sz="2800" i="1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50" dirty="0">
                <a:solidFill>
                  <a:srgbClr val="1A2D3F"/>
                </a:solidFill>
                <a:latin typeface="Arial"/>
                <a:cs typeface="Arial"/>
              </a:rPr>
              <a:t>the  </a:t>
            </a:r>
            <a:r>
              <a:rPr sz="2800" i="1" spc="65" dirty="0">
                <a:solidFill>
                  <a:srgbClr val="1A2D3F"/>
                </a:solidFill>
                <a:latin typeface="Arial"/>
                <a:cs typeface="Arial"/>
              </a:rPr>
              <a:t>synthesized </a:t>
            </a:r>
            <a:r>
              <a:rPr sz="2800" i="1" spc="125" dirty="0">
                <a:solidFill>
                  <a:srgbClr val="1A2D3F"/>
                </a:solidFill>
                <a:latin typeface="Arial"/>
                <a:cs typeface="Arial"/>
              </a:rPr>
              <a:t>attributes </a:t>
            </a:r>
            <a:r>
              <a:rPr sz="2800" i="1" spc="95" dirty="0">
                <a:solidFill>
                  <a:srgbClr val="1A2D3F"/>
                </a:solidFill>
                <a:latin typeface="Arial"/>
                <a:cs typeface="Arial"/>
              </a:rPr>
              <a:t>(most </a:t>
            </a:r>
            <a:r>
              <a:rPr sz="2800" i="1" spc="180" dirty="0">
                <a:solidFill>
                  <a:srgbClr val="1A2D3F"/>
                </a:solidFill>
                <a:latin typeface="Arial"/>
                <a:cs typeface="Arial"/>
              </a:rPr>
              <a:t>of </a:t>
            </a:r>
            <a:r>
              <a:rPr sz="2800" i="1" spc="15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i="1" spc="155" dirty="0">
                <a:solidFill>
                  <a:srgbClr val="1A2D3F"/>
                </a:solidFill>
                <a:latin typeface="Arial"/>
                <a:cs typeface="Arial"/>
              </a:rPr>
              <a:t>time  </a:t>
            </a:r>
            <a:r>
              <a:rPr sz="2800" i="1" spc="65" dirty="0">
                <a:solidFill>
                  <a:srgbClr val="1A2D3F"/>
                </a:solidFill>
                <a:latin typeface="Arial"/>
                <a:cs typeface="Arial"/>
              </a:rPr>
              <a:t>synthesized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25" dirty="0">
                <a:solidFill>
                  <a:srgbClr val="1A2D3F"/>
                </a:solidFill>
                <a:latin typeface="Arial"/>
                <a:cs typeface="Arial"/>
              </a:rPr>
              <a:t>attributes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05" dirty="0">
                <a:solidFill>
                  <a:srgbClr val="1A2D3F"/>
                </a:solidFill>
                <a:latin typeface="Arial"/>
                <a:cs typeface="Arial"/>
              </a:rPr>
              <a:t>new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80" dirty="0">
                <a:solidFill>
                  <a:srgbClr val="1A2D3F"/>
                </a:solidFill>
                <a:latin typeface="Arial"/>
                <a:cs typeface="Arial"/>
              </a:rPr>
              <a:t>non-terminals)</a:t>
            </a:r>
            <a:endParaRPr sz="2800">
              <a:latin typeface="Arial"/>
              <a:cs typeface="Arial"/>
            </a:endParaRPr>
          </a:p>
          <a:p>
            <a:pPr marL="963930" lvl="1" indent="-405765">
              <a:lnSpc>
                <a:spcPct val="100000"/>
              </a:lnSpc>
              <a:spcBef>
                <a:spcPts val="420"/>
              </a:spcBef>
              <a:buChar char="–"/>
              <a:tabLst>
                <a:tab pos="963930" algn="l"/>
                <a:tab pos="964565" algn="l"/>
              </a:tabLst>
            </a:pPr>
            <a:r>
              <a:rPr sz="2800" i="1" spc="20" dirty="0">
                <a:solidFill>
                  <a:srgbClr val="1A2D3F"/>
                </a:solidFill>
                <a:latin typeface="Arial"/>
                <a:cs typeface="Arial"/>
              </a:rPr>
              <a:t>Evaluate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20" dirty="0">
                <a:solidFill>
                  <a:srgbClr val="1A2D3F"/>
                </a:solidFill>
                <a:latin typeface="Arial"/>
                <a:cs typeface="Arial"/>
              </a:rPr>
              <a:t>all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95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90" dirty="0">
                <a:solidFill>
                  <a:srgbClr val="1A2D3F"/>
                </a:solidFill>
                <a:latin typeface="Arial"/>
                <a:cs typeface="Arial"/>
              </a:rPr>
              <a:t>actions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95" dirty="0">
                <a:solidFill>
                  <a:srgbClr val="1A2D3F"/>
                </a:solidFill>
                <a:latin typeface="Arial"/>
                <a:cs typeface="Arial"/>
              </a:rPr>
              <a:t>during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00" dirty="0">
                <a:solidFill>
                  <a:srgbClr val="1A2D3F"/>
                </a:solidFill>
                <a:latin typeface="Arial"/>
                <a:cs typeface="Arial"/>
              </a:rPr>
              <a:t>reductions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100" dirty="0"/>
              <a:t>Removing </a:t>
            </a:r>
            <a:r>
              <a:rPr spc="135" dirty="0"/>
              <a:t>Embedding</a:t>
            </a:r>
            <a:r>
              <a:rPr spc="-730" dirty="0"/>
              <a:t> </a:t>
            </a:r>
            <a:r>
              <a:rPr spc="135" dirty="0"/>
              <a:t>Semantic  </a:t>
            </a:r>
            <a:r>
              <a:rPr spc="160" dirty="0"/>
              <a:t>Actions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429088"/>
            <a:ext cx="9083040" cy="38696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5080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Insert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marker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non-terminals </a:t>
            </a:r>
            <a:r>
              <a:rPr sz="2800" spc="195" dirty="0">
                <a:solidFill>
                  <a:srgbClr val="1A2D3F"/>
                </a:solidFill>
                <a:latin typeface="Arial"/>
                <a:cs typeface="Arial"/>
              </a:rPr>
              <a:t>to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remove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embedded 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actions </a:t>
            </a:r>
            <a:r>
              <a:rPr sz="2800" spc="175" dirty="0">
                <a:solidFill>
                  <a:srgbClr val="1A2D3F"/>
                </a:solidFill>
                <a:latin typeface="Arial"/>
                <a:cs typeface="Arial"/>
              </a:rPr>
              <a:t>from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translation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schemes;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 </a:t>
            </a:r>
            <a:r>
              <a:rPr sz="2800" spc="-35" dirty="0">
                <a:solidFill>
                  <a:srgbClr val="1A2D3F"/>
                </a:solidFill>
                <a:latin typeface="Arial"/>
                <a:cs typeface="Arial"/>
              </a:rPr>
              <a:t>is, </a:t>
            </a: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→ </a:t>
            </a:r>
            <a:r>
              <a:rPr sz="2800" spc="-15" dirty="0">
                <a:solidFill>
                  <a:srgbClr val="1A2D3F"/>
                </a:solidFill>
                <a:latin typeface="Arial"/>
                <a:cs typeface="Arial"/>
              </a:rPr>
              <a:t>X{ 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actions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1A2D3F"/>
                </a:solidFill>
                <a:latin typeface="Arial"/>
                <a:cs typeface="Arial"/>
              </a:rPr>
              <a:t>}Y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rewritten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with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marker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non-terminal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1A2D3F"/>
                </a:solidFill>
                <a:latin typeface="Arial"/>
                <a:cs typeface="Arial"/>
              </a:rPr>
              <a:t>as</a:t>
            </a:r>
            <a:endParaRPr sz="2800">
              <a:latin typeface="Arial"/>
              <a:cs typeface="Arial"/>
            </a:endParaRPr>
          </a:p>
          <a:p>
            <a:pPr marL="1878330">
              <a:lnSpc>
                <a:spcPct val="100000"/>
              </a:lnSpc>
              <a:spcBef>
                <a:spcPts val="925"/>
              </a:spcBef>
            </a:pP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→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X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1A2D3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878330">
              <a:lnSpc>
                <a:spcPct val="100000"/>
              </a:lnSpc>
              <a:spcBef>
                <a:spcPts val="994"/>
              </a:spcBef>
            </a:pP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→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ε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1A2D3F"/>
                </a:solidFill>
                <a:latin typeface="Arial"/>
                <a:cs typeface="Arial"/>
              </a:rPr>
              <a:t>{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actions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1A2D3F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850">
              <a:latin typeface="Arial"/>
              <a:cs typeface="Arial"/>
            </a:endParaRPr>
          </a:p>
          <a:p>
            <a:pPr marL="433070" marR="1229995" indent="-421005">
              <a:lnSpc>
                <a:spcPts val="3160"/>
              </a:lnSpc>
              <a:buChar char="■"/>
              <a:tabLst>
                <a:tab pos="433070" algn="l"/>
                <a:tab pos="433705" algn="l"/>
              </a:tabLst>
            </a:pP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Problem:</a:t>
            </a:r>
            <a:r>
              <a:rPr sz="2800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inserting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marker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nonterminal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may 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introduce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45" dirty="0">
                <a:solidFill>
                  <a:srgbClr val="1A2D3F"/>
                </a:solidFill>
                <a:latin typeface="Arial"/>
                <a:cs typeface="Arial"/>
              </a:rPr>
              <a:t>conﬂict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parse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6156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Typical </a:t>
            </a:r>
            <a:r>
              <a:rPr spc="135" dirty="0"/>
              <a:t>Semantic</a:t>
            </a:r>
            <a:r>
              <a:rPr spc="-665" dirty="0"/>
              <a:t> </a:t>
            </a:r>
            <a:r>
              <a:rPr spc="100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276689"/>
            <a:ext cx="9568180" cy="37934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5080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following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are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some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semantics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errors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semantic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1A2D3F"/>
                </a:solidFill>
                <a:latin typeface="Arial"/>
                <a:cs typeface="Arial"/>
              </a:rPr>
              <a:t>analyzer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expected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encounter:</a:t>
            </a:r>
            <a:endParaRPr sz="2800">
              <a:latin typeface="Arial"/>
              <a:cs typeface="Arial"/>
            </a:endParaRPr>
          </a:p>
          <a:p>
            <a:pPr marL="963930" lvl="1" indent="-431165">
              <a:lnSpc>
                <a:spcPct val="100000"/>
              </a:lnSpc>
              <a:spcBef>
                <a:spcPts val="425"/>
              </a:spcBef>
              <a:buChar char="–"/>
              <a:tabLst>
                <a:tab pos="963930" algn="l"/>
                <a:tab pos="964565" algn="l"/>
              </a:tabLst>
            </a:pPr>
            <a:r>
              <a:rPr sz="2800" i="1" spc="35" dirty="0">
                <a:solidFill>
                  <a:srgbClr val="1A2D3F"/>
                </a:solidFill>
                <a:latin typeface="Arial"/>
                <a:cs typeface="Arial"/>
              </a:rPr>
              <a:t>Type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10" dirty="0">
                <a:solidFill>
                  <a:srgbClr val="1A2D3F"/>
                </a:solidFill>
                <a:latin typeface="Arial"/>
                <a:cs typeface="Arial"/>
              </a:rPr>
              <a:t>mismatch</a:t>
            </a:r>
            <a:endParaRPr sz="2800">
              <a:latin typeface="Arial"/>
              <a:cs typeface="Arial"/>
            </a:endParaRPr>
          </a:p>
          <a:p>
            <a:pPr marL="963930" lvl="1" indent="-431165">
              <a:lnSpc>
                <a:spcPct val="100000"/>
              </a:lnSpc>
              <a:spcBef>
                <a:spcPts val="500"/>
              </a:spcBef>
              <a:buChar char="–"/>
              <a:tabLst>
                <a:tab pos="963930" algn="l"/>
                <a:tab pos="964565" algn="l"/>
              </a:tabLst>
            </a:pPr>
            <a:r>
              <a:rPr sz="2800" i="1" spc="65" dirty="0">
                <a:solidFill>
                  <a:srgbClr val="1A2D3F"/>
                </a:solidFill>
                <a:latin typeface="Arial"/>
                <a:cs typeface="Arial"/>
              </a:rPr>
              <a:t>Undeclared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55" dirty="0">
                <a:solidFill>
                  <a:srgbClr val="1A2D3F"/>
                </a:solidFill>
                <a:latin typeface="Arial"/>
                <a:cs typeface="Arial"/>
              </a:rPr>
              <a:t>variable</a:t>
            </a:r>
            <a:endParaRPr sz="2800">
              <a:latin typeface="Arial"/>
              <a:cs typeface="Arial"/>
            </a:endParaRPr>
          </a:p>
          <a:p>
            <a:pPr marL="963930" lvl="1" indent="-431165">
              <a:lnSpc>
                <a:spcPct val="100000"/>
              </a:lnSpc>
              <a:spcBef>
                <a:spcPts val="495"/>
              </a:spcBef>
              <a:buChar char="–"/>
              <a:tabLst>
                <a:tab pos="963930" algn="l"/>
                <a:tab pos="964565" algn="l"/>
              </a:tabLst>
            </a:pPr>
            <a:r>
              <a:rPr sz="2800" i="1" spc="45" dirty="0">
                <a:solidFill>
                  <a:srgbClr val="1A2D3F"/>
                </a:solidFill>
                <a:latin typeface="Arial"/>
                <a:cs typeface="Arial"/>
              </a:rPr>
              <a:t>Reserved </a:t>
            </a:r>
            <a:r>
              <a:rPr sz="2800" i="1" spc="125" dirty="0">
                <a:solidFill>
                  <a:srgbClr val="1A2D3F"/>
                </a:solidFill>
                <a:latin typeface="Arial"/>
                <a:cs typeface="Arial"/>
              </a:rPr>
              <a:t>identiﬁer</a:t>
            </a:r>
            <a:r>
              <a:rPr sz="2800" i="1" spc="-409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75" dirty="0">
                <a:solidFill>
                  <a:srgbClr val="1A2D3F"/>
                </a:solidFill>
                <a:latin typeface="Arial"/>
                <a:cs typeface="Arial"/>
              </a:rPr>
              <a:t>misuse</a:t>
            </a:r>
            <a:endParaRPr sz="2800">
              <a:latin typeface="Arial"/>
              <a:cs typeface="Arial"/>
            </a:endParaRPr>
          </a:p>
          <a:p>
            <a:pPr marL="963930" lvl="1" indent="-431165">
              <a:lnSpc>
                <a:spcPct val="100000"/>
              </a:lnSpc>
              <a:spcBef>
                <a:spcPts val="500"/>
              </a:spcBef>
              <a:buChar char="–"/>
              <a:tabLst>
                <a:tab pos="963930" algn="l"/>
                <a:tab pos="964565" algn="l"/>
              </a:tabLst>
            </a:pPr>
            <a:r>
              <a:rPr sz="2800" i="1" spc="110" dirty="0">
                <a:solidFill>
                  <a:srgbClr val="1A2D3F"/>
                </a:solidFill>
                <a:latin typeface="Arial"/>
                <a:cs typeface="Arial"/>
              </a:rPr>
              <a:t>Multiple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85" dirty="0">
                <a:solidFill>
                  <a:srgbClr val="1A2D3F"/>
                </a:solidFill>
                <a:latin typeface="Arial"/>
                <a:cs typeface="Arial"/>
              </a:rPr>
              <a:t>declaration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55" dirty="0">
                <a:solidFill>
                  <a:srgbClr val="1A2D3F"/>
                </a:solidFill>
                <a:latin typeface="Arial"/>
                <a:cs typeface="Arial"/>
              </a:rPr>
              <a:t>variable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85" dirty="0">
                <a:solidFill>
                  <a:srgbClr val="1A2D3F"/>
                </a:solidFill>
                <a:latin typeface="Arial"/>
                <a:cs typeface="Arial"/>
              </a:rPr>
              <a:t>scope</a:t>
            </a:r>
            <a:endParaRPr sz="2800">
              <a:latin typeface="Arial"/>
              <a:cs typeface="Arial"/>
            </a:endParaRPr>
          </a:p>
          <a:p>
            <a:pPr marL="963930" lvl="1" indent="-431165">
              <a:lnSpc>
                <a:spcPct val="100000"/>
              </a:lnSpc>
              <a:spcBef>
                <a:spcPts val="500"/>
              </a:spcBef>
              <a:buChar char="–"/>
              <a:tabLst>
                <a:tab pos="963930" algn="l"/>
                <a:tab pos="964565" algn="l"/>
              </a:tabLst>
            </a:pPr>
            <a:r>
              <a:rPr sz="2800" i="1" spc="65" dirty="0">
                <a:solidFill>
                  <a:srgbClr val="1A2D3F"/>
                </a:solidFill>
                <a:latin typeface="Arial"/>
                <a:cs typeface="Arial"/>
              </a:rPr>
              <a:t>Accessing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25" dirty="0">
                <a:solidFill>
                  <a:srgbClr val="1A2D3F"/>
                </a:solidFill>
                <a:latin typeface="Arial"/>
                <a:cs typeface="Arial"/>
              </a:rPr>
              <a:t>an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60" dirty="0">
                <a:solidFill>
                  <a:srgbClr val="1A2D3F"/>
                </a:solidFill>
                <a:latin typeface="Arial"/>
                <a:cs typeface="Arial"/>
              </a:rPr>
              <a:t>out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85" dirty="0">
                <a:solidFill>
                  <a:srgbClr val="1A2D3F"/>
                </a:solidFill>
                <a:latin typeface="Arial"/>
                <a:cs typeface="Arial"/>
              </a:rPr>
              <a:t>scope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55" dirty="0">
                <a:solidFill>
                  <a:srgbClr val="1A2D3F"/>
                </a:solidFill>
                <a:latin typeface="Arial"/>
                <a:cs typeface="Arial"/>
              </a:rPr>
              <a:t>variable</a:t>
            </a:r>
            <a:endParaRPr sz="2800">
              <a:latin typeface="Arial"/>
              <a:cs typeface="Arial"/>
            </a:endParaRPr>
          </a:p>
          <a:p>
            <a:pPr marL="963930" lvl="1" indent="-431165">
              <a:lnSpc>
                <a:spcPct val="100000"/>
              </a:lnSpc>
              <a:spcBef>
                <a:spcPts val="495"/>
              </a:spcBef>
              <a:buChar char="–"/>
              <a:tabLst>
                <a:tab pos="963930" algn="l"/>
                <a:tab pos="964565" algn="l"/>
              </a:tabLst>
            </a:pPr>
            <a:r>
              <a:rPr sz="2800" i="1" spc="85" dirty="0">
                <a:solidFill>
                  <a:srgbClr val="1A2D3F"/>
                </a:solidFill>
                <a:latin typeface="Arial"/>
                <a:cs typeface="Arial"/>
              </a:rPr>
              <a:t>Actual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55" dirty="0">
                <a:solidFill>
                  <a:srgbClr val="1A2D3F"/>
                </a:solidFill>
                <a:latin typeface="Arial"/>
                <a:cs typeface="Arial"/>
              </a:rPr>
              <a:t>and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14" dirty="0">
                <a:solidFill>
                  <a:srgbClr val="1A2D3F"/>
                </a:solidFill>
                <a:latin typeface="Arial"/>
                <a:cs typeface="Arial"/>
              </a:rPr>
              <a:t>formal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00" dirty="0">
                <a:solidFill>
                  <a:srgbClr val="1A2D3F"/>
                </a:solidFill>
                <a:latin typeface="Arial"/>
                <a:cs typeface="Arial"/>
              </a:rPr>
              <a:t>parameter</a:t>
            </a:r>
            <a:r>
              <a:rPr sz="2800" i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10" dirty="0">
                <a:solidFill>
                  <a:srgbClr val="1A2D3F"/>
                </a:solidFill>
                <a:latin typeface="Arial"/>
                <a:cs typeface="Arial"/>
              </a:rPr>
              <a:t>mismatch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100" dirty="0"/>
              <a:t>Removing </a:t>
            </a:r>
            <a:r>
              <a:rPr spc="135" dirty="0"/>
              <a:t>Embedding</a:t>
            </a:r>
            <a:r>
              <a:rPr spc="-730" dirty="0"/>
              <a:t> </a:t>
            </a:r>
            <a:r>
              <a:rPr spc="135" dirty="0"/>
              <a:t>Semantic  </a:t>
            </a:r>
            <a:r>
              <a:rPr spc="160" dirty="0"/>
              <a:t>Actions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866630" y="2968471"/>
            <a:ext cx="11141420" cy="2476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8776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Example</a:t>
            </a:r>
            <a:r>
              <a:rPr spc="-300" dirty="0"/>
              <a:t> </a:t>
            </a:r>
            <a:r>
              <a:rPr spc="285" dirty="0"/>
              <a:t>of</a:t>
            </a:r>
            <a:r>
              <a:rPr spc="-300" dirty="0"/>
              <a:t> </a:t>
            </a:r>
            <a:r>
              <a:rPr spc="220" dirty="0"/>
              <a:t>Bottom-Up</a:t>
            </a:r>
            <a:r>
              <a:rPr spc="-300" dirty="0"/>
              <a:t> </a:t>
            </a:r>
            <a:r>
              <a:rPr spc="60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423" y="2276689"/>
            <a:ext cx="11308715" cy="3773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Consider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following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grammar: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10" dirty="0">
                <a:solidFill>
                  <a:srgbClr val="1A2D3F"/>
                </a:solidFill>
                <a:latin typeface="Arial"/>
                <a:cs typeface="Arial"/>
              </a:rPr>
              <a:t>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→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{L.type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1A2D3F"/>
                </a:solidFill>
                <a:latin typeface="Arial"/>
                <a:cs typeface="Arial"/>
              </a:rPr>
              <a:t>=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1A2D3F"/>
                </a:solidFill>
                <a:latin typeface="Arial"/>
                <a:cs typeface="Arial"/>
              </a:rPr>
              <a:t>T.val}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L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-90" dirty="0">
                <a:solidFill>
                  <a:srgbClr val="1A2D3F"/>
                </a:solidFill>
                <a:latin typeface="Arial"/>
                <a:cs typeface="Arial"/>
              </a:rPr>
              <a:t>i.e.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90" dirty="0">
                <a:solidFill>
                  <a:srgbClr val="1A2D3F"/>
                </a:solidFill>
                <a:latin typeface="Arial"/>
                <a:cs typeface="Arial"/>
              </a:rPr>
              <a:t>{print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80" dirty="0">
                <a:solidFill>
                  <a:srgbClr val="1A2D3F"/>
                </a:solidFill>
                <a:latin typeface="Arial"/>
                <a:cs typeface="Arial"/>
              </a:rPr>
              <a:t>val[top]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-80" dirty="0">
                <a:solidFill>
                  <a:srgbClr val="1A2D3F"/>
                </a:solidFill>
                <a:latin typeface="Arial"/>
                <a:cs typeface="Arial"/>
              </a:rPr>
              <a:t>=</a:t>
            </a:r>
            <a:r>
              <a:rPr sz="2800" i="1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90" dirty="0">
                <a:solidFill>
                  <a:srgbClr val="1A2D3F"/>
                </a:solidFill>
                <a:latin typeface="Arial"/>
                <a:cs typeface="Arial"/>
              </a:rPr>
              <a:t>val[top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5" dirty="0">
                <a:solidFill>
                  <a:srgbClr val="1A2D3F"/>
                </a:solidFill>
                <a:latin typeface="Arial"/>
                <a:cs typeface="Arial"/>
              </a:rPr>
              <a:t>–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-105" dirty="0">
                <a:solidFill>
                  <a:srgbClr val="1A2D3F"/>
                </a:solidFill>
                <a:latin typeface="Arial"/>
                <a:cs typeface="Arial"/>
              </a:rPr>
              <a:t>1]}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L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→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1A2D3F"/>
                </a:solidFill>
                <a:latin typeface="Arial"/>
                <a:cs typeface="Arial"/>
              </a:rPr>
              <a:t>L,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id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{settype(id.entry,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1A2D3F"/>
                </a:solidFill>
                <a:latin typeface="Arial"/>
                <a:cs typeface="Arial"/>
              </a:rPr>
              <a:t>L.type)}</a:t>
            </a:r>
            <a:r>
              <a:rPr sz="2800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-90" dirty="0">
                <a:solidFill>
                  <a:srgbClr val="1A2D3F"/>
                </a:solidFill>
                <a:latin typeface="Arial"/>
                <a:cs typeface="Arial"/>
              </a:rPr>
              <a:t>i.e.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05" dirty="0">
                <a:solidFill>
                  <a:srgbClr val="1A2D3F"/>
                </a:solidFill>
                <a:latin typeface="Arial"/>
                <a:cs typeface="Arial"/>
              </a:rPr>
              <a:t>{settype</a:t>
            </a:r>
            <a:r>
              <a:rPr sz="2800" i="1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55" dirty="0">
                <a:solidFill>
                  <a:srgbClr val="1A2D3F"/>
                </a:solidFill>
                <a:latin typeface="Arial"/>
                <a:cs typeface="Arial"/>
              </a:rPr>
              <a:t>(val[top]</a:t>
            </a:r>
            <a:r>
              <a:rPr sz="2800" i="1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-80" dirty="0">
                <a:solidFill>
                  <a:srgbClr val="1A2D3F"/>
                </a:solidFill>
                <a:latin typeface="Arial"/>
                <a:cs typeface="Arial"/>
              </a:rPr>
              <a:t>=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90" dirty="0">
                <a:solidFill>
                  <a:srgbClr val="1A2D3F"/>
                </a:solidFill>
                <a:latin typeface="Arial"/>
                <a:cs typeface="Arial"/>
              </a:rPr>
              <a:t>val[top</a:t>
            </a:r>
            <a:r>
              <a:rPr sz="2800" i="1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5" dirty="0">
                <a:solidFill>
                  <a:srgbClr val="1A2D3F"/>
                </a:solidFill>
                <a:latin typeface="Arial"/>
                <a:cs typeface="Arial"/>
              </a:rPr>
              <a:t>–</a:t>
            </a:r>
            <a:r>
              <a:rPr sz="2800" i="1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0" dirty="0">
                <a:solidFill>
                  <a:srgbClr val="1A2D3F"/>
                </a:solidFill>
                <a:latin typeface="Arial"/>
                <a:cs typeface="Arial"/>
              </a:rPr>
              <a:t>3])}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L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→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id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{settype(id.entry,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1A2D3F"/>
                </a:solidFill>
                <a:latin typeface="Arial"/>
                <a:cs typeface="Arial"/>
              </a:rPr>
              <a:t>L.type)}</a:t>
            </a:r>
            <a:r>
              <a:rPr sz="2800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-90" dirty="0">
                <a:solidFill>
                  <a:srgbClr val="1A2D3F"/>
                </a:solidFill>
                <a:latin typeface="Arial"/>
                <a:cs typeface="Arial"/>
              </a:rPr>
              <a:t>i.e.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05" dirty="0">
                <a:solidFill>
                  <a:srgbClr val="1A2D3F"/>
                </a:solidFill>
                <a:latin typeface="Arial"/>
                <a:cs typeface="Arial"/>
              </a:rPr>
              <a:t>{settype</a:t>
            </a:r>
            <a:r>
              <a:rPr sz="2800" i="1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55" dirty="0">
                <a:solidFill>
                  <a:srgbClr val="1A2D3F"/>
                </a:solidFill>
                <a:latin typeface="Arial"/>
                <a:cs typeface="Arial"/>
              </a:rPr>
              <a:t>(val[top]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-80" dirty="0">
                <a:solidFill>
                  <a:srgbClr val="1A2D3F"/>
                </a:solidFill>
                <a:latin typeface="Arial"/>
                <a:cs typeface="Arial"/>
              </a:rPr>
              <a:t>=</a:t>
            </a:r>
            <a:r>
              <a:rPr sz="2800" i="1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90" dirty="0">
                <a:solidFill>
                  <a:srgbClr val="1A2D3F"/>
                </a:solidFill>
                <a:latin typeface="Arial"/>
                <a:cs typeface="Arial"/>
              </a:rPr>
              <a:t>val[top</a:t>
            </a:r>
            <a:r>
              <a:rPr sz="2800" i="1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5" dirty="0">
                <a:solidFill>
                  <a:srgbClr val="1A2D3F"/>
                </a:solidFill>
                <a:latin typeface="Arial"/>
                <a:cs typeface="Arial"/>
              </a:rPr>
              <a:t>–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-114" dirty="0">
                <a:solidFill>
                  <a:srgbClr val="1A2D3F"/>
                </a:solidFill>
                <a:latin typeface="Arial"/>
                <a:cs typeface="Arial"/>
              </a:rPr>
              <a:t>1])}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T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→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1A2D3F"/>
                </a:solidFill>
                <a:latin typeface="Arial"/>
                <a:cs typeface="Arial"/>
              </a:rPr>
              <a:t>int{T.val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1A2D3F"/>
                </a:solidFill>
                <a:latin typeface="Arial"/>
                <a:cs typeface="Arial"/>
              </a:rPr>
              <a:t>=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int}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-90" dirty="0">
                <a:solidFill>
                  <a:srgbClr val="1A2D3F"/>
                </a:solidFill>
                <a:latin typeface="Arial"/>
                <a:cs typeface="Arial"/>
              </a:rPr>
              <a:t>i.e.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65" dirty="0">
                <a:solidFill>
                  <a:srgbClr val="1A2D3F"/>
                </a:solidFill>
                <a:latin typeface="Arial"/>
                <a:cs typeface="Arial"/>
              </a:rPr>
              <a:t>{val[top]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-80" dirty="0">
                <a:solidFill>
                  <a:srgbClr val="1A2D3F"/>
                </a:solidFill>
                <a:latin typeface="Arial"/>
                <a:cs typeface="Arial"/>
              </a:rPr>
              <a:t>=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75" dirty="0">
                <a:solidFill>
                  <a:srgbClr val="1A2D3F"/>
                </a:solidFill>
                <a:latin typeface="Arial"/>
                <a:cs typeface="Arial"/>
              </a:rPr>
              <a:t>int}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T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2D3F"/>
                </a:solidFill>
                <a:latin typeface="Arial"/>
                <a:cs typeface="Arial"/>
              </a:rPr>
              <a:t>→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1A2D3F"/>
                </a:solidFill>
                <a:latin typeface="Arial"/>
                <a:cs typeface="Arial"/>
              </a:rPr>
              <a:t>ﬂoat{T.val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1A2D3F"/>
                </a:solidFill>
                <a:latin typeface="Arial"/>
                <a:cs typeface="Arial"/>
              </a:rPr>
              <a:t>=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ﬂoat}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1A2D3F"/>
                </a:solidFill>
                <a:latin typeface="Arial"/>
                <a:cs typeface="Arial"/>
              </a:rPr>
              <a:t>i.e.</a:t>
            </a:r>
            <a:r>
              <a:rPr sz="2800" spc="-19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65" dirty="0">
                <a:solidFill>
                  <a:srgbClr val="1A2D3F"/>
                </a:solidFill>
                <a:latin typeface="Arial"/>
                <a:cs typeface="Arial"/>
              </a:rPr>
              <a:t>{val[top]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-80" dirty="0">
                <a:solidFill>
                  <a:srgbClr val="1A2D3F"/>
                </a:solidFill>
                <a:latin typeface="Arial"/>
                <a:cs typeface="Arial"/>
              </a:rPr>
              <a:t>=</a:t>
            </a:r>
            <a:r>
              <a:rPr sz="2800" i="1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i="1" spc="120" dirty="0">
                <a:solidFill>
                  <a:srgbClr val="1A2D3F"/>
                </a:solidFill>
                <a:latin typeface="Arial"/>
                <a:cs typeface="Arial"/>
              </a:rPr>
              <a:t>ﬂoat}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8776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Example</a:t>
            </a:r>
            <a:r>
              <a:rPr spc="-300" dirty="0"/>
              <a:t> </a:t>
            </a:r>
            <a:r>
              <a:rPr spc="285" dirty="0"/>
              <a:t>of</a:t>
            </a:r>
            <a:r>
              <a:rPr spc="-300" dirty="0"/>
              <a:t> </a:t>
            </a:r>
            <a:r>
              <a:rPr spc="220" dirty="0"/>
              <a:t>Bottom-Up</a:t>
            </a:r>
            <a:r>
              <a:rPr spc="-300" dirty="0"/>
              <a:t> </a:t>
            </a:r>
            <a:r>
              <a:rPr spc="60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4622" y="2149892"/>
            <a:ext cx="8576945" cy="15341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Consider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1A2D3F"/>
                </a:solidFill>
                <a:latin typeface="Arial"/>
                <a:cs typeface="Arial"/>
              </a:rPr>
              <a:t>type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declaration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variables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1A2D3F"/>
                </a:solidFill>
                <a:latin typeface="Arial"/>
                <a:cs typeface="Arial"/>
              </a:rPr>
              <a:t>C:</a:t>
            </a:r>
            <a:r>
              <a:rPr sz="2800" spc="-20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90" dirty="0">
                <a:solidFill>
                  <a:srgbClr val="1A2D3F"/>
                </a:solidFill>
                <a:latin typeface="Arial"/>
                <a:cs typeface="Arial"/>
              </a:rPr>
              <a:t>ﬂoat</a:t>
            </a:r>
            <a:r>
              <a:rPr sz="2800" b="1" spc="-204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-70" dirty="0">
                <a:solidFill>
                  <a:srgbClr val="1A2D3F"/>
                </a:solidFill>
                <a:latin typeface="Arial"/>
                <a:cs typeface="Arial"/>
              </a:rPr>
              <a:t>a,b;</a:t>
            </a:r>
            <a:endParaRPr sz="2800">
              <a:latin typeface="Arial"/>
              <a:cs typeface="Arial"/>
            </a:endParaRPr>
          </a:p>
          <a:p>
            <a:pPr marL="12700" marR="597535">
              <a:lnSpc>
                <a:spcPts val="3160"/>
              </a:lnSpc>
              <a:spcBef>
                <a:spcPts val="1270"/>
              </a:spcBef>
            </a:pP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Given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string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70" dirty="0">
                <a:solidFill>
                  <a:srgbClr val="1A2D3F"/>
                </a:solidFill>
                <a:latin typeface="Arial"/>
                <a:cs typeface="Arial"/>
              </a:rPr>
              <a:t>form</a:t>
            </a:r>
            <a:r>
              <a:rPr sz="2800" spc="-19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90" dirty="0">
                <a:solidFill>
                  <a:srgbClr val="1A2D3F"/>
                </a:solidFill>
                <a:latin typeface="Arial"/>
                <a:cs typeface="Arial"/>
              </a:rPr>
              <a:t>ﬂoat</a:t>
            </a:r>
            <a:r>
              <a:rPr sz="2800" b="1" spc="-204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1A2D3F"/>
                </a:solidFill>
                <a:latin typeface="Arial"/>
                <a:cs typeface="Arial"/>
              </a:rPr>
              <a:t>id,id</a:t>
            </a:r>
            <a:r>
              <a:rPr sz="2800" b="1" spc="-204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bottom-up 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evaluation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can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be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traced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1A2D3F"/>
                </a:solidFill>
                <a:latin typeface="Arial"/>
                <a:cs typeface="Arial"/>
              </a:rPr>
              <a:t>as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follows: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4769587"/>
              </p:ext>
            </p:extLst>
          </p:nvPr>
        </p:nvGraphicFramePr>
        <p:xfrm>
          <a:off x="1066800" y="76200"/>
          <a:ext cx="10584179" cy="6550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6045"/>
                <a:gridCol w="2646045"/>
                <a:gridCol w="2646044"/>
                <a:gridCol w="2646045"/>
              </a:tblGrid>
              <a:tr h="9813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Input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State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7250" marR="849630" indent="984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Value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(Stack)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Action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61884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145" dirty="0">
                          <a:latin typeface="Arial"/>
                          <a:cs typeface="Arial"/>
                        </a:rPr>
                        <a:t>ﬂoat</a:t>
                      </a:r>
                      <a:r>
                        <a:rPr sz="2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40" dirty="0">
                          <a:latin typeface="Arial"/>
                          <a:cs typeface="Arial"/>
                        </a:rPr>
                        <a:t>id,id$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$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61884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40" dirty="0">
                          <a:latin typeface="Arial"/>
                          <a:cs typeface="Arial"/>
                        </a:rPr>
                        <a:t>id,id$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140" dirty="0">
                          <a:latin typeface="Arial"/>
                          <a:cs typeface="Arial"/>
                        </a:rPr>
                        <a:t>$ﬂoat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145" dirty="0">
                          <a:latin typeface="Arial"/>
                          <a:cs typeface="Arial"/>
                        </a:rPr>
                        <a:t>ﬂoat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125" dirty="0">
                          <a:latin typeface="Arial"/>
                          <a:cs typeface="Arial"/>
                        </a:rPr>
                        <a:t>shift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61885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40" dirty="0">
                          <a:latin typeface="Arial"/>
                          <a:cs typeface="Arial"/>
                        </a:rPr>
                        <a:t>id,id$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95" dirty="0">
                          <a:latin typeface="Arial"/>
                          <a:cs typeface="Arial"/>
                        </a:rPr>
                        <a:t>$T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145" dirty="0">
                          <a:latin typeface="Arial"/>
                          <a:cs typeface="Arial"/>
                        </a:rPr>
                        <a:t>ﬂoat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110" dirty="0">
                          <a:latin typeface="Arial"/>
                          <a:cs typeface="Arial"/>
                        </a:rPr>
                        <a:t>T→ﬂoat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25" dirty="0">
                          <a:latin typeface="Arial"/>
                          <a:cs typeface="Arial"/>
                        </a:rPr>
                        <a:t>(reduce)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61884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25" dirty="0">
                          <a:latin typeface="Arial"/>
                          <a:cs typeface="Arial"/>
                        </a:rPr>
                        <a:t>,id$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95" dirty="0">
                          <a:latin typeface="Arial"/>
                          <a:cs typeface="Arial"/>
                        </a:rPr>
                        <a:t>$T</a:t>
                      </a:r>
                      <a:r>
                        <a:rPr sz="2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70" dirty="0">
                          <a:latin typeface="Arial"/>
                          <a:cs typeface="Arial"/>
                        </a:rPr>
                        <a:t>id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145" dirty="0">
                          <a:latin typeface="Arial"/>
                          <a:cs typeface="Arial"/>
                        </a:rPr>
                        <a:t>ﬂoat</a:t>
                      </a:r>
                      <a:r>
                        <a:rPr sz="2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_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125" dirty="0">
                          <a:latin typeface="Arial"/>
                          <a:cs typeface="Arial"/>
                        </a:rPr>
                        <a:t>shift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61884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25" dirty="0">
                          <a:latin typeface="Arial"/>
                          <a:cs typeface="Arial"/>
                        </a:rPr>
                        <a:t>,id$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95" dirty="0">
                          <a:latin typeface="Arial"/>
                          <a:cs typeface="Arial"/>
                        </a:rPr>
                        <a:t>$T</a:t>
                      </a:r>
                      <a:r>
                        <a:rPr sz="2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10" dirty="0">
                          <a:latin typeface="Arial"/>
                          <a:cs typeface="Arial"/>
                        </a:rPr>
                        <a:t>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145" dirty="0">
                          <a:latin typeface="Arial"/>
                          <a:cs typeface="Arial"/>
                        </a:rPr>
                        <a:t>ﬂoat</a:t>
                      </a:r>
                      <a:r>
                        <a:rPr sz="2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45" dirty="0">
                          <a:latin typeface="Arial"/>
                          <a:cs typeface="Arial"/>
                        </a:rPr>
                        <a:t>ﬂoat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60" dirty="0">
                          <a:latin typeface="Arial"/>
                          <a:cs typeface="Arial"/>
                        </a:rPr>
                        <a:t>L→id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61884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85" dirty="0">
                          <a:latin typeface="Arial"/>
                          <a:cs typeface="Arial"/>
                        </a:rPr>
                        <a:t>id$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95" dirty="0">
                          <a:latin typeface="Arial"/>
                          <a:cs typeface="Arial"/>
                        </a:rPr>
                        <a:t>$T</a:t>
                      </a:r>
                      <a:r>
                        <a:rPr sz="2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L,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145" dirty="0">
                          <a:latin typeface="Arial"/>
                          <a:cs typeface="Arial"/>
                        </a:rPr>
                        <a:t>ﬂoat ﬂoat</a:t>
                      </a:r>
                      <a:r>
                        <a:rPr sz="2400" spc="-4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_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125" dirty="0">
                          <a:latin typeface="Arial"/>
                          <a:cs typeface="Arial"/>
                        </a:rPr>
                        <a:t>shift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61884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$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95" dirty="0">
                          <a:latin typeface="Arial"/>
                          <a:cs typeface="Arial"/>
                        </a:rPr>
                        <a:t>$T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L,</a:t>
                      </a:r>
                      <a:r>
                        <a:rPr sz="2400" spc="-4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70" dirty="0">
                          <a:latin typeface="Arial"/>
                          <a:cs typeface="Arial"/>
                        </a:rPr>
                        <a:t>id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145" dirty="0">
                          <a:latin typeface="Arial"/>
                          <a:cs typeface="Arial"/>
                        </a:rPr>
                        <a:t>ﬂoat</a:t>
                      </a:r>
                      <a:r>
                        <a:rPr sz="2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45" dirty="0">
                          <a:latin typeface="Arial"/>
                          <a:cs typeface="Arial"/>
                        </a:rPr>
                        <a:t>ﬂoat</a:t>
                      </a:r>
                      <a:r>
                        <a:rPr sz="2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2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_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125" dirty="0">
                          <a:latin typeface="Arial"/>
                          <a:cs typeface="Arial"/>
                        </a:rPr>
                        <a:t>shift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61884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$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95" dirty="0">
                          <a:latin typeface="Arial"/>
                          <a:cs typeface="Arial"/>
                        </a:rPr>
                        <a:t>$T</a:t>
                      </a:r>
                      <a:r>
                        <a:rPr sz="2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10" dirty="0">
                          <a:latin typeface="Arial"/>
                          <a:cs typeface="Arial"/>
                        </a:rPr>
                        <a:t>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145" dirty="0">
                          <a:latin typeface="Arial"/>
                          <a:cs typeface="Arial"/>
                        </a:rPr>
                        <a:t>ﬂoat</a:t>
                      </a:r>
                      <a:r>
                        <a:rPr sz="2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45" dirty="0">
                          <a:latin typeface="Arial"/>
                          <a:cs typeface="Arial"/>
                        </a:rPr>
                        <a:t>ﬂoat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L→L,</a:t>
                      </a:r>
                      <a:r>
                        <a:rPr sz="2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70" dirty="0">
                          <a:latin typeface="Arial"/>
                          <a:cs typeface="Arial"/>
                        </a:rPr>
                        <a:t>id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61884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$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10" dirty="0">
                          <a:latin typeface="Arial"/>
                          <a:cs typeface="Arial"/>
                        </a:rPr>
                        <a:t>$E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145" dirty="0">
                          <a:latin typeface="Arial"/>
                          <a:cs typeface="Arial"/>
                        </a:rPr>
                        <a:t>ﬂoat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E→T</a:t>
                      </a:r>
                      <a:r>
                        <a:rPr sz="2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10" dirty="0">
                          <a:latin typeface="Arial"/>
                          <a:cs typeface="Arial"/>
                        </a:rPr>
                        <a:t>L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477437"/>
            <a:ext cx="8243570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145" dirty="0"/>
              <a:t>Applications </a:t>
            </a:r>
            <a:r>
              <a:rPr spc="285" dirty="0"/>
              <a:t>of</a:t>
            </a:r>
            <a:r>
              <a:rPr spc="-745" dirty="0"/>
              <a:t> </a:t>
            </a:r>
            <a:r>
              <a:rPr spc="114" dirty="0"/>
              <a:t>Syntax-Directed  </a:t>
            </a:r>
            <a:r>
              <a:rPr spc="8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162389"/>
            <a:ext cx="10166985" cy="44234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214629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Syntax-directed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translations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are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used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construction 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syntax</a:t>
            </a:r>
            <a:r>
              <a:rPr sz="2800" spc="-54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trees</a:t>
            </a:r>
            <a:endParaRPr sz="2800">
              <a:latin typeface="Arial"/>
              <a:cs typeface="Arial"/>
            </a:endParaRPr>
          </a:p>
          <a:p>
            <a:pPr marL="433070" marR="5080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syntax-directed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translation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techniques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are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also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applied 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1A2D3F"/>
                </a:solidFill>
                <a:latin typeface="Arial"/>
                <a:cs typeface="Arial"/>
              </a:rPr>
              <a:t>type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checking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intermediate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code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generation</a:t>
            </a:r>
            <a:endParaRPr sz="2800">
              <a:latin typeface="Arial"/>
              <a:cs typeface="Arial"/>
            </a:endParaRPr>
          </a:p>
          <a:p>
            <a:pPr marL="433705" indent="-421005">
              <a:lnSpc>
                <a:spcPct val="100000"/>
              </a:lnSpc>
              <a:spcBef>
                <a:spcPts val="92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-45" dirty="0">
                <a:solidFill>
                  <a:srgbClr val="1A2D3F"/>
                </a:solidFill>
                <a:latin typeface="Arial"/>
                <a:cs typeface="Arial"/>
              </a:rPr>
              <a:t>SDT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used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executing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arithmetic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A2D3F"/>
                </a:solidFill>
                <a:latin typeface="Arial"/>
                <a:cs typeface="Arial"/>
              </a:rPr>
              <a:t>expressions</a:t>
            </a:r>
            <a:endParaRPr sz="2800">
              <a:latin typeface="Arial"/>
              <a:cs typeface="Arial"/>
            </a:endParaRPr>
          </a:p>
          <a:p>
            <a:pPr marL="433070" marR="946150" indent="-421005">
              <a:lnSpc>
                <a:spcPts val="3160"/>
              </a:lnSpc>
              <a:spcBef>
                <a:spcPts val="12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-45" dirty="0">
                <a:solidFill>
                  <a:srgbClr val="1A2D3F"/>
                </a:solidFill>
                <a:latin typeface="Arial"/>
                <a:cs typeface="Arial"/>
              </a:rPr>
              <a:t>SDT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used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conversion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75" dirty="0">
                <a:solidFill>
                  <a:srgbClr val="1A2D3F"/>
                </a:solidFill>
                <a:latin typeface="Arial"/>
                <a:cs typeface="Arial"/>
              </a:rPr>
              <a:t>from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inﬁx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expression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 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postﬁx/preﬁx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expression</a:t>
            </a:r>
            <a:endParaRPr sz="2800">
              <a:latin typeface="Arial"/>
              <a:cs typeface="Arial"/>
            </a:endParaRPr>
          </a:p>
          <a:p>
            <a:pPr marL="433705" indent="-421005">
              <a:lnSpc>
                <a:spcPct val="100000"/>
              </a:lnSpc>
              <a:spcBef>
                <a:spcPts val="92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-45" dirty="0">
                <a:solidFill>
                  <a:srgbClr val="1A2D3F"/>
                </a:solidFill>
                <a:latin typeface="Arial"/>
                <a:cs typeface="Arial"/>
              </a:rPr>
              <a:t>SDT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used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counting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number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reductions</a:t>
            </a:r>
            <a:endParaRPr sz="2800">
              <a:latin typeface="Arial"/>
              <a:cs typeface="Arial"/>
            </a:endParaRPr>
          </a:p>
          <a:p>
            <a:pPr marL="433705" indent="-421005">
              <a:lnSpc>
                <a:spcPct val="100000"/>
              </a:lnSpc>
              <a:spcBef>
                <a:spcPts val="100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65" dirty="0">
                <a:solidFill>
                  <a:srgbClr val="1A2D3F"/>
                </a:solidFill>
                <a:latin typeface="Arial"/>
                <a:cs typeface="Arial"/>
              </a:rPr>
              <a:t>It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also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used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storing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information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into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symbol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6156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Typical </a:t>
            </a:r>
            <a:r>
              <a:rPr spc="135" dirty="0"/>
              <a:t>Semantic</a:t>
            </a:r>
            <a:r>
              <a:rPr spc="-665" dirty="0"/>
              <a:t> </a:t>
            </a:r>
            <a:r>
              <a:rPr spc="100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276689"/>
            <a:ext cx="9429750" cy="26104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5080" indent="-421005">
              <a:lnSpc>
                <a:spcPts val="3160"/>
              </a:lnSpc>
              <a:spcBef>
                <a:spcPts val="3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1A2D3F"/>
                </a:solidFill>
                <a:latin typeface="Arial"/>
                <a:cs typeface="Arial"/>
              </a:rPr>
              <a:t>type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right-side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expression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an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assignment 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statement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should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match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1A2D3F"/>
                </a:solidFill>
                <a:latin typeface="Arial"/>
                <a:cs typeface="Arial"/>
              </a:rPr>
              <a:t>type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left-side,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 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left-side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needs </a:t>
            </a:r>
            <a:r>
              <a:rPr sz="2800" spc="195" dirty="0">
                <a:solidFill>
                  <a:srgbClr val="1A2D3F"/>
                </a:solidFill>
                <a:latin typeface="Arial"/>
                <a:cs typeface="Arial"/>
              </a:rPr>
              <a:t>to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be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properly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declared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 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assignable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identiﬁer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1A2D3F"/>
                </a:solidFill>
                <a:latin typeface="Arial"/>
                <a:cs typeface="Arial"/>
              </a:rPr>
              <a:t>(i.e.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not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some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45" dirty="0">
                <a:solidFill>
                  <a:srgbClr val="1A2D3F"/>
                </a:solidFill>
                <a:latin typeface="Arial"/>
                <a:cs typeface="Arial"/>
              </a:rPr>
              <a:t>sort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constant)</a:t>
            </a:r>
            <a:endParaRPr sz="2800">
              <a:latin typeface="Arial"/>
              <a:cs typeface="Arial"/>
            </a:endParaRPr>
          </a:p>
          <a:p>
            <a:pPr marL="433070" marR="313690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The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parameters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function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should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match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 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arguments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function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A2D3F"/>
                </a:solidFill>
                <a:latin typeface="Arial"/>
                <a:cs typeface="Arial"/>
              </a:rPr>
              <a:t>call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45" dirty="0">
                <a:solidFill>
                  <a:srgbClr val="1A2D3F"/>
                </a:solidFill>
                <a:latin typeface="Arial"/>
                <a:cs typeface="Arial"/>
              </a:rPr>
              <a:t>both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number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1A2D3F"/>
                </a:solidFill>
                <a:latin typeface="Arial"/>
                <a:cs typeface="Arial"/>
              </a:rPr>
              <a:t>type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6156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Typical </a:t>
            </a:r>
            <a:r>
              <a:rPr spc="135" dirty="0"/>
              <a:t>Semantic</a:t>
            </a:r>
            <a:r>
              <a:rPr spc="-665" dirty="0"/>
              <a:t> </a:t>
            </a:r>
            <a:r>
              <a:rPr spc="100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276689"/>
            <a:ext cx="9331960" cy="26104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3070" marR="139065" indent="-421005" algn="just">
              <a:lnSpc>
                <a:spcPts val="3160"/>
              </a:lnSpc>
              <a:spcBef>
                <a:spcPts val="370"/>
              </a:spcBef>
              <a:buChar char="■"/>
              <a:tabLst>
                <a:tab pos="4337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language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may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require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identiﬁers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are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1A2D3F"/>
                </a:solidFill>
                <a:latin typeface="Arial"/>
                <a:cs typeface="Arial"/>
              </a:rPr>
              <a:t>unique, 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disallowing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global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variable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function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same 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name</a:t>
            </a:r>
            <a:endParaRPr sz="2800">
              <a:latin typeface="Arial"/>
              <a:cs typeface="Arial"/>
            </a:endParaRPr>
          </a:p>
          <a:p>
            <a:pPr marL="433070" marR="5080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operands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5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multiplication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operation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will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need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 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be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A2D3F"/>
                </a:solidFill>
                <a:latin typeface="Arial"/>
                <a:cs typeface="Arial"/>
              </a:rPr>
              <a:t>numeric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type,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perhaps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even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exact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same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1A2D3F"/>
                </a:solidFill>
                <a:latin typeface="Arial"/>
                <a:cs typeface="Arial"/>
              </a:rPr>
              <a:t>type  </a:t>
            </a:r>
            <a:r>
              <a:rPr sz="2800" spc="90" dirty="0">
                <a:solidFill>
                  <a:srgbClr val="1A2D3F"/>
                </a:solidFill>
                <a:latin typeface="Arial"/>
                <a:cs typeface="Arial"/>
              </a:rPr>
              <a:t>depending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A2D3F"/>
                </a:solidFill>
                <a:latin typeface="Arial"/>
                <a:cs typeface="Arial"/>
              </a:rPr>
              <a:t>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strictness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language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629837"/>
            <a:ext cx="2148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S</a:t>
            </a:r>
            <a:r>
              <a:rPr dirty="0"/>
              <a:t>c</a:t>
            </a:r>
            <a:r>
              <a:rPr spc="150" dirty="0"/>
              <a:t>oping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8" y="2035592"/>
            <a:ext cx="9464040" cy="455041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33705" indent="-421005">
              <a:lnSpc>
                <a:spcPct val="100000"/>
              </a:lnSpc>
              <a:spcBef>
                <a:spcPts val="10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Match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identiﬁers'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declaration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with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uses</a:t>
            </a:r>
            <a:endParaRPr sz="2800">
              <a:latin typeface="Arial"/>
              <a:cs typeface="Arial"/>
            </a:endParaRPr>
          </a:p>
          <a:p>
            <a:pPr marL="433705" indent="-421005">
              <a:lnSpc>
                <a:spcPct val="100000"/>
              </a:lnSpc>
              <a:spcBef>
                <a:spcPts val="100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Visibility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an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1A2D3F"/>
                </a:solidFill>
                <a:latin typeface="Arial"/>
                <a:cs typeface="Arial"/>
              </a:rPr>
              <a:t>entity</a:t>
            </a:r>
            <a:endParaRPr sz="2800">
              <a:latin typeface="Arial"/>
              <a:cs typeface="Arial"/>
            </a:endParaRPr>
          </a:p>
          <a:p>
            <a:pPr marL="433705" indent="-421005">
              <a:lnSpc>
                <a:spcPct val="100000"/>
              </a:lnSpc>
              <a:spcBef>
                <a:spcPts val="100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Binding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between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declaration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and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A2D3F"/>
                </a:solidFill>
                <a:latin typeface="Arial"/>
                <a:cs typeface="Arial"/>
              </a:rPr>
              <a:t>uses</a:t>
            </a:r>
            <a:endParaRPr sz="2800">
              <a:latin typeface="Arial"/>
              <a:cs typeface="Arial"/>
            </a:endParaRPr>
          </a:p>
          <a:p>
            <a:pPr marL="433070" marR="5080" indent="-421005">
              <a:lnSpc>
                <a:spcPts val="3160"/>
              </a:lnSpc>
              <a:spcBef>
                <a:spcPts val="1270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1A2D3F"/>
                </a:solidFill>
                <a:latin typeface="Arial"/>
                <a:cs typeface="Arial"/>
              </a:rPr>
              <a:t>scope</a:t>
            </a:r>
            <a:r>
              <a:rPr sz="2800" b="1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A2D3F"/>
                </a:solidFill>
                <a:latin typeface="Arial"/>
                <a:cs typeface="Arial"/>
              </a:rPr>
              <a:t>an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identiﬁer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portion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2D3F"/>
                </a:solidFill>
                <a:latin typeface="Arial"/>
                <a:cs typeface="Arial"/>
              </a:rPr>
              <a:t>a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program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 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which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A2D3F"/>
                </a:solidFill>
                <a:latin typeface="Arial"/>
                <a:cs typeface="Arial"/>
              </a:rPr>
              <a:t>that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A2D3F"/>
                </a:solidFill>
                <a:latin typeface="Arial"/>
                <a:cs typeface="Arial"/>
              </a:rPr>
              <a:t>identiﬁer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A2D3F"/>
                </a:solidFill>
                <a:latin typeface="Arial"/>
                <a:cs typeface="Arial"/>
              </a:rPr>
              <a:t>is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A2D3F"/>
                </a:solidFill>
                <a:latin typeface="Arial"/>
                <a:cs typeface="Arial"/>
              </a:rPr>
              <a:t>accessible</a:t>
            </a:r>
            <a:endParaRPr sz="2800">
              <a:latin typeface="Arial"/>
              <a:cs typeface="Arial"/>
            </a:endParaRPr>
          </a:p>
          <a:p>
            <a:pPr marL="433070" marR="634365" indent="-421005">
              <a:lnSpc>
                <a:spcPts val="3160"/>
              </a:lnSpc>
              <a:spcBef>
                <a:spcPts val="119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same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identiﬁer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may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refer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A2D3F"/>
                </a:solidFill>
                <a:latin typeface="Arial"/>
                <a:cs typeface="Arial"/>
              </a:rPr>
              <a:t>to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1A2D3F"/>
                </a:solidFill>
                <a:latin typeface="Arial"/>
                <a:cs typeface="Arial"/>
              </a:rPr>
              <a:t>different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A2D3F"/>
                </a:solidFill>
                <a:latin typeface="Arial"/>
                <a:cs typeface="Arial"/>
              </a:rPr>
              <a:t>things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in  </a:t>
            </a:r>
            <a:r>
              <a:rPr sz="2800" spc="135" dirty="0">
                <a:solidFill>
                  <a:srgbClr val="1A2D3F"/>
                </a:solidFill>
                <a:latin typeface="Arial"/>
                <a:cs typeface="Arial"/>
              </a:rPr>
              <a:t>different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A2D3F"/>
                </a:solidFill>
                <a:latin typeface="Arial"/>
                <a:cs typeface="Arial"/>
              </a:rPr>
              <a:t>parts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A2D3F"/>
                </a:solidFill>
                <a:latin typeface="Arial"/>
                <a:cs typeface="Arial"/>
              </a:rPr>
              <a:t>of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A2D3F"/>
                </a:solidFill>
                <a:latin typeface="Arial"/>
                <a:cs typeface="Arial"/>
              </a:rPr>
              <a:t>the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program: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Different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scopes</a:t>
            </a:r>
            <a:r>
              <a:rPr sz="2800" spc="-17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1A2D3F"/>
                </a:solidFill>
                <a:latin typeface="Arial"/>
                <a:cs typeface="Arial"/>
              </a:rPr>
              <a:t>for  </a:t>
            </a:r>
            <a:r>
              <a:rPr sz="2800" spc="70" dirty="0">
                <a:solidFill>
                  <a:srgbClr val="1A2D3F"/>
                </a:solidFill>
                <a:latin typeface="Arial"/>
                <a:cs typeface="Arial"/>
              </a:rPr>
              <a:t>same</a:t>
            </a:r>
            <a:r>
              <a:rPr sz="2800" spc="-185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A2D3F"/>
                </a:solidFill>
                <a:latin typeface="Arial"/>
                <a:cs typeface="Arial"/>
              </a:rPr>
              <a:t>name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don’t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A2D3F"/>
                </a:solidFill>
                <a:latin typeface="Arial"/>
                <a:cs typeface="Arial"/>
              </a:rPr>
              <a:t>overlap</a:t>
            </a:r>
            <a:endParaRPr sz="2800">
              <a:latin typeface="Arial"/>
              <a:cs typeface="Arial"/>
            </a:endParaRPr>
          </a:p>
          <a:p>
            <a:pPr marL="433705" indent="-421005">
              <a:lnSpc>
                <a:spcPct val="100000"/>
              </a:lnSpc>
              <a:spcBef>
                <a:spcPts val="925"/>
              </a:spcBef>
              <a:buChar char="■"/>
              <a:tabLst>
                <a:tab pos="433070" algn="l"/>
                <a:tab pos="433705" algn="l"/>
              </a:tabLst>
            </a:pPr>
            <a:r>
              <a:rPr sz="2800" spc="120" dirty="0">
                <a:solidFill>
                  <a:srgbClr val="1A2D3F"/>
                </a:solidFill>
                <a:latin typeface="Arial"/>
                <a:cs typeface="Arial"/>
              </a:rPr>
              <a:t>An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A2D3F"/>
                </a:solidFill>
                <a:latin typeface="Arial"/>
                <a:cs typeface="Arial"/>
              </a:rPr>
              <a:t>identiﬁer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A2D3F"/>
                </a:solidFill>
                <a:latin typeface="Arial"/>
                <a:cs typeface="Arial"/>
              </a:rPr>
              <a:t>may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1A2D3F"/>
                </a:solidFill>
                <a:latin typeface="Arial"/>
                <a:cs typeface="Arial"/>
              </a:rPr>
              <a:t>have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A2D3F"/>
                </a:solidFill>
                <a:latin typeface="Arial"/>
                <a:cs typeface="Arial"/>
              </a:rPr>
              <a:t>restricted</a:t>
            </a:r>
            <a:r>
              <a:rPr sz="2800" spc="-180" dirty="0">
                <a:solidFill>
                  <a:srgbClr val="1A2D3F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A2D3F"/>
                </a:solidFill>
                <a:latin typeface="Arial"/>
                <a:cs typeface="Arial"/>
              </a:rPr>
              <a:t>scope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2889</Words>
  <Application>Microsoft Office PowerPoint</Application>
  <PresentationFormat>Custom</PresentationFormat>
  <Paragraphs>336</Paragraphs>
  <Slides>64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Slide 1</vt:lpstr>
      <vt:lpstr>Semantic Analysis</vt:lpstr>
      <vt:lpstr>Semantic Analysis</vt:lpstr>
      <vt:lpstr>Semantic Analysis</vt:lpstr>
      <vt:lpstr>Semantic Analysis</vt:lpstr>
      <vt:lpstr>Typical Semantic Errors</vt:lpstr>
      <vt:lpstr>Typical Semantic Errors</vt:lpstr>
      <vt:lpstr>Typical Semantic Errors</vt:lpstr>
      <vt:lpstr>Scoping</vt:lpstr>
      <vt:lpstr>Static vs Dynamic Scope</vt:lpstr>
      <vt:lpstr>Static Scope</vt:lpstr>
      <vt:lpstr>Slide 12</vt:lpstr>
      <vt:lpstr>Syntax-Directed Translation</vt:lpstr>
      <vt:lpstr>Syntax-Directed Translation</vt:lpstr>
      <vt:lpstr>Syntax-Directed Translation</vt:lpstr>
      <vt:lpstr>Syntax-Directed Translation</vt:lpstr>
      <vt:lpstr>Syntax-Directed Deﬁnitions</vt:lpstr>
      <vt:lpstr>Syntax-Directed Deﬁnitions</vt:lpstr>
      <vt:lpstr>Syntax-Directed Deﬁnitions</vt:lpstr>
      <vt:lpstr>Syntax-Directed Deﬁnitions</vt:lpstr>
      <vt:lpstr>Slide 21</vt:lpstr>
      <vt:lpstr>Slide 22</vt:lpstr>
      <vt:lpstr>Slide 23</vt:lpstr>
      <vt:lpstr>Slide 24</vt:lpstr>
      <vt:lpstr>Inherited Attributes</vt:lpstr>
      <vt:lpstr>Inherited Attributes</vt:lpstr>
      <vt:lpstr>Example (Annotated Parse Tree): Input : real id1, id2, id3</vt:lpstr>
      <vt:lpstr>Dependency Graph</vt:lpstr>
      <vt:lpstr>Algorithm for dependency graph construction</vt:lpstr>
      <vt:lpstr>Acyclic Dependency Graphs for  Parse Trees</vt:lpstr>
      <vt:lpstr>Example (Dependency Graph for Annotated Parse Tree for  6 + 2 * 5)</vt:lpstr>
      <vt:lpstr>Example (Annotated Parse Tree with Dependency Graph for  real id1, id2, id3)</vt:lpstr>
      <vt:lpstr>S–Attributed Deﬁnitions</vt:lpstr>
      <vt:lpstr>Bottom-up Evaluation of  S–Attributed Deﬁnitions</vt:lpstr>
      <vt:lpstr>Bottom-up Evaluation of  S–Attributed Deﬁnitions</vt:lpstr>
      <vt:lpstr>Bottom-up Evaluation of  S–Attributed Deﬁnitions</vt:lpstr>
      <vt:lpstr>Bottom-up Evaluation of  S–Attributed Deﬁnitions</vt:lpstr>
      <vt:lpstr>Slide 38</vt:lpstr>
      <vt:lpstr>Slide 39</vt:lpstr>
      <vt:lpstr>L–Attributed Deﬁnition</vt:lpstr>
      <vt:lpstr>Depth First Evaluation of  L–Attributed Deﬁnitions</vt:lpstr>
      <vt:lpstr>Depth First Evaluation of  L–Attributed Deﬁnitions</vt:lpstr>
      <vt:lpstr>Translation Schemes</vt:lpstr>
      <vt:lpstr>Translation Schemes</vt:lpstr>
      <vt:lpstr>Slide 45</vt:lpstr>
      <vt:lpstr>Slide 46</vt:lpstr>
      <vt:lpstr>Translation Scheme Requirements</vt:lpstr>
      <vt:lpstr>Translation Scheme Requirements</vt:lpstr>
      <vt:lpstr>Slide 49</vt:lpstr>
      <vt:lpstr>Top-Down Translation</vt:lpstr>
      <vt:lpstr>Eliminating Left Recursion from a  Translation Scheme</vt:lpstr>
      <vt:lpstr>Slide 52</vt:lpstr>
      <vt:lpstr>Eliminating Left Recursion from a  Translation Scheme</vt:lpstr>
      <vt:lpstr>Slide 54</vt:lpstr>
      <vt:lpstr>Slide 55</vt:lpstr>
      <vt:lpstr>Slide 56</vt:lpstr>
      <vt:lpstr>Bottom-Up Evaluation of Inherited  Attributes</vt:lpstr>
      <vt:lpstr>Bottom-Up Evaluation of Inherited  Attributes</vt:lpstr>
      <vt:lpstr>Removing Embedding Semantic  Actions</vt:lpstr>
      <vt:lpstr>Removing Embedding Semantic  Actions</vt:lpstr>
      <vt:lpstr>Example of Bottom-Up Evaluation</vt:lpstr>
      <vt:lpstr>Example of Bottom-Up Evaluation</vt:lpstr>
      <vt:lpstr>Slide 63</vt:lpstr>
      <vt:lpstr>Applications of Syntax-Directed  Translation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CDC - Semantic Analysis.pptx</dc:title>
  <cp:lastModifiedBy>Sushil</cp:lastModifiedBy>
  <cp:revision>6</cp:revision>
  <dcterms:created xsi:type="dcterms:W3CDTF">2022-07-15T00:07:26Z</dcterms:created>
  <dcterms:modified xsi:type="dcterms:W3CDTF">2022-11-14T06:10:37Z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2022-07-15T00:00:00Z</vt:filetime>
  </property>
</Properties>
</file>