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1"/>
  </p:sldMasterIdLst>
  <p:notesMasterIdLst>
    <p:notesMasterId r:id="rId68"/>
  </p:notesMasterIdLst>
  <p:handoutMasterIdLst>
    <p:handoutMasterId r:id="rId69"/>
  </p:handoutMasterIdLst>
  <p:sldIdLst>
    <p:sldId id="256" r:id="rId2"/>
    <p:sldId id="266" r:id="rId3"/>
    <p:sldId id="296" r:id="rId4"/>
    <p:sldId id="323" r:id="rId5"/>
    <p:sldId id="258" r:id="rId6"/>
    <p:sldId id="324" r:id="rId7"/>
    <p:sldId id="322" r:id="rId8"/>
    <p:sldId id="268" r:id="rId9"/>
    <p:sldId id="297" r:id="rId10"/>
    <p:sldId id="257" r:id="rId11"/>
    <p:sldId id="298" r:id="rId12"/>
    <p:sldId id="320" r:id="rId13"/>
    <p:sldId id="271" r:id="rId14"/>
    <p:sldId id="259" r:id="rId15"/>
    <p:sldId id="260" r:id="rId16"/>
    <p:sldId id="265" r:id="rId17"/>
    <p:sldId id="275" r:id="rId18"/>
    <p:sldId id="330" r:id="rId19"/>
    <p:sldId id="276" r:id="rId20"/>
    <p:sldId id="261" r:id="rId21"/>
    <p:sldId id="262" r:id="rId22"/>
    <p:sldId id="278" r:id="rId23"/>
    <p:sldId id="301" r:id="rId24"/>
    <p:sldId id="303" r:id="rId25"/>
    <p:sldId id="279" r:id="rId26"/>
    <p:sldId id="282" r:id="rId27"/>
    <p:sldId id="305" r:id="rId28"/>
    <p:sldId id="263" r:id="rId29"/>
    <p:sldId id="306" r:id="rId30"/>
    <p:sldId id="307" r:id="rId31"/>
    <p:sldId id="283" r:id="rId32"/>
    <p:sldId id="295" r:id="rId33"/>
    <p:sldId id="318" r:id="rId34"/>
    <p:sldId id="287" r:id="rId35"/>
    <p:sldId id="309" r:id="rId36"/>
    <p:sldId id="331" r:id="rId37"/>
    <p:sldId id="332" r:id="rId38"/>
    <p:sldId id="313" r:id="rId39"/>
    <p:sldId id="293" r:id="rId40"/>
    <p:sldId id="294" r:id="rId41"/>
    <p:sldId id="310" r:id="rId42"/>
    <p:sldId id="311" r:id="rId43"/>
    <p:sldId id="314" r:id="rId44"/>
    <p:sldId id="321" r:id="rId45"/>
    <p:sldId id="288" r:id="rId46"/>
    <p:sldId id="312" r:id="rId47"/>
    <p:sldId id="325" r:id="rId48"/>
    <p:sldId id="333" r:id="rId49"/>
    <p:sldId id="326" r:id="rId50"/>
    <p:sldId id="334" r:id="rId51"/>
    <p:sldId id="327" r:id="rId52"/>
    <p:sldId id="335" r:id="rId53"/>
    <p:sldId id="336" r:id="rId54"/>
    <p:sldId id="315" r:id="rId55"/>
    <p:sldId id="328" r:id="rId56"/>
    <p:sldId id="329" r:id="rId57"/>
    <p:sldId id="337" r:id="rId58"/>
    <p:sldId id="289" r:id="rId59"/>
    <p:sldId id="292" r:id="rId60"/>
    <p:sldId id="316" r:id="rId61"/>
    <p:sldId id="317" r:id="rId62"/>
    <p:sldId id="291" r:id="rId63"/>
    <p:sldId id="338" r:id="rId64"/>
    <p:sldId id="290" r:id="rId65"/>
    <p:sldId id="319" r:id="rId66"/>
    <p:sldId id="267" r:id="rId6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7" d="100"/>
          <a:sy n="87" d="100"/>
        </p:scale>
        <p:origin x="1464" y="66"/>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96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7/26/2022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extLst>
      <p:ext uri="{BB962C8B-B14F-4D97-AF65-F5344CB8AC3E}">
        <p14:creationId xmlns:p14="http://schemas.microsoft.com/office/powerpoint/2010/main" val="18025155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7/26/2022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extLst>
      <p:ext uri="{BB962C8B-B14F-4D97-AF65-F5344CB8AC3E}">
        <p14:creationId xmlns:p14="http://schemas.microsoft.com/office/powerpoint/2010/main" val="14235106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ED926C-2523-DB4E-AA42-7803F6FA2B59}" type="slidenum">
              <a:rPr lang="en-US" smtClean="0"/>
              <a:t>1</a:t>
            </a:fld>
            <a:endParaRPr lang="en-US"/>
          </a:p>
        </p:txBody>
      </p:sp>
    </p:spTree>
    <p:extLst>
      <p:ext uri="{BB962C8B-B14F-4D97-AF65-F5344CB8AC3E}">
        <p14:creationId xmlns:p14="http://schemas.microsoft.com/office/powerpoint/2010/main" val="2687372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E927504-732A-4434-9D13-92B320633396}" type="datetime1">
              <a:rPr lang="en-US" smtClean="0"/>
              <a:t>7/26/2022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85BB786-DD7D-4B22-AB54-C60D6ABA6148}" type="datetime1">
              <a:rPr lang="en-US" smtClean="0"/>
              <a:t>7/26/2022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721A2E2-B093-4BEC-8984-848BABA3502D}" type="datetime1">
              <a:rPr lang="en-US" smtClean="0"/>
              <a:t>7/26/2022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430BE5E5-81CE-47AF-9965-CD006C8B5C50}" type="datetime1">
              <a:rPr lang="en-US" smtClean="0"/>
              <a:t>7/26/2022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75983D9-7520-4EC8-AAE3-8056D9684C6E}" type="datetime1">
              <a:rPr lang="en-US" smtClean="0"/>
              <a:t>7/26/2022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F435AC7-5DAC-4FB9-88B1-41B56FFF933F}" type="datetime1">
              <a:rPr lang="en-US" smtClean="0"/>
              <a:t>7/26/2022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7DFC24A-6C60-4814-A847-342410F88B44}" type="datetime1">
              <a:rPr lang="en-US" smtClean="0"/>
              <a:t>7/26/2022</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9CF2E0B-EA12-4BB5-A2C3-EC944140D826}" type="datetime1">
              <a:rPr lang="en-US" smtClean="0"/>
              <a:t>7/26/2022</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4E861DE-02DD-4E63-8E5F-568AD261F04F}" type="datetime1">
              <a:rPr lang="en-US" smtClean="0"/>
              <a:t>7/26/2022</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ABD3DD9-7484-4AAA-8CF8-8620EFEF5E34}" type="datetime1">
              <a:rPr lang="en-US" smtClean="0"/>
              <a:t>7/26/2022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EC64E84-7609-4120-A5B9-DB9AD80FCD94}" type="datetime1">
              <a:rPr lang="en-US" smtClean="0"/>
              <a:t>7/26/2022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A9C3E503-BC8E-4EA0-B727-06DA669D2A7F}" type="datetime1">
              <a:rPr lang="en-US" smtClean="0"/>
              <a:t>7/26/2022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3 Agile Software Development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838200" y="1553481"/>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a:lstStyle>
          <a:p>
            <a:pPr algn="ctr"/>
            <a:r>
              <a:rPr lang="en-US" sz="3200" dirty="0" smtClean="0">
                <a:solidFill>
                  <a:srgbClr val="002060"/>
                </a:solidFill>
              </a:rPr>
              <a:t>Software Engineering</a:t>
            </a:r>
            <a:br>
              <a:rPr lang="en-US" sz="3200" dirty="0" smtClean="0">
                <a:solidFill>
                  <a:srgbClr val="002060"/>
                </a:solidFill>
              </a:rPr>
            </a:br>
            <a:r>
              <a:rPr lang="en-US" sz="3200" dirty="0" smtClean="0">
                <a:solidFill>
                  <a:srgbClr val="002060"/>
                </a:solidFill>
              </a:rPr>
              <a:t>(COMP 401)</a:t>
            </a:r>
            <a:br>
              <a:rPr lang="en-US" sz="3200" dirty="0" smtClean="0">
                <a:solidFill>
                  <a:srgbClr val="002060"/>
                </a:solidFill>
              </a:rPr>
            </a:br>
            <a:r>
              <a:rPr lang="en-US" sz="3200" dirty="0" smtClean="0">
                <a:solidFill>
                  <a:srgbClr val="002060"/>
                </a:solidFill>
              </a:rPr>
              <a:t>Chapter 3- Agile Software Development</a:t>
            </a:r>
          </a:p>
        </p:txBody>
      </p:sp>
      <p:sp>
        <p:nvSpPr>
          <p:cNvPr id="8" name="Subtitle 2"/>
          <p:cNvSpPr txBox="1">
            <a:spLocks/>
          </p:cNvSpPr>
          <p:nvPr/>
        </p:nvSpPr>
        <p:spPr>
          <a:xfrm>
            <a:off x="1524000" y="3744690"/>
            <a:ext cx="6400800" cy="1752600"/>
          </a:xfrm>
          <a:prstGeom prst="rect">
            <a:avLst/>
          </a:prstGeom>
        </p:spPr>
        <p:txBody>
          <a:bodyPr/>
          <a:lstStyle>
            <a:lvl1pPr marL="0" indent="0" algn="ctr" defTabSz="457200" rtl="0" eaLnBrk="1" fontAlgn="base" hangingPunct="1">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1" fontAlgn="base" hangingPunct="1">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1" fontAlgn="base" hangingPunct="1">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fontAlgn="auto">
              <a:spcAft>
                <a:spcPts val="0"/>
              </a:spcAft>
              <a:buFont typeface="Arial"/>
              <a:buNone/>
              <a:defRPr/>
            </a:pPr>
            <a:r>
              <a:rPr lang="en-US" sz="2400" dirty="0" smtClean="0">
                <a:solidFill>
                  <a:srgbClr val="002060"/>
                </a:solidFill>
                <a:ea typeface="+mn-ea"/>
                <a:cs typeface="+mn-cs"/>
              </a:rPr>
              <a:t>Rabindra </a:t>
            </a:r>
            <a:r>
              <a:rPr lang="en-US" sz="2400" dirty="0" err="1" smtClean="0">
                <a:solidFill>
                  <a:srgbClr val="002060"/>
                </a:solidFill>
                <a:ea typeface="+mn-ea"/>
                <a:cs typeface="+mn-cs"/>
              </a:rPr>
              <a:t>Bista</a:t>
            </a:r>
            <a:r>
              <a:rPr lang="en-US" sz="2400" dirty="0" smtClean="0">
                <a:solidFill>
                  <a:srgbClr val="002060"/>
                </a:solidFill>
                <a:ea typeface="+mn-ea"/>
                <a:cs typeface="+mn-cs"/>
              </a:rPr>
              <a:t>, PhD</a:t>
            </a:r>
          </a:p>
          <a:p>
            <a:pPr fontAlgn="auto">
              <a:spcAft>
                <a:spcPts val="0"/>
              </a:spcAft>
              <a:buFont typeface="Arial"/>
              <a:buNone/>
              <a:defRPr/>
            </a:pPr>
            <a:r>
              <a:rPr lang="en-US" sz="2400" dirty="0" err="1" smtClean="0">
                <a:solidFill>
                  <a:srgbClr val="002060"/>
                </a:solidFill>
                <a:ea typeface="+mn-ea"/>
                <a:cs typeface="+mn-cs"/>
              </a:rPr>
              <a:t>DoCSE</a:t>
            </a:r>
            <a:r>
              <a:rPr lang="en-US" sz="2400" dirty="0" smtClean="0">
                <a:solidFill>
                  <a:srgbClr val="002060"/>
                </a:solidFill>
                <a:ea typeface="+mn-ea"/>
                <a:cs typeface="+mn-cs"/>
              </a:rPr>
              <a:t>, SOE, KU</a:t>
            </a:r>
          </a:p>
          <a:p>
            <a:pPr fontAlgn="auto">
              <a:spcAft>
                <a:spcPts val="0"/>
              </a:spcAft>
              <a:buFont typeface="Arial"/>
              <a:buNone/>
              <a:defRPr/>
            </a:pPr>
            <a:r>
              <a:rPr lang="en-US" sz="2400" dirty="0" smtClean="0">
                <a:solidFill>
                  <a:srgbClr val="002060"/>
                </a:solidFill>
                <a:ea typeface="+mn-ea"/>
                <a:cs typeface="+mn-cs"/>
              </a:rPr>
              <a:t>July 2022</a:t>
            </a:r>
            <a:endParaRPr lang="en-US" sz="2400" dirty="0">
              <a:solidFill>
                <a:srgbClr val="002060"/>
              </a:solidFill>
              <a:ea typeface="+mn-ea"/>
              <a:cs typeface="+mn-cs"/>
            </a:endParaRPr>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principles of agile methods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gridCol w="5844958"/>
                <a:gridCol w="125753"/>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a:ea typeface="Times New Roman" charset="0"/>
                          <a:cs typeface="Arial"/>
                        </a:rPr>
                        <a:t>Description</a:t>
                      </a:r>
                      <a:endParaRPr kumimoji="0" lang="en-GB" sz="1600" b="1" i="0" u="none" strike="noStrike" cap="none" normalizeH="0" baseline="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Customer </a:t>
                      </a:r>
                      <a:r>
                        <a:rPr kumimoji="0" lang="en-GB" sz="1600" b="0" i="0" u="none" strike="noStrike" cap="none" normalizeH="0" baseline="0" dirty="0">
                          <a:ln>
                            <a:noFill/>
                          </a:ln>
                          <a:solidFill>
                            <a:srgbClr val="000000"/>
                          </a:solidFill>
                          <a:effectLst/>
                          <a:latin typeface="Arial"/>
                          <a:ea typeface="Times New Roman" charset="0"/>
                          <a:cs typeface="Arial"/>
                        </a:rPr>
                        <a:t>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dirty="0"/>
                    </a:p>
                  </a:txBody>
                  <a:tcPr/>
                </a:tc>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r>
                        <a:rPr kumimoji="0" lang="en-GB" sz="1600" b="0" i="0" u="none" strike="noStrike" cap="none" normalizeH="0" baseline="0" dirty="0" smtClean="0">
                          <a:ln>
                            <a:noFill/>
                          </a:ln>
                          <a:solidFill>
                            <a:srgbClr val="000000"/>
                          </a:solidFill>
                          <a:effectLst/>
                          <a:latin typeface="Arial"/>
                          <a:ea typeface="Times New Roman" charset="0"/>
                          <a:cs typeface="Arial"/>
                        </a:rPr>
                        <a:t>.</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2" name="Date Placeholder 1"/>
          <p:cNvSpPr>
            <a:spLocks noGrp="1"/>
          </p:cNvSpPr>
          <p:nvPr>
            <p:ph type="dt" sz="half" idx="10"/>
          </p:nvPr>
        </p:nvSpPr>
        <p:spPr/>
        <p:txBody>
          <a:bodyPr/>
          <a:lstStyle/>
          <a:p>
            <a:pPr>
              <a:defRPr/>
            </a:pPr>
            <a:fld id="{8A6A9897-EC15-4BC4-BA83-BCEE14F25EE3}" type="datetime1">
              <a:rPr lang="en-US" smtClean="0"/>
              <a:t>7/26/2022</a:t>
            </a:fld>
            <a:endParaRPr lang="en-US"/>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 applicability</a:t>
            </a:r>
            <a:endParaRPr lang="en-US" dirty="0"/>
          </a:p>
        </p:txBody>
      </p:sp>
      <p:sp>
        <p:nvSpPr>
          <p:cNvPr id="3" name="Content Placeholder 2"/>
          <p:cNvSpPr>
            <a:spLocks noGrp="1"/>
          </p:cNvSpPr>
          <p:nvPr>
            <p:ph idx="1"/>
          </p:nvPr>
        </p:nvSpPr>
        <p:spPr/>
        <p:txBody>
          <a:bodyPr/>
          <a:lstStyle/>
          <a:p>
            <a:r>
              <a:rPr lang="en-GB" dirty="0" smtClean="0"/>
              <a:t>Product development where a software company is developing a small or medium-sized product for sale. </a:t>
            </a:r>
          </a:p>
          <a:p>
            <a:pPr lvl="1"/>
            <a:r>
              <a:rPr lang="en-GB" dirty="0" smtClean="0"/>
              <a:t>Virtually all software products and apps are now developed using an agile approach</a:t>
            </a:r>
          </a:p>
          <a:p>
            <a:r>
              <a:rPr lang="en-GB" dirty="0" smtClean="0"/>
              <a:t>Custom system development within an organization, where there is a clear commitment from the customer to become involved in the development process and where there are few external rules and regulations that affect the software.</a:t>
            </a:r>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fld id="{AA27177F-A199-4073-9ECA-9D1BAEEE6505}" type="datetime1">
              <a:rPr lang="en-US" smtClean="0"/>
              <a:t>7/26/2022</a:t>
            </a:fld>
            <a:endParaRPr lang="en-US"/>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4238"/>
            <a:ext cx="8229600" cy="1143000"/>
          </a:xfrm>
        </p:spPr>
        <p:txBody>
          <a:bodyPr/>
          <a:lstStyle/>
          <a:p>
            <a:pPr algn="ctr"/>
            <a:r>
              <a:rPr lang="en-US" dirty="0" smtClean="0"/>
              <a:t>Agile development techniques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fld id="{2113F04E-B9C9-4C3D-8225-7517354E312B}" type="datetime1">
              <a:rPr lang="en-US" smtClean="0"/>
              <a:t>7/26/2022</a:t>
            </a:fld>
            <a:endParaRPr lang="en-US"/>
          </a:p>
        </p:txBody>
      </p:sp>
    </p:spTree>
    <p:extLst>
      <p:ext uri="{BB962C8B-B14F-4D97-AF65-F5344CB8AC3E}">
        <p14:creationId xmlns:p14="http://schemas.microsoft.com/office/powerpoint/2010/main" val="2013893865"/>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idx="1"/>
          </p:nvPr>
        </p:nvSpPr>
        <p:spPr/>
        <p:txBody>
          <a:bodyPr/>
          <a:lstStyle/>
          <a:p>
            <a:pPr>
              <a:lnSpc>
                <a:spcPct val="90000"/>
              </a:lnSpc>
            </a:pPr>
            <a:r>
              <a:rPr lang="en-US" dirty="0" smtClean="0"/>
              <a:t>A very influential agile method, developed in the late 1990s, that introduced a range of agile development techniques.</a:t>
            </a:r>
            <a:endParaRPr lang="en-US" dirty="0"/>
          </a:p>
          <a:p>
            <a:pPr>
              <a:lnSpc>
                <a:spcPct val="90000"/>
              </a:lnSpc>
            </a:pPr>
            <a:r>
              <a:rPr lang="en-US" dirty="0"/>
              <a:t>Extreme Programming (XP) takes an ‘extreme’ approach to iterative development. </a:t>
            </a:r>
          </a:p>
          <a:p>
            <a:pPr lvl="1">
              <a:lnSpc>
                <a:spcPct val="90000"/>
              </a:lnSpc>
            </a:pPr>
            <a:r>
              <a:rPr lang="en-US" dirty="0"/>
              <a:t>New versions may be built several times per day;</a:t>
            </a:r>
          </a:p>
          <a:p>
            <a:pPr lvl="1">
              <a:lnSpc>
                <a:spcPct val="90000"/>
              </a:lnSpc>
            </a:pPr>
            <a:r>
              <a:rPr lang="en-US" dirty="0"/>
              <a:t>Increments are delivered to customers every 2 weeks;</a:t>
            </a:r>
          </a:p>
          <a:p>
            <a:pPr lvl="1">
              <a:lnSpc>
                <a:spcPct val="90000"/>
              </a:lnSpc>
            </a:pPr>
            <a:r>
              <a:rPr lang="en-US" dirty="0"/>
              <a:t>All tests must be run for every build and the build is only accepted if tests run successfully</a:t>
            </a:r>
            <a:r>
              <a:rPr lang="en-US" dirty="0" smtClean="0"/>
              <a:t>.</a:t>
            </a:r>
          </a:p>
          <a:p>
            <a:pPr>
              <a:lnSpc>
                <a:spcPct val="90000"/>
              </a:lnSpc>
            </a:pP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
        <p:nvSpPr>
          <p:cNvPr id="2" name="Date Placeholder 1"/>
          <p:cNvSpPr>
            <a:spLocks noGrp="1"/>
          </p:cNvSpPr>
          <p:nvPr>
            <p:ph type="dt" sz="half" idx="10"/>
          </p:nvPr>
        </p:nvSpPr>
        <p:spPr/>
        <p:txBody>
          <a:bodyPr/>
          <a:lstStyle/>
          <a:p>
            <a:pPr>
              <a:defRPr/>
            </a:pPr>
            <a:fld id="{6EC6CE0C-0948-4FB5-B897-B3BA261B38C8}" type="datetime1">
              <a:rPr lang="en-US" smtClean="0"/>
              <a:t>7/26/2022</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The extreme programming release cycle</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pic>
        <p:nvPicPr>
          <p:cNvPr id="4" name="Picture 3" descr="3.3-XP-ReleaseCycle.eps"/>
          <p:cNvPicPr>
            <a:picLocks noChangeAspect="1"/>
          </p:cNvPicPr>
          <p:nvPr/>
        </p:nvPicPr>
        <p:blipFill>
          <a:blip r:embed="rId2"/>
          <a:stretch>
            <a:fillRect/>
          </a:stretch>
        </p:blipFill>
        <p:spPr>
          <a:xfrm>
            <a:off x="1192427" y="2372086"/>
            <a:ext cx="6558005" cy="2856274"/>
          </a:xfrm>
          <a:prstGeom prst="rect">
            <a:avLst/>
          </a:prstGeom>
        </p:spPr>
      </p:pic>
      <p:sp>
        <p:nvSpPr>
          <p:cNvPr id="2" name="Date Placeholder 1"/>
          <p:cNvSpPr>
            <a:spLocks noGrp="1"/>
          </p:cNvSpPr>
          <p:nvPr>
            <p:ph type="dt" sz="half" idx="10"/>
          </p:nvPr>
        </p:nvSpPr>
        <p:spPr/>
        <p:txBody>
          <a:bodyPr/>
          <a:lstStyle/>
          <a:p>
            <a:pPr>
              <a:defRPr/>
            </a:pPr>
            <a:fld id="{2101616D-38B8-41B7-A9F3-936743A742F4}" type="datetime1">
              <a:rPr lang="en-US" smtClean="0"/>
              <a:t>7/26/2022</a:t>
            </a:fld>
            <a:endParaRPr lang="en-US"/>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Extreme programming practices (a)</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gridCol w="5965736"/>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2" name="Date Placeholder 1"/>
          <p:cNvSpPr>
            <a:spLocks noGrp="1"/>
          </p:cNvSpPr>
          <p:nvPr>
            <p:ph type="dt" sz="half" idx="10"/>
          </p:nvPr>
        </p:nvSpPr>
        <p:spPr/>
        <p:txBody>
          <a:bodyPr/>
          <a:lstStyle/>
          <a:p>
            <a:pPr>
              <a:defRPr/>
            </a:pPr>
            <a:fld id="{7E47816A-6FD5-4019-A6FC-8C9C82202FFC}" type="datetime1">
              <a:rPr lang="en-US" smtClean="0"/>
              <a:t>7/26/2022</a:t>
            </a:fld>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Extreme programming practices (</a:t>
            </a:r>
            <a:r>
              <a:rPr lang="en-US" dirty="0" err="1" smtClean="0"/>
              <a:t>b</a:t>
            </a:r>
            <a:r>
              <a:rPr lang="en-US" dirty="0" smtClean="0"/>
              <a:t>)</a:t>
            </a:r>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gridCol w="5931608"/>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pairs of developers work on all areas of the system, so that no islands of expertise develop and all the developers take responsibility for all of the code. Anyone can change anything.</a:t>
                      </a:r>
                      <a:endParaRPr lang="en-GB" sz="1600" dirty="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r>
                        <a:rPr lang="en-GB" sz="1600" dirty="0" smtClean="0">
                          <a:latin typeface="Arial"/>
                          <a:cs typeface="Arial"/>
                        </a:rPr>
                        <a: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2" name="Date Placeholder 1"/>
          <p:cNvSpPr>
            <a:spLocks noGrp="1"/>
          </p:cNvSpPr>
          <p:nvPr>
            <p:ph type="dt" sz="half" idx="10"/>
          </p:nvPr>
        </p:nvSpPr>
        <p:spPr/>
        <p:txBody>
          <a:bodyPr/>
          <a:lstStyle/>
          <a:p>
            <a:pPr>
              <a:defRPr/>
            </a:pPr>
            <a:fld id="{0AE0002E-EA57-45E0-9580-2943DD5052F9}" type="datetime1">
              <a:rPr lang="en-US" smtClean="0"/>
              <a:t>7/26/2022</a:t>
            </a:fld>
            <a:endParaRPr lang="en-US"/>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idx="1"/>
          </p:nvPr>
        </p:nvSpPr>
        <p:spPr/>
        <p:txBody>
          <a:bodyPr/>
          <a:lstStyle/>
          <a:p>
            <a:r>
              <a:rPr lang="en-US" sz="2400"/>
              <a:t>Incremental development is supported through small, frequent system releases.</a:t>
            </a:r>
          </a:p>
          <a:p>
            <a:r>
              <a:rPr lang="en-US" sz="2400"/>
              <a:t>Customer involvement means full-time customer engagement with the team.</a:t>
            </a:r>
          </a:p>
          <a:p>
            <a:r>
              <a:rPr lang="en-US" sz="2400"/>
              <a:t>People not process through pair programming, collective ownership and a process that avoids long working hours.</a:t>
            </a:r>
          </a:p>
          <a:p>
            <a:r>
              <a:rPr lang="en-US" sz="2400"/>
              <a:t>Change supported through regular system releases.</a:t>
            </a:r>
          </a:p>
          <a:p>
            <a:r>
              <a:rPr lang="en-US" sz="2400"/>
              <a:t>Maintaining simplicity through constant refactoring of code.</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fld id="{CDA43C64-D7E8-42D1-B40B-B7BBD984B19B}" type="datetime1">
              <a:rPr lang="en-US" smtClean="0"/>
              <a:t>7/26/2022</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Influential XP practices</a:t>
            </a:r>
            <a:endParaRPr lang="en-US" dirty="0"/>
          </a:p>
        </p:txBody>
      </p:sp>
      <p:sp>
        <p:nvSpPr>
          <p:cNvPr id="3" name="Content Placeholder 2"/>
          <p:cNvSpPr>
            <a:spLocks noGrp="1"/>
          </p:cNvSpPr>
          <p:nvPr>
            <p:ph idx="1"/>
          </p:nvPr>
        </p:nvSpPr>
        <p:spPr/>
        <p:txBody>
          <a:bodyPr/>
          <a:lstStyle/>
          <a:p>
            <a:r>
              <a:rPr lang="en-US" dirty="0" smtClean="0"/>
              <a:t>Extreme programming has a technical focus and is not easy to integrate with management practice in most organizations.</a:t>
            </a:r>
          </a:p>
          <a:p>
            <a:r>
              <a:rPr lang="en-US" dirty="0" smtClean="0"/>
              <a:t>Consequently, while agile development uses practices from XP, the method as originally defined is not widely used.</a:t>
            </a:r>
          </a:p>
          <a:p>
            <a:r>
              <a:rPr lang="en-US" dirty="0" smtClean="0"/>
              <a:t>Key practices</a:t>
            </a:r>
          </a:p>
          <a:p>
            <a:pPr lvl="1"/>
            <a:r>
              <a:rPr lang="en-US" dirty="0" smtClean="0"/>
              <a:t>User stories for specification</a:t>
            </a:r>
          </a:p>
          <a:p>
            <a:pPr lvl="1"/>
            <a:r>
              <a:rPr lang="en-US" dirty="0" smtClean="0"/>
              <a:t>Refactoring</a:t>
            </a:r>
          </a:p>
          <a:p>
            <a:pPr lvl="1"/>
            <a:r>
              <a:rPr lang="en-US" dirty="0" smtClean="0"/>
              <a:t>Test-first development</a:t>
            </a:r>
          </a:p>
          <a:p>
            <a:pPr lvl="1"/>
            <a:r>
              <a:rPr lang="en-US" dirty="0" smtClean="0"/>
              <a:t>Pair programming</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
        <p:nvSpPr>
          <p:cNvPr id="6" name="Date Placeholder 5"/>
          <p:cNvSpPr>
            <a:spLocks noGrp="1"/>
          </p:cNvSpPr>
          <p:nvPr>
            <p:ph type="dt" sz="half" idx="10"/>
          </p:nvPr>
        </p:nvSpPr>
        <p:spPr/>
        <p:txBody>
          <a:bodyPr/>
          <a:lstStyle/>
          <a:p>
            <a:pPr>
              <a:defRPr/>
            </a:pPr>
            <a:fld id="{9B50F4C5-4D20-4461-B7DB-8E624051F8E2}" type="datetime1">
              <a:rPr lang="en-US" smtClean="0"/>
              <a:t>7/26/2022</a:t>
            </a:fld>
            <a:endParaRPr lang="en-US"/>
          </a:p>
        </p:txBody>
      </p:sp>
    </p:spTree>
    <p:extLst>
      <p:ext uri="{BB962C8B-B14F-4D97-AF65-F5344CB8AC3E}">
        <p14:creationId xmlns:p14="http://schemas.microsoft.com/office/powerpoint/2010/main" val="324664539"/>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dirty="0" smtClean="0"/>
              <a:t>User stories for requirements</a:t>
            </a:r>
            <a:endParaRPr lang="en-US" dirty="0"/>
          </a:p>
        </p:txBody>
      </p:sp>
      <p:sp>
        <p:nvSpPr>
          <p:cNvPr id="1170435" name="Rectangle 3"/>
          <p:cNvSpPr>
            <a:spLocks noGrp="1" noChangeArrowheads="1"/>
          </p:cNvSpPr>
          <p:nvPr>
            <p:ph idx="1"/>
          </p:nvPr>
        </p:nvSpPr>
        <p:spPr/>
        <p:txBody>
          <a:bodyPr/>
          <a:lstStyle/>
          <a:p>
            <a:r>
              <a:rPr lang="en-US" dirty="0"/>
              <a:t>In XP,</a:t>
            </a:r>
            <a:r>
              <a:rPr lang="en-US" dirty="0" smtClean="0"/>
              <a:t> a customer or user is part of the XP team and is responsible for making decisions on requirements.</a:t>
            </a:r>
          </a:p>
          <a:p>
            <a:r>
              <a:rPr lang="en-US" dirty="0" smtClean="0"/>
              <a:t>User </a:t>
            </a:r>
            <a:r>
              <a:rPr lang="en-US" dirty="0"/>
              <a:t>requirements are expressed as </a:t>
            </a:r>
            <a:r>
              <a:rPr lang="en-US" dirty="0" smtClean="0"/>
              <a:t>user stories or scenarios.</a:t>
            </a:r>
            <a:endParaRPr lang="en-US" dirty="0"/>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fld id="{0750C2F5-0DFE-45D4-B481-D7C2414B1380}" type="datetime1">
              <a:rPr lang="en-US" smtClean="0"/>
              <a:t>7/26/2022</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Agile methods</a:t>
            </a:r>
          </a:p>
          <a:p>
            <a:r>
              <a:rPr lang="en-US" dirty="0" smtClean="0"/>
              <a:t>Agile development techniques</a:t>
            </a:r>
          </a:p>
          <a:p>
            <a:r>
              <a:rPr lang="en-US" dirty="0" smtClean="0"/>
              <a:t>Agile project management</a:t>
            </a:r>
          </a:p>
          <a:p>
            <a:r>
              <a:rPr lang="en-US" dirty="0" smtClean="0"/>
              <a:t>Scaling agile methods</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fld id="{C9200DC1-679F-45CA-B663-65860F3F0C1A}" type="datetime1">
              <a:rPr lang="en-US" smtClean="0"/>
              <a:t>7/26/2022</a:t>
            </a:fld>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A ‘prescribing medication’ story</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pic>
        <p:nvPicPr>
          <p:cNvPr id="4" name="Picture 3" descr="3.5 StoryCard.eps"/>
          <p:cNvPicPr>
            <a:picLocks noChangeAspect="1"/>
          </p:cNvPicPr>
          <p:nvPr/>
        </p:nvPicPr>
        <p:blipFill>
          <a:blip r:embed="rId2"/>
          <a:stretch>
            <a:fillRect/>
          </a:stretch>
        </p:blipFill>
        <p:spPr>
          <a:xfrm>
            <a:off x="1440914" y="1566747"/>
            <a:ext cx="5968294" cy="4789603"/>
          </a:xfrm>
          <a:prstGeom prst="rect">
            <a:avLst/>
          </a:prstGeom>
        </p:spPr>
      </p:pic>
      <p:sp>
        <p:nvSpPr>
          <p:cNvPr id="2" name="Date Placeholder 1"/>
          <p:cNvSpPr>
            <a:spLocks noGrp="1"/>
          </p:cNvSpPr>
          <p:nvPr>
            <p:ph type="dt" sz="half" idx="10"/>
          </p:nvPr>
        </p:nvSpPr>
        <p:spPr/>
        <p:txBody>
          <a:bodyPr/>
          <a:lstStyle/>
          <a:p>
            <a:pPr>
              <a:defRPr/>
            </a:pPr>
            <a:fld id="{91F9CAFC-336F-4D41-A794-1036538116F3}" type="datetime1">
              <a:rPr lang="en-US" smtClean="0"/>
              <a:t>7/26/2022</a:t>
            </a:fld>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Examples of task cards for prescribing medication </a:t>
            </a:r>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pic>
        <p:nvPicPr>
          <p:cNvPr id="4" name="Picture 3" descr="3.6 TaskCards.eps"/>
          <p:cNvPicPr>
            <a:picLocks noChangeAspect="1"/>
          </p:cNvPicPr>
          <p:nvPr/>
        </p:nvPicPr>
        <p:blipFill>
          <a:blip r:embed="rId2"/>
          <a:stretch>
            <a:fillRect/>
          </a:stretch>
        </p:blipFill>
        <p:spPr>
          <a:xfrm>
            <a:off x="1333382" y="1760870"/>
            <a:ext cx="6417050" cy="4518673"/>
          </a:xfrm>
          <a:prstGeom prst="rect">
            <a:avLst/>
          </a:prstGeom>
        </p:spPr>
      </p:pic>
      <p:sp>
        <p:nvSpPr>
          <p:cNvPr id="2" name="Date Placeholder 1"/>
          <p:cNvSpPr>
            <a:spLocks noGrp="1"/>
          </p:cNvSpPr>
          <p:nvPr>
            <p:ph type="dt" sz="half" idx="10"/>
          </p:nvPr>
        </p:nvSpPr>
        <p:spPr/>
        <p:txBody>
          <a:bodyPr/>
          <a:lstStyle/>
          <a:p>
            <a:pPr>
              <a:defRPr/>
            </a:pPr>
            <a:fld id="{B2010BCA-D581-488D-A79D-A56531266871}" type="datetime1">
              <a:rPr lang="en-US" smtClean="0"/>
              <a:t>7/26/2022</a:t>
            </a:fld>
            <a:endParaRPr lang="en-US"/>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dirty="0" smtClean="0"/>
              <a:t>Refactoring</a:t>
            </a:r>
            <a:endParaRPr lang="en-US" dirty="0"/>
          </a:p>
        </p:txBody>
      </p:sp>
      <p:sp>
        <p:nvSpPr>
          <p:cNvPr id="1171459" name="Rectangle 3"/>
          <p:cNvSpPr>
            <a:spLocks noGrp="1" noChangeArrowheads="1"/>
          </p:cNvSpPr>
          <p:nvPr>
            <p:ph idx="1"/>
          </p:nvPr>
        </p:nvSpPr>
        <p:spPr/>
        <p:txBody>
          <a:bodyPr/>
          <a:lstStyle/>
          <a:p>
            <a:pPr>
              <a:lnSpc>
                <a:spcPct val="90000"/>
              </a:lnSpc>
            </a:pPr>
            <a:r>
              <a:rPr lang="en-US"/>
              <a:t>Conventional wisdom in software engineering is to design for change. It is worth spending time and effort anticipating changes as this reduces costs later in the life cycle.</a:t>
            </a:r>
          </a:p>
          <a:p>
            <a:pPr>
              <a:lnSpc>
                <a:spcPct val="90000"/>
              </a:lnSpc>
            </a:pPr>
            <a:r>
              <a:rPr lang="en-US"/>
              <a:t>XP, however, maintains that this is not worthwhile as changes cannot be reliably anticipated.</a:t>
            </a:r>
          </a:p>
          <a:p>
            <a:pPr>
              <a:lnSpc>
                <a:spcPct val="90000"/>
              </a:lnSpc>
            </a:pPr>
            <a:r>
              <a:rPr lang="en-US"/>
              <a:t>Rather, it proposes constant code improvement (refactoring) to make changes easier when they have to be implemented.</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fld id="{87E9B3FF-E0CB-4E6D-B65A-2E99B00205B7}" type="datetime1">
              <a:rPr lang="en-US" smtClean="0"/>
              <a:t>7/26/2022</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a:t>
            </a:r>
            <a:endParaRPr lang="en-US" dirty="0"/>
          </a:p>
        </p:txBody>
      </p:sp>
      <p:sp>
        <p:nvSpPr>
          <p:cNvPr id="3" name="Content Placeholder 2"/>
          <p:cNvSpPr>
            <a:spLocks noGrp="1"/>
          </p:cNvSpPr>
          <p:nvPr>
            <p:ph idx="1"/>
          </p:nvPr>
        </p:nvSpPr>
        <p:spPr/>
        <p:txBody>
          <a:bodyPr/>
          <a:lstStyle/>
          <a:p>
            <a:r>
              <a:rPr lang="en-US" dirty="0" smtClean="0"/>
              <a:t>Programming team look for possible software improvements and make these improvements even where there is no immediate need for them.</a:t>
            </a:r>
          </a:p>
          <a:p>
            <a:r>
              <a:rPr lang="en-US" dirty="0" smtClean="0"/>
              <a:t>This improves the understandability of the software and so reduces the need for documentation.</a:t>
            </a:r>
          </a:p>
          <a:p>
            <a:r>
              <a:rPr lang="en-US" dirty="0" smtClean="0"/>
              <a:t>Changes are easier to make because the code is well-structured and clear.</a:t>
            </a:r>
          </a:p>
          <a:p>
            <a:r>
              <a:rPr lang="en-US" dirty="0" smtClean="0"/>
              <a:t>However, some changes requires architecture refactoring and this is much more expensive.</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6" name="Date Placeholder 5"/>
          <p:cNvSpPr>
            <a:spLocks noGrp="1"/>
          </p:cNvSpPr>
          <p:nvPr>
            <p:ph type="dt" sz="half" idx="10"/>
          </p:nvPr>
        </p:nvSpPr>
        <p:spPr/>
        <p:txBody>
          <a:bodyPr/>
          <a:lstStyle/>
          <a:p>
            <a:pPr>
              <a:defRPr/>
            </a:pPr>
            <a:fld id="{26237B90-7B3E-45DC-876A-1A8D2CE07EFA}" type="datetime1">
              <a:rPr lang="en-US" smtClean="0"/>
              <a:t>7/26/2022</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refactoring</a:t>
            </a:r>
            <a:endParaRPr lang="en-US" dirty="0"/>
          </a:p>
        </p:txBody>
      </p:sp>
      <p:sp>
        <p:nvSpPr>
          <p:cNvPr id="3" name="Content Placeholder 2"/>
          <p:cNvSpPr>
            <a:spLocks noGrp="1"/>
          </p:cNvSpPr>
          <p:nvPr>
            <p:ph idx="1"/>
          </p:nvPr>
        </p:nvSpPr>
        <p:spPr/>
        <p:txBody>
          <a:bodyPr/>
          <a:lstStyle/>
          <a:p>
            <a:r>
              <a:rPr lang="en-US" dirty="0" smtClean="0"/>
              <a:t>Re-organization of a class hierarchy to remove duplicate code.</a:t>
            </a:r>
          </a:p>
          <a:p>
            <a:r>
              <a:rPr lang="en-US" dirty="0" smtClean="0"/>
              <a:t>Tidying up and renaming attributes and methods to make them easier to understand.</a:t>
            </a:r>
          </a:p>
          <a:p>
            <a:r>
              <a:rPr lang="en-US" dirty="0" smtClean="0"/>
              <a:t>The replacement of inline code with calls to methods that have been included in a program library.</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
        <p:nvSpPr>
          <p:cNvPr id="6" name="Date Placeholder 5"/>
          <p:cNvSpPr>
            <a:spLocks noGrp="1"/>
          </p:cNvSpPr>
          <p:nvPr>
            <p:ph type="dt" sz="half" idx="10"/>
          </p:nvPr>
        </p:nvSpPr>
        <p:spPr/>
        <p:txBody>
          <a:bodyPr/>
          <a:lstStyle/>
          <a:p>
            <a:pPr>
              <a:defRPr/>
            </a:pPr>
            <a:fld id="{8F002BAF-03A3-4917-890A-F684ABA82C53}" type="datetime1">
              <a:rPr lang="en-US" smtClean="0"/>
              <a:t>7/26/2022</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dirty="0" smtClean="0"/>
              <a:t>Test-first development</a:t>
            </a:r>
            <a:endParaRPr lang="en-US" dirty="0"/>
          </a:p>
        </p:txBody>
      </p:sp>
      <p:sp>
        <p:nvSpPr>
          <p:cNvPr id="1172483" name="Rectangle 3"/>
          <p:cNvSpPr>
            <a:spLocks noGrp="1" noChangeArrowheads="1"/>
          </p:cNvSpPr>
          <p:nvPr>
            <p:ph idx="1"/>
          </p:nvPr>
        </p:nvSpPr>
        <p:spPr/>
        <p:txBody>
          <a:bodyPr/>
          <a:lstStyle/>
          <a:p>
            <a:r>
              <a:rPr lang="en-US" dirty="0" smtClean="0"/>
              <a:t>Testing is central to XP and XP has developed an approach where the program is tested after every change has been made.</a:t>
            </a:r>
          </a:p>
          <a:p>
            <a:r>
              <a:rPr lang="en-US" dirty="0" smtClean="0"/>
              <a:t>XP testing features:</a:t>
            </a:r>
          </a:p>
          <a:p>
            <a:pPr lvl="1"/>
            <a:r>
              <a:rPr lang="en-US" dirty="0" smtClean="0"/>
              <a:t>Test</a:t>
            </a:r>
            <a:r>
              <a:rPr lang="en-US" dirty="0"/>
              <a: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
        <p:nvSpPr>
          <p:cNvPr id="2" name="Date Placeholder 1"/>
          <p:cNvSpPr>
            <a:spLocks noGrp="1"/>
          </p:cNvSpPr>
          <p:nvPr>
            <p:ph type="dt" sz="half" idx="10"/>
          </p:nvPr>
        </p:nvSpPr>
        <p:spPr/>
        <p:txBody>
          <a:bodyPr/>
          <a:lstStyle/>
          <a:p>
            <a:pPr>
              <a:defRPr/>
            </a:pPr>
            <a:fld id="{EF621D0C-E3CE-4533-AAD2-48AAFAA96C40}" type="datetime1">
              <a:rPr lang="en-US" smtClean="0"/>
              <a:t>7/26/2022</a:t>
            </a:fld>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dirty="0"/>
              <a:t>Test</a:t>
            </a:r>
            <a:r>
              <a:rPr lang="en-US" dirty="0" smtClean="0"/>
              <a:t>-driven </a:t>
            </a:r>
            <a:r>
              <a:rPr lang="en-US" dirty="0"/>
              <a:t>development</a:t>
            </a:r>
          </a:p>
        </p:txBody>
      </p:sp>
      <p:sp>
        <p:nvSpPr>
          <p:cNvPr id="1173507" name="Rectangle 3"/>
          <p:cNvSpPr>
            <a:spLocks noGrp="1" noChangeArrowheads="1"/>
          </p:cNvSpPr>
          <p:nvPr>
            <p:ph idx="1"/>
          </p:nvPr>
        </p:nvSpPr>
        <p:spPr/>
        <p:txBody>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so that they can be executed automatically. The test includes a check that it has executed correctly</a:t>
            </a:r>
            <a:r>
              <a:rPr lang="en-US" dirty="0" smtClean="0"/>
              <a:t>.</a:t>
            </a:r>
          </a:p>
          <a:p>
            <a:pPr lvl="1">
              <a:lnSpc>
                <a:spcPct val="90000"/>
              </a:lnSpc>
            </a:pPr>
            <a:r>
              <a:rPr lang="en-US" dirty="0" smtClean="0"/>
              <a:t>Usually relies on a testing framework such as </a:t>
            </a:r>
            <a:r>
              <a:rPr lang="en-US" dirty="0" err="1" smtClean="0"/>
              <a:t>Junit</a:t>
            </a:r>
            <a:r>
              <a:rPr lang="en-US" dirty="0" smtClean="0"/>
              <a:t>.</a:t>
            </a:r>
          </a:p>
          <a:p>
            <a:pPr>
              <a:lnSpc>
                <a:spcPct val="90000"/>
              </a:lnSpc>
            </a:pPr>
            <a:r>
              <a:rPr lang="en-US" dirty="0"/>
              <a:t>All previous and new tests are</a:t>
            </a:r>
            <a:r>
              <a:rPr lang="en-US" dirty="0" smtClean="0"/>
              <a:t> run automatically when </a:t>
            </a:r>
            <a:r>
              <a:rPr lang="en-US" dirty="0"/>
              <a:t>new functionality is </a:t>
            </a:r>
            <a:r>
              <a:rPr lang="en-US" dirty="0" smtClean="0"/>
              <a:t>added, thus checking </a:t>
            </a:r>
            <a:r>
              <a:rPr lang="en-US" dirty="0"/>
              <a:t>that the new functionality has not introduced errors.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
        <p:nvSpPr>
          <p:cNvPr id="2" name="Date Placeholder 1"/>
          <p:cNvSpPr>
            <a:spLocks noGrp="1"/>
          </p:cNvSpPr>
          <p:nvPr>
            <p:ph type="dt" sz="half" idx="10"/>
          </p:nvPr>
        </p:nvSpPr>
        <p:spPr/>
        <p:txBody>
          <a:bodyPr/>
          <a:lstStyle/>
          <a:p>
            <a:pPr>
              <a:defRPr/>
            </a:pPr>
            <a:fld id="{F9ED3127-BB9F-4DFB-809F-580B5D679D7D}" type="datetime1">
              <a:rPr lang="en-US" smtClean="0"/>
              <a:t>7/26/2022</a:t>
            </a:fld>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involvement</a:t>
            </a:r>
            <a:endParaRPr lang="en-US" dirty="0"/>
          </a:p>
        </p:txBody>
      </p:sp>
      <p:sp>
        <p:nvSpPr>
          <p:cNvPr id="3" name="Content Placeholder 2"/>
          <p:cNvSpPr>
            <a:spLocks noGrp="1"/>
          </p:cNvSpPr>
          <p:nvPr>
            <p:ph idx="1"/>
          </p:nvPr>
        </p:nvSpPr>
        <p:spPr/>
        <p:txBody>
          <a:bodyPr/>
          <a:lstStyle/>
          <a:p>
            <a:r>
              <a:rPr lang="en-GB" dirty="0" smtClean="0"/>
              <a:t>The role of the customer in the testing process is to help develop acceptance tests for the stories that are to be implemented in the next release of the system. </a:t>
            </a:r>
          </a:p>
          <a:p>
            <a:r>
              <a:rPr lang="en-GB" dirty="0" smtClean="0"/>
              <a:t>The customer who is part of the team writes tests as development proceeds. All new code is therefore validated to ensure that it is what the customer needs. </a:t>
            </a:r>
          </a:p>
          <a:p>
            <a:r>
              <a:rPr lang="en-GB" dirty="0" smtClean="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sp>
        <p:nvSpPr>
          <p:cNvPr id="6" name="Date Placeholder 5"/>
          <p:cNvSpPr>
            <a:spLocks noGrp="1"/>
          </p:cNvSpPr>
          <p:nvPr>
            <p:ph type="dt" sz="half" idx="10"/>
          </p:nvPr>
        </p:nvSpPr>
        <p:spPr/>
        <p:txBody>
          <a:bodyPr/>
          <a:lstStyle/>
          <a:p>
            <a:pPr>
              <a:defRPr/>
            </a:pPr>
            <a:fld id="{6D312AA1-B378-4C81-B2D8-3A0E975D60E7}" type="datetime1">
              <a:rPr lang="en-US" smtClean="0"/>
              <a:t>7/26/2022</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Test case description for dose checking</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pic>
        <p:nvPicPr>
          <p:cNvPr id="4" name="Picture 3" descr="3.7 DoseChecking.eps"/>
          <p:cNvPicPr>
            <a:picLocks noChangeAspect="1"/>
          </p:cNvPicPr>
          <p:nvPr/>
        </p:nvPicPr>
        <p:blipFill>
          <a:blip r:embed="rId2"/>
          <a:stretch>
            <a:fillRect/>
          </a:stretch>
        </p:blipFill>
        <p:spPr>
          <a:xfrm>
            <a:off x="805735" y="1950230"/>
            <a:ext cx="7436363" cy="4049252"/>
          </a:xfrm>
          <a:prstGeom prst="rect">
            <a:avLst/>
          </a:prstGeom>
        </p:spPr>
      </p:pic>
      <p:sp>
        <p:nvSpPr>
          <p:cNvPr id="2" name="Date Placeholder 1"/>
          <p:cNvSpPr>
            <a:spLocks noGrp="1"/>
          </p:cNvSpPr>
          <p:nvPr>
            <p:ph type="dt" sz="half" idx="10"/>
          </p:nvPr>
        </p:nvSpPr>
        <p:spPr/>
        <p:txBody>
          <a:bodyPr/>
          <a:lstStyle/>
          <a:p>
            <a:pPr>
              <a:defRPr/>
            </a:pPr>
            <a:fld id="{7624D744-AB2A-44AC-AC15-FE1455CE1F73}" type="datetime1">
              <a:rPr lang="en-US" smtClean="0"/>
              <a:t>7/26/2022</a:t>
            </a:fld>
            <a:endParaRPr lang="en-US"/>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a:t>
            </a:r>
            <a:endParaRPr lang="en-US" dirty="0"/>
          </a:p>
        </p:txBody>
      </p:sp>
      <p:sp>
        <p:nvSpPr>
          <p:cNvPr id="3" name="Content Placeholder 2"/>
          <p:cNvSpPr>
            <a:spLocks noGrp="1"/>
          </p:cNvSpPr>
          <p:nvPr>
            <p:ph idx="1"/>
          </p:nvPr>
        </p:nvSpPr>
        <p:spPr/>
        <p:txBody>
          <a:bodyPr/>
          <a:lstStyle/>
          <a:p>
            <a:r>
              <a:rPr lang="en-GB" dirty="0" smtClean="0"/>
              <a:t>Test automation means that tests are written as executable components before the task is implemented </a:t>
            </a:r>
          </a:p>
          <a:p>
            <a:pPr lvl="1"/>
            <a:r>
              <a:rPr lang="en-GB" dirty="0" smtClean="0"/>
              <a:t>These testing components should be stand-alone, should simulate the submission of input to be tested and should check that the result meets the output specification. An automated test framework (e.g. </a:t>
            </a:r>
            <a:r>
              <a:rPr lang="en-GB" dirty="0" err="1" smtClean="0"/>
              <a:t>Junit</a:t>
            </a:r>
            <a:r>
              <a:rPr lang="en-GB" dirty="0" smtClean="0"/>
              <a:t>) is a system that makes it easy to write executable tests and submit a set of tests for execution. </a:t>
            </a:r>
          </a:p>
          <a:p>
            <a:r>
              <a:rPr lang="en-GB" dirty="0" smtClean="0"/>
              <a:t>As testing is automated, there is always a set of tests that can be quickly and easily executed</a:t>
            </a:r>
          </a:p>
          <a:p>
            <a:pPr lvl="1"/>
            <a:r>
              <a:rPr lang="en-GB" dirty="0" smtClean="0"/>
              <a:t>Whenever 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
        <p:nvSpPr>
          <p:cNvPr id="6" name="Date Placeholder 5"/>
          <p:cNvSpPr>
            <a:spLocks noGrp="1"/>
          </p:cNvSpPr>
          <p:nvPr>
            <p:ph type="dt" sz="half" idx="10"/>
          </p:nvPr>
        </p:nvSpPr>
        <p:spPr/>
        <p:txBody>
          <a:bodyPr/>
          <a:lstStyle/>
          <a:p>
            <a:pPr>
              <a:defRPr/>
            </a:pPr>
            <a:fld id="{0358E342-057B-4F7B-A6A1-4F0F449CE838}" type="datetime1">
              <a:rPr lang="en-US" smtClean="0"/>
              <a:t>7/26/2022</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Rapid software development</a:t>
            </a:r>
            <a:endParaRPr lang="en-US" dirty="0"/>
          </a:p>
        </p:txBody>
      </p:sp>
      <p:sp>
        <p:nvSpPr>
          <p:cNvPr id="3" name="Content Placeholder 2"/>
          <p:cNvSpPr>
            <a:spLocks noGrp="1"/>
          </p:cNvSpPr>
          <p:nvPr>
            <p:ph idx="1"/>
          </p:nvPr>
        </p:nvSpPr>
        <p:spPr>
          <a:xfrm>
            <a:off x="457200" y="1600200"/>
            <a:ext cx="8407400" cy="4525963"/>
          </a:xfrm>
        </p:spPr>
        <p:txBody>
          <a:bodyPr/>
          <a:lstStyle/>
          <a:p>
            <a:r>
              <a:rPr lang="en-US" dirty="0" smtClean="0"/>
              <a:t>Rapid development and delivery is now often the most important requirement for software systems</a:t>
            </a:r>
          </a:p>
          <a:p>
            <a:pPr lvl="1"/>
            <a:r>
              <a:rPr lang="en-US" dirty="0" smtClean="0"/>
              <a:t>Businesses operate in a fast –changing requirement and it is practically impossible to produce a set of stable software requirements</a:t>
            </a:r>
          </a:p>
          <a:p>
            <a:pPr lvl="1"/>
            <a:r>
              <a:rPr lang="en-US" dirty="0" smtClean="0"/>
              <a:t>Software has to evolve quickly to reflect changing business needs.</a:t>
            </a:r>
          </a:p>
          <a:p>
            <a:r>
              <a:rPr lang="en-US" dirty="0" smtClean="0"/>
              <a:t>Plan-driven development is essential for some types of system but does not meet these business needs.</a:t>
            </a:r>
          </a:p>
          <a:p>
            <a:r>
              <a:rPr lang="en-US" dirty="0" smtClean="0"/>
              <a:t>Agile development methods emerged in the late 1990s whose aim was to radically reduce the delivery time for working software systems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fld id="{BF0057A4-ED74-495C-A35E-0FDF4F0F4858}" type="datetime1">
              <a:rPr lang="en-US" smtClean="0"/>
              <a:t>7/26/2022</a:t>
            </a:fld>
            <a:endParaRPr lang="en-US"/>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test-first development</a:t>
            </a:r>
            <a:endParaRPr lang="en-US" dirty="0"/>
          </a:p>
        </p:txBody>
      </p:sp>
      <p:sp>
        <p:nvSpPr>
          <p:cNvPr id="3" name="Content Placeholder 2"/>
          <p:cNvSpPr>
            <a:spLocks noGrp="1"/>
          </p:cNvSpPr>
          <p:nvPr>
            <p:ph idx="1"/>
          </p:nvPr>
        </p:nvSpPr>
        <p:spPr/>
        <p:txBody>
          <a:bodyPr/>
          <a:lstStyle/>
          <a:p>
            <a:r>
              <a:rPr lang="en-GB" dirty="0" smtClean="0"/>
              <a:t>Programmers prefer programming to testing and sometimes they take short cuts when writing tests. For example, they may write incomplete tests that do not check for all possible exceptions that may occur. </a:t>
            </a:r>
          </a:p>
          <a:p>
            <a:r>
              <a:rPr lang="en-GB" dirty="0" smtClean="0"/>
              <a:t>Some tests can be very difficult to write incrementally. For example, in a complex user interface, it is often difficult to write unit tests for the code that implements the ‘display logic’ and workflow between screens. </a:t>
            </a:r>
          </a:p>
          <a:p>
            <a:r>
              <a:rPr lang="en-GB" dirty="0" smtClean="0"/>
              <a:t>It difficult to judge the completeness of a set of tests. Although you may have a lot of system tests, your test set may not provide complete coverage.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
        <p:nvSpPr>
          <p:cNvPr id="6" name="Date Placeholder 5"/>
          <p:cNvSpPr>
            <a:spLocks noGrp="1"/>
          </p:cNvSpPr>
          <p:nvPr>
            <p:ph type="dt" sz="half" idx="10"/>
          </p:nvPr>
        </p:nvSpPr>
        <p:spPr/>
        <p:txBody>
          <a:bodyPr/>
          <a:lstStyle/>
          <a:p>
            <a:pPr>
              <a:defRPr/>
            </a:pPr>
            <a:fld id="{CFAC483D-D074-4635-AC97-9EFEB7A5AE3E}" type="datetime1">
              <a:rPr lang="en-US" smtClean="0"/>
              <a:t>7/26/2022</a:t>
            </a:fld>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idx="1"/>
          </p:nvPr>
        </p:nvSpPr>
        <p:spPr/>
        <p:txBody>
          <a:bodyPr/>
          <a:lstStyle/>
          <a:p>
            <a:pPr>
              <a:lnSpc>
                <a:spcPct val="90000"/>
              </a:lnSpc>
            </a:pPr>
            <a:r>
              <a:rPr lang="en-US" sz="2400" dirty="0" smtClean="0"/>
              <a:t>Pair </a:t>
            </a:r>
            <a:r>
              <a:rPr lang="en-US" dirty="0" smtClean="0"/>
              <a:t>programming involves </a:t>
            </a:r>
            <a:r>
              <a:rPr lang="en-US" sz="2400" dirty="0" smtClean="0"/>
              <a:t>programmers working </a:t>
            </a:r>
            <a:r>
              <a:rPr lang="en-US" sz="2400" dirty="0"/>
              <a:t>in pairs, </a:t>
            </a:r>
            <a:r>
              <a:rPr lang="en-US" sz="2400" dirty="0" smtClean="0"/>
              <a:t>developing code together.</a:t>
            </a:r>
            <a:endParaRPr lang="en-US" sz="2400" dirty="0"/>
          </a:p>
          <a:p>
            <a:pPr>
              <a:lnSpc>
                <a:spcPct val="90000"/>
              </a:lnSpc>
            </a:pPr>
            <a:r>
              <a:rPr lang="en-US" sz="2400" dirty="0"/>
              <a:t>This helps develop common ownership of code and spreads knowledge across the team.</a:t>
            </a:r>
          </a:p>
          <a:p>
            <a:pPr>
              <a:lnSpc>
                <a:spcPct val="90000"/>
              </a:lnSpc>
            </a:pPr>
            <a:r>
              <a:rPr lang="en-US" sz="2400" dirty="0"/>
              <a:t>It serves as an informal review process as each line of code is looked at by more than 1 person.</a:t>
            </a:r>
          </a:p>
          <a:p>
            <a:pPr>
              <a:lnSpc>
                <a:spcPct val="90000"/>
              </a:lnSpc>
            </a:pPr>
            <a:r>
              <a:rPr lang="en-US" sz="2400" dirty="0"/>
              <a:t>It encourages refactoring as the whole team can benefit from </a:t>
            </a:r>
            <a:r>
              <a:rPr lang="en-US" dirty="0" smtClean="0"/>
              <a:t>improving the system code.</a:t>
            </a:r>
            <a:endParaRPr lang="en-US" sz="24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
        <p:nvSpPr>
          <p:cNvPr id="2" name="Date Placeholder 1"/>
          <p:cNvSpPr>
            <a:spLocks noGrp="1"/>
          </p:cNvSpPr>
          <p:nvPr>
            <p:ph type="dt" sz="half" idx="10"/>
          </p:nvPr>
        </p:nvSpPr>
        <p:spPr/>
        <p:txBody>
          <a:bodyPr/>
          <a:lstStyle/>
          <a:p>
            <a:pPr>
              <a:defRPr/>
            </a:pPr>
            <a:fld id="{796368A5-2C5D-44BA-84B4-23141211C6BE}" type="datetime1">
              <a:rPr lang="en-US" smtClean="0"/>
              <a:t>7/26/2022</a:t>
            </a:fld>
            <a:endParaRPr lang="en-US"/>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a:t>
            </a:r>
            <a:endParaRPr lang="en-US" dirty="0"/>
          </a:p>
        </p:txBody>
      </p:sp>
      <p:sp>
        <p:nvSpPr>
          <p:cNvPr id="3" name="Content Placeholder 2"/>
          <p:cNvSpPr>
            <a:spLocks noGrp="1"/>
          </p:cNvSpPr>
          <p:nvPr>
            <p:ph idx="1"/>
          </p:nvPr>
        </p:nvSpPr>
        <p:spPr/>
        <p:txBody>
          <a:bodyPr/>
          <a:lstStyle/>
          <a:p>
            <a:r>
              <a:rPr lang="en-GB" dirty="0" smtClean="0"/>
              <a:t>In pair programming, programmers sit together at the same computer to develop the software.</a:t>
            </a:r>
          </a:p>
          <a:p>
            <a:r>
              <a:rPr lang="en-GB" dirty="0" smtClean="0"/>
              <a:t>Pairs are created dynamically so that all team members work with each other during the development process.</a:t>
            </a:r>
          </a:p>
          <a:p>
            <a:r>
              <a:rPr lang="en-GB" dirty="0" smtClean="0"/>
              <a:t>The sharing of knowledge that happens during pair programming is very important as it reduces the overall risks to a project when team members leave.</a:t>
            </a:r>
          </a:p>
          <a:p>
            <a:r>
              <a:rPr lang="en-GB" dirty="0" smtClean="0"/>
              <a:t>Pair programming is not necessarily inefficient and there is some evidence that suggests that a pair working together is more efficient than 2 programmers working separately. </a:t>
            </a:r>
            <a:endParaRPr lang="en-US" dirty="0" smtClean="0"/>
          </a:p>
          <a:p>
            <a:endParaRPr lang="en-GB" dirty="0" smtClean="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
        <p:nvSpPr>
          <p:cNvPr id="6" name="Date Placeholder 5"/>
          <p:cNvSpPr>
            <a:spLocks noGrp="1"/>
          </p:cNvSpPr>
          <p:nvPr>
            <p:ph type="dt" sz="half" idx="10"/>
          </p:nvPr>
        </p:nvSpPr>
        <p:spPr/>
        <p:txBody>
          <a:bodyPr/>
          <a:lstStyle/>
          <a:p>
            <a:pPr>
              <a:defRPr/>
            </a:pPr>
            <a:fld id="{F32294ED-C668-4233-A40A-BB95CD229887}" type="datetime1">
              <a:rPr lang="en-US" smtClean="0"/>
              <a:t>7/26/2022</a:t>
            </a:fld>
            <a:endParaRPr lang="en-US"/>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92338"/>
            <a:ext cx="8229600" cy="1143000"/>
          </a:xfrm>
        </p:spPr>
        <p:txBody>
          <a:bodyPr/>
          <a:lstStyle/>
          <a:p>
            <a:pPr algn="ctr"/>
            <a:r>
              <a:rPr lang="en-US" dirty="0" smtClean="0"/>
              <a:t>Agile project management</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fld id="{9B11B1CF-AA5F-44A8-8936-7240BBA402E9}" type="datetime1">
              <a:rPr lang="en-US" smtClean="0"/>
              <a:t>7/26/2022</a:t>
            </a:fld>
            <a:endParaRPr lang="en-US"/>
          </a:p>
        </p:txBody>
      </p:sp>
    </p:spTree>
    <p:extLst>
      <p:ext uri="{BB962C8B-B14F-4D97-AF65-F5344CB8AC3E}">
        <p14:creationId xmlns:p14="http://schemas.microsoft.com/office/powerpoint/2010/main" val="982006760"/>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project management</a:t>
            </a:r>
            <a:endParaRPr lang="en-US" dirty="0"/>
          </a:p>
        </p:txBody>
      </p:sp>
      <p:sp>
        <p:nvSpPr>
          <p:cNvPr id="3" name="Content Placeholder 2"/>
          <p:cNvSpPr>
            <a:spLocks noGrp="1"/>
          </p:cNvSpPr>
          <p:nvPr>
            <p:ph idx="1"/>
          </p:nvPr>
        </p:nvSpPr>
        <p:spPr/>
        <p:txBody>
          <a:bodyPr/>
          <a:lstStyle/>
          <a:p>
            <a:r>
              <a:rPr lang="en-GB" dirty="0" smtClean="0"/>
              <a:t>The principal responsibility of software project managers is to manage the project so that the software is delivered on time and within the planned budget for the project. </a:t>
            </a:r>
          </a:p>
          <a:p>
            <a:r>
              <a:rPr lang="en-GB" dirty="0" smtClean="0"/>
              <a:t>The standard approach to project management is plan-driven. Managers draw up a plan for the project showing what should be delivered, when it should be delivered and who will work on the development of the project deliverables. </a:t>
            </a:r>
          </a:p>
          <a:p>
            <a:r>
              <a:rPr lang="en-GB" dirty="0" smtClean="0"/>
              <a:t>Agile project management requires a different approach, which is adapted to incremental development and the practices used in agile methods. </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
        <p:nvSpPr>
          <p:cNvPr id="6" name="Date Placeholder 5"/>
          <p:cNvSpPr>
            <a:spLocks noGrp="1"/>
          </p:cNvSpPr>
          <p:nvPr>
            <p:ph type="dt" sz="half" idx="10"/>
          </p:nvPr>
        </p:nvSpPr>
        <p:spPr/>
        <p:txBody>
          <a:bodyPr/>
          <a:lstStyle/>
          <a:p>
            <a:pPr>
              <a:defRPr/>
            </a:pPr>
            <a:fld id="{B3A1B70A-186B-45B6-9C20-F81944E66947}" type="datetime1">
              <a:rPr lang="en-US" smtClean="0"/>
              <a:t>7/26/2022</a:t>
            </a:fld>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idx="1"/>
          </p:nvPr>
        </p:nvSpPr>
        <p:spPr/>
        <p:txBody>
          <a:bodyPr/>
          <a:lstStyle/>
          <a:p>
            <a:r>
              <a:rPr lang="en-GB" dirty="0" smtClean="0"/>
              <a:t>Scrum is an agile method that focuses on managing iterative development rather than specific agile practices.</a:t>
            </a:r>
          </a:p>
          <a:p>
            <a:r>
              <a:rPr lang="en-GB" dirty="0" smtClean="0"/>
              <a:t>There are three phases in Scrum. </a:t>
            </a:r>
          </a:p>
          <a:p>
            <a:pPr lvl="1"/>
            <a:r>
              <a:rPr lang="en-GB" dirty="0" smtClean="0"/>
              <a:t>The initial phase is an outline planning phase where you establish the general objectives for the project and design the software architecture. </a:t>
            </a:r>
          </a:p>
          <a:p>
            <a:pPr lvl="1"/>
            <a:r>
              <a:rPr lang="en-GB" dirty="0" smtClean="0"/>
              <a:t>This is followed by a series of sprint cycles, where each cycle develops an increment of the system. </a:t>
            </a:r>
          </a:p>
          <a:p>
            <a:pPr lvl="1"/>
            <a:r>
              <a:rPr lang="en-GB" dirty="0" smtClean="0"/>
              <a:t>The project closure phase wraps up the project, completes required documentation such as system help frames and user manuals and assesses the lessons learned from the project.</a:t>
            </a:r>
          </a:p>
          <a:p>
            <a:r>
              <a:rPr lang="en-GB" dirty="0" smtClean="0"/>
              <a:t>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sp>
        <p:nvSpPr>
          <p:cNvPr id="6" name="Date Placeholder 5"/>
          <p:cNvSpPr>
            <a:spLocks noGrp="1"/>
          </p:cNvSpPr>
          <p:nvPr>
            <p:ph type="dt" sz="half" idx="10"/>
          </p:nvPr>
        </p:nvSpPr>
        <p:spPr/>
        <p:txBody>
          <a:bodyPr/>
          <a:lstStyle/>
          <a:p>
            <a:pPr>
              <a:defRPr/>
            </a:pPr>
            <a:fld id="{5908345E-A9D4-48D5-9520-F70003451B92}" type="datetime1">
              <a:rPr lang="en-US" smtClean="0"/>
              <a:t>7/26/2022</a:t>
            </a:fld>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terminology (a)</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30369511"/>
              </p:ext>
            </p:extLst>
          </p:nvPr>
        </p:nvGraphicFramePr>
        <p:xfrm>
          <a:off x="457200" y="1809750"/>
          <a:ext cx="8229600" cy="4554431"/>
        </p:xfrm>
        <a:graphic>
          <a:graphicData uri="http://schemas.openxmlformats.org/drawingml/2006/table">
            <a:tbl>
              <a:tblPr firstRow="1" bandRow="1">
                <a:tableStyleId>{5C22544A-7EE6-4342-B048-85BDC9FD1C3A}</a:tableStyleId>
              </a:tblPr>
              <a:tblGrid>
                <a:gridCol w="1955800"/>
                <a:gridCol w="6273800"/>
              </a:tblGrid>
              <a:tr h="571500">
                <a:tc>
                  <a:txBody>
                    <a:bodyPr/>
                    <a:lstStyle/>
                    <a:p>
                      <a:r>
                        <a:rPr lang="en-US" dirty="0" smtClean="0"/>
                        <a:t>Scrum term</a:t>
                      </a:r>
                      <a:endParaRPr lang="en-US" dirty="0"/>
                    </a:p>
                  </a:txBody>
                  <a:tcPr/>
                </a:tc>
                <a:tc>
                  <a:txBody>
                    <a:bodyPr/>
                    <a:lstStyle/>
                    <a:p>
                      <a:r>
                        <a:rPr lang="en-US" dirty="0" smtClean="0"/>
                        <a:t>Definition</a:t>
                      </a:r>
                      <a:endParaRPr lang="en-US" dirty="0"/>
                    </a:p>
                  </a:txBody>
                  <a:tcPr/>
                </a:tc>
              </a:tr>
              <a:tr h="745863">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Development team</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 self-organizing group of software developers, which should be no more than 7 people. They are responsible for developing the software and other essential project documents.</a:t>
                      </a:r>
                    </a:p>
                  </a:txBody>
                  <a:tcPr marL="68580" marR="68580" marT="0" marB="0"/>
                </a:tc>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Potentially shippable product increment</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The software increment that is delivered from a sprint. The idea is that this should be ‘potentially shippable’ which means that it is in a finished state and no further work, such as testing, is needed to  incorporate it into the final product. In practice, this is not always achievable</a:t>
                      </a:r>
                      <a:r>
                        <a:rPr lang="en-GB" sz="1400" dirty="0" smtClean="0">
                          <a:solidFill>
                            <a:srgbClr val="000000"/>
                          </a:solidFill>
                          <a:effectLst/>
                          <a:latin typeface="Arial"/>
                          <a:ea typeface="Times New Roman"/>
                          <a:cs typeface="Times New Roman"/>
                        </a:rPr>
                        <a:t>.</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Product backlog</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is a list of ‘to do’ items which the Scrum team must tackle. They may be feature definitions for the software, software requirements, user stories or descriptions of supplementary tasks that are needed, such as architecture definition or user documentation</a:t>
                      </a:r>
                      <a:r>
                        <a:rPr lang="en-GB" sz="1400" dirty="0" smtClean="0">
                          <a:solidFill>
                            <a:srgbClr val="000000"/>
                          </a:solidFill>
                          <a:effectLst/>
                          <a:latin typeface="Arial"/>
                          <a:ea typeface="Times New Roman"/>
                          <a:cs typeface="Times New Roman"/>
                        </a:rPr>
                        <a:t>.</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tr>
              <a:tr h="1103468">
                <a:tc>
                  <a:txBody>
                    <a:bodyPr/>
                    <a:lstStyle/>
                    <a:p>
                      <a:pPr indent="0" algn="l">
                        <a:spcAft>
                          <a:spcPts val="0"/>
                        </a:spcAft>
                        <a:tabLst>
                          <a:tab pos="342900" algn="l"/>
                          <a:tab pos="685800" algn="l"/>
                          <a:tab pos="1028700" algn="l"/>
                          <a:tab pos="1170305" algn="l"/>
                        </a:tabLst>
                      </a:pPr>
                      <a:r>
                        <a:rPr lang="en-GB" sz="1400" dirty="0">
                          <a:solidFill>
                            <a:srgbClr val="000000"/>
                          </a:solidFill>
                          <a:effectLst/>
                          <a:latin typeface="Arial"/>
                          <a:ea typeface="Times New Roman"/>
                          <a:cs typeface="Times New Roman"/>
                        </a:rPr>
                        <a:t>Product owner</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An individual (or possibly a small group) whose job is to identify product features or requirements, prioritize these for development and continuously review the product backlog to ensure that the project continues to meet critical business needs. The Product Owner can be a customer but might also be a product manager in a software company or other stakeholder representative.</a:t>
                      </a:r>
                    </a:p>
                  </a:txBody>
                  <a:tcPr marL="68580" marR="68580" marT="0" marB="0"/>
                </a:tc>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sp>
        <p:nvSpPr>
          <p:cNvPr id="3" name="Date Placeholder 2"/>
          <p:cNvSpPr>
            <a:spLocks noGrp="1"/>
          </p:cNvSpPr>
          <p:nvPr>
            <p:ph type="dt" sz="half" idx="10"/>
          </p:nvPr>
        </p:nvSpPr>
        <p:spPr/>
        <p:txBody>
          <a:bodyPr/>
          <a:lstStyle/>
          <a:p>
            <a:pPr>
              <a:defRPr/>
            </a:pPr>
            <a:fld id="{1517BF16-0FE0-4DDB-AB33-E127A0F438E4}" type="datetime1">
              <a:rPr lang="en-US" smtClean="0"/>
              <a:t>7/26/2022</a:t>
            </a:fld>
            <a:endParaRPr lang="en-US"/>
          </a:p>
        </p:txBody>
      </p:sp>
    </p:spTree>
    <p:extLst>
      <p:ext uri="{BB962C8B-B14F-4D97-AF65-F5344CB8AC3E}">
        <p14:creationId xmlns:p14="http://schemas.microsoft.com/office/powerpoint/2010/main" val="4279845486"/>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terminology (b)</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7260699"/>
              </p:ext>
            </p:extLst>
          </p:nvPr>
        </p:nvGraphicFramePr>
        <p:xfrm>
          <a:off x="342900" y="1778000"/>
          <a:ext cx="8229600" cy="4445000"/>
        </p:xfrm>
        <a:graphic>
          <a:graphicData uri="http://schemas.openxmlformats.org/drawingml/2006/table">
            <a:tbl>
              <a:tblPr firstRow="1" bandRow="1">
                <a:tableStyleId>{5C22544A-7EE6-4342-B048-85BDC9FD1C3A}</a:tableStyleId>
              </a:tblPr>
              <a:tblGrid>
                <a:gridCol w="2324100"/>
                <a:gridCol w="5905500"/>
              </a:tblGrid>
              <a:tr h="370840">
                <a:tc>
                  <a:txBody>
                    <a:bodyPr/>
                    <a:lstStyle/>
                    <a:p>
                      <a:r>
                        <a:rPr lang="en-US" dirty="0" smtClean="0"/>
                        <a:t>Scrum term</a:t>
                      </a:r>
                      <a:endParaRPr lang="en-US" dirty="0"/>
                    </a:p>
                  </a:txBody>
                  <a:tcPr/>
                </a:tc>
                <a:tc>
                  <a:txBody>
                    <a:bodyPr/>
                    <a:lstStyle/>
                    <a:p>
                      <a:r>
                        <a:rPr lang="en-US" dirty="0" smtClean="0"/>
                        <a:t>Definition</a:t>
                      </a:r>
                      <a:endParaRPr lang="en-US" dirty="0"/>
                    </a:p>
                  </a:txBody>
                  <a:tcPr/>
                </a:tc>
              </a:tr>
              <a:tr h="370840">
                <a:tc>
                  <a:txBody>
                    <a:bodyPr/>
                    <a:lstStyle/>
                    <a:p>
                      <a:pPr indent="347345"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Scrum</a:t>
                      </a:r>
                    </a:p>
                  </a:txBody>
                  <a:tcPr marL="68580" marR="68580" marT="0" marB="0"/>
                </a:tc>
                <a:tc>
                  <a:txBody>
                    <a:bodyPr/>
                    <a:lstStyle/>
                    <a:p>
                      <a:pPr indent="0"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A daily meeting of the Scrum team that reviews progress and prioritizes work to be done that day. Ideally, this should be a short face-to-face meeting that includes the whole team</a:t>
                      </a:r>
                      <a:r>
                        <a:rPr lang="en-GB" sz="1400" baseline="0" dirty="0" smtClean="0">
                          <a:solidFill>
                            <a:srgbClr val="000000"/>
                          </a:solidFill>
                          <a:effectLst/>
                          <a:latin typeface="Arial"/>
                          <a:ea typeface="Times New Roman"/>
                          <a:cs typeface="Times New Roman"/>
                        </a:rPr>
                        <a:t>.</a:t>
                      </a:r>
                    </a:p>
                    <a:p>
                      <a:pPr indent="0" algn="l">
                        <a:spcAft>
                          <a:spcPts val="60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r h="370840">
                <a:tc>
                  <a:txBody>
                    <a:bodyPr/>
                    <a:lstStyle/>
                    <a:p>
                      <a:pPr indent="347345" algn="l">
                        <a:spcAft>
                          <a:spcPts val="0"/>
                        </a:spcAft>
                        <a:tabLst>
                          <a:tab pos="342900" algn="l"/>
                          <a:tab pos="685800" algn="l"/>
                          <a:tab pos="1028700" algn="l"/>
                        </a:tabLst>
                      </a:pPr>
                      <a:r>
                        <a:rPr lang="en-GB" sz="1400" baseline="0" dirty="0" err="1">
                          <a:solidFill>
                            <a:srgbClr val="000000"/>
                          </a:solidFill>
                          <a:effectLst/>
                          <a:latin typeface="Arial"/>
                          <a:ea typeface="Times New Roman"/>
                          <a:cs typeface="Times New Roman"/>
                        </a:rPr>
                        <a:t>ScrumMaster</a:t>
                      </a:r>
                      <a:endParaRPr lang="en-GB" sz="1400" baseline="0" dirty="0">
                        <a:solidFill>
                          <a:srgbClr val="000000"/>
                        </a:solidFill>
                        <a:effectLst/>
                        <a:latin typeface="Arial"/>
                        <a:ea typeface="Times New Roman"/>
                        <a:cs typeface="Times New Roman"/>
                      </a:endParaRP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is responsible for ensuring that the Scrum process is followed and guides the team in the effective use of Scrum. He or she is responsible for interfacing with the rest of the company and for ensuring that the Scrum team is not diverted by outside interference. The Scrum developers are adamant that 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should not be thought of as a project manager. Others, however, may not always find it easy to see the difference</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Sprint</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 development iteration. Sprints are usually 2-4 weeks long.</a:t>
                      </a:r>
                    </a:p>
                  </a:txBody>
                  <a:tcPr marL="68580" marR="68580" marT="0" marB="0"/>
                </a:tc>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Velocity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An estimate of how much product backlog effort that a team can cover in a single sprint.  Understanding a team’s velocity helps them estimate what can be covered in a sprint and provides a basis for measuring improving performance</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
        <p:nvSpPr>
          <p:cNvPr id="3" name="Date Placeholder 2"/>
          <p:cNvSpPr>
            <a:spLocks noGrp="1"/>
          </p:cNvSpPr>
          <p:nvPr>
            <p:ph type="dt" sz="half" idx="10"/>
          </p:nvPr>
        </p:nvSpPr>
        <p:spPr/>
        <p:txBody>
          <a:bodyPr/>
          <a:lstStyle/>
          <a:p>
            <a:pPr>
              <a:defRPr/>
            </a:pPr>
            <a:fld id="{7156D8F8-9C79-4A38-862A-FB2D2583C6C3}" type="datetime1">
              <a:rPr lang="en-US" smtClean="0"/>
              <a:t>7/26/2022</a:t>
            </a:fld>
            <a:endParaRPr lang="en-US"/>
          </a:p>
        </p:txBody>
      </p:sp>
    </p:spTree>
    <p:extLst>
      <p:ext uri="{BB962C8B-B14F-4D97-AF65-F5344CB8AC3E}">
        <p14:creationId xmlns:p14="http://schemas.microsoft.com/office/powerpoint/2010/main" val="1815401261"/>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sprint cycle</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pic>
        <p:nvPicPr>
          <p:cNvPr id="7" name="Picture 6" descr="3.9 Scrum sprint cycl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35200"/>
            <a:ext cx="8159750" cy="3263900"/>
          </a:xfrm>
          <a:prstGeom prst="rect">
            <a:avLst/>
          </a:prstGeom>
        </p:spPr>
      </p:pic>
      <p:sp>
        <p:nvSpPr>
          <p:cNvPr id="3" name="Date Placeholder 2"/>
          <p:cNvSpPr>
            <a:spLocks noGrp="1"/>
          </p:cNvSpPr>
          <p:nvPr>
            <p:ph type="dt" sz="half" idx="10"/>
          </p:nvPr>
        </p:nvSpPr>
        <p:spPr/>
        <p:txBody>
          <a:bodyPr/>
          <a:lstStyle/>
          <a:p>
            <a:pPr>
              <a:defRPr/>
            </a:pPr>
            <a:fld id="{B9DA7590-489E-4187-8690-98C9C1D72D25}" type="datetime1">
              <a:rPr lang="en-US" smtClean="0"/>
              <a:t>7/26/2022</a:t>
            </a:fld>
            <a:endParaRPr lang="en-US"/>
          </a:p>
        </p:txBody>
      </p:sp>
    </p:spTree>
    <p:extLst>
      <p:ext uri="{BB962C8B-B14F-4D97-AF65-F5344CB8AC3E}">
        <p14:creationId xmlns:p14="http://schemas.microsoft.com/office/powerpoint/2010/main" val="1660574033"/>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Scrum sprint cycle</a:t>
            </a:r>
            <a:endParaRPr lang="en-US" dirty="0"/>
          </a:p>
        </p:txBody>
      </p:sp>
      <p:sp>
        <p:nvSpPr>
          <p:cNvPr id="3" name="Content Placeholder 2"/>
          <p:cNvSpPr>
            <a:spLocks noGrp="1"/>
          </p:cNvSpPr>
          <p:nvPr>
            <p:ph idx="1"/>
          </p:nvPr>
        </p:nvSpPr>
        <p:spPr/>
        <p:txBody>
          <a:bodyPr/>
          <a:lstStyle/>
          <a:p>
            <a:r>
              <a:rPr lang="en-GB" dirty="0" smtClean="0"/>
              <a:t>Sprints are fixed length, normally 2–4 weeks.  </a:t>
            </a:r>
          </a:p>
          <a:p>
            <a:r>
              <a:rPr lang="en-GB" dirty="0" smtClean="0"/>
              <a:t>The starting point for planning is the product backlog, which is the list of work to be done on the project.</a:t>
            </a:r>
          </a:p>
          <a:p>
            <a:r>
              <a:rPr lang="en-GB" dirty="0" smtClean="0"/>
              <a:t>The selection phase involves all of the project team who work with the customer to select the features and functionality from the product backlog to be developed during the sprint. </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sp>
        <p:nvSpPr>
          <p:cNvPr id="6" name="Date Placeholder 5"/>
          <p:cNvSpPr>
            <a:spLocks noGrp="1"/>
          </p:cNvSpPr>
          <p:nvPr>
            <p:ph type="dt" sz="half" idx="10"/>
          </p:nvPr>
        </p:nvSpPr>
        <p:spPr/>
        <p:txBody>
          <a:bodyPr/>
          <a:lstStyle/>
          <a:p>
            <a:pPr>
              <a:defRPr/>
            </a:pPr>
            <a:fld id="{A1327A6C-409E-4339-AD67-A0705D903E57}" type="datetime1">
              <a:rPr lang="en-US" smtClean="0"/>
              <a:t>7/26/2022</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development</a:t>
            </a:r>
            <a:endParaRPr lang="en-US" dirty="0"/>
          </a:p>
        </p:txBody>
      </p:sp>
      <p:sp>
        <p:nvSpPr>
          <p:cNvPr id="3" name="Content Placeholder 2"/>
          <p:cNvSpPr>
            <a:spLocks noGrp="1"/>
          </p:cNvSpPr>
          <p:nvPr>
            <p:ph idx="1"/>
          </p:nvPr>
        </p:nvSpPr>
        <p:spPr/>
        <p:txBody>
          <a:bodyPr/>
          <a:lstStyle/>
          <a:p>
            <a:r>
              <a:rPr lang="en-US" dirty="0" smtClean="0"/>
              <a:t>Program specification</a:t>
            </a:r>
            <a:r>
              <a:rPr lang="en-US" dirty="0"/>
              <a:t>, design and implementation are inter-leaved</a:t>
            </a:r>
          </a:p>
          <a:p>
            <a:r>
              <a:rPr lang="en-US" dirty="0" smtClean="0"/>
              <a:t>The system </a:t>
            </a:r>
            <a:r>
              <a:rPr lang="en-US" dirty="0"/>
              <a:t>is developed as a series of versions </a:t>
            </a:r>
            <a:r>
              <a:rPr lang="en-US" dirty="0" smtClean="0"/>
              <a:t>or increments with </a:t>
            </a:r>
            <a:r>
              <a:rPr lang="en-US" dirty="0"/>
              <a:t>stakeholders involved in </a:t>
            </a:r>
            <a:r>
              <a:rPr lang="en-US" dirty="0" smtClean="0"/>
              <a:t>version specification and evaluation</a:t>
            </a:r>
          </a:p>
          <a:p>
            <a:r>
              <a:rPr lang="en-US" dirty="0" smtClean="0"/>
              <a:t>Frequent delivery of new versions for evaluation</a:t>
            </a:r>
            <a:endParaRPr lang="en-US" dirty="0"/>
          </a:p>
          <a:p>
            <a:r>
              <a:rPr lang="en-US" dirty="0" smtClean="0"/>
              <a:t>Extensive tool support (e.g. automated testing tools) used to support development.</a:t>
            </a:r>
          </a:p>
          <a:p>
            <a:r>
              <a:rPr lang="en-US" dirty="0" smtClean="0"/>
              <a:t>Minimal documentation – focus on working code</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6" name="Date Placeholder 5"/>
          <p:cNvSpPr>
            <a:spLocks noGrp="1"/>
          </p:cNvSpPr>
          <p:nvPr>
            <p:ph type="dt" sz="half" idx="10"/>
          </p:nvPr>
        </p:nvSpPr>
        <p:spPr/>
        <p:txBody>
          <a:bodyPr/>
          <a:lstStyle/>
          <a:p>
            <a:pPr>
              <a:defRPr/>
            </a:pPr>
            <a:fld id="{92E02660-375D-4A75-AEA1-286B3C393063}" type="datetime1">
              <a:rPr lang="en-US" smtClean="0"/>
              <a:t>7/26/2022</a:t>
            </a:fld>
            <a:endParaRPr lang="en-US"/>
          </a:p>
        </p:txBody>
      </p:sp>
    </p:spTree>
    <p:extLst>
      <p:ext uri="{BB962C8B-B14F-4D97-AF65-F5344CB8AC3E}">
        <p14:creationId xmlns:p14="http://schemas.microsoft.com/office/powerpoint/2010/main" val="1082643685"/>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Sprint cycle</a:t>
            </a:r>
            <a:endParaRPr lang="en-US" dirty="0"/>
          </a:p>
        </p:txBody>
      </p:sp>
      <p:sp>
        <p:nvSpPr>
          <p:cNvPr id="3" name="Content Placeholder 2"/>
          <p:cNvSpPr>
            <a:spLocks noGrp="1"/>
          </p:cNvSpPr>
          <p:nvPr>
            <p:ph idx="1"/>
          </p:nvPr>
        </p:nvSpPr>
        <p:spPr/>
        <p:txBody>
          <a:bodyPr/>
          <a:lstStyle/>
          <a:p>
            <a:r>
              <a:rPr lang="en-GB" dirty="0" smtClean="0"/>
              <a:t>Once these are agreed, the team organize themselves to develop the software. </a:t>
            </a:r>
          </a:p>
          <a:p>
            <a:r>
              <a:rPr lang="en-GB" dirty="0" smtClean="0"/>
              <a:t>During this stage the team is isolated from the customer and the organization, with all communications channelled through the so-called ‘Scrum master’. </a:t>
            </a:r>
          </a:p>
          <a:p>
            <a:r>
              <a:rPr lang="en-GB" dirty="0" smtClean="0"/>
              <a:t>The role of the Scrum master is to protect the development team from external distractions. </a:t>
            </a:r>
          </a:p>
          <a:p>
            <a:r>
              <a:rPr lang="en-GB" dirty="0" smtClean="0"/>
              <a:t> At the end of the sprint, the work done is reviewed and presented to stakeholders. The next sprint cycle then begins.</a:t>
            </a:r>
            <a:endParaRPr lang="en-US"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fld id="{D5F4E380-1D31-48C0-8478-2DF4694B5485}" type="datetime1">
              <a:rPr lang="en-US" smtClean="0"/>
              <a:t>7/26/2022</a:t>
            </a:fld>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Teamwork in Scrum</a:t>
            </a:r>
            <a:endParaRPr lang="en-US" dirty="0"/>
          </a:p>
        </p:txBody>
      </p:sp>
      <p:sp>
        <p:nvSpPr>
          <p:cNvPr id="3" name="Content Placeholder 2"/>
          <p:cNvSpPr>
            <a:spLocks noGrp="1"/>
          </p:cNvSpPr>
          <p:nvPr>
            <p:ph idx="1"/>
          </p:nvPr>
        </p:nvSpPr>
        <p:spPr/>
        <p:txBody>
          <a:bodyPr/>
          <a:lstStyle/>
          <a:p>
            <a:r>
              <a:rPr lang="en-GB" dirty="0" smtClean="0"/>
              <a:t>The ‘Scrum master’ is a facilitator who arranges daily meetings, tracks the backlog of work to be done, records decisions, measures progress against the backlog and communicates with customers and management outside of the team.</a:t>
            </a:r>
          </a:p>
          <a:p>
            <a:r>
              <a:rPr lang="en-GB" dirty="0" smtClean="0"/>
              <a:t>The whole team attends short daily meetings (Scrums) where all team members share information, describe their progress since the last meeting, problems that have arisen and what is planned for the following day. </a:t>
            </a:r>
          </a:p>
          <a:p>
            <a:pPr lvl="1"/>
            <a:r>
              <a:rPr lang="en-GB" dirty="0" smtClean="0"/>
              <a:t>This means that everyone on the team knows what is going on and, if problems arise, can re-plan short-term work to cope with them.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
        <p:nvSpPr>
          <p:cNvPr id="6" name="Date Placeholder 5"/>
          <p:cNvSpPr>
            <a:spLocks noGrp="1"/>
          </p:cNvSpPr>
          <p:nvPr>
            <p:ph type="dt" sz="half" idx="10"/>
          </p:nvPr>
        </p:nvSpPr>
        <p:spPr/>
        <p:txBody>
          <a:bodyPr/>
          <a:lstStyle/>
          <a:p>
            <a:pPr>
              <a:defRPr/>
            </a:pPr>
            <a:fld id="{5C1A1094-5D3D-41F6-977C-4C89764B3E4B}" type="datetime1">
              <a:rPr lang="en-US" smtClean="0"/>
              <a:t>7/26/2022</a:t>
            </a:fld>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benefits</a:t>
            </a:r>
            <a:endParaRPr lang="en-US" dirty="0"/>
          </a:p>
        </p:txBody>
      </p:sp>
      <p:sp>
        <p:nvSpPr>
          <p:cNvPr id="3" name="Content Placeholder 2"/>
          <p:cNvSpPr>
            <a:spLocks noGrp="1"/>
          </p:cNvSpPr>
          <p:nvPr>
            <p:ph idx="1"/>
          </p:nvPr>
        </p:nvSpPr>
        <p:spPr/>
        <p:txBody>
          <a:bodyPr/>
          <a:lstStyle/>
          <a:p>
            <a:r>
              <a:rPr lang="en-GB" dirty="0" smtClean="0"/>
              <a:t>The product is broken down into a set of manageable and understandable chunks.</a:t>
            </a:r>
          </a:p>
          <a:p>
            <a:r>
              <a:rPr lang="en-GB" dirty="0" smtClean="0"/>
              <a:t>Unstable requirements do not hold up progress.</a:t>
            </a:r>
          </a:p>
          <a:p>
            <a:r>
              <a:rPr lang="en-GB" dirty="0" smtClean="0"/>
              <a:t>The whole team have visibility of everything and consequently team communication is improved.</a:t>
            </a:r>
          </a:p>
          <a:p>
            <a:r>
              <a:rPr lang="en-GB" dirty="0" smtClean="0"/>
              <a:t>Customers see on-time delivery of increments and gain feedback on how the product works.</a:t>
            </a:r>
          </a:p>
          <a:p>
            <a:r>
              <a:rPr lang="en-GB" dirty="0" smtClean="0"/>
              <a:t>Trust between customers and developers 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
        <p:nvSpPr>
          <p:cNvPr id="6" name="Date Placeholder 5"/>
          <p:cNvSpPr>
            <a:spLocks noGrp="1"/>
          </p:cNvSpPr>
          <p:nvPr>
            <p:ph type="dt" sz="half" idx="10"/>
          </p:nvPr>
        </p:nvSpPr>
        <p:spPr/>
        <p:txBody>
          <a:bodyPr/>
          <a:lstStyle/>
          <a:p>
            <a:pPr>
              <a:defRPr/>
            </a:pPr>
            <a:fld id="{CC91D6A7-FB3C-4D3C-B283-A9F367BFF978}" type="datetime1">
              <a:rPr lang="en-US" smtClean="0"/>
              <a:t>7/26/2022</a:t>
            </a:fld>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Scrum</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pic>
        <p:nvPicPr>
          <p:cNvPr id="9" name="Picture 8" descr="3.10 Distributed Scru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682" y="788679"/>
            <a:ext cx="7673718" cy="5604195"/>
          </a:xfrm>
          <a:prstGeom prst="rect">
            <a:avLst/>
          </a:prstGeom>
        </p:spPr>
      </p:pic>
      <p:sp>
        <p:nvSpPr>
          <p:cNvPr id="3" name="Date Placeholder 2"/>
          <p:cNvSpPr>
            <a:spLocks noGrp="1"/>
          </p:cNvSpPr>
          <p:nvPr>
            <p:ph type="dt" sz="half" idx="10"/>
          </p:nvPr>
        </p:nvSpPr>
        <p:spPr/>
        <p:txBody>
          <a:bodyPr/>
          <a:lstStyle/>
          <a:p>
            <a:pPr>
              <a:defRPr/>
            </a:pPr>
            <a:fld id="{0C520633-C13E-4A35-A7A7-6C3453525DDA}" type="datetime1">
              <a:rPr lang="en-US" smtClean="0"/>
              <a:t>7/26/2022</a:t>
            </a:fld>
            <a:endParaRPr lang="en-US"/>
          </a:p>
        </p:txBody>
      </p:sp>
    </p:spTree>
    <p:extLst>
      <p:ext uri="{BB962C8B-B14F-4D97-AF65-F5344CB8AC3E}">
        <p14:creationId xmlns:p14="http://schemas.microsoft.com/office/powerpoint/2010/main" val="2057772794"/>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smtClean="0"/>
              <a:t>Scaling agile methods</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sp>
        <p:nvSpPr>
          <p:cNvPr id="3" name="Date Placeholder 2"/>
          <p:cNvSpPr>
            <a:spLocks noGrp="1"/>
          </p:cNvSpPr>
          <p:nvPr>
            <p:ph type="dt" sz="half" idx="10"/>
          </p:nvPr>
        </p:nvSpPr>
        <p:spPr/>
        <p:txBody>
          <a:bodyPr/>
          <a:lstStyle/>
          <a:p>
            <a:pPr>
              <a:defRPr/>
            </a:pPr>
            <a:fld id="{3A045B8A-4B68-4216-9A24-76B92BC19C6D}" type="datetime1">
              <a:rPr lang="en-US" smtClean="0"/>
              <a:t>7/26/2022</a:t>
            </a:fld>
            <a:endParaRPr lang="en-US"/>
          </a:p>
        </p:txBody>
      </p:sp>
    </p:spTree>
    <p:extLst>
      <p:ext uri="{BB962C8B-B14F-4D97-AF65-F5344CB8AC3E}">
        <p14:creationId xmlns:p14="http://schemas.microsoft.com/office/powerpoint/2010/main" val="2177855473"/>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agile methods</a:t>
            </a:r>
            <a:endParaRPr lang="en-US" dirty="0"/>
          </a:p>
        </p:txBody>
      </p:sp>
      <p:sp>
        <p:nvSpPr>
          <p:cNvPr id="3" name="Content Placeholder 2"/>
          <p:cNvSpPr>
            <a:spLocks noGrp="1"/>
          </p:cNvSpPr>
          <p:nvPr>
            <p:ph idx="1"/>
          </p:nvPr>
        </p:nvSpPr>
        <p:spPr/>
        <p:txBody>
          <a:bodyPr/>
          <a:lstStyle/>
          <a:p>
            <a:r>
              <a:rPr lang="en-US" dirty="0" smtClean="0"/>
              <a:t>Agile methods have proved to be successful for small and medium sized projects that can be developed by a small co-located team.</a:t>
            </a:r>
          </a:p>
          <a:p>
            <a:r>
              <a:rPr lang="en-US" dirty="0" smtClean="0"/>
              <a:t>It is sometimes argued that the success of these methods comes because of improved communications which is possible when everyone is working together.</a:t>
            </a:r>
          </a:p>
          <a:p>
            <a:r>
              <a:rPr lang="en-US" dirty="0" smtClean="0"/>
              <a:t>Scaling up agile methods involves changing these to cope with larger, longer projects where there are multiple development teams, perhaps working in different locations.</a:t>
            </a:r>
          </a:p>
          <a:p>
            <a:pPr>
              <a:buNone/>
            </a:pP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sp>
        <p:nvSpPr>
          <p:cNvPr id="6" name="Date Placeholder 5"/>
          <p:cNvSpPr>
            <a:spLocks noGrp="1"/>
          </p:cNvSpPr>
          <p:nvPr>
            <p:ph type="dt" sz="half" idx="10"/>
          </p:nvPr>
        </p:nvSpPr>
        <p:spPr/>
        <p:txBody>
          <a:bodyPr/>
          <a:lstStyle/>
          <a:p>
            <a:pPr>
              <a:defRPr/>
            </a:pPr>
            <a:fld id="{31A7A9D0-4F94-4972-A141-078BDEE66286}" type="datetime1">
              <a:rPr lang="en-US" smtClean="0"/>
              <a:t>7/26/2022</a:t>
            </a:fld>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 and scaling up</a:t>
            </a:r>
            <a:endParaRPr lang="en-US" dirty="0"/>
          </a:p>
        </p:txBody>
      </p:sp>
      <p:sp>
        <p:nvSpPr>
          <p:cNvPr id="3" name="Content Placeholder 2"/>
          <p:cNvSpPr>
            <a:spLocks noGrp="1"/>
          </p:cNvSpPr>
          <p:nvPr>
            <p:ph idx="1"/>
          </p:nvPr>
        </p:nvSpPr>
        <p:spPr/>
        <p:txBody>
          <a:bodyPr/>
          <a:lstStyle/>
          <a:p>
            <a:r>
              <a:rPr lang="en-GB" dirty="0" smtClean="0"/>
              <a:t>‘Scaling up’ is concerned with using agile methods for developing large software systems that cannot be developed by a small team.</a:t>
            </a:r>
          </a:p>
          <a:p>
            <a:r>
              <a:rPr lang="en-GB" dirty="0" smtClean="0"/>
              <a:t>‘Scaling out’ is concerned with how agile methods can be introduced across a large organization with many years of software development experience.</a:t>
            </a:r>
          </a:p>
          <a:p>
            <a:r>
              <a:rPr lang="en-GB" dirty="0" smtClean="0"/>
              <a:t>When scaling agile methods it is </a:t>
            </a:r>
            <a:r>
              <a:rPr lang="en-GB" dirty="0" err="1" smtClean="0"/>
              <a:t>importaant</a:t>
            </a:r>
            <a:r>
              <a:rPr lang="en-GB" dirty="0" smtClean="0"/>
              <a:t> to maintain agile fundamentals:</a:t>
            </a:r>
          </a:p>
          <a:p>
            <a:pPr lvl="1"/>
            <a:r>
              <a:rPr lang="en-GB" dirty="0" smtClean="0"/>
              <a:t>Flexible planning, frequent system releases, continuous integration, test-driven development and good team communications.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46</a:t>
            </a:fld>
            <a:endParaRPr lang="en-US"/>
          </a:p>
        </p:txBody>
      </p:sp>
      <p:sp>
        <p:nvSpPr>
          <p:cNvPr id="6" name="Date Placeholder 5"/>
          <p:cNvSpPr>
            <a:spLocks noGrp="1"/>
          </p:cNvSpPr>
          <p:nvPr>
            <p:ph type="dt" sz="half" idx="10"/>
          </p:nvPr>
        </p:nvSpPr>
        <p:spPr/>
        <p:txBody>
          <a:bodyPr/>
          <a:lstStyle/>
          <a:p>
            <a:pPr>
              <a:defRPr/>
            </a:pPr>
            <a:fld id="{F67E82AE-3754-4C52-9ABB-FC1EBCEF3B1B}" type="datetime1">
              <a:rPr lang="en-US" smtClean="0"/>
              <a:t>7/26/2022</a:t>
            </a:fld>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dirty="0" smtClean="0"/>
              <a:t>Practical problems </a:t>
            </a:r>
            <a:r>
              <a:rPr lang="en-US" dirty="0"/>
              <a:t>with agile methods</a:t>
            </a:r>
          </a:p>
        </p:txBody>
      </p:sp>
      <p:sp>
        <p:nvSpPr>
          <p:cNvPr id="1167363" name="Rectangle 3"/>
          <p:cNvSpPr>
            <a:spLocks noGrp="1" noChangeArrowheads="1"/>
          </p:cNvSpPr>
          <p:nvPr>
            <p:ph idx="1"/>
          </p:nvPr>
        </p:nvSpPr>
        <p:spPr/>
        <p:txBody>
          <a:bodyPr/>
          <a:lstStyle/>
          <a:p>
            <a:r>
              <a:rPr lang="en-GB" dirty="0"/>
              <a:t>The informality of agile development is incompatible with the legal approach to contract definition that is commonly used in large companies.</a:t>
            </a:r>
          </a:p>
          <a:p>
            <a:r>
              <a:rPr lang="en-GB" dirty="0" smtClean="0"/>
              <a:t>Agile </a:t>
            </a:r>
            <a:r>
              <a:rPr lang="en-GB" dirty="0"/>
              <a:t>methods are most appropriate for new software development rather than software maintenance. Yet the majority of software costs in large companies come from maintaining their existing software systems.</a:t>
            </a:r>
          </a:p>
          <a:p>
            <a:r>
              <a:rPr lang="en-GB" dirty="0" smtClean="0"/>
              <a:t>Agile </a:t>
            </a:r>
            <a:r>
              <a:rPr lang="en-GB" dirty="0"/>
              <a:t>methods are designed for small co-located teams yet much software development now involves worldwide distributed teams.  </a:t>
            </a:r>
          </a:p>
          <a:p>
            <a:endParaRPr lang="en-US" sz="24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47</a:t>
            </a:fld>
            <a:endParaRPr lang="en-US"/>
          </a:p>
        </p:txBody>
      </p:sp>
      <p:sp>
        <p:nvSpPr>
          <p:cNvPr id="2" name="Date Placeholder 1"/>
          <p:cNvSpPr>
            <a:spLocks noGrp="1"/>
          </p:cNvSpPr>
          <p:nvPr>
            <p:ph type="dt" sz="half" idx="10"/>
          </p:nvPr>
        </p:nvSpPr>
        <p:spPr/>
        <p:txBody>
          <a:bodyPr/>
          <a:lstStyle/>
          <a:p>
            <a:pPr>
              <a:defRPr/>
            </a:pPr>
            <a:fld id="{15ABF5D1-C261-482A-8DC3-3BDA73636E55}" type="datetime1">
              <a:rPr lang="en-US" smtClean="0"/>
              <a:t>7/26/2022</a:t>
            </a:fld>
            <a:endParaRPr lang="en-US"/>
          </a:p>
        </p:txBody>
      </p:sp>
    </p:spTree>
    <p:extLst>
      <p:ext uri="{BB962C8B-B14F-4D97-AF65-F5344CB8AC3E}">
        <p14:creationId xmlns:p14="http://schemas.microsoft.com/office/powerpoint/2010/main" val="1518837956"/>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Contractual issues</a:t>
            </a:r>
            <a:endParaRPr lang="en-US" dirty="0"/>
          </a:p>
        </p:txBody>
      </p:sp>
      <p:sp>
        <p:nvSpPr>
          <p:cNvPr id="3" name="Content Placeholder 2"/>
          <p:cNvSpPr>
            <a:spLocks noGrp="1"/>
          </p:cNvSpPr>
          <p:nvPr>
            <p:ph idx="1"/>
          </p:nvPr>
        </p:nvSpPr>
        <p:spPr/>
        <p:txBody>
          <a:bodyPr/>
          <a:lstStyle/>
          <a:p>
            <a:r>
              <a:rPr lang="en-US" dirty="0" smtClean="0"/>
              <a:t>Most software contracts for custom systems are based around a specification, which sets out what has to be implemented by the system developer for the system customer.</a:t>
            </a:r>
          </a:p>
          <a:p>
            <a:r>
              <a:rPr lang="en-US" dirty="0" smtClean="0"/>
              <a:t>However, this precludes interleaving specification and development as is the norm in agile development.</a:t>
            </a:r>
          </a:p>
          <a:p>
            <a:r>
              <a:rPr lang="en-US" dirty="0" smtClean="0"/>
              <a:t>A contract that pays for developer time rather than functionality is required. </a:t>
            </a:r>
          </a:p>
          <a:p>
            <a:pPr lvl="1"/>
            <a:r>
              <a:rPr lang="en-US" dirty="0" smtClean="0"/>
              <a:t>However, this is seen as a high risk my many legal departments because what has to be delivered cannot be guaranteed.</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fld id="{79714A46-1212-4420-A732-A9F3BFE99434}" type="datetime1">
              <a:rPr lang="en-US" smtClean="0"/>
              <a:t>7/26/2022</a:t>
            </a:fld>
            <a:endParaRPr lang="en-US"/>
          </a:p>
        </p:txBody>
      </p:sp>
    </p:spTree>
    <p:extLst>
      <p:ext uri="{BB962C8B-B14F-4D97-AF65-F5344CB8AC3E}">
        <p14:creationId xmlns:p14="http://schemas.microsoft.com/office/powerpoint/2010/main" val="3795794015"/>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software maintenance</a:t>
            </a:r>
            <a:endParaRPr lang="en-US" dirty="0"/>
          </a:p>
        </p:txBody>
      </p:sp>
      <p:sp>
        <p:nvSpPr>
          <p:cNvPr id="3" name="Content Placeholder 2"/>
          <p:cNvSpPr>
            <a:spLocks noGrp="1"/>
          </p:cNvSpPr>
          <p:nvPr>
            <p:ph idx="1"/>
          </p:nvPr>
        </p:nvSpPr>
        <p:spPr/>
        <p:txBody>
          <a:bodyPr/>
          <a:lstStyle/>
          <a:p>
            <a:r>
              <a:rPr lang="en-US" dirty="0" smtClean="0"/>
              <a:t>Most organizations spend more on maintaining existing software than they do on new software development. So, if agile methods are to be successful, they have to support maintenance as well as original development.</a:t>
            </a:r>
          </a:p>
          <a:p>
            <a:r>
              <a:rPr lang="en-US" dirty="0" smtClean="0"/>
              <a:t>Two key issues:</a:t>
            </a:r>
          </a:p>
          <a:p>
            <a:pPr lvl="1"/>
            <a:r>
              <a:rPr lang="en-GB" dirty="0" smtClean="0"/>
              <a:t>Are systems that are developed using an agile approach maintainable, given the emphasis in the development process of minimizing formal documentation?</a:t>
            </a:r>
          </a:p>
          <a:p>
            <a:pPr lvl="1"/>
            <a:r>
              <a:rPr lang="en-GB" dirty="0" smtClean="0"/>
              <a:t>Can agile methods be used effectively for evolving a system in response to customer change requests?</a:t>
            </a:r>
          </a:p>
          <a:p>
            <a:r>
              <a:rPr lang="en-GB" dirty="0" smtClean="0"/>
              <a:t>Problems may arise if original development team cannot be maintained.</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fld id="{16C0D741-1062-46D8-82E0-BC0BC4FABC1C}" type="datetime1">
              <a:rPr lang="en-US" smtClean="0"/>
              <a:t>7/26/2022</a:t>
            </a:fld>
            <a:endParaRPr lang="en-US"/>
          </a:p>
        </p:txBody>
      </p:sp>
    </p:spTree>
    <p:extLst>
      <p:ext uri="{BB962C8B-B14F-4D97-AF65-F5344CB8AC3E}">
        <p14:creationId xmlns:p14="http://schemas.microsoft.com/office/powerpoint/2010/main" val="3951079482"/>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Plan-driven and agile development</a:t>
            </a:r>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pic>
        <p:nvPicPr>
          <p:cNvPr id="4" name="Picture 3" descr="3.2 PlanBasedAgile.eps"/>
          <p:cNvPicPr>
            <a:picLocks noChangeAspect="1"/>
          </p:cNvPicPr>
          <p:nvPr/>
        </p:nvPicPr>
        <p:blipFill>
          <a:blip r:embed="rId2"/>
          <a:stretch>
            <a:fillRect/>
          </a:stretch>
        </p:blipFill>
        <p:spPr>
          <a:xfrm>
            <a:off x="1734750" y="1785249"/>
            <a:ext cx="5731937" cy="4357990"/>
          </a:xfrm>
          <a:prstGeom prst="rect">
            <a:avLst/>
          </a:prstGeom>
        </p:spPr>
      </p:pic>
      <p:sp>
        <p:nvSpPr>
          <p:cNvPr id="2" name="Date Placeholder 1"/>
          <p:cNvSpPr>
            <a:spLocks noGrp="1"/>
          </p:cNvSpPr>
          <p:nvPr>
            <p:ph type="dt" sz="half" idx="10"/>
          </p:nvPr>
        </p:nvSpPr>
        <p:spPr/>
        <p:txBody>
          <a:bodyPr/>
          <a:lstStyle/>
          <a:p>
            <a:pPr>
              <a:defRPr/>
            </a:pPr>
            <a:fld id="{693BAFA8-E294-4650-969A-57F1CBF50063}" type="datetime1">
              <a:rPr lang="en-US" smtClean="0"/>
              <a:t>7/26/2022</a:t>
            </a:fld>
            <a:endParaRPr lang="en-US"/>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maintenance</a:t>
            </a:r>
            <a:endParaRPr lang="en-US" dirty="0"/>
          </a:p>
        </p:txBody>
      </p:sp>
      <p:sp>
        <p:nvSpPr>
          <p:cNvPr id="3" name="Content Placeholder 2"/>
          <p:cNvSpPr>
            <a:spLocks noGrp="1"/>
          </p:cNvSpPr>
          <p:nvPr>
            <p:ph idx="1"/>
          </p:nvPr>
        </p:nvSpPr>
        <p:spPr/>
        <p:txBody>
          <a:bodyPr/>
          <a:lstStyle/>
          <a:p>
            <a:r>
              <a:rPr lang="en-US" dirty="0" smtClean="0"/>
              <a:t>Key problems are:</a:t>
            </a:r>
          </a:p>
          <a:p>
            <a:pPr lvl="1"/>
            <a:r>
              <a:rPr lang="en-US" dirty="0" smtClean="0"/>
              <a:t>Lack of product documentation</a:t>
            </a:r>
          </a:p>
          <a:p>
            <a:pPr lvl="1"/>
            <a:r>
              <a:rPr lang="en-US" dirty="0" smtClean="0"/>
              <a:t>Keeping customers involved in the development process</a:t>
            </a:r>
          </a:p>
          <a:p>
            <a:pPr lvl="1"/>
            <a:r>
              <a:rPr lang="en-US" dirty="0" smtClean="0"/>
              <a:t>Maintaining the continuity of the development team</a:t>
            </a:r>
          </a:p>
          <a:p>
            <a:r>
              <a:rPr lang="en-US" dirty="0" smtClean="0"/>
              <a:t>Agile development relies on the development team knowing and understanding what has to be done. </a:t>
            </a:r>
            <a:endParaRPr lang="en-US" dirty="0"/>
          </a:p>
          <a:p>
            <a:r>
              <a:rPr lang="en-US" dirty="0" smtClean="0"/>
              <a:t>For long-lifetime systems, this is a real problem as the original developers will not always work on the system.</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50</a:t>
            </a:fld>
            <a:endParaRPr lang="en-US"/>
          </a:p>
        </p:txBody>
      </p:sp>
      <p:sp>
        <p:nvSpPr>
          <p:cNvPr id="6" name="Date Placeholder 5"/>
          <p:cNvSpPr>
            <a:spLocks noGrp="1"/>
          </p:cNvSpPr>
          <p:nvPr>
            <p:ph type="dt" sz="half" idx="10"/>
          </p:nvPr>
        </p:nvSpPr>
        <p:spPr/>
        <p:txBody>
          <a:bodyPr/>
          <a:lstStyle/>
          <a:p>
            <a:pPr>
              <a:defRPr/>
            </a:pPr>
            <a:fld id="{24EE879F-C0AD-4881-AD7F-BCE029A406AC}" type="datetime1">
              <a:rPr lang="en-US" smtClean="0"/>
              <a:t>7/26/2022</a:t>
            </a:fld>
            <a:endParaRPr lang="en-US"/>
          </a:p>
        </p:txBody>
      </p:sp>
    </p:spTree>
    <p:extLst>
      <p:ext uri="{BB962C8B-B14F-4D97-AF65-F5344CB8AC3E}">
        <p14:creationId xmlns:p14="http://schemas.microsoft.com/office/powerpoint/2010/main" val="481702709"/>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and plan-driven methods</a:t>
            </a:r>
            <a:endParaRPr lang="en-US" dirty="0"/>
          </a:p>
        </p:txBody>
      </p:sp>
      <p:sp>
        <p:nvSpPr>
          <p:cNvPr id="3" name="Content Placeholder 2"/>
          <p:cNvSpPr>
            <a:spLocks noGrp="1"/>
          </p:cNvSpPr>
          <p:nvPr>
            <p:ph idx="1"/>
          </p:nvPr>
        </p:nvSpPr>
        <p:spPr>
          <a:xfrm>
            <a:off x="457200" y="1600200"/>
            <a:ext cx="8420100" cy="4525963"/>
          </a:xfrm>
        </p:spPr>
        <p:txBody>
          <a:bodyPr/>
          <a:lstStyle/>
          <a:p>
            <a:r>
              <a:rPr lang="en-US" dirty="0" smtClean="0"/>
              <a:t>Most projects include elements of plan-driven and agile processes. Deciding on the balance depends on:</a:t>
            </a:r>
          </a:p>
          <a:p>
            <a:pPr lvl="1"/>
            <a:r>
              <a:rPr lang="en-GB" dirty="0" smtClean="0"/>
              <a:t>Is it important to have a very detailed specification and design before moving to implementation? If so, you probably need to use a plan-driven approach.</a:t>
            </a:r>
          </a:p>
          <a:p>
            <a:pPr lvl="1"/>
            <a:r>
              <a:rPr lang="en-GB" dirty="0" smtClean="0"/>
              <a:t>Is an incremental delivery strategy, where you deliver the software to customers and get rapid feedback from them, realistic? If so, consider using agile methods.</a:t>
            </a:r>
          </a:p>
          <a:p>
            <a:pPr lvl="1"/>
            <a:r>
              <a:rPr lang="en-GB" dirty="0" smtClean="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51</a:t>
            </a:fld>
            <a:endParaRPr lang="en-US"/>
          </a:p>
        </p:txBody>
      </p:sp>
      <p:sp>
        <p:nvSpPr>
          <p:cNvPr id="6" name="Date Placeholder 5"/>
          <p:cNvSpPr>
            <a:spLocks noGrp="1"/>
          </p:cNvSpPr>
          <p:nvPr>
            <p:ph type="dt" sz="half" idx="10"/>
          </p:nvPr>
        </p:nvSpPr>
        <p:spPr/>
        <p:txBody>
          <a:bodyPr/>
          <a:lstStyle/>
          <a:p>
            <a:pPr>
              <a:defRPr/>
            </a:pPr>
            <a:fld id="{14E30960-1AE1-4339-9D2D-82BDCA66EBE1}" type="datetime1">
              <a:rPr lang="en-US" smtClean="0"/>
              <a:t>7/26/2022</a:t>
            </a:fld>
            <a:endParaRPr lang="en-US"/>
          </a:p>
        </p:txBody>
      </p:sp>
    </p:spTree>
    <p:extLst>
      <p:ext uri="{BB962C8B-B14F-4D97-AF65-F5344CB8AC3E}">
        <p14:creationId xmlns:p14="http://schemas.microsoft.com/office/powerpoint/2010/main" val="3231500397"/>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principles and organizational practice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84079289"/>
              </p:ext>
            </p:extLst>
          </p:nvPr>
        </p:nvGraphicFramePr>
        <p:xfrm>
          <a:off x="457200" y="1600200"/>
          <a:ext cx="8229600" cy="3997960"/>
        </p:xfrm>
        <a:graphic>
          <a:graphicData uri="http://schemas.openxmlformats.org/drawingml/2006/table">
            <a:tbl>
              <a:tblPr firstRow="1" bandRow="1">
                <a:tableStyleId>{5C22544A-7EE6-4342-B048-85BDC9FD1C3A}</a:tableStyleId>
              </a:tblPr>
              <a:tblGrid>
                <a:gridCol w="2921000"/>
                <a:gridCol w="5308600"/>
              </a:tblGrid>
              <a:tr h="370840">
                <a:tc>
                  <a:txBody>
                    <a:bodyPr/>
                    <a:lstStyle/>
                    <a:p>
                      <a:r>
                        <a:rPr lang="en-US" dirty="0" smtClean="0"/>
                        <a:t>Principle</a:t>
                      </a:r>
                      <a:endParaRPr lang="en-US" dirty="0"/>
                    </a:p>
                  </a:txBody>
                  <a:tcPr/>
                </a:tc>
                <a:tc>
                  <a:txBody>
                    <a:bodyPr/>
                    <a:lstStyle/>
                    <a:p>
                      <a:r>
                        <a:rPr lang="en-US" dirty="0" smtClean="0"/>
                        <a:t>Practice</a:t>
                      </a:r>
                      <a:endParaRPr lang="en-US" dirty="0"/>
                    </a:p>
                  </a:txBody>
                  <a:tcPr/>
                </a:tc>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Customer involvement</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depends on having a customer who is willing and able to spend time with the development team and who can represent all system stakeholders. Often, customer representatives have other demands on their time and cannot play a full part in the software development. </a:t>
                      </a:r>
                    </a:p>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Where there are external stakeholders, such as regulators, it is difficult to represent their views to the agile team</a:t>
                      </a:r>
                      <a:r>
                        <a:rPr lang="en-GB" sz="140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Embrace change</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Prioritizing changes can be extremely difficult, especially in systems for which there are many stakeholders. Typically, each stakeholder gives different priorities to different changes</a:t>
                      </a:r>
                      <a:r>
                        <a:rPr lang="en-GB" sz="140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tr>
              <a:tr h="370840">
                <a:tc>
                  <a:txBody>
                    <a:bodyPr/>
                    <a:lstStyle/>
                    <a:p>
                      <a:pPr indent="0" algn="l">
                        <a:spcAft>
                          <a:spcPts val="0"/>
                        </a:spcAft>
                        <a:tabLst>
                          <a:tab pos="342900" algn="l"/>
                          <a:tab pos="685800" algn="l"/>
                          <a:tab pos="1028700" algn="l"/>
                        </a:tabLst>
                      </a:pPr>
                      <a:r>
                        <a:rPr lang="en-GB" sz="1400">
                          <a:solidFill>
                            <a:srgbClr val="000000"/>
                          </a:solidFill>
                          <a:effectLst/>
                          <a:latin typeface="Arial"/>
                          <a:ea typeface="Times New Roman"/>
                          <a:cs typeface="Times New Roman"/>
                        </a:rPr>
                        <a:t>Incremental delivery</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Rapid iterations and short-term planning for development does not always fit in with the longer-term planning cycles of business planning and marketing. Marketing managers may need to know what product features several months in advance to prepare an effective marketing campaign.</a:t>
                      </a:r>
                    </a:p>
                  </a:txBody>
                  <a:tcPr marL="68580" marR="68580" marT="0" marB="0"/>
                </a:tc>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52</a:t>
            </a:fld>
            <a:endParaRPr lang="en-US"/>
          </a:p>
        </p:txBody>
      </p:sp>
      <p:sp>
        <p:nvSpPr>
          <p:cNvPr id="3" name="Date Placeholder 2"/>
          <p:cNvSpPr>
            <a:spLocks noGrp="1"/>
          </p:cNvSpPr>
          <p:nvPr>
            <p:ph type="dt" sz="half" idx="10"/>
          </p:nvPr>
        </p:nvSpPr>
        <p:spPr/>
        <p:txBody>
          <a:bodyPr/>
          <a:lstStyle/>
          <a:p>
            <a:pPr>
              <a:defRPr/>
            </a:pPr>
            <a:fld id="{155FFE30-F489-47BB-B2DD-60308EBA30CA}" type="datetime1">
              <a:rPr lang="en-US" smtClean="0"/>
              <a:t>7/26/2022</a:t>
            </a:fld>
            <a:endParaRPr lang="en-US"/>
          </a:p>
        </p:txBody>
      </p:sp>
    </p:spTree>
    <p:extLst>
      <p:ext uri="{BB962C8B-B14F-4D97-AF65-F5344CB8AC3E}">
        <p14:creationId xmlns:p14="http://schemas.microsoft.com/office/powerpoint/2010/main" val="67616883"/>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principles and organizational practice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9443455"/>
              </p:ext>
            </p:extLst>
          </p:nvPr>
        </p:nvGraphicFramePr>
        <p:xfrm>
          <a:off x="457200" y="2197100"/>
          <a:ext cx="8229600" cy="1864360"/>
        </p:xfrm>
        <a:graphic>
          <a:graphicData uri="http://schemas.openxmlformats.org/drawingml/2006/table">
            <a:tbl>
              <a:tblPr firstRow="1" bandRow="1">
                <a:tableStyleId>{5C22544A-7EE6-4342-B048-85BDC9FD1C3A}</a:tableStyleId>
              </a:tblPr>
              <a:tblGrid>
                <a:gridCol w="2489200"/>
                <a:gridCol w="5740400"/>
              </a:tblGrid>
              <a:tr h="370840">
                <a:tc>
                  <a:txBody>
                    <a:bodyPr/>
                    <a:lstStyle/>
                    <a:p>
                      <a:r>
                        <a:rPr lang="en-US" dirty="0" smtClean="0"/>
                        <a:t>Principle</a:t>
                      </a:r>
                      <a:endParaRPr lang="en-US" dirty="0"/>
                    </a:p>
                  </a:txBody>
                  <a:tcPr/>
                </a:tc>
                <a:tc>
                  <a:txBody>
                    <a:bodyPr/>
                    <a:lstStyle/>
                    <a:p>
                      <a:r>
                        <a:rPr lang="en-US" dirty="0" smtClean="0"/>
                        <a:t>Practice</a:t>
                      </a:r>
                      <a:endParaRPr lang="en-US" dirty="0"/>
                    </a:p>
                  </a:txBody>
                  <a:tcPr/>
                </a:tc>
              </a:tr>
              <a:tr h="370840">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Maintain simplicity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Under pressure from delivery schedules, team members may not have time to carry out desirable system simplifications</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r h="370840">
                <a:tc>
                  <a:txBody>
                    <a:bodyPr/>
                    <a:lstStyle/>
                    <a:p>
                      <a:pPr indent="0" algn="l">
                        <a:spcAft>
                          <a:spcPts val="0"/>
                        </a:spcAft>
                        <a:tabLst>
                          <a:tab pos="342900" algn="l"/>
                          <a:tab pos="685800" algn="l"/>
                          <a:tab pos="1028700" algn="l"/>
                        </a:tabLst>
                      </a:pPr>
                      <a:r>
                        <a:rPr lang="en-GB" sz="1400" baseline="0">
                          <a:solidFill>
                            <a:srgbClr val="000000"/>
                          </a:solidFill>
                          <a:effectLst/>
                          <a:latin typeface="Arial"/>
                          <a:ea typeface="Times New Roman"/>
                          <a:cs typeface="Times New Roman"/>
                        </a:rPr>
                        <a:t>People not process</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Individual team members may not have suitable personalities for the intense involvement that is typical of agile methods, and therefore may not interact well with other team members</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53</a:t>
            </a:fld>
            <a:endParaRPr lang="en-US"/>
          </a:p>
        </p:txBody>
      </p:sp>
      <p:sp>
        <p:nvSpPr>
          <p:cNvPr id="3" name="Date Placeholder 2"/>
          <p:cNvSpPr>
            <a:spLocks noGrp="1"/>
          </p:cNvSpPr>
          <p:nvPr>
            <p:ph type="dt" sz="half" idx="10"/>
          </p:nvPr>
        </p:nvSpPr>
        <p:spPr/>
        <p:txBody>
          <a:bodyPr/>
          <a:lstStyle/>
          <a:p>
            <a:pPr>
              <a:defRPr/>
            </a:pPr>
            <a:fld id="{F83B20AD-668E-48FC-9700-97E7713AB1BF}" type="datetime1">
              <a:rPr lang="en-US" smtClean="0"/>
              <a:t>7/26/2022</a:t>
            </a:fld>
            <a:endParaRPr lang="en-US"/>
          </a:p>
        </p:txBody>
      </p:sp>
    </p:spTree>
    <p:extLst>
      <p:ext uri="{BB962C8B-B14F-4D97-AF65-F5344CB8AC3E}">
        <p14:creationId xmlns:p14="http://schemas.microsoft.com/office/powerpoint/2010/main" val="1933068761"/>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and plan-based factors</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54</a:t>
            </a:fld>
            <a:endParaRPr lang="en-US"/>
          </a:p>
        </p:txBody>
      </p:sp>
      <p:pic>
        <p:nvPicPr>
          <p:cNvPr id="6" name="Picture 5" descr="3.12 Agile-plan-based-factor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49" y="2362200"/>
            <a:ext cx="8469607" cy="2730500"/>
          </a:xfrm>
          <a:prstGeom prst="rect">
            <a:avLst/>
          </a:prstGeom>
        </p:spPr>
      </p:pic>
      <p:sp>
        <p:nvSpPr>
          <p:cNvPr id="3" name="Date Placeholder 2"/>
          <p:cNvSpPr>
            <a:spLocks noGrp="1"/>
          </p:cNvSpPr>
          <p:nvPr>
            <p:ph type="dt" sz="half" idx="10"/>
          </p:nvPr>
        </p:nvSpPr>
        <p:spPr/>
        <p:txBody>
          <a:bodyPr/>
          <a:lstStyle/>
          <a:p>
            <a:pPr>
              <a:defRPr/>
            </a:pPr>
            <a:fld id="{44747246-4B28-4E3D-8735-EBBFE20D953B}" type="datetime1">
              <a:rPr lang="en-US" smtClean="0"/>
              <a:t>7/26/2022</a:t>
            </a:fld>
            <a:endParaRPr lang="en-US"/>
          </a:p>
        </p:txBody>
      </p:sp>
    </p:spTree>
    <p:extLst>
      <p:ext uri="{BB962C8B-B14F-4D97-AF65-F5344CB8AC3E}">
        <p14:creationId xmlns:p14="http://schemas.microsoft.com/office/powerpoint/2010/main" val="3099963659"/>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issues</a:t>
            </a:r>
            <a:endParaRPr lang="en-US" dirty="0"/>
          </a:p>
        </p:txBody>
      </p:sp>
      <p:sp>
        <p:nvSpPr>
          <p:cNvPr id="3" name="Content Placeholder 2"/>
          <p:cNvSpPr>
            <a:spLocks noGrp="1"/>
          </p:cNvSpPr>
          <p:nvPr>
            <p:ph idx="1"/>
          </p:nvPr>
        </p:nvSpPr>
        <p:spPr>
          <a:xfrm>
            <a:off x="457200" y="1600200"/>
            <a:ext cx="8470900" cy="4525963"/>
          </a:xfrm>
        </p:spPr>
        <p:txBody>
          <a:bodyPr/>
          <a:lstStyle/>
          <a:p>
            <a:r>
              <a:rPr lang="en-GB" dirty="0" smtClean="0"/>
              <a:t>How large is the system being developed?</a:t>
            </a:r>
          </a:p>
          <a:p>
            <a:pPr lvl="1"/>
            <a:r>
              <a:rPr lang="en-GB" dirty="0"/>
              <a:t>Agile methods are most effective </a:t>
            </a:r>
            <a:r>
              <a:rPr lang="en-GB" dirty="0" smtClean="0"/>
              <a:t>a </a:t>
            </a:r>
            <a:r>
              <a:rPr lang="en-GB" dirty="0"/>
              <a:t>relatively small co-located team who can communicate informally. </a:t>
            </a:r>
            <a:endParaRPr lang="en-GB" dirty="0" smtClean="0"/>
          </a:p>
          <a:p>
            <a:r>
              <a:rPr lang="en-GB" dirty="0" smtClean="0"/>
              <a:t>What type of system is being developed?</a:t>
            </a:r>
          </a:p>
          <a:p>
            <a:pPr lvl="1"/>
            <a:r>
              <a:rPr lang="en-GB" dirty="0"/>
              <a:t>Systems that require a lot of analysis before </a:t>
            </a:r>
            <a:r>
              <a:rPr lang="en-GB" dirty="0" smtClean="0"/>
              <a:t>implementation need </a:t>
            </a:r>
            <a:r>
              <a:rPr lang="en-GB" dirty="0"/>
              <a:t>a fairly detailed design to carry out this analysis. </a:t>
            </a:r>
            <a:endParaRPr lang="en-GB" dirty="0" smtClean="0"/>
          </a:p>
          <a:p>
            <a:r>
              <a:rPr lang="en-GB" dirty="0" smtClean="0"/>
              <a:t>What is the expected system lifetime?</a:t>
            </a:r>
          </a:p>
          <a:p>
            <a:pPr lvl="1"/>
            <a:r>
              <a:rPr lang="en-GB" dirty="0"/>
              <a:t>Long-lifetime systems </a:t>
            </a:r>
            <a:r>
              <a:rPr lang="en-GB" dirty="0" smtClean="0"/>
              <a:t>require documentation </a:t>
            </a:r>
            <a:r>
              <a:rPr lang="en-GB" dirty="0"/>
              <a:t>to communicate the </a:t>
            </a:r>
            <a:r>
              <a:rPr lang="en-GB" dirty="0" smtClean="0"/>
              <a:t>intentions </a:t>
            </a:r>
            <a:r>
              <a:rPr lang="en-GB" dirty="0"/>
              <a:t>of the system developers to the support team. </a:t>
            </a:r>
            <a:endParaRPr lang="en-GB" dirty="0" smtClean="0"/>
          </a:p>
          <a:p>
            <a:r>
              <a:rPr lang="en-GB" dirty="0" smtClean="0"/>
              <a:t>Is the system subject to external regulation?</a:t>
            </a:r>
          </a:p>
          <a:p>
            <a:pPr lvl="1"/>
            <a:r>
              <a:rPr lang="en-GB" dirty="0"/>
              <a:t>If a system </a:t>
            </a:r>
            <a:r>
              <a:rPr lang="en-GB" dirty="0" smtClean="0"/>
              <a:t>is regulated you </a:t>
            </a:r>
            <a:r>
              <a:rPr lang="en-GB" dirty="0"/>
              <a:t>will probably be required to produce detailed documentation as part of the system safety case. </a:t>
            </a:r>
            <a:endParaRPr lang="en-GB" dirty="0" smtClean="0"/>
          </a:p>
          <a:p>
            <a:pPr lvl="1">
              <a:buNone/>
            </a:pPr>
            <a:r>
              <a:rPr lang="en-GB" dirty="0" smtClean="0"/>
              <a:t> </a:t>
            </a:r>
          </a:p>
          <a:p>
            <a:pPr lvl="1"/>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55</a:t>
            </a:fld>
            <a:endParaRPr lang="en-US"/>
          </a:p>
        </p:txBody>
      </p:sp>
      <p:sp>
        <p:nvSpPr>
          <p:cNvPr id="6" name="Date Placeholder 5"/>
          <p:cNvSpPr>
            <a:spLocks noGrp="1"/>
          </p:cNvSpPr>
          <p:nvPr>
            <p:ph type="dt" sz="half" idx="10"/>
          </p:nvPr>
        </p:nvSpPr>
        <p:spPr/>
        <p:txBody>
          <a:bodyPr/>
          <a:lstStyle/>
          <a:p>
            <a:pPr>
              <a:defRPr/>
            </a:pPr>
            <a:fld id="{1A188172-6E42-4F48-B908-2470B3230CC4}" type="datetime1">
              <a:rPr lang="en-US" smtClean="0"/>
              <a:t>7/26/2022</a:t>
            </a:fld>
            <a:endParaRPr lang="en-US"/>
          </a:p>
        </p:txBody>
      </p:sp>
    </p:spTree>
    <p:extLst>
      <p:ext uri="{BB962C8B-B14F-4D97-AF65-F5344CB8AC3E}">
        <p14:creationId xmlns:p14="http://schemas.microsoft.com/office/powerpoint/2010/main" val="2495282264"/>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 and teams</a:t>
            </a:r>
            <a:endParaRPr lang="en-US" dirty="0"/>
          </a:p>
        </p:txBody>
      </p:sp>
      <p:sp>
        <p:nvSpPr>
          <p:cNvPr id="3" name="Content Placeholder 2"/>
          <p:cNvSpPr>
            <a:spLocks noGrp="1"/>
          </p:cNvSpPr>
          <p:nvPr>
            <p:ph idx="1"/>
          </p:nvPr>
        </p:nvSpPr>
        <p:spPr/>
        <p:txBody>
          <a:bodyPr/>
          <a:lstStyle/>
          <a:p>
            <a:r>
              <a:rPr lang="en-GB" dirty="0" smtClean="0"/>
              <a:t>How good are the designers and programmers in the development team?</a:t>
            </a:r>
          </a:p>
          <a:p>
            <a:pPr lvl="1"/>
            <a:r>
              <a:rPr lang="en-GB" dirty="0" smtClean="0"/>
              <a:t> It is sometimes argued that agile methods require higher skill levels than plan-based approaches in which programmers simply translate a detailed design into code.</a:t>
            </a:r>
          </a:p>
          <a:p>
            <a:r>
              <a:rPr lang="en-GB" dirty="0" smtClean="0"/>
              <a:t>How is the development team organized?</a:t>
            </a:r>
          </a:p>
          <a:p>
            <a:pPr lvl="1"/>
            <a:r>
              <a:rPr lang="en-GB" dirty="0" smtClean="0"/>
              <a:t>Design documents may be required if the team is </a:t>
            </a:r>
            <a:r>
              <a:rPr lang="en-GB" dirty="0" err="1" smtClean="0"/>
              <a:t>dsitributed</a:t>
            </a:r>
            <a:r>
              <a:rPr lang="en-GB" dirty="0" smtClean="0"/>
              <a:t>.</a:t>
            </a:r>
          </a:p>
          <a:p>
            <a:r>
              <a:rPr lang="en-GB" dirty="0" smtClean="0"/>
              <a:t>What support technologies are available?</a:t>
            </a:r>
          </a:p>
          <a:p>
            <a:pPr lvl="1"/>
            <a:r>
              <a:rPr lang="en-GB" dirty="0" smtClean="0"/>
              <a:t>IDE support for visualisation and program analysis is essential if design documentation is not available.</a:t>
            </a:r>
          </a:p>
          <a:p>
            <a:pPr lvl="1"/>
            <a:endParaRPr lang="en-GB" dirty="0" smtClean="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56</a:t>
            </a:fld>
            <a:endParaRPr lang="en-US"/>
          </a:p>
        </p:txBody>
      </p:sp>
      <p:sp>
        <p:nvSpPr>
          <p:cNvPr id="6" name="Date Placeholder 5"/>
          <p:cNvSpPr>
            <a:spLocks noGrp="1"/>
          </p:cNvSpPr>
          <p:nvPr>
            <p:ph type="dt" sz="half" idx="10"/>
          </p:nvPr>
        </p:nvSpPr>
        <p:spPr/>
        <p:txBody>
          <a:bodyPr/>
          <a:lstStyle/>
          <a:p>
            <a:pPr>
              <a:defRPr/>
            </a:pPr>
            <a:fld id="{BC199A22-ACA7-4019-820E-FC686B3C1A2F}" type="datetime1">
              <a:rPr lang="en-US" smtClean="0"/>
              <a:t>7/26/2022</a:t>
            </a:fld>
            <a:endParaRPr lang="en-US"/>
          </a:p>
        </p:txBody>
      </p:sp>
    </p:spTree>
    <p:extLst>
      <p:ext uri="{BB962C8B-B14F-4D97-AF65-F5344CB8AC3E}">
        <p14:creationId xmlns:p14="http://schemas.microsoft.com/office/powerpoint/2010/main" val="2280503184"/>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issues</a:t>
            </a:r>
            <a:endParaRPr lang="en-US" dirty="0"/>
          </a:p>
        </p:txBody>
      </p:sp>
      <p:sp>
        <p:nvSpPr>
          <p:cNvPr id="3" name="Content Placeholder 2"/>
          <p:cNvSpPr>
            <a:spLocks noGrp="1"/>
          </p:cNvSpPr>
          <p:nvPr>
            <p:ph idx="1"/>
          </p:nvPr>
        </p:nvSpPr>
        <p:spPr/>
        <p:txBody>
          <a:bodyPr/>
          <a:lstStyle/>
          <a:p>
            <a:r>
              <a:rPr lang="en-GB" dirty="0"/>
              <a:t>Traditional engineering organizations have a culture of plan-based development, as this is the norm in engineering</a:t>
            </a:r>
            <a:r>
              <a:rPr lang="en-GB" dirty="0" smtClean="0"/>
              <a:t>.</a:t>
            </a:r>
          </a:p>
          <a:p>
            <a:r>
              <a:rPr lang="en-GB" dirty="0" smtClean="0"/>
              <a:t>Is it standard organizational practice to develop a detailed system specification?</a:t>
            </a:r>
          </a:p>
          <a:p>
            <a:r>
              <a:rPr lang="en-GB" dirty="0" smtClean="0"/>
              <a:t>Will customer representatives be available to provide feedback of system increments?</a:t>
            </a:r>
          </a:p>
          <a:p>
            <a:r>
              <a:rPr lang="en-GB" dirty="0" smtClean="0"/>
              <a:t>Can informal agile development fit into the organizational culture of detailed documentation?</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57</a:t>
            </a:fld>
            <a:endParaRPr lang="en-US"/>
          </a:p>
        </p:txBody>
      </p:sp>
      <p:sp>
        <p:nvSpPr>
          <p:cNvPr id="6" name="Date Placeholder 5"/>
          <p:cNvSpPr>
            <a:spLocks noGrp="1"/>
          </p:cNvSpPr>
          <p:nvPr>
            <p:ph type="dt" sz="half" idx="10"/>
          </p:nvPr>
        </p:nvSpPr>
        <p:spPr/>
        <p:txBody>
          <a:bodyPr/>
          <a:lstStyle/>
          <a:p>
            <a:pPr>
              <a:defRPr/>
            </a:pPr>
            <a:fld id="{FAAE0713-B113-4947-9C16-3DE22BDFE1CD}" type="datetime1">
              <a:rPr lang="en-US" smtClean="0"/>
              <a:t>7/26/2022</a:t>
            </a:fld>
            <a:endParaRPr lang="en-US"/>
          </a:p>
        </p:txBody>
      </p:sp>
    </p:spTree>
    <p:extLst>
      <p:ext uri="{BB962C8B-B14F-4D97-AF65-F5344CB8AC3E}">
        <p14:creationId xmlns:p14="http://schemas.microsoft.com/office/powerpoint/2010/main" val="2964070785"/>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for large systems</a:t>
            </a:r>
            <a:endParaRPr lang="en-US" dirty="0"/>
          </a:p>
        </p:txBody>
      </p:sp>
      <p:sp>
        <p:nvSpPr>
          <p:cNvPr id="3" name="Content Placeholder 2"/>
          <p:cNvSpPr>
            <a:spLocks noGrp="1"/>
          </p:cNvSpPr>
          <p:nvPr>
            <p:ph idx="1"/>
          </p:nvPr>
        </p:nvSpPr>
        <p:spPr/>
        <p:txBody>
          <a:bodyPr/>
          <a:lstStyle/>
          <a:p>
            <a:r>
              <a:rPr lang="en-GB" sz="2200" dirty="0" smtClean="0"/>
              <a:t>Large systems are usually collections of separate, communicating systems, where separate teams develop each system. Frequently, these teams are working in different places, sometimes in different time zones. </a:t>
            </a:r>
          </a:p>
          <a:p>
            <a:r>
              <a:rPr lang="en-GB" sz="2200" dirty="0" smtClean="0"/>
              <a:t>Large systems are ‘</a:t>
            </a:r>
            <a:r>
              <a:rPr lang="en-GB" sz="2200" dirty="0" err="1" smtClean="0"/>
              <a:t>brownfield</a:t>
            </a:r>
            <a:r>
              <a:rPr lang="en-GB" sz="2200" dirty="0" smtClean="0"/>
              <a:t> systems’, that is they include and interact with a number of existing systems. Many of the system requirements are concerned with this interaction and so don’t really lend themselves to flexibility and incremental development. </a:t>
            </a:r>
          </a:p>
          <a:p>
            <a:r>
              <a:rPr lang="en-GB" sz="2200" dirty="0" smtClean="0"/>
              <a:t>Where several systems are integrated to create a system, a significant fraction of the development is concerned with system configuration rather than original code development. </a:t>
            </a:r>
            <a:endParaRPr lang="en-US" sz="22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fld id="{230E7011-B873-49EA-B948-6763EF9FA3C8}" type="datetime1">
              <a:rPr lang="en-US" smtClean="0"/>
              <a:t>7/26/2022</a:t>
            </a:fld>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system development</a:t>
            </a:r>
            <a:endParaRPr lang="en-US" dirty="0"/>
          </a:p>
        </p:txBody>
      </p:sp>
      <p:sp>
        <p:nvSpPr>
          <p:cNvPr id="3" name="Content Placeholder 2"/>
          <p:cNvSpPr>
            <a:spLocks noGrp="1"/>
          </p:cNvSpPr>
          <p:nvPr>
            <p:ph idx="1"/>
          </p:nvPr>
        </p:nvSpPr>
        <p:spPr/>
        <p:txBody>
          <a:bodyPr/>
          <a:lstStyle/>
          <a:p>
            <a:r>
              <a:rPr lang="en-GB" dirty="0" smtClean="0"/>
              <a:t>Large systems and their development processes are often constrained by external rules and regulations limiting the way that they can be developed.</a:t>
            </a:r>
          </a:p>
          <a:p>
            <a:r>
              <a:rPr lang="en-GB" dirty="0" smtClean="0"/>
              <a:t>Large systems have a long procurement and development time. It is difficult to maintain coherent teams who know about the system over that period as, inevitably, people move on to other jobs and projects. </a:t>
            </a:r>
          </a:p>
          <a:p>
            <a:r>
              <a:rPr lang="en-GB" dirty="0" smtClean="0"/>
              <a:t>Large systems usually have a diverse set of stakeholders. It is practically impossible to involve all of these different stakeholders in the development process. </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59</a:t>
            </a:fld>
            <a:endParaRPr lang="en-US"/>
          </a:p>
        </p:txBody>
      </p:sp>
      <p:sp>
        <p:nvSpPr>
          <p:cNvPr id="6" name="Date Placeholder 5"/>
          <p:cNvSpPr>
            <a:spLocks noGrp="1"/>
          </p:cNvSpPr>
          <p:nvPr>
            <p:ph type="dt" sz="half" idx="10"/>
          </p:nvPr>
        </p:nvSpPr>
        <p:spPr/>
        <p:txBody>
          <a:bodyPr/>
          <a:lstStyle/>
          <a:p>
            <a:pPr>
              <a:defRPr/>
            </a:pPr>
            <a:fld id="{18DA82CE-4A19-42E1-9BE9-37ACA14F0A4A}" type="datetime1">
              <a:rPr lang="en-US" smtClean="0"/>
              <a:t>7/26/2022</a:t>
            </a:fld>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development</a:t>
            </a:r>
            <a:endParaRPr lang="en-US" dirty="0"/>
          </a:p>
        </p:txBody>
      </p:sp>
      <p:sp>
        <p:nvSpPr>
          <p:cNvPr id="3" name="Content Placeholder 2"/>
          <p:cNvSpPr>
            <a:spLocks noGrp="1"/>
          </p:cNvSpPr>
          <p:nvPr>
            <p:ph idx="1"/>
          </p:nvPr>
        </p:nvSpPr>
        <p:spPr/>
        <p:txBody>
          <a:bodyPr/>
          <a:lstStyle/>
          <a:p>
            <a:r>
              <a:rPr lang="en-US" dirty="0" smtClean="0"/>
              <a:t>Plan-driven development</a:t>
            </a:r>
          </a:p>
          <a:p>
            <a:pPr lvl="1"/>
            <a:r>
              <a:rPr lang="en-US" dirty="0" smtClean="0"/>
              <a:t>A plan-driven approach to software engineering is based around separate development stages with the outputs to be produced at each of these stages planned in advance.</a:t>
            </a:r>
          </a:p>
          <a:p>
            <a:pPr lvl="1"/>
            <a:r>
              <a:rPr lang="en-US" dirty="0" smtClean="0"/>
              <a:t>Not necessarily waterfall model – plan-driven, incremental development is possible</a:t>
            </a:r>
          </a:p>
          <a:p>
            <a:pPr lvl="1"/>
            <a:r>
              <a:rPr lang="en-US" dirty="0" smtClean="0"/>
              <a:t>Iteration occurs within activities. </a:t>
            </a:r>
          </a:p>
          <a:p>
            <a:r>
              <a:rPr lang="en-US" dirty="0" smtClean="0"/>
              <a:t>Agile development</a:t>
            </a:r>
          </a:p>
          <a:p>
            <a:pPr lvl="1"/>
            <a:r>
              <a:rPr lang="en-US" dirty="0" smtClean="0"/>
              <a:t>Specification, design, implementation and testing are inter-leaved and the outputs from the development process are decided through a process of negotiation during the software development process.</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fld id="{572FFCCF-2F0F-403C-91D0-978A1D0E341B}" type="datetime1">
              <a:rPr lang="en-US" smtClean="0"/>
              <a:t>7/26/2022</a:t>
            </a:fld>
            <a:endParaRPr lang="en-US"/>
          </a:p>
        </p:txBody>
      </p:sp>
    </p:spTree>
    <p:extLst>
      <p:ext uri="{BB962C8B-B14F-4D97-AF65-F5344CB8AC3E}">
        <p14:creationId xmlns:p14="http://schemas.microsoft.com/office/powerpoint/2010/main" val="4250143957"/>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in large systems</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60</a:t>
            </a:fld>
            <a:endParaRPr lang="en-US"/>
          </a:p>
        </p:txBody>
      </p:sp>
      <p:pic>
        <p:nvPicPr>
          <p:cNvPr id="6" name="Picture 5" descr="3.13 Factors in large syste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900" y="1943099"/>
            <a:ext cx="7150100" cy="4120397"/>
          </a:xfrm>
          <a:prstGeom prst="rect">
            <a:avLst/>
          </a:prstGeom>
        </p:spPr>
      </p:pic>
      <p:sp>
        <p:nvSpPr>
          <p:cNvPr id="3" name="Date Placeholder 2"/>
          <p:cNvSpPr>
            <a:spLocks noGrp="1"/>
          </p:cNvSpPr>
          <p:nvPr>
            <p:ph type="dt" sz="half" idx="10"/>
          </p:nvPr>
        </p:nvSpPr>
        <p:spPr/>
        <p:txBody>
          <a:bodyPr/>
          <a:lstStyle/>
          <a:p>
            <a:pPr>
              <a:defRPr/>
            </a:pPr>
            <a:fld id="{92B23EA8-3D30-4217-B20A-3FC3D9930598}" type="datetime1">
              <a:rPr lang="en-US" smtClean="0"/>
              <a:t>7/26/2022</a:t>
            </a:fld>
            <a:endParaRPr lang="en-US"/>
          </a:p>
        </p:txBody>
      </p:sp>
    </p:spTree>
    <p:extLst>
      <p:ext uri="{BB962C8B-B14F-4D97-AF65-F5344CB8AC3E}">
        <p14:creationId xmlns:p14="http://schemas.microsoft.com/office/powerpoint/2010/main" val="2913230988"/>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IBM’s agility at scale model</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61</a:t>
            </a:fld>
            <a:endParaRPr lang="en-US"/>
          </a:p>
        </p:txBody>
      </p:sp>
      <p:pic>
        <p:nvPicPr>
          <p:cNvPr id="6" name="Picture 5" descr="3.14 IBM's agility at scale model.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983" y="1282700"/>
            <a:ext cx="7241249" cy="4838700"/>
          </a:xfrm>
          <a:prstGeom prst="rect">
            <a:avLst/>
          </a:prstGeom>
        </p:spPr>
      </p:pic>
      <p:sp>
        <p:nvSpPr>
          <p:cNvPr id="3" name="Date Placeholder 2"/>
          <p:cNvSpPr>
            <a:spLocks noGrp="1"/>
          </p:cNvSpPr>
          <p:nvPr>
            <p:ph type="dt" sz="half" idx="10"/>
          </p:nvPr>
        </p:nvSpPr>
        <p:spPr/>
        <p:txBody>
          <a:bodyPr/>
          <a:lstStyle/>
          <a:p>
            <a:pPr>
              <a:defRPr/>
            </a:pPr>
            <a:fld id="{558D2430-1CD2-4C8B-8C5B-E4463F912DCC}" type="datetime1">
              <a:rPr lang="en-US" smtClean="0"/>
              <a:t>7/26/2022</a:t>
            </a:fld>
            <a:endParaRPr lang="en-US"/>
          </a:p>
        </p:txBody>
      </p:sp>
    </p:spTree>
    <p:extLst>
      <p:ext uri="{BB962C8B-B14F-4D97-AF65-F5344CB8AC3E}">
        <p14:creationId xmlns:p14="http://schemas.microsoft.com/office/powerpoint/2010/main" val="1863397935"/>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up to large systems</a:t>
            </a:r>
            <a:endParaRPr lang="en-US" dirty="0"/>
          </a:p>
        </p:txBody>
      </p:sp>
      <p:sp>
        <p:nvSpPr>
          <p:cNvPr id="3" name="Content Placeholder 2"/>
          <p:cNvSpPr>
            <a:spLocks noGrp="1"/>
          </p:cNvSpPr>
          <p:nvPr>
            <p:ph idx="1"/>
          </p:nvPr>
        </p:nvSpPr>
        <p:spPr/>
        <p:txBody>
          <a:bodyPr/>
          <a:lstStyle/>
          <a:p>
            <a:r>
              <a:rPr lang="en-GB" sz="2200" dirty="0" smtClean="0"/>
              <a:t>A completely incremental approach to requirements engineering is impossible.</a:t>
            </a:r>
          </a:p>
          <a:p>
            <a:r>
              <a:rPr lang="en-GB" sz="2200" dirty="0" smtClean="0"/>
              <a:t>There cannot be a single product owner or customer representative.</a:t>
            </a:r>
          </a:p>
          <a:p>
            <a:r>
              <a:rPr lang="en-GB" sz="2200" dirty="0" smtClean="0"/>
              <a:t>For large systems development, it is not possible to focus only on the code of the system.  </a:t>
            </a:r>
          </a:p>
          <a:p>
            <a:r>
              <a:rPr lang="en-GB" sz="2200" dirty="0" smtClean="0"/>
              <a:t>Cross-team communication mechanisms have to be designed and used. </a:t>
            </a:r>
          </a:p>
          <a:p>
            <a:r>
              <a:rPr lang="en-GB" sz="2200" dirty="0" smtClean="0"/>
              <a:t>Continuous integration is practically impossible. However, it is essential to maintain frequent system builds and regular releases of the system. </a:t>
            </a:r>
            <a:endParaRPr lang="en-US" sz="22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62</a:t>
            </a:fld>
            <a:endParaRPr lang="en-US"/>
          </a:p>
        </p:txBody>
      </p:sp>
      <p:sp>
        <p:nvSpPr>
          <p:cNvPr id="6" name="Date Placeholder 5"/>
          <p:cNvSpPr>
            <a:spLocks noGrp="1"/>
          </p:cNvSpPr>
          <p:nvPr>
            <p:ph type="dt" sz="half" idx="10"/>
          </p:nvPr>
        </p:nvSpPr>
        <p:spPr/>
        <p:txBody>
          <a:bodyPr/>
          <a:lstStyle/>
          <a:p>
            <a:pPr>
              <a:defRPr/>
            </a:pPr>
            <a:fld id="{60750355-D670-4F37-8E86-53CBC611385A}" type="datetime1">
              <a:rPr lang="en-US" smtClean="0"/>
              <a:t>7/26/2022</a:t>
            </a:fld>
            <a:endParaRPr lang="en-US"/>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Multi-team Scrum</a:t>
            </a:r>
            <a:endParaRPr lang="en-US" dirty="0"/>
          </a:p>
        </p:txBody>
      </p:sp>
      <p:sp>
        <p:nvSpPr>
          <p:cNvPr id="3" name="Content Placeholder 2"/>
          <p:cNvSpPr>
            <a:spLocks noGrp="1"/>
          </p:cNvSpPr>
          <p:nvPr>
            <p:ph idx="1"/>
          </p:nvPr>
        </p:nvSpPr>
        <p:spPr/>
        <p:txBody>
          <a:bodyPr/>
          <a:lstStyle/>
          <a:p>
            <a:r>
              <a:rPr lang="en-GB" i="1" dirty="0"/>
              <a:t>Role replication</a:t>
            </a:r>
            <a:r>
              <a:rPr lang="en-GB" dirty="0"/>
              <a:t> </a:t>
            </a:r>
            <a:endParaRPr lang="en-GB" dirty="0" smtClean="0"/>
          </a:p>
          <a:p>
            <a:pPr lvl="1"/>
            <a:r>
              <a:rPr lang="en-GB" dirty="0" smtClean="0"/>
              <a:t>Each </a:t>
            </a:r>
            <a:r>
              <a:rPr lang="en-GB" dirty="0"/>
              <a:t>team has a Product Owner for their work component and </a:t>
            </a:r>
            <a:r>
              <a:rPr lang="en-GB" dirty="0" err="1"/>
              <a:t>ScrumMaster</a:t>
            </a:r>
            <a:r>
              <a:rPr lang="en-GB" dirty="0"/>
              <a:t>. </a:t>
            </a:r>
            <a:endParaRPr lang="en-GB" dirty="0" smtClean="0"/>
          </a:p>
          <a:p>
            <a:r>
              <a:rPr lang="en-GB" i="1" dirty="0" smtClean="0"/>
              <a:t>Product </a:t>
            </a:r>
            <a:r>
              <a:rPr lang="en-GB" i="1" dirty="0"/>
              <a:t>architects</a:t>
            </a:r>
            <a:r>
              <a:rPr lang="en-GB" dirty="0"/>
              <a:t> </a:t>
            </a:r>
            <a:endParaRPr lang="en-GB" dirty="0" smtClean="0"/>
          </a:p>
          <a:p>
            <a:pPr lvl="1"/>
            <a:r>
              <a:rPr lang="en-GB" dirty="0" smtClean="0"/>
              <a:t>Each </a:t>
            </a:r>
            <a:r>
              <a:rPr lang="en-GB" dirty="0"/>
              <a:t>team chooses a product architect and these architects collaborate to design and evolve the overall system architecture.</a:t>
            </a:r>
          </a:p>
          <a:p>
            <a:r>
              <a:rPr lang="en-GB" i="1" dirty="0" smtClean="0"/>
              <a:t>Release </a:t>
            </a:r>
            <a:r>
              <a:rPr lang="en-GB" i="1" dirty="0"/>
              <a:t>alignment</a:t>
            </a:r>
            <a:r>
              <a:rPr lang="en-GB" dirty="0"/>
              <a:t> </a:t>
            </a:r>
            <a:endParaRPr lang="en-GB" dirty="0" smtClean="0"/>
          </a:p>
          <a:p>
            <a:pPr lvl="1"/>
            <a:r>
              <a:rPr lang="en-GB" dirty="0" smtClean="0"/>
              <a:t>The </a:t>
            </a:r>
            <a:r>
              <a:rPr lang="en-GB" dirty="0"/>
              <a:t>dates of product releases from each team are aligned so that a demonstrable and complete system is produced.</a:t>
            </a:r>
          </a:p>
          <a:p>
            <a:r>
              <a:rPr lang="en-GB" i="1" dirty="0" smtClean="0"/>
              <a:t>Scrum </a:t>
            </a:r>
            <a:r>
              <a:rPr lang="en-GB" i="1" dirty="0"/>
              <a:t>of Scrums</a:t>
            </a:r>
            <a:r>
              <a:rPr lang="en-GB" dirty="0"/>
              <a:t> </a:t>
            </a:r>
            <a:endParaRPr lang="en-GB" dirty="0" smtClean="0"/>
          </a:p>
          <a:p>
            <a:pPr lvl="1"/>
            <a:r>
              <a:rPr lang="en-GB" dirty="0" smtClean="0"/>
              <a:t>There </a:t>
            </a:r>
            <a:r>
              <a:rPr lang="en-GB" dirty="0"/>
              <a:t>is a daily Scrum of Scrums where representatives from each team meet to discuss </a:t>
            </a:r>
            <a:r>
              <a:rPr lang="en-GB" dirty="0" err="1" smtClean="0"/>
              <a:t>progressand</a:t>
            </a:r>
            <a:r>
              <a:rPr lang="en-GB" dirty="0" smtClean="0"/>
              <a:t> </a:t>
            </a:r>
            <a:r>
              <a:rPr lang="en-GB" dirty="0"/>
              <a:t>plan </a:t>
            </a:r>
            <a:r>
              <a:rPr lang="en-GB" dirty="0" smtClean="0"/>
              <a:t>work </a:t>
            </a:r>
            <a:r>
              <a:rPr lang="en-GB" dirty="0"/>
              <a:t>to be </a:t>
            </a:r>
            <a:r>
              <a:rPr lang="en-GB" dirty="0" smtClean="0"/>
              <a:t>done.</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63</a:t>
            </a:fld>
            <a:endParaRPr lang="en-US"/>
          </a:p>
        </p:txBody>
      </p:sp>
      <p:sp>
        <p:nvSpPr>
          <p:cNvPr id="6" name="Date Placeholder 5"/>
          <p:cNvSpPr>
            <a:spLocks noGrp="1"/>
          </p:cNvSpPr>
          <p:nvPr>
            <p:ph type="dt" sz="half" idx="10"/>
          </p:nvPr>
        </p:nvSpPr>
        <p:spPr/>
        <p:txBody>
          <a:bodyPr/>
          <a:lstStyle/>
          <a:p>
            <a:pPr>
              <a:defRPr/>
            </a:pPr>
            <a:fld id="{31DE0521-0B1F-4030-AE9F-BD630B781D66}" type="datetime1">
              <a:rPr lang="en-US" smtClean="0"/>
              <a:t>7/26/2022</a:t>
            </a:fld>
            <a:endParaRPr lang="en-US"/>
          </a:p>
        </p:txBody>
      </p:sp>
    </p:spTree>
    <p:extLst>
      <p:ext uri="{BB962C8B-B14F-4D97-AF65-F5344CB8AC3E}">
        <p14:creationId xmlns:p14="http://schemas.microsoft.com/office/powerpoint/2010/main" val="1835549426"/>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across organizations</a:t>
            </a:r>
            <a:endParaRPr lang="en-US" dirty="0"/>
          </a:p>
        </p:txBody>
      </p:sp>
      <p:sp>
        <p:nvSpPr>
          <p:cNvPr id="3" name="Content Placeholder 2"/>
          <p:cNvSpPr>
            <a:spLocks noGrp="1"/>
          </p:cNvSpPr>
          <p:nvPr>
            <p:ph idx="1"/>
          </p:nvPr>
        </p:nvSpPr>
        <p:spPr>
          <a:xfrm>
            <a:off x="457200" y="1600200"/>
            <a:ext cx="8407400" cy="4525963"/>
          </a:xfrm>
        </p:spPr>
        <p:txBody>
          <a:bodyPr/>
          <a:lstStyle/>
          <a:p>
            <a:r>
              <a:rPr lang="en-GB" sz="2200" dirty="0" smtClean="0"/>
              <a:t>Project managers who do not have experience of agile methods may be reluctant to accept the risk of a new approach.</a:t>
            </a:r>
          </a:p>
          <a:p>
            <a:r>
              <a:rPr lang="en-GB" sz="2200" dirty="0" smtClean="0"/>
              <a:t>Large organizations often have quality procedures and standards that all projects are expected to follow and, because of their bureaucratic nature, these are likely to be incompatible with agile methods. </a:t>
            </a:r>
          </a:p>
          <a:p>
            <a:r>
              <a:rPr lang="en-GB" sz="2200" dirty="0" smtClean="0"/>
              <a:t>Agile methods seem to work best when team members have a relatively high skill level. However, within large organizations, there are likely to be a wide range of skills and abilities. </a:t>
            </a:r>
          </a:p>
          <a:p>
            <a:r>
              <a:rPr lang="en-GB" sz="2200" dirty="0" smtClean="0"/>
              <a:t>There may be cultural resistance to agile methods, especially in those organizations that have a long history of using conventional systems engineering processes.</a:t>
            </a:r>
          </a:p>
          <a:p>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64</a:t>
            </a:fld>
            <a:endParaRPr lang="en-US"/>
          </a:p>
        </p:txBody>
      </p:sp>
      <p:sp>
        <p:nvSpPr>
          <p:cNvPr id="6" name="Date Placeholder 5"/>
          <p:cNvSpPr>
            <a:spLocks noGrp="1"/>
          </p:cNvSpPr>
          <p:nvPr>
            <p:ph type="dt" sz="half" idx="10"/>
          </p:nvPr>
        </p:nvSpPr>
        <p:spPr/>
        <p:txBody>
          <a:bodyPr/>
          <a:lstStyle/>
          <a:p>
            <a:pPr>
              <a:defRPr/>
            </a:pPr>
            <a:fld id="{9AA90A66-491F-4EE3-BAC1-6D67A90BE344}" type="datetime1">
              <a:rPr lang="en-US" smtClean="0"/>
              <a:t>7/26/2022</a:t>
            </a:fld>
            <a:endParaRPr lang="en-US"/>
          </a:p>
        </p:txBody>
      </p:sp>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t>Agile methods are incremental development methods that focus on rapid software development, frequent releases of the software, reducing process overheads by minimizing documentation and producing high-quality code.  </a:t>
            </a:r>
          </a:p>
          <a:p>
            <a:r>
              <a:rPr lang="en-GB" sz="2000" dirty="0" smtClean="0"/>
              <a:t>Agile development practices include </a:t>
            </a:r>
          </a:p>
          <a:p>
            <a:pPr lvl="1"/>
            <a:r>
              <a:rPr lang="en-GB" sz="1600" dirty="0" smtClean="0"/>
              <a:t>User stories for system specification</a:t>
            </a:r>
          </a:p>
          <a:p>
            <a:pPr lvl="1"/>
            <a:r>
              <a:rPr lang="en-GB" sz="1600" dirty="0" smtClean="0"/>
              <a:t> Frequent releases of the software, </a:t>
            </a:r>
          </a:p>
          <a:p>
            <a:pPr lvl="1"/>
            <a:r>
              <a:rPr lang="en-GB" sz="1600" dirty="0" smtClean="0"/>
              <a:t>Continuous software improvement </a:t>
            </a:r>
          </a:p>
          <a:p>
            <a:pPr lvl="1"/>
            <a:r>
              <a:rPr lang="en-GB" sz="1600" dirty="0" smtClean="0"/>
              <a:t>Test-first development</a:t>
            </a:r>
          </a:p>
          <a:p>
            <a:pPr lvl="1"/>
            <a:r>
              <a:rPr lang="en-GB" sz="1600" dirty="0" smtClean="0"/>
              <a:t>Customer participation in the development team.</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65</a:t>
            </a:fld>
            <a:endParaRPr lang="en-US"/>
          </a:p>
        </p:txBody>
      </p:sp>
      <p:sp>
        <p:nvSpPr>
          <p:cNvPr id="6" name="Date Placeholder 5"/>
          <p:cNvSpPr>
            <a:spLocks noGrp="1"/>
          </p:cNvSpPr>
          <p:nvPr>
            <p:ph type="dt" sz="half" idx="10"/>
          </p:nvPr>
        </p:nvSpPr>
        <p:spPr/>
        <p:txBody>
          <a:bodyPr/>
          <a:lstStyle/>
          <a:p>
            <a:pPr>
              <a:defRPr/>
            </a:pPr>
            <a:fld id="{F83021EE-28C1-4831-A56B-70392CE49EB2}" type="datetime1">
              <a:rPr lang="en-US" smtClean="0"/>
              <a:t>7/26/2022</a:t>
            </a:fld>
            <a:endParaRPr lang="en-US"/>
          </a:p>
        </p:txBody>
      </p:sp>
    </p:spTree>
    <p:extLst>
      <p:ext uri="{BB962C8B-B14F-4D97-AF65-F5344CB8AC3E}">
        <p14:creationId xmlns:p14="http://schemas.microsoft.com/office/powerpoint/2010/main" val="3892022605"/>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Scrum is an agile method that provides a project management framework. </a:t>
            </a:r>
          </a:p>
          <a:p>
            <a:pPr lvl="1"/>
            <a:r>
              <a:rPr lang="en-GB" dirty="0" smtClean="0"/>
              <a:t>It is centred round a set of sprints, which are fixed time periods when a system increment is developed.</a:t>
            </a:r>
          </a:p>
          <a:p>
            <a:r>
              <a:rPr lang="en-GB" dirty="0" smtClean="0"/>
              <a:t>Many practical development methods are a mixture of plan-based and agile development. </a:t>
            </a:r>
          </a:p>
          <a:p>
            <a:r>
              <a:rPr lang="en-GB" dirty="0" smtClean="0"/>
              <a:t>Scaling agile methods for large systems is difficult.</a:t>
            </a:r>
          </a:p>
          <a:p>
            <a:pPr lvl="1"/>
            <a:r>
              <a:rPr lang="en-GB" dirty="0" smtClean="0"/>
              <a:t> Large systems need up-front design and some documentation and organizational practice may conflict with the informality of agile approaches.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66</a:t>
            </a:fld>
            <a:endParaRPr lang="en-US"/>
          </a:p>
        </p:txBody>
      </p:sp>
      <p:sp>
        <p:nvSpPr>
          <p:cNvPr id="6" name="Date Placeholder 5"/>
          <p:cNvSpPr>
            <a:spLocks noGrp="1"/>
          </p:cNvSpPr>
          <p:nvPr>
            <p:ph type="dt" sz="half" idx="10"/>
          </p:nvPr>
        </p:nvSpPr>
        <p:spPr/>
        <p:txBody>
          <a:bodyPr/>
          <a:lstStyle/>
          <a:p>
            <a:pPr>
              <a:defRPr/>
            </a:pPr>
            <a:fld id="{E40C2CB5-32D6-4A4C-9E87-4BC541FD46DA}" type="datetime1">
              <a:rPr lang="en-US" smtClean="0"/>
              <a:t>7/26/2022</a:t>
            </a:fld>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5838"/>
            <a:ext cx="8229600" cy="1143000"/>
          </a:xfrm>
        </p:spPr>
        <p:txBody>
          <a:bodyPr/>
          <a:lstStyle/>
          <a:p>
            <a:pPr algn="ctr"/>
            <a:r>
              <a:rPr lang="en-US" dirty="0" smtClean="0"/>
              <a:t>Agile methods</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
        <p:nvSpPr>
          <p:cNvPr id="6" name="Date Placeholder 5"/>
          <p:cNvSpPr>
            <a:spLocks noGrp="1"/>
          </p:cNvSpPr>
          <p:nvPr>
            <p:ph type="dt" sz="half" idx="10"/>
          </p:nvPr>
        </p:nvSpPr>
        <p:spPr/>
        <p:txBody>
          <a:bodyPr/>
          <a:lstStyle/>
          <a:p>
            <a:pPr>
              <a:defRPr/>
            </a:pPr>
            <a:fld id="{1D58BBE1-7ACC-4F2F-9BCF-9742ACDB64DB}" type="datetime1">
              <a:rPr lang="en-US" smtClean="0"/>
              <a:t>7/26/2022</a:t>
            </a:fld>
            <a:endParaRPr lang="en-US"/>
          </a:p>
        </p:txBody>
      </p:sp>
    </p:spTree>
    <p:extLst>
      <p:ext uri="{BB962C8B-B14F-4D97-AF65-F5344CB8AC3E}">
        <p14:creationId xmlns:p14="http://schemas.microsoft.com/office/powerpoint/2010/main" val="3495848978"/>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idx="1"/>
          </p:nvPr>
        </p:nvSpPr>
        <p:spPr/>
        <p:txBody>
          <a:bodyPr/>
          <a:lstStyle/>
          <a:p>
            <a:r>
              <a:rPr lang="en-US" sz="2400" dirty="0"/>
              <a:t>Dissatisfaction with the overheads involved in</a:t>
            </a:r>
            <a:r>
              <a:rPr lang="en-US" sz="2400" dirty="0" smtClean="0"/>
              <a:t> software design </a:t>
            </a:r>
            <a:r>
              <a:rPr lang="en-US" sz="2400" dirty="0"/>
              <a:t>methods</a:t>
            </a:r>
            <a:r>
              <a:rPr lang="en-US" sz="2400" dirty="0" smtClean="0"/>
              <a:t> of the 1980s and 1990s led </a:t>
            </a:r>
            <a:r>
              <a:rPr lang="en-US" sz="2400" dirty="0"/>
              <a:t>to the creation of agile methods. These methods:</a:t>
            </a:r>
          </a:p>
          <a:p>
            <a:pPr lvl="1"/>
            <a:r>
              <a:rPr lang="en-US" sz="2000" dirty="0"/>
              <a:t>Focus on the code rather than the </a:t>
            </a:r>
            <a:r>
              <a:rPr lang="en-US" sz="2000" dirty="0" smtClean="0"/>
              <a:t>design</a:t>
            </a:r>
          </a:p>
          <a:p>
            <a:pPr lvl="1"/>
            <a:r>
              <a:rPr lang="en-US" sz="2000" dirty="0"/>
              <a:t>Are based on an iterative approach to software </a:t>
            </a:r>
            <a:r>
              <a:rPr lang="en-US" sz="2000" dirty="0" smtClean="0"/>
              <a:t>development</a:t>
            </a:r>
          </a:p>
          <a:p>
            <a:pPr lvl="1"/>
            <a:r>
              <a:rPr lang="en-US" sz="2000" dirty="0"/>
              <a:t>Are intended to deliver working software quickly and evolve this quickly to meet changing requirements</a:t>
            </a:r>
            <a:r>
              <a:rPr lang="en-US" sz="2000" dirty="0" smtClean="0"/>
              <a:t>.</a:t>
            </a:r>
          </a:p>
          <a:p>
            <a:r>
              <a:rPr lang="en-US" sz="2400" dirty="0" smtClean="0"/>
              <a:t>The aim of agile methods is to reduce overheads in the software process (e.g. by limiting documentation) and to be able to respond quickly to changing requirements without excessive rework.</a:t>
            </a:r>
            <a:endParaRPr lang="en-US" sz="24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
        <p:nvSpPr>
          <p:cNvPr id="2" name="Date Placeholder 1"/>
          <p:cNvSpPr>
            <a:spLocks noGrp="1"/>
          </p:cNvSpPr>
          <p:nvPr>
            <p:ph type="dt" sz="half" idx="10"/>
          </p:nvPr>
        </p:nvSpPr>
        <p:spPr/>
        <p:txBody>
          <a:bodyPr/>
          <a:lstStyle/>
          <a:p>
            <a:pPr>
              <a:defRPr/>
            </a:pPr>
            <a:fld id="{968391A1-8670-40EB-B4EA-F8AEF0E79690}" type="datetime1">
              <a:rPr lang="en-US" smtClean="0"/>
              <a:t>7/26/2022</a:t>
            </a:fld>
            <a:endParaRPr lang="en-US"/>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 </a:t>
            </a:r>
            <a:endParaRPr lang="en-US" dirty="0"/>
          </a:p>
        </p:txBody>
      </p:sp>
      <p:sp>
        <p:nvSpPr>
          <p:cNvPr id="3" name="Content Placeholder 2"/>
          <p:cNvSpPr>
            <a:spLocks noGrp="1"/>
          </p:cNvSpPr>
          <p:nvPr>
            <p:ph idx="1"/>
          </p:nvPr>
        </p:nvSpPr>
        <p:spPr/>
        <p:txBody>
          <a:bodyPr/>
          <a:lstStyle/>
          <a:p>
            <a:r>
              <a:rPr lang="en-US" i="1" dirty="0" smtClean="0"/>
              <a:t>We are uncovering better ways of developing </a:t>
            </a:r>
            <a:r>
              <a:rPr lang="en-US" i="1" dirty="0" smtClean="0"/>
              <a:t>software </a:t>
            </a:r>
            <a:r>
              <a:rPr lang="en-US" i="1" dirty="0" smtClean="0"/>
              <a:t>by doing it and helping others do it. </a:t>
            </a:r>
            <a:r>
              <a:rPr lang="en-US" i="1" dirty="0" smtClean="0"/>
              <a:t>Through </a:t>
            </a:r>
            <a:r>
              <a:rPr lang="en-US" i="1" dirty="0" smtClean="0"/>
              <a:t>this work we have come to value:</a:t>
            </a:r>
            <a:endParaRPr lang="en-GB" dirty="0" smtClean="0"/>
          </a:p>
          <a:p>
            <a:pPr lvl="1"/>
            <a:r>
              <a:rPr lang="en-US" i="1" dirty="0" smtClean="0"/>
              <a:t>Individuals and interactions over processes and tools</a:t>
            </a:r>
            <a:br>
              <a:rPr lang="en-US" i="1" dirty="0" smtClean="0"/>
            </a:br>
            <a:r>
              <a:rPr lang="en-US" i="1" dirty="0" smtClean="0"/>
              <a:t>Working software over comprehensive documentation </a:t>
            </a:r>
            <a:br>
              <a:rPr lang="en-US" i="1" dirty="0" smtClean="0"/>
            </a:br>
            <a:r>
              <a:rPr lang="en-US" i="1" dirty="0" smtClean="0"/>
              <a:t>Customer collaboration over contract negotiation </a:t>
            </a:r>
            <a:br>
              <a:rPr lang="en-US" i="1" dirty="0" smtClean="0"/>
            </a:br>
            <a:r>
              <a:rPr lang="en-US" i="1" dirty="0" smtClean="0"/>
              <a:t>Responding to change over following a plan </a:t>
            </a:r>
            <a:endParaRPr lang="en-GB" dirty="0" smtClean="0"/>
          </a:p>
          <a:p>
            <a:r>
              <a:rPr lang="en-US" i="1" dirty="0" smtClean="0"/>
              <a:t>That is, while there is value in the items </a:t>
            </a:r>
            <a:r>
              <a:rPr lang="en-US" i="1" smtClean="0"/>
              <a:t>on </a:t>
            </a:r>
            <a:r>
              <a:rPr lang="en-US" i="1" smtClean="0"/>
              <a:t>the </a:t>
            </a:r>
            <a:r>
              <a:rPr lang="en-US" i="1" dirty="0" smtClean="0"/>
              <a:t>right, we value the items on the left more.</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fld id="{4040E267-CB1E-40B8-9C3E-69ECD1B05233}" type="datetime1">
              <a:rPr lang="en-US" smtClean="0"/>
              <a:t>7/26/2022</a:t>
            </a:fld>
            <a:endParaRPr lang="en-US"/>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1743</TotalTime>
  <Words>5125</Words>
  <Application>Microsoft Office PowerPoint</Application>
  <PresentationFormat>On-screen Show (4:3)</PresentationFormat>
  <Paragraphs>532</Paragraphs>
  <Slides>66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ＭＳ Ｐゴシック</vt:lpstr>
      <vt:lpstr>Arial</vt:lpstr>
      <vt:lpstr>Calibri</vt:lpstr>
      <vt:lpstr>Times New Roman</vt:lpstr>
      <vt:lpstr>Wingdings</vt:lpstr>
      <vt:lpstr>SE10 slides</vt:lpstr>
      <vt:lpstr>PowerPoint Presentation</vt:lpstr>
      <vt:lpstr>Topics covered</vt:lpstr>
      <vt:lpstr>Rapid software development</vt:lpstr>
      <vt:lpstr>Agile development</vt:lpstr>
      <vt:lpstr>Plan-driven and agile development</vt:lpstr>
      <vt:lpstr>Plan-driven and agile development</vt:lpstr>
      <vt:lpstr>Agile methods</vt:lpstr>
      <vt:lpstr>Agile methods</vt:lpstr>
      <vt:lpstr>Agile manifesto </vt:lpstr>
      <vt:lpstr>The principles of agile methods </vt:lpstr>
      <vt:lpstr>Agile method applicability</vt:lpstr>
      <vt:lpstr>Agile development techniques</vt:lpstr>
      <vt:lpstr>Extreme programming</vt:lpstr>
      <vt:lpstr>The extreme programming release cycle </vt:lpstr>
      <vt:lpstr>Extreme programming practices (a) </vt:lpstr>
      <vt:lpstr>Extreme programming practices (b)</vt:lpstr>
      <vt:lpstr>XP and agile principles</vt:lpstr>
      <vt:lpstr>Influential XP practices</vt:lpstr>
      <vt:lpstr>User stories for requirements</vt:lpstr>
      <vt:lpstr>A ‘prescribing medication’ story </vt:lpstr>
      <vt:lpstr>Examples of task cards for prescribing medication </vt:lpstr>
      <vt:lpstr>Refactoring</vt:lpstr>
      <vt:lpstr>Refactoring</vt:lpstr>
      <vt:lpstr>Examples of refactoring</vt:lpstr>
      <vt:lpstr>Test-first development</vt:lpstr>
      <vt:lpstr>Test-driven development</vt:lpstr>
      <vt:lpstr>Customer involvement</vt:lpstr>
      <vt:lpstr>Test case description for dose checking </vt:lpstr>
      <vt:lpstr>Test automation</vt:lpstr>
      <vt:lpstr>Problems with test-first development</vt:lpstr>
      <vt:lpstr>Pair programming</vt:lpstr>
      <vt:lpstr>Pair programming</vt:lpstr>
      <vt:lpstr>Agile project management</vt:lpstr>
      <vt:lpstr>Agile project management</vt:lpstr>
      <vt:lpstr>Scrum</vt:lpstr>
      <vt:lpstr>Scrum terminology (a)</vt:lpstr>
      <vt:lpstr>Scrum terminology (b)</vt:lpstr>
      <vt:lpstr>Scrum sprint cycle</vt:lpstr>
      <vt:lpstr>The Scrum sprint cycle</vt:lpstr>
      <vt:lpstr>The Sprint cycle</vt:lpstr>
      <vt:lpstr>Teamwork in Scrum</vt:lpstr>
      <vt:lpstr>Scrum benefits</vt:lpstr>
      <vt:lpstr>Distributed Scrum</vt:lpstr>
      <vt:lpstr>Scaling agile methods</vt:lpstr>
      <vt:lpstr>Scaling agile methods</vt:lpstr>
      <vt:lpstr>Scaling out and scaling up</vt:lpstr>
      <vt:lpstr>Practical problems with agile methods</vt:lpstr>
      <vt:lpstr>Contractual issues</vt:lpstr>
      <vt:lpstr>Agile methods and software maintenance</vt:lpstr>
      <vt:lpstr>Agile maintenance</vt:lpstr>
      <vt:lpstr>Agile and plan-driven methods</vt:lpstr>
      <vt:lpstr>Agile principles and organizational practice</vt:lpstr>
      <vt:lpstr>Agile principles and organizational practice</vt:lpstr>
      <vt:lpstr>Agile and plan-based factors</vt:lpstr>
      <vt:lpstr>System issues</vt:lpstr>
      <vt:lpstr>People and teams</vt:lpstr>
      <vt:lpstr>Organizational issues</vt:lpstr>
      <vt:lpstr>Agile methods for large systems</vt:lpstr>
      <vt:lpstr>Large system development</vt:lpstr>
      <vt:lpstr>Factors in large systems</vt:lpstr>
      <vt:lpstr>IBM’s agility at scale model</vt:lpstr>
      <vt:lpstr>Scaling up to large systems</vt:lpstr>
      <vt:lpstr>Multi-team Scrum</vt:lpstr>
      <vt:lpstr>Agile methods across organizations</vt:lpstr>
      <vt:lpstr>Key points</vt:lpstr>
      <vt:lpstr>Key points</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Rabindra</cp:lastModifiedBy>
  <cp:revision>46</cp:revision>
  <dcterms:created xsi:type="dcterms:W3CDTF">2010-01-06T20:28:26Z</dcterms:created>
  <dcterms:modified xsi:type="dcterms:W3CDTF">2022-07-26T11:09:12Z</dcterms:modified>
</cp:coreProperties>
</file>