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68"/>
  </p:notesMasterIdLst>
  <p:handoutMasterIdLst>
    <p:handoutMasterId r:id="rId69"/>
  </p:handoutMasterIdLst>
  <p:sldIdLst>
    <p:sldId id="256" r:id="rId2"/>
    <p:sldId id="274" r:id="rId3"/>
    <p:sldId id="275" r:id="rId4"/>
    <p:sldId id="332" r:id="rId5"/>
    <p:sldId id="327" r:id="rId6"/>
    <p:sldId id="333" r:id="rId7"/>
    <p:sldId id="328" r:id="rId8"/>
    <p:sldId id="329" r:id="rId9"/>
    <p:sldId id="322" r:id="rId10"/>
    <p:sldId id="323" r:id="rId11"/>
    <p:sldId id="331" r:id="rId12"/>
    <p:sldId id="318" r:id="rId13"/>
    <p:sldId id="334" r:id="rId14"/>
    <p:sldId id="257" r:id="rId15"/>
    <p:sldId id="335" r:id="rId16"/>
    <p:sldId id="324" r:id="rId17"/>
    <p:sldId id="279" r:id="rId18"/>
    <p:sldId id="336" r:id="rId19"/>
    <p:sldId id="268" r:id="rId20"/>
    <p:sldId id="269" r:id="rId21"/>
    <p:sldId id="258" r:id="rId22"/>
    <p:sldId id="271" r:id="rId23"/>
    <p:sldId id="272" r:id="rId24"/>
    <p:sldId id="273" r:id="rId25"/>
    <p:sldId id="259" r:id="rId26"/>
    <p:sldId id="337" r:id="rId27"/>
    <p:sldId id="280" r:id="rId28"/>
    <p:sldId id="281" r:id="rId29"/>
    <p:sldId id="282" r:id="rId30"/>
    <p:sldId id="325" r:id="rId31"/>
    <p:sldId id="338" r:id="rId32"/>
    <p:sldId id="326" r:id="rId33"/>
    <p:sldId id="339" r:id="rId34"/>
    <p:sldId id="340" r:id="rId35"/>
    <p:sldId id="341" r:id="rId36"/>
    <p:sldId id="342" r:id="rId37"/>
    <p:sldId id="319" r:id="rId38"/>
    <p:sldId id="289" r:id="rId39"/>
    <p:sldId id="290" r:id="rId40"/>
    <p:sldId id="291" r:id="rId41"/>
    <p:sldId id="343" r:id="rId42"/>
    <p:sldId id="262" r:id="rId43"/>
    <p:sldId id="293" r:id="rId44"/>
    <p:sldId id="344" r:id="rId45"/>
    <p:sldId id="345" r:id="rId46"/>
    <p:sldId id="346" r:id="rId47"/>
    <p:sldId id="320" r:id="rId48"/>
    <p:sldId id="297" r:id="rId49"/>
    <p:sldId id="263" r:id="rId50"/>
    <p:sldId id="301" r:id="rId51"/>
    <p:sldId id="352" r:id="rId52"/>
    <p:sldId id="304" r:id="rId53"/>
    <p:sldId id="264" r:id="rId54"/>
    <p:sldId id="305" r:id="rId55"/>
    <p:sldId id="306" r:id="rId56"/>
    <p:sldId id="307" r:id="rId57"/>
    <p:sldId id="321" r:id="rId58"/>
    <p:sldId id="310" r:id="rId59"/>
    <p:sldId id="353" r:id="rId60"/>
    <p:sldId id="308" r:id="rId61"/>
    <p:sldId id="350" r:id="rId62"/>
    <p:sldId id="351" r:id="rId63"/>
    <p:sldId id="354" r:id="rId64"/>
    <p:sldId id="348" r:id="rId65"/>
    <p:sldId id="347" r:id="rId66"/>
    <p:sldId id="349"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464"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CF7500-61A6-1B46-BFE9-84A47FCBACF4}" type="datetimeFigureOut">
              <a:rPr lang="en-US" smtClean="0"/>
              <a:pPr/>
              <a:t>4/12/2022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B18564-EF0D-A042-BC27-1B3545FB177C}" type="slidenum">
              <a:rPr lang="en-US" smtClean="0"/>
              <a:pPr/>
              <a:t>‹#›</a:t>
            </a:fld>
            <a:endParaRPr lang="en-US"/>
          </a:p>
        </p:txBody>
      </p:sp>
    </p:spTree>
    <p:extLst>
      <p:ext uri="{BB962C8B-B14F-4D97-AF65-F5344CB8AC3E}">
        <p14:creationId xmlns:p14="http://schemas.microsoft.com/office/powerpoint/2010/main" val="5387585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3EE0B-1B05-7749-B899-6F74DDE1A0E0}" type="datetimeFigureOut">
              <a:rPr lang="en-US" smtClean="0"/>
              <a:pPr/>
              <a:t>4/12/2022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2F9A70-B2D4-284A-8EC0-58F351ADC032}" type="slidenum">
              <a:rPr lang="en-US" smtClean="0"/>
              <a:pPr/>
              <a:t>‹#›</a:t>
            </a:fld>
            <a:endParaRPr lang="en-US"/>
          </a:p>
        </p:txBody>
      </p:sp>
    </p:spTree>
    <p:extLst>
      <p:ext uri="{BB962C8B-B14F-4D97-AF65-F5344CB8AC3E}">
        <p14:creationId xmlns:p14="http://schemas.microsoft.com/office/powerpoint/2010/main" val="31654319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2F9A70-B2D4-284A-8EC0-58F351ADC032}" type="slidenum">
              <a:rPr lang="en-US" smtClean="0"/>
              <a:pPr/>
              <a:t>1</a:t>
            </a:fld>
            <a:endParaRPr lang="en-US"/>
          </a:p>
        </p:txBody>
      </p:sp>
    </p:spTree>
    <p:extLst>
      <p:ext uri="{BB962C8B-B14F-4D97-AF65-F5344CB8AC3E}">
        <p14:creationId xmlns:p14="http://schemas.microsoft.com/office/powerpoint/2010/main" val="211528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ln/>
        </p:spPr>
        <p:txBody>
          <a:bodyPr/>
          <a:lstStyle/>
          <a:p>
            <a:endParaRPr lang="en-US"/>
          </a:p>
        </p:txBody>
      </p:sp>
      <p:sp>
        <p:nvSpPr>
          <p:cNvPr id="102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5035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ln/>
        </p:spPr>
        <p:txBody>
          <a:bodyPr/>
          <a:lstStyle/>
          <a:p>
            <a:endParaRPr lang="en-US"/>
          </a:p>
        </p:txBody>
      </p:sp>
      <p:sp>
        <p:nvSpPr>
          <p:cNvPr id="143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16279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ln/>
        </p:spPr>
        <p:txBody>
          <a:bodyPr/>
          <a:lstStyle/>
          <a:p>
            <a:endParaRPr lang="en-US"/>
          </a:p>
        </p:txBody>
      </p:sp>
      <p:sp>
        <p:nvSpPr>
          <p:cNvPr id="552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1500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ln/>
        </p:spPr>
        <p:txBody>
          <a:bodyPr/>
          <a:lstStyle/>
          <a:p>
            <a:endParaRPr lang="en-US"/>
          </a:p>
        </p:txBody>
      </p:sp>
      <p:sp>
        <p:nvSpPr>
          <p:cNvPr id="593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57566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xfrm>
            <a:off x="1689100" y="781050"/>
            <a:ext cx="3454400" cy="2590800"/>
          </a:xfrm>
          <a:ln cap="flat"/>
        </p:spPr>
      </p:sp>
    </p:spTree>
    <p:extLst>
      <p:ext uri="{BB962C8B-B14F-4D97-AF65-F5344CB8AC3E}">
        <p14:creationId xmlns:p14="http://schemas.microsoft.com/office/powerpoint/2010/main" val="191092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77748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ln/>
        </p:spPr>
        <p:txBody>
          <a:bodyPr/>
          <a:lstStyle/>
          <a:p>
            <a:endParaRPr lang="en-US"/>
          </a:p>
        </p:txBody>
      </p:sp>
      <p:sp>
        <p:nvSpPr>
          <p:cNvPr id="378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81941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9E4B532-FA08-49FB-B87F-5A0F01684D29}"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EDF838E1-CAAA-409B-B69D-54B3111F28D8}"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FD5331B-E7C1-419B-95D3-0CE488F67FD2}"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879F6005-86C2-427A-8464-D8A830539FFE}"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F52A9C2A-70EB-45D8-A670-07CE65215C0A}" type="datetime1">
              <a:rPr lang="en-US" smtClean="0"/>
              <a:t>4/12/2022</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1C60FE8-0BD9-4CFD-A764-746E1E07B527}" type="datetime1">
              <a:rPr lang="en-US" smtClean="0"/>
              <a:t>4/12/2022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A00F46C5-3605-4170-AB01-2E5F7DECC6E9}" type="datetime1">
              <a:rPr lang="en-US" smtClean="0"/>
              <a:t>4/12/2022</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9"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44977E6-85A2-4FED-A571-A66B69CA574E}" type="datetime1">
              <a:rPr lang="en-US" smtClean="0"/>
              <a:t>4/12/2022</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5"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F4D1BD5-BF85-4B99-8725-0859A7BD0D1A}" type="datetime1">
              <a:rPr lang="en-US" smtClean="0"/>
              <a:t>4/12/2022</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4"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6BA3AD3D-2A5F-4E5F-95E5-5F3738A825CA}" type="datetime1">
              <a:rPr lang="en-US" smtClean="0"/>
              <a:t>4/12/2022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F05DAB8F-5567-4E45-BABE-1FEFFC62EF53}" type="datetime1">
              <a:rPr lang="en-US" smtClean="0"/>
              <a:t>4/12/2022</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19 Systems Engineering</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104BF7C-2656-4138-86F7-1E44E2F66FB9}" type="datetime1">
              <a:rPr lang="en-US" smtClean="0"/>
              <a:t>4/12/2022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19 Systems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86F8904-DFC0-E240-BFF8-1216C9CAE37B}"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493170" y="1297226"/>
            <a:ext cx="7772400" cy="200297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sz="3200" dirty="0" smtClean="0">
                <a:solidFill>
                  <a:srgbClr val="002060"/>
                </a:solidFill>
              </a:rPr>
              <a:t>Software Engineering</a:t>
            </a:r>
            <a:br>
              <a:rPr lang="en-US" sz="3200" dirty="0" smtClean="0">
                <a:solidFill>
                  <a:srgbClr val="002060"/>
                </a:solidFill>
              </a:rPr>
            </a:br>
            <a:r>
              <a:rPr lang="en-US" sz="3200" dirty="0" smtClean="0">
                <a:solidFill>
                  <a:srgbClr val="002060"/>
                </a:solidFill>
              </a:rPr>
              <a:t>(COMP 401)</a:t>
            </a:r>
            <a:br>
              <a:rPr lang="en-US" sz="3200" dirty="0" smtClean="0">
                <a:solidFill>
                  <a:srgbClr val="002060"/>
                </a:solidFill>
              </a:rPr>
            </a:br>
            <a:r>
              <a:rPr lang="en-US" sz="3200" dirty="0" smtClean="0">
                <a:solidFill>
                  <a:srgbClr val="002060"/>
                </a:solidFill>
              </a:rPr>
              <a:t>Chapter 6- System Engineering</a:t>
            </a:r>
          </a:p>
        </p:txBody>
      </p:sp>
      <p:sp>
        <p:nvSpPr>
          <p:cNvPr id="8" name="Subtitle 2"/>
          <p:cNvSpPr txBox="1">
            <a:spLocks/>
          </p:cNvSpPr>
          <p:nvPr/>
        </p:nvSpPr>
        <p:spPr>
          <a:xfrm>
            <a:off x="1219200" y="3717032"/>
            <a:ext cx="6400800" cy="1752600"/>
          </a:xfrm>
          <a:prstGeom prst="rect">
            <a:avLst/>
          </a:prstGeom>
        </p:spPr>
        <p:txBody>
          <a:bodyPr/>
          <a:lstStyle>
            <a:lvl1pPr marL="0" indent="0" algn="ctr" defTabSz="457200" rtl="0" eaLnBrk="1" fontAlgn="base" hangingPunct="1">
              <a:spcBef>
                <a:spcPct val="20000"/>
              </a:spcBef>
              <a:spcAft>
                <a:spcPct val="0"/>
              </a:spcAft>
              <a:buFont typeface="Arial" charset="0"/>
              <a:buNone/>
              <a:defRPr sz="3200" kern="1200">
                <a:solidFill>
                  <a:schemeClr val="tx1">
                    <a:tint val="75000"/>
                  </a:schemeClr>
                </a:solidFill>
                <a:latin typeface="+mn-lt"/>
                <a:ea typeface="ＭＳ Ｐゴシック" charset="-128"/>
                <a:cs typeface="ＭＳ Ｐゴシック" charset="-128"/>
              </a:defRPr>
            </a:lvl1pPr>
            <a:lvl2pPr marL="457200" indent="0" algn="ctr" defTabSz="457200" rtl="0" eaLnBrk="1" fontAlgn="base" hangingPunct="1">
              <a:spcBef>
                <a:spcPct val="20000"/>
              </a:spcBef>
              <a:spcAft>
                <a:spcPct val="0"/>
              </a:spcAft>
              <a:buFont typeface="Arial" charset="0"/>
              <a:buNone/>
              <a:defRPr sz="2800" kern="1200">
                <a:solidFill>
                  <a:schemeClr val="tx1">
                    <a:tint val="75000"/>
                  </a:schemeClr>
                </a:solidFill>
                <a:latin typeface="+mn-lt"/>
                <a:ea typeface="ＭＳ Ｐゴシック" charset="-128"/>
                <a:cs typeface="+mn-cs"/>
              </a:defRPr>
            </a:lvl2pPr>
            <a:lvl3pPr marL="9144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mn-lt"/>
                <a:ea typeface="ＭＳ Ｐゴシック" charset="-128"/>
                <a:cs typeface="+mn-cs"/>
              </a:defRPr>
            </a:lvl3pPr>
            <a:lvl4pPr marL="13716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4pPr>
            <a:lvl5pPr marL="1828800" indent="0" algn="ctr" defTabSz="457200" rtl="0" eaLnBrk="1" fontAlgn="base" hangingPunct="1">
              <a:spcBef>
                <a:spcPct val="20000"/>
              </a:spcBef>
              <a:spcAft>
                <a:spcPct val="0"/>
              </a:spcAft>
              <a:buFont typeface="Arial" charset="0"/>
              <a:buNone/>
              <a:defRPr sz="2000" kern="1200">
                <a:solidFill>
                  <a:schemeClr val="tx1">
                    <a:tint val="75000"/>
                  </a:schemeClr>
                </a:solidFill>
                <a:latin typeface="+mn-lt"/>
                <a:ea typeface="ＭＳ Ｐゴシック" charset="-128"/>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fontAlgn="auto">
              <a:spcAft>
                <a:spcPts val="0"/>
              </a:spcAft>
              <a:buFont typeface="Arial"/>
              <a:buNone/>
              <a:defRPr/>
            </a:pPr>
            <a:r>
              <a:rPr lang="en-US" sz="2400" dirty="0" smtClean="0">
                <a:solidFill>
                  <a:srgbClr val="002060"/>
                </a:solidFill>
                <a:ea typeface="+mn-ea"/>
                <a:cs typeface="+mn-cs"/>
              </a:rPr>
              <a:t>Rabindra </a:t>
            </a:r>
            <a:r>
              <a:rPr lang="en-US" sz="2400" dirty="0" err="1" smtClean="0">
                <a:solidFill>
                  <a:srgbClr val="002060"/>
                </a:solidFill>
                <a:ea typeface="+mn-ea"/>
                <a:cs typeface="+mn-cs"/>
              </a:rPr>
              <a:t>Bista</a:t>
            </a:r>
            <a:r>
              <a:rPr lang="en-US" sz="2400" dirty="0" smtClean="0">
                <a:solidFill>
                  <a:srgbClr val="002060"/>
                </a:solidFill>
                <a:ea typeface="+mn-ea"/>
                <a:cs typeface="+mn-cs"/>
              </a:rPr>
              <a:t>, PhD</a:t>
            </a:r>
          </a:p>
          <a:p>
            <a:pPr fontAlgn="auto">
              <a:spcAft>
                <a:spcPts val="0"/>
              </a:spcAft>
              <a:buFont typeface="Arial"/>
              <a:buNone/>
              <a:defRPr/>
            </a:pPr>
            <a:r>
              <a:rPr lang="en-US" sz="2400" dirty="0" err="1" smtClean="0">
                <a:solidFill>
                  <a:srgbClr val="002060"/>
                </a:solidFill>
                <a:ea typeface="+mn-ea"/>
                <a:cs typeface="+mn-cs"/>
              </a:rPr>
              <a:t>DoCSE</a:t>
            </a:r>
            <a:r>
              <a:rPr lang="en-US" sz="2400" dirty="0" smtClean="0">
                <a:solidFill>
                  <a:srgbClr val="002060"/>
                </a:solidFill>
                <a:ea typeface="+mn-ea"/>
                <a:cs typeface="+mn-cs"/>
              </a:rPr>
              <a:t>, SOE, KU</a:t>
            </a:r>
          </a:p>
          <a:p>
            <a:pPr fontAlgn="auto">
              <a:spcAft>
                <a:spcPts val="0"/>
              </a:spcAft>
              <a:buFont typeface="Arial"/>
              <a:buNone/>
              <a:defRPr/>
            </a:pPr>
            <a:r>
              <a:rPr lang="en-US" sz="2400" dirty="0" smtClean="0">
                <a:solidFill>
                  <a:srgbClr val="002060"/>
                </a:solidFill>
                <a:ea typeface="+mn-ea"/>
                <a:cs typeface="+mn-cs"/>
              </a:rPr>
              <a:t>Spring 2021</a:t>
            </a:r>
            <a:endParaRPr lang="en-US" sz="2400" dirty="0">
              <a:solidFill>
                <a:srgbClr val="002060"/>
              </a:solidFill>
              <a:ea typeface="+mn-ea"/>
              <a:cs typeface="+mn-cs"/>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disciplines involved</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10</a:t>
            </a:fld>
            <a:endParaRPr lang="en-US"/>
          </a:p>
        </p:txBody>
      </p:sp>
      <p:pic>
        <p:nvPicPr>
          <p:cNvPr id="6" name="Picture 5" descr="19.2 Disciplines Involved.eps"/>
          <p:cNvPicPr>
            <a:picLocks noChangeAspect="1"/>
          </p:cNvPicPr>
          <p:nvPr/>
        </p:nvPicPr>
        <p:blipFill rotWithShape="1">
          <a:blip r:embed="rId2">
            <a:extLst>
              <a:ext uri="{28A0092B-C50C-407E-A947-70E740481C1C}">
                <a14:useLocalDpi xmlns:a14="http://schemas.microsoft.com/office/drawing/2010/main" val="0"/>
              </a:ext>
            </a:extLst>
          </a:blip>
          <a:srcRect l="51460" t="54711"/>
          <a:stretch/>
        </p:blipFill>
        <p:spPr>
          <a:xfrm>
            <a:off x="919078" y="1724526"/>
            <a:ext cx="7103091" cy="3983790"/>
          </a:xfrm>
          <a:prstGeom prst="rect">
            <a:avLst/>
          </a:prstGeom>
        </p:spPr>
      </p:pic>
      <p:sp>
        <p:nvSpPr>
          <p:cNvPr id="3" name="Date Placeholder 2"/>
          <p:cNvSpPr>
            <a:spLocks noGrp="1"/>
          </p:cNvSpPr>
          <p:nvPr>
            <p:ph type="dt" sz="half" idx="10"/>
          </p:nvPr>
        </p:nvSpPr>
        <p:spPr/>
        <p:txBody>
          <a:bodyPr/>
          <a:lstStyle/>
          <a:p>
            <a:fld id="{7D6A2BCA-7005-403C-9811-C761E8DD5E99}" type="datetime1">
              <a:rPr lang="en-US" smtClean="0"/>
              <a:t>4/12/2022</a:t>
            </a:fld>
            <a:endParaRPr lang="en-US"/>
          </a:p>
        </p:txBody>
      </p:sp>
    </p:spTree>
    <p:extLst>
      <p:ext uri="{BB962C8B-B14F-4D97-AF65-F5344CB8AC3E}">
        <p14:creationId xmlns:p14="http://schemas.microsoft.com/office/powerpoint/2010/main" val="1165051558"/>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Inter-disciplinary working</a:t>
            </a:r>
            <a:endParaRPr lang="en-US" dirty="0"/>
          </a:p>
        </p:txBody>
      </p:sp>
      <p:sp>
        <p:nvSpPr>
          <p:cNvPr id="3" name="Content Placeholder 2"/>
          <p:cNvSpPr>
            <a:spLocks noGrp="1"/>
          </p:cNvSpPr>
          <p:nvPr>
            <p:ph idx="1"/>
          </p:nvPr>
        </p:nvSpPr>
        <p:spPr/>
        <p:txBody>
          <a:bodyPr/>
          <a:lstStyle/>
          <a:p>
            <a:r>
              <a:rPr lang="en-US" dirty="0" smtClean="0"/>
              <a:t>Communication difficulties</a:t>
            </a:r>
          </a:p>
          <a:p>
            <a:pPr lvl="1"/>
            <a:r>
              <a:rPr lang="en-US" dirty="0" smtClean="0"/>
              <a:t>Different disciplines use the same terminology to mean different things. This can lead to misunderstandings about what will be implemented.</a:t>
            </a:r>
          </a:p>
          <a:p>
            <a:r>
              <a:rPr lang="en-US" dirty="0" smtClean="0"/>
              <a:t>Differing assumptions</a:t>
            </a:r>
          </a:p>
          <a:p>
            <a:pPr lvl="1"/>
            <a:r>
              <a:rPr lang="en-US" dirty="0" smtClean="0"/>
              <a:t>Each discipline makes assumptions about what can and can’t be done by other disciplines. </a:t>
            </a:r>
          </a:p>
          <a:p>
            <a:r>
              <a:rPr lang="en-US" dirty="0" smtClean="0"/>
              <a:t>Professional boundaries</a:t>
            </a:r>
          </a:p>
          <a:p>
            <a:pPr lvl="1"/>
            <a:r>
              <a:rPr lang="en-US" dirty="0" smtClean="0"/>
              <a:t>Each discipline tries to protect their professional boundaries and expertise and this affects their judgments on the system.</a:t>
            </a:r>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11</a:t>
            </a:fld>
            <a:endParaRPr lang="en-US"/>
          </a:p>
        </p:txBody>
      </p:sp>
      <p:sp>
        <p:nvSpPr>
          <p:cNvPr id="6" name="Date Placeholder 5"/>
          <p:cNvSpPr>
            <a:spLocks noGrp="1"/>
          </p:cNvSpPr>
          <p:nvPr>
            <p:ph type="dt" sz="half" idx="10"/>
          </p:nvPr>
        </p:nvSpPr>
        <p:spPr/>
        <p:txBody>
          <a:bodyPr/>
          <a:lstStyle/>
          <a:p>
            <a:fld id="{E935AA15-04F7-4E0B-A4F9-1B6ABB2F95B2}" type="datetime1">
              <a:rPr lang="en-US" smtClean="0"/>
              <a:t>4/12/2022</a:t>
            </a:fld>
            <a:endParaRPr lang="en-US"/>
          </a:p>
        </p:txBody>
      </p:sp>
    </p:spTree>
    <p:extLst>
      <p:ext uri="{BB962C8B-B14F-4D97-AF65-F5344CB8AC3E}">
        <p14:creationId xmlns:p14="http://schemas.microsoft.com/office/powerpoint/2010/main" val="4246934588"/>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3480"/>
            <a:ext cx="7293232" cy="1143000"/>
          </a:xfrm>
        </p:spPr>
        <p:txBody>
          <a:bodyPr/>
          <a:lstStyle/>
          <a:p>
            <a:pPr algn="ctr"/>
            <a:r>
              <a:rPr lang="en-US" dirty="0" smtClean="0"/>
              <a:t>Sociotechnical systems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12</a:t>
            </a:fld>
            <a:endParaRPr lang="en-US"/>
          </a:p>
        </p:txBody>
      </p:sp>
      <p:sp>
        <p:nvSpPr>
          <p:cNvPr id="3" name="Date Placeholder 2"/>
          <p:cNvSpPr>
            <a:spLocks noGrp="1"/>
          </p:cNvSpPr>
          <p:nvPr>
            <p:ph type="dt" sz="half" idx="10"/>
          </p:nvPr>
        </p:nvSpPr>
        <p:spPr/>
        <p:txBody>
          <a:bodyPr/>
          <a:lstStyle/>
          <a:p>
            <a:fld id="{1AD2C252-DE2E-40D8-86E8-778A62794FFA}" type="datetime1">
              <a:rPr lang="en-US" smtClean="0"/>
              <a:t>4/12/2022</a:t>
            </a:fld>
            <a:endParaRPr lang="en-US"/>
          </a:p>
        </p:txBody>
      </p:sp>
    </p:spTree>
    <p:extLst>
      <p:ext uri="{BB962C8B-B14F-4D97-AF65-F5344CB8AC3E}">
        <p14:creationId xmlns:p14="http://schemas.microsoft.com/office/powerpoint/2010/main" val="17468289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Sociotechnical systems</a:t>
            </a:r>
            <a:endParaRPr lang="en-US" dirty="0"/>
          </a:p>
        </p:txBody>
      </p:sp>
      <p:sp>
        <p:nvSpPr>
          <p:cNvPr id="3" name="Content Placeholder 2"/>
          <p:cNvSpPr>
            <a:spLocks noGrp="1"/>
          </p:cNvSpPr>
          <p:nvPr>
            <p:ph idx="1"/>
          </p:nvPr>
        </p:nvSpPr>
        <p:spPr/>
        <p:txBody>
          <a:bodyPr/>
          <a:lstStyle/>
          <a:p>
            <a:r>
              <a:rPr lang="en-US" dirty="0" smtClean="0"/>
              <a:t>Large-scale systems that do not just include software and hardware but also people, processes and organizational policies.</a:t>
            </a:r>
          </a:p>
          <a:p>
            <a:r>
              <a:rPr lang="en-US" dirty="0" smtClean="0"/>
              <a:t>Sociotechnical systems are often ‘systems of systems’ i.e. are made up of a number of independent systems.</a:t>
            </a:r>
          </a:p>
          <a:p>
            <a:pPr lvl="1"/>
            <a:r>
              <a:rPr lang="en-US" dirty="0" smtClean="0"/>
              <a:t>Systems of systems are covered in Chapter 20</a:t>
            </a:r>
          </a:p>
          <a:p>
            <a:r>
              <a:rPr lang="en-US" dirty="0" smtClean="0"/>
              <a:t>The boundaries of sociotechnical system are subjective rather than objective</a:t>
            </a:r>
          </a:p>
          <a:p>
            <a:pPr lvl="1"/>
            <a:r>
              <a:rPr lang="en-US" dirty="0" smtClean="0"/>
              <a:t>Different people see the system in different ways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13</a:t>
            </a:fld>
            <a:endParaRPr lang="en-US"/>
          </a:p>
        </p:txBody>
      </p:sp>
      <p:sp>
        <p:nvSpPr>
          <p:cNvPr id="6" name="Date Placeholder 5"/>
          <p:cNvSpPr>
            <a:spLocks noGrp="1"/>
          </p:cNvSpPr>
          <p:nvPr>
            <p:ph type="dt" sz="half" idx="10"/>
          </p:nvPr>
        </p:nvSpPr>
        <p:spPr/>
        <p:txBody>
          <a:bodyPr/>
          <a:lstStyle/>
          <a:p>
            <a:fld id="{046BE18C-13BA-4E35-85E5-B43B0FC0796F}" type="datetime1">
              <a:rPr lang="en-US" smtClean="0"/>
              <a:t>4/12/2022</a:t>
            </a:fld>
            <a:endParaRPr lang="en-US"/>
          </a:p>
        </p:txBody>
      </p:sp>
    </p:spTree>
    <p:extLst>
      <p:ext uri="{BB962C8B-B14F-4D97-AF65-F5344CB8AC3E}">
        <p14:creationId xmlns:p14="http://schemas.microsoft.com/office/powerpoint/2010/main" val="299144539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Layered structure of sociotechnical systems</a:t>
            </a:r>
            <a:endParaRPr lang="en-US" dirty="0"/>
          </a:p>
        </p:txBody>
      </p:sp>
      <p:sp>
        <p:nvSpPr>
          <p:cNvPr id="6" name="Footer Placeholder 5"/>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14</a:t>
            </a:fld>
            <a:endParaRPr lang="en-US"/>
          </a:p>
        </p:txBody>
      </p:sp>
      <p:pic>
        <p:nvPicPr>
          <p:cNvPr id="7" name="Picture 6" descr="19.3 Sociotechnical system.eps"/>
          <p:cNvPicPr>
            <a:picLocks noChangeAspect="1"/>
          </p:cNvPicPr>
          <p:nvPr/>
        </p:nvPicPr>
        <p:blipFill rotWithShape="1">
          <a:blip r:embed="rId2">
            <a:extLst>
              <a:ext uri="{28A0092B-C50C-407E-A947-70E740481C1C}">
                <a14:useLocalDpi xmlns:a14="http://schemas.microsoft.com/office/drawing/2010/main" val="0"/>
              </a:ext>
            </a:extLst>
          </a:blip>
          <a:srcRect l="25731" t="43588" r="50000" b="7272"/>
          <a:stretch/>
        </p:blipFill>
        <p:spPr>
          <a:xfrm>
            <a:off x="962524" y="1285925"/>
            <a:ext cx="6627486" cy="5070425"/>
          </a:xfrm>
          <a:prstGeom prst="rect">
            <a:avLst/>
          </a:prstGeom>
        </p:spPr>
      </p:pic>
      <p:sp>
        <p:nvSpPr>
          <p:cNvPr id="3" name="Date Placeholder 2"/>
          <p:cNvSpPr>
            <a:spLocks noGrp="1"/>
          </p:cNvSpPr>
          <p:nvPr>
            <p:ph type="dt" sz="half" idx="10"/>
          </p:nvPr>
        </p:nvSpPr>
        <p:spPr/>
        <p:txBody>
          <a:bodyPr/>
          <a:lstStyle/>
          <a:p>
            <a:fld id="{2110E9A8-B4E9-49BA-944C-CF6FC25790BC}"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and organizations</a:t>
            </a:r>
            <a:endParaRPr lang="en-US" dirty="0"/>
          </a:p>
        </p:txBody>
      </p:sp>
      <p:sp>
        <p:nvSpPr>
          <p:cNvPr id="3" name="Content Placeholder 2"/>
          <p:cNvSpPr>
            <a:spLocks noGrp="1"/>
          </p:cNvSpPr>
          <p:nvPr>
            <p:ph idx="1"/>
          </p:nvPr>
        </p:nvSpPr>
        <p:spPr/>
        <p:txBody>
          <a:bodyPr/>
          <a:lstStyle/>
          <a:p>
            <a:r>
              <a:rPr lang="en-US" dirty="0" smtClean="0"/>
              <a:t>Sociotechnical systems are used within organizations and are therefore profoundly affected by the organizational environment in which they are used.</a:t>
            </a:r>
          </a:p>
          <a:p>
            <a:r>
              <a:rPr lang="en-US" dirty="0" smtClean="0"/>
              <a:t>Failure to take this environment into account when designing the system is likely to lead to user dissatisfaction and system rejection.</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15</a:t>
            </a:fld>
            <a:endParaRPr lang="en-US"/>
          </a:p>
        </p:txBody>
      </p:sp>
      <p:sp>
        <p:nvSpPr>
          <p:cNvPr id="6" name="Date Placeholder 5"/>
          <p:cNvSpPr>
            <a:spLocks noGrp="1"/>
          </p:cNvSpPr>
          <p:nvPr>
            <p:ph type="dt" sz="half" idx="10"/>
          </p:nvPr>
        </p:nvSpPr>
        <p:spPr/>
        <p:txBody>
          <a:bodyPr/>
          <a:lstStyle/>
          <a:p>
            <a:fld id="{CDD4A562-4128-4856-83BD-1AC1F91C4BEF}" type="datetime1">
              <a:rPr lang="en-US" smtClean="0"/>
              <a:t>4/12/2022</a:t>
            </a:fld>
            <a:endParaRPr lang="en-US"/>
          </a:p>
        </p:txBody>
      </p:sp>
    </p:spTree>
    <p:extLst>
      <p:ext uri="{BB962C8B-B14F-4D97-AF65-F5344CB8AC3E}">
        <p14:creationId xmlns:p14="http://schemas.microsoft.com/office/powerpoint/2010/main" val="2475863487"/>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Organizational </a:t>
            </a:r>
            <a:r>
              <a:rPr lang="en-US" dirty="0" smtClean="0"/>
              <a:t>elements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16</a:t>
            </a:fld>
            <a:endParaRPr lang="en-US"/>
          </a:p>
        </p:txBody>
      </p:sp>
      <p:pic>
        <p:nvPicPr>
          <p:cNvPr id="6" name="Picture 5" descr="19.4 Organizational factors.eps"/>
          <p:cNvPicPr>
            <a:picLocks noChangeAspect="1"/>
          </p:cNvPicPr>
          <p:nvPr/>
        </p:nvPicPr>
        <p:blipFill rotWithShape="1">
          <a:blip r:embed="rId2">
            <a:extLst>
              <a:ext uri="{28A0092B-C50C-407E-A947-70E740481C1C}">
                <a14:useLocalDpi xmlns:a14="http://schemas.microsoft.com/office/drawing/2010/main" val="0"/>
              </a:ext>
            </a:extLst>
          </a:blip>
          <a:srcRect l="59249" t="56324"/>
          <a:stretch/>
        </p:blipFill>
        <p:spPr>
          <a:xfrm>
            <a:off x="1163053" y="2058736"/>
            <a:ext cx="6243052" cy="3611557"/>
          </a:xfrm>
          <a:prstGeom prst="rect">
            <a:avLst/>
          </a:prstGeom>
        </p:spPr>
      </p:pic>
      <p:sp>
        <p:nvSpPr>
          <p:cNvPr id="3" name="Date Placeholder 2"/>
          <p:cNvSpPr>
            <a:spLocks noGrp="1"/>
          </p:cNvSpPr>
          <p:nvPr>
            <p:ph type="dt" sz="half" idx="10"/>
          </p:nvPr>
        </p:nvSpPr>
        <p:spPr/>
        <p:txBody>
          <a:bodyPr/>
          <a:lstStyle/>
          <a:p>
            <a:fld id="{B6D93B9F-2EB5-47A6-BBFC-77A87E1913FA}" type="datetime1">
              <a:rPr lang="en-US" smtClean="0"/>
              <a:t>4/12/2022</a:t>
            </a:fld>
            <a:endParaRPr lang="en-US"/>
          </a:p>
        </p:txBody>
      </p:sp>
    </p:spTree>
    <p:extLst>
      <p:ext uri="{BB962C8B-B14F-4D97-AF65-F5344CB8AC3E}">
        <p14:creationId xmlns:p14="http://schemas.microsoft.com/office/powerpoint/2010/main" val="1919586903"/>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affects</a:t>
            </a:r>
            <a:endParaRPr lang="en-US" dirty="0"/>
          </a:p>
        </p:txBody>
      </p:sp>
      <p:sp>
        <p:nvSpPr>
          <p:cNvPr id="3" name="Content Placeholder 2"/>
          <p:cNvSpPr>
            <a:spLocks noGrp="1"/>
          </p:cNvSpPr>
          <p:nvPr>
            <p:ph idx="1"/>
          </p:nvPr>
        </p:nvSpPr>
        <p:spPr/>
        <p:txBody>
          <a:bodyPr/>
          <a:lstStyle/>
          <a:p>
            <a:r>
              <a:rPr lang="en-US" dirty="0" smtClean="0"/>
              <a:t>Process changes</a:t>
            </a:r>
          </a:p>
          <a:p>
            <a:pPr lvl="1"/>
            <a:r>
              <a:rPr lang="en-US" dirty="0" smtClean="0"/>
              <a:t>Systems may require changes to business processes so training may be required. Significant changes may be resisted by users.</a:t>
            </a:r>
          </a:p>
          <a:p>
            <a:r>
              <a:rPr lang="en-US" dirty="0" smtClean="0"/>
              <a:t>Job changes</a:t>
            </a:r>
          </a:p>
          <a:p>
            <a:pPr lvl="1"/>
            <a:r>
              <a:rPr lang="en-US" dirty="0" smtClean="0"/>
              <a:t>Systems may de-skill users or cause changes to the way they work. The status of individuals may be affected by a new system.</a:t>
            </a:r>
          </a:p>
          <a:p>
            <a:r>
              <a:rPr lang="en-US" dirty="0" smtClean="0"/>
              <a:t>Organizational policies</a:t>
            </a:r>
          </a:p>
          <a:p>
            <a:pPr lvl="1"/>
            <a:r>
              <a:rPr lang="en-US" dirty="0" smtClean="0"/>
              <a:t>The proposed system may not be consistent with current organizational policies.</a:t>
            </a:r>
          </a:p>
          <a:p>
            <a:r>
              <a:rPr lang="en-US" dirty="0" smtClean="0"/>
              <a:t>Organizational politics</a:t>
            </a:r>
          </a:p>
          <a:p>
            <a:pPr lvl="1"/>
            <a:r>
              <a:rPr lang="en-US" dirty="0" smtClean="0"/>
              <a:t>Systems may change the political power structure in an organization. Those that control the system have more power.</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17</a:t>
            </a:fld>
            <a:endParaRPr lang="en-US"/>
          </a:p>
        </p:txBody>
      </p:sp>
      <p:sp>
        <p:nvSpPr>
          <p:cNvPr id="6" name="Date Placeholder 5"/>
          <p:cNvSpPr>
            <a:spLocks noGrp="1"/>
          </p:cNvSpPr>
          <p:nvPr>
            <p:ph type="dt" sz="half" idx="10"/>
          </p:nvPr>
        </p:nvSpPr>
        <p:spPr/>
        <p:txBody>
          <a:bodyPr/>
          <a:lstStyle/>
          <a:p>
            <a:fld id="{B304BA80-88C2-43DB-90FF-7E153960ACAE}"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GB" dirty="0" smtClean="0"/>
              <a:t>Complex systems</a:t>
            </a:r>
            <a:endParaRPr lang="en-GB" dirty="0"/>
          </a:p>
        </p:txBody>
      </p:sp>
      <p:sp>
        <p:nvSpPr>
          <p:cNvPr id="9219" name="Rectangle 3"/>
          <p:cNvSpPr>
            <a:spLocks noGrp="1" noChangeArrowheads="1"/>
          </p:cNvSpPr>
          <p:nvPr>
            <p:ph idx="1"/>
          </p:nvPr>
        </p:nvSpPr>
        <p:spPr>
          <a:xfrm>
            <a:off x="612531" y="1606550"/>
            <a:ext cx="7804638" cy="4129088"/>
          </a:xfrm>
          <a:noFill/>
          <a:ln/>
        </p:spPr>
        <p:txBody>
          <a:bodyPr/>
          <a:lstStyle/>
          <a:p>
            <a:r>
              <a:rPr lang="en-GB" sz="2400" dirty="0" smtClean="0"/>
              <a:t>A </a:t>
            </a:r>
            <a:r>
              <a:rPr lang="en-GB" sz="2400" dirty="0"/>
              <a:t>system may include software, mechanical, electrical and electronic hardware and be operated by people.</a:t>
            </a:r>
          </a:p>
          <a:p>
            <a:r>
              <a:rPr lang="en-GB" sz="2400" dirty="0"/>
              <a:t>System components are dependent on other </a:t>
            </a:r>
            <a:br>
              <a:rPr lang="en-GB" sz="2400" dirty="0"/>
            </a:br>
            <a:r>
              <a:rPr lang="en-GB" sz="2400" dirty="0"/>
              <a:t>system </a:t>
            </a:r>
            <a:r>
              <a:rPr lang="en-GB" sz="2400" dirty="0" smtClean="0"/>
              <a:t>components.</a:t>
            </a:r>
          </a:p>
          <a:p>
            <a:r>
              <a:rPr lang="en-GB" sz="2400" dirty="0"/>
              <a:t>The properties and behaviour of system components are inextricably inter-</a:t>
            </a:r>
            <a:r>
              <a:rPr lang="en-GB" sz="2400" dirty="0" smtClean="0"/>
              <a:t>mingled. This leads to complexity.</a:t>
            </a:r>
          </a:p>
          <a:p>
            <a:r>
              <a:rPr lang="en-GB" dirty="0" smtClean="0"/>
              <a:t>Complexity is the reason why sociotechnical systems have emergent properties, are non-deterministic and have subjective success criteria.</a:t>
            </a:r>
            <a:endParaRPr lang="en-GB" sz="2400" dirty="0"/>
          </a:p>
        </p:txBody>
      </p:sp>
      <p:sp>
        <p:nvSpPr>
          <p:cNvPr id="2" name="Date Placeholder 1"/>
          <p:cNvSpPr>
            <a:spLocks noGrp="1"/>
          </p:cNvSpPr>
          <p:nvPr>
            <p:ph type="dt" sz="half" idx="10"/>
          </p:nvPr>
        </p:nvSpPr>
        <p:spPr/>
        <p:txBody>
          <a:bodyPr/>
          <a:lstStyle/>
          <a:p>
            <a:fld id="{2AEF1663-6CB4-46AD-8977-E46AC6A1DFFC}"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18</a:t>
            </a:fld>
            <a:endParaRPr lang="en-US"/>
          </a:p>
        </p:txBody>
      </p:sp>
    </p:spTree>
    <p:extLst>
      <p:ext uri="{BB962C8B-B14F-4D97-AF65-F5344CB8AC3E}">
        <p14:creationId xmlns:p14="http://schemas.microsoft.com/office/powerpoint/2010/main" val="302461553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263526"/>
            <a:ext cx="8475785" cy="1108075"/>
          </a:xfrm>
          <a:noFill/>
          <a:ln/>
        </p:spPr>
        <p:txBody>
          <a:bodyPr/>
          <a:lstStyle/>
          <a:p>
            <a:r>
              <a:rPr lang="en-GB"/>
              <a:t>Socio-technical system characteristics</a:t>
            </a:r>
          </a:p>
        </p:txBody>
      </p:sp>
      <p:sp>
        <p:nvSpPr>
          <p:cNvPr id="13315" name="Rectangle 3"/>
          <p:cNvSpPr>
            <a:spLocks noGrp="1" noChangeArrowheads="1"/>
          </p:cNvSpPr>
          <p:nvPr>
            <p:ph idx="1"/>
          </p:nvPr>
        </p:nvSpPr>
        <p:spPr>
          <a:noFill/>
          <a:ln/>
        </p:spPr>
        <p:txBody>
          <a:bodyPr/>
          <a:lstStyle/>
          <a:p>
            <a:r>
              <a:rPr lang="en-GB" sz="2400"/>
              <a:t>Emergent properties</a:t>
            </a:r>
          </a:p>
          <a:p>
            <a:pPr lvl="1"/>
            <a:r>
              <a:rPr lang="en-GB" sz="2000"/>
              <a:t>Properties of the system of a whole that depend on the system components and their relationships.</a:t>
            </a:r>
          </a:p>
          <a:p>
            <a:r>
              <a:rPr lang="en-GB" sz="2400"/>
              <a:t>Non-deterministic</a:t>
            </a:r>
          </a:p>
          <a:p>
            <a:pPr lvl="1"/>
            <a:r>
              <a:rPr lang="en-GB" sz="2000"/>
              <a:t>They do not always produce the same output when presented with the same input because the systems’s behaviour is partially dependent on human operators.</a:t>
            </a:r>
          </a:p>
          <a:p>
            <a:r>
              <a:rPr lang="en-GB" sz="2400"/>
              <a:t>Complex relationships with organisational objectives</a:t>
            </a:r>
          </a:p>
          <a:p>
            <a:pPr lvl="1"/>
            <a:r>
              <a:rPr lang="en-GB" sz="2000"/>
              <a:t>The extent to which the system supports organisational objectives does not just depend on the system itself.</a:t>
            </a:r>
          </a:p>
        </p:txBody>
      </p:sp>
      <p:sp>
        <p:nvSpPr>
          <p:cNvPr id="2" name="Date Placeholder 1"/>
          <p:cNvSpPr>
            <a:spLocks noGrp="1"/>
          </p:cNvSpPr>
          <p:nvPr>
            <p:ph type="dt" sz="half" idx="10"/>
          </p:nvPr>
        </p:nvSpPr>
        <p:spPr/>
        <p:txBody>
          <a:bodyPr/>
          <a:lstStyle/>
          <a:p>
            <a:fld id="{B9808496-BBCE-498C-8AB6-66FE2EB2D5B4}"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Sociotechnical systems</a:t>
            </a:r>
          </a:p>
          <a:p>
            <a:r>
              <a:rPr lang="en-US" dirty="0" smtClean="0"/>
              <a:t>Conceptual design</a:t>
            </a:r>
          </a:p>
          <a:p>
            <a:r>
              <a:rPr lang="en-US" dirty="0" smtClean="0"/>
              <a:t>Systems procurement</a:t>
            </a:r>
          </a:p>
          <a:p>
            <a:r>
              <a:rPr lang="en-US" dirty="0" smtClean="0"/>
              <a:t>System development</a:t>
            </a:r>
          </a:p>
          <a:p>
            <a:r>
              <a:rPr lang="en-US" dirty="0" smtClean="0"/>
              <a:t>System operation and evolution</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a:t>
            </a:fld>
            <a:endParaRPr lang="en-US"/>
          </a:p>
        </p:txBody>
      </p:sp>
      <p:sp>
        <p:nvSpPr>
          <p:cNvPr id="6" name="Date Placeholder 5"/>
          <p:cNvSpPr>
            <a:spLocks noGrp="1"/>
          </p:cNvSpPr>
          <p:nvPr>
            <p:ph type="dt" sz="half" idx="10"/>
          </p:nvPr>
        </p:nvSpPr>
        <p:spPr/>
        <p:txBody>
          <a:bodyPr/>
          <a:lstStyle/>
          <a:p>
            <a:fld id="{85C748E3-52CC-45D4-9463-F5374580B4FF}"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Emergent properties</a:t>
            </a:r>
          </a:p>
        </p:txBody>
      </p:sp>
      <p:sp>
        <p:nvSpPr>
          <p:cNvPr id="74755" name="Rectangle 3"/>
          <p:cNvSpPr>
            <a:spLocks noGrp="1" noChangeArrowheads="1"/>
          </p:cNvSpPr>
          <p:nvPr>
            <p:ph idx="1"/>
          </p:nvPr>
        </p:nvSpPr>
        <p:spPr/>
        <p:txBody>
          <a:bodyPr/>
          <a:lstStyle/>
          <a:p>
            <a:r>
              <a:rPr lang="en-GB"/>
              <a:t>Properties of the system as a whole rather than properties that can be derived from the properties of components of a system</a:t>
            </a:r>
          </a:p>
          <a:p>
            <a:r>
              <a:rPr lang="en-GB"/>
              <a:t>Emergent properties are a consequence of the relationships between system components</a:t>
            </a:r>
          </a:p>
          <a:p>
            <a:r>
              <a:rPr lang="en-GB"/>
              <a:t>They can therefore only be assessed and measured once the components have been integrated into a system</a:t>
            </a:r>
          </a:p>
        </p:txBody>
      </p:sp>
      <p:sp>
        <p:nvSpPr>
          <p:cNvPr id="2" name="Date Placeholder 1"/>
          <p:cNvSpPr>
            <a:spLocks noGrp="1"/>
          </p:cNvSpPr>
          <p:nvPr>
            <p:ph type="dt" sz="half" idx="10"/>
          </p:nvPr>
        </p:nvSpPr>
        <p:spPr/>
        <p:txBody>
          <a:bodyPr/>
          <a:lstStyle/>
          <a:p>
            <a:fld id="{4E02D309-90DC-41D7-AB85-D72053F22CC9}"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smtClean="0"/>
              <a:t>Examples</a:t>
            </a:r>
            <a:r>
              <a:rPr lang="en-US" b="1" dirty="0" smtClean="0"/>
              <a:t> </a:t>
            </a:r>
            <a:r>
              <a:rPr lang="en-US" dirty="0"/>
              <a:t>of</a:t>
            </a:r>
            <a:r>
              <a:rPr lang="en-US" b="1" dirty="0"/>
              <a:t> </a:t>
            </a:r>
            <a:r>
              <a:rPr lang="en-US" dirty="0"/>
              <a:t>emergent properties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303428"/>
              </p:ext>
            </p:extLst>
          </p:nvPr>
        </p:nvGraphicFramePr>
        <p:xfrm>
          <a:off x="457200" y="1850866"/>
          <a:ext cx="8229600" cy="3927562"/>
        </p:xfrm>
        <a:graphic>
          <a:graphicData uri="http://schemas.openxmlformats.org/drawingml/2006/table">
            <a:tbl>
              <a:tblPr firstRow="1" bandRow="1">
                <a:tableStyleId>{5C22544A-7EE6-4342-B048-85BDC9FD1C3A}</a:tableStyleId>
              </a:tblPr>
              <a:tblGrid>
                <a:gridCol w="1947871"/>
                <a:gridCol w="6281729"/>
              </a:tblGrid>
              <a:tr h="483323">
                <a:tc>
                  <a:txBody>
                    <a:bodyPr/>
                    <a:lstStyle/>
                    <a:p>
                      <a:pPr algn="just">
                        <a:spcAft>
                          <a:spcPts val="0"/>
                        </a:spcAft>
                      </a:pPr>
                      <a:r>
                        <a:rPr lang="en-GB" sz="1400" b="1" dirty="0" smtClean="0">
                          <a:solidFill>
                            <a:srgbClr val="000000"/>
                          </a:solidFill>
                          <a:latin typeface="Arial"/>
                          <a:ea typeface="Times New Roman"/>
                          <a:cs typeface="Arial"/>
                        </a:rPr>
                        <a:t>Property</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Reliability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System reliability depends on component reliability but unexpected interactions can cause new types of failures and therefore affect the reliability of the system.</a:t>
                      </a:r>
                    </a:p>
                  </a:txBody>
                  <a:tcPr marL="73025" marR="73025" marT="0" marB="91440"/>
                </a:tc>
              </a:tr>
              <a:tr h="370840">
                <a:tc>
                  <a:txBody>
                    <a:bodyPr/>
                    <a:lstStyle/>
                    <a:p>
                      <a:pPr algn="just">
                        <a:spcAft>
                          <a:spcPts val="0"/>
                        </a:spcAft>
                      </a:pPr>
                      <a:r>
                        <a:rPr lang="en-GB" sz="1400" dirty="0" err="1">
                          <a:solidFill>
                            <a:srgbClr val="000000"/>
                          </a:solidFill>
                          <a:latin typeface="Arial"/>
                          <a:ea typeface="Times New Roman"/>
                          <a:cs typeface="Arial"/>
                        </a:rPr>
                        <a:t>Repairability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This property reflects how easy it is to fix a problem with the system once it has been discovered. It depends on being able to diagnose the problem, access the components that are faulty, and modify or replace these components.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Security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security of the system (its ability to resist attack) is a complex property that cannot be easily measured. Attacks may be devised that were not anticipated by the system designers and so may defeat built-in safeguards.</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Usability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This property reflects how easy it is to use the system. It depends on the technical system components, its operators, and its operating environment</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Volume</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volume of a system (the total space occupied) varies depending on how the component assemblies are arranged and connected.</a:t>
                      </a:r>
                    </a:p>
                  </a:txBody>
                  <a:tcPr marL="73025" marR="73025" marT="0" marB="91440"/>
                </a:tc>
              </a:tr>
            </a:tbl>
          </a:graphicData>
        </a:graphic>
      </p:graphicFrame>
      <p:sp>
        <p:nvSpPr>
          <p:cNvPr id="6" name="Footer Placeholder 5"/>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21</a:t>
            </a:fld>
            <a:endParaRPr lang="en-US"/>
          </a:p>
        </p:txBody>
      </p:sp>
      <p:sp>
        <p:nvSpPr>
          <p:cNvPr id="3" name="Date Placeholder 2"/>
          <p:cNvSpPr>
            <a:spLocks noGrp="1"/>
          </p:cNvSpPr>
          <p:nvPr>
            <p:ph type="dt" sz="half" idx="10"/>
          </p:nvPr>
        </p:nvSpPr>
        <p:spPr/>
        <p:txBody>
          <a:bodyPr/>
          <a:lstStyle/>
          <a:p>
            <a:fld id="{8861F40C-677A-4063-9138-033CFBAECFAF}"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Types of emergent property</a:t>
            </a:r>
          </a:p>
        </p:txBody>
      </p:sp>
      <p:sp>
        <p:nvSpPr>
          <p:cNvPr id="75779" name="Rectangle 3"/>
          <p:cNvSpPr>
            <a:spLocks noGrp="1" noChangeArrowheads="1"/>
          </p:cNvSpPr>
          <p:nvPr>
            <p:ph idx="1"/>
          </p:nvPr>
        </p:nvSpPr>
        <p:spPr/>
        <p:txBody>
          <a:bodyPr/>
          <a:lstStyle/>
          <a:p>
            <a:pPr algn="just">
              <a:spcBef>
                <a:spcPts val="625"/>
              </a:spcBef>
              <a:spcAft>
                <a:spcPts val="625"/>
              </a:spcAft>
            </a:pPr>
            <a:r>
              <a:rPr lang="en-GB" sz="2400"/>
              <a:t>Functional properties </a:t>
            </a:r>
          </a:p>
          <a:p>
            <a:pPr lvl="1" algn="just">
              <a:spcBef>
                <a:spcPts val="625"/>
              </a:spcBef>
              <a:spcAft>
                <a:spcPts val="625"/>
              </a:spcAft>
            </a:pPr>
            <a:r>
              <a:rPr lang="en-GB" sz="2000"/>
              <a:t>These appear when all the parts of a system work together to achieve some objective. For example, a bicycle has the functional property of being a transportation device once it has been assembled from its components.</a:t>
            </a:r>
          </a:p>
          <a:p>
            <a:pPr algn="just"/>
            <a:r>
              <a:rPr lang="en-GB" sz="2400"/>
              <a:t>Non-functional emergent properties</a:t>
            </a:r>
          </a:p>
          <a:p>
            <a:pPr lvl="1" algn="just"/>
            <a:r>
              <a:rPr lang="en-GB" sz="2000"/>
              <a:t>Examples are reliability, performance, safety, and security. These relate to the behaviour of the system in its operational environment. They are often critical for computer-based systems as failure to achieve some minimal defined level in these properties may make the system unusable.</a:t>
            </a:r>
          </a:p>
        </p:txBody>
      </p:sp>
      <p:sp>
        <p:nvSpPr>
          <p:cNvPr id="2" name="Date Placeholder 1"/>
          <p:cNvSpPr>
            <a:spLocks noGrp="1"/>
          </p:cNvSpPr>
          <p:nvPr>
            <p:ph type="dt" sz="half" idx="10"/>
          </p:nvPr>
        </p:nvSpPr>
        <p:spPr/>
        <p:txBody>
          <a:bodyPr/>
          <a:lstStyle/>
          <a:p>
            <a:fld id="{EBD0B328-64AC-4134-8DD4-C426AB27C6ED}"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noFill/>
          <a:ln/>
        </p:spPr>
        <p:txBody>
          <a:bodyPr/>
          <a:lstStyle/>
          <a:p>
            <a:r>
              <a:rPr lang="en-GB" dirty="0" smtClean="0"/>
              <a:t>Reliability as an emergent property</a:t>
            </a:r>
            <a:endParaRPr lang="en-GB" dirty="0"/>
          </a:p>
        </p:txBody>
      </p:sp>
      <p:sp>
        <p:nvSpPr>
          <p:cNvPr id="54274" name="Rectangle 2"/>
          <p:cNvSpPr>
            <a:spLocks noGrp="1" noChangeArrowheads="1"/>
          </p:cNvSpPr>
          <p:nvPr>
            <p:ph idx="1"/>
          </p:nvPr>
        </p:nvSpPr>
        <p:spPr>
          <a:noFill/>
          <a:ln/>
        </p:spPr>
        <p:txBody>
          <a:bodyPr/>
          <a:lstStyle/>
          <a:p>
            <a:pPr>
              <a:lnSpc>
                <a:spcPct val="90000"/>
              </a:lnSpc>
            </a:pPr>
            <a:r>
              <a:rPr lang="en-GB" dirty="0"/>
              <a:t>Because of component inter-dependencies, </a:t>
            </a:r>
            <a:br>
              <a:rPr lang="en-GB" dirty="0"/>
            </a:br>
            <a:r>
              <a:rPr lang="en-GB" dirty="0"/>
              <a:t>faults can be propagated through the system.</a:t>
            </a:r>
          </a:p>
          <a:p>
            <a:pPr>
              <a:lnSpc>
                <a:spcPct val="90000"/>
              </a:lnSpc>
            </a:pPr>
            <a:r>
              <a:rPr lang="en-GB" dirty="0"/>
              <a:t>System failures often occur because of </a:t>
            </a:r>
            <a:br>
              <a:rPr lang="en-GB" dirty="0"/>
            </a:br>
            <a:r>
              <a:rPr lang="en-GB" dirty="0"/>
              <a:t>unforeseen inter-relationships between </a:t>
            </a:r>
            <a:br>
              <a:rPr lang="en-GB" dirty="0"/>
            </a:br>
            <a:r>
              <a:rPr lang="en-GB" dirty="0"/>
              <a:t>components.</a:t>
            </a:r>
          </a:p>
          <a:p>
            <a:pPr>
              <a:lnSpc>
                <a:spcPct val="90000"/>
              </a:lnSpc>
            </a:pPr>
            <a:r>
              <a:rPr lang="en-GB" dirty="0"/>
              <a:t>It is</a:t>
            </a:r>
            <a:r>
              <a:rPr lang="en-GB" dirty="0" smtClean="0"/>
              <a:t> practically impossible </a:t>
            </a:r>
            <a:r>
              <a:rPr lang="en-GB" dirty="0"/>
              <a:t>to anticipate all </a:t>
            </a:r>
            <a:br>
              <a:rPr lang="en-GB" dirty="0"/>
            </a:br>
            <a:r>
              <a:rPr lang="en-GB" dirty="0"/>
              <a:t>possible component relationships.</a:t>
            </a:r>
          </a:p>
          <a:p>
            <a:pPr>
              <a:lnSpc>
                <a:spcPct val="90000"/>
              </a:lnSpc>
            </a:pPr>
            <a:r>
              <a:rPr lang="en-GB" dirty="0"/>
              <a:t>Software reliability measures may give a false </a:t>
            </a:r>
            <a:br>
              <a:rPr lang="en-GB" dirty="0"/>
            </a:br>
            <a:r>
              <a:rPr lang="en-GB" dirty="0"/>
              <a:t>picture of the</a:t>
            </a:r>
            <a:r>
              <a:rPr lang="en-GB" dirty="0" smtClean="0"/>
              <a:t> overall system </a:t>
            </a:r>
            <a:r>
              <a:rPr lang="en-GB" dirty="0"/>
              <a:t>reliability.</a:t>
            </a:r>
          </a:p>
        </p:txBody>
      </p:sp>
      <p:sp>
        <p:nvSpPr>
          <p:cNvPr id="2" name="Date Placeholder 1"/>
          <p:cNvSpPr>
            <a:spLocks noGrp="1"/>
          </p:cNvSpPr>
          <p:nvPr>
            <p:ph type="dt" sz="half" idx="10"/>
          </p:nvPr>
        </p:nvSpPr>
        <p:spPr/>
        <p:txBody>
          <a:bodyPr/>
          <a:lstStyle/>
          <a:p>
            <a:fld id="{8BF801D9-A582-4293-8F4B-6C5065A1F03F}"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title"/>
          </p:nvPr>
        </p:nvSpPr>
        <p:spPr>
          <a:noFill/>
          <a:ln/>
        </p:spPr>
        <p:txBody>
          <a:bodyPr/>
          <a:lstStyle/>
          <a:p>
            <a:r>
              <a:rPr lang="en-GB"/>
              <a:t>Influences on reliability</a:t>
            </a:r>
          </a:p>
        </p:txBody>
      </p:sp>
      <p:sp>
        <p:nvSpPr>
          <p:cNvPr id="58370" name="Rectangle 2"/>
          <p:cNvSpPr>
            <a:spLocks noGrp="1" noChangeArrowheads="1"/>
          </p:cNvSpPr>
          <p:nvPr>
            <p:ph idx="1"/>
          </p:nvPr>
        </p:nvSpPr>
        <p:spPr>
          <a:noFill/>
          <a:ln/>
        </p:spPr>
        <p:txBody>
          <a:bodyPr/>
          <a:lstStyle/>
          <a:p>
            <a:pPr algn="just">
              <a:spcBef>
                <a:spcPts val="625"/>
              </a:spcBef>
              <a:spcAft>
                <a:spcPts val="625"/>
              </a:spcAft>
            </a:pPr>
            <a:r>
              <a:rPr lang="en-GB" sz="2400" i="1" dirty="0"/>
              <a:t>Hardware reliability </a:t>
            </a:r>
          </a:p>
          <a:p>
            <a:pPr lvl="1" algn="just">
              <a:spcBef>
                <a:spcPts val="625"/>
              </a:spcBef>
              <a:spcAft>
                <a:spcPts val="625"/>
              </a:spcAft>
            </a:pPr>
            <a:r>
              <a:rPr lang="en-GB" sz="2000" dirty="0"/>
              <a:t>What is the probability of a hardware component failing and how long does it take to repair that component?</a:t>
            </a:r>
          </a:p>
          <a:p>
            <a:pPr algn="just">
              <a:spcAft>
                <a:spcPts val="625"/>
              </a:spcAft>
            </a:pPr>
            <a:r>
              <a:rPr lang="en-GB" sz="2400" i="1" dirty="0"/>
              <a:t>Software reliability</a:t>
            </a:r>
            <a:r>
              <a:rPr lang="en-GB" sz="2400" dirty="0"/>
              <a:t> </a:t>
            </a:r>
          </a:p>
          <a:p>
            <a:pPr lvl="1" algn="just">
              <a:spcAft>
                <a:spcPts val="625"/>
              </a:spcAft>
            </a:pPr>
            <a:r>
              <a:rPr lang="en-GB" sz="2000" dirty="0"/>
              <a:t>How likely is it that a software component will produce an incorrect output. Software failure is usually distinct from hardware failure in that software does not wear out.  </a:t>
            </a:r>
          </a:p>
          <a:p>
            <a:pPr algn="just">
              <a:spcAft>
                <a:spcPts val="625"/>
              </a:spcAft>
            </a:pPr>
            <a:r>
              <a:rPr lang="en-GB" sz="2400" i="1" dirty="0"/>
              <a:t>Operator reliability </a:t>
            </a:r>
          </a:p>
          <a:p>
            <a:pPr lvl="1" algn="just">
              <a:spcAft>
                <a:spcPts val="625"/>
              </a:spcAft>
            </a:pPr>
            <a:r>
              <a:rPr lang="en-GB" sz="2000" dirty="0"/>
              <a:t>How likely is it that the operator of a system will make an error</a:t>
            </a:r>
            <a:r>
              <a:rPr lang="en-GB" sz="2000" dirty="0" smtClean="0"/>
              <a:t>?</a:t>
            </a:r>
          </a:p>
          <a:p>
            <a:pPr algn="just">
              <a:spcAft>
                <a:spcPts val="625"/>
              </a:spcAft>
            </a:pPr>
            <a:r>
              <a:rPr lang="en-GB" sz="2400" dirty="0" smtClean="0"/>
              <a:t>Failures are not independent and they propagate from one level to another.</a:t>
            </a:r>
            <a:endParaRPr lang="en-GB" sz="2400" dirty="0"/>
          </a:p>
        </p:txBody>
      </p:sp>
      <p:sp>
        <p:nvSpPr>
          <p:cNvPr id="2" name="Date Placeholder 1"/>
          <p:cNvSpPr>
            <a:spLocks noGrp="1"/>
          </p:cNvSpPr>
          <p:nvPr>
            <p:ph type="dt" sz="half" idx="10"/>
          </p:nvPr>
        </p:nvSpPr>
        <p:spPr/>
        <p:txBody>
          <a:bodyPr/>
          <a:lstStyle/>
          <a:p>
            <a:fld id="{2653ACA4-BB03-489A-AF7D-21FE52090608}"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a:t>
            </a:r>
            <a:r>
              <a:rPr lang="en-US" dirty="0"/>
              <a:t>propagation</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25</a:t>
            </a:fld>
            <a:endParaRPr lang="en-US"/>
          </a:p>
        </p:txBody>
      </p:sp>
      <p:pic>
        <p:nvPicPr>
          <p:cNvPr id="7" name="Picture 6" descr="19.6 Failure Propagatio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38" y="1737055"/>
            <a:ext cx="7486008" cy="4413149"/>
          </a:xfrm>
          <a:prstGeom prst="rect">
            <a:avLst/>
          </a:prstGeom>
        </p:spPr>
      </p:pic>
      <p:sp>
        <p:nvSpPr>
          <p:cNvPr id="3" name="Date Placeholder 2"/>
          <p:cNvSpPr>
            <a:spLocks noGrp="1"/>
          </p:cNvSpPr>
          <p:nvPr>
            <p:ph type="dt" sz="half" idx="10"/>
          </p:nvPr>
        </p:nvSpPr>
        <p:spPr/>
        <p:txBody>
          <a:bodyPr/>
          <a:lstStyle/>
          <a:p>
            <a:fld id="{97B2F0EE-6CEE-4FE3-BB93-5529EB0D2BB4}"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system context</a:t>
            </a:r>
            <a:endParaRPr lang="en-US" dirty="0"/>
          </a:p>
        </p:txBody>
      </p:sp>
      <p:sp>
        <p:nvSpPr>
          <p:cNvPr id="3" name="Content Placeholder 2"/>
          <p:cNvSpPr>
            <a:spLocks noGrp="1"/>
          </p:cNvSpPr>
          <p:nvPr>
            <p:ph idx="1"/>
          </p:nvPr>
        </p:nvSpPr>
        <p:spPr/>
        <p:txBody>
          <a:bodyPr/>
          <a:lstStyle/>
          <a:p>
            <a:r>
              <a:rPr lang="en-US" dirty="0" smtClean="0"/>
              <a:t>System reliability depends on the context where the system is used.</a:t>
            </a:r>
          </a:p>
          <a:p>
            <a:r>
              <a:rPr lang="en-US" dirty="0" smtClean="0"/>
              <a:t>A system that is reliable in one environment may be less reliable in a different environment because the physical conditions (e.g. the temperature) and the mode of operation is different.</a:t>
            </a:r>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26</a:t>
            </a:fld>
            <a:endParaRPr lang="en-US"/>
          </a:p>
        </p:txBody>
      </p:sp>
      <p:sp>
        <p:nvSpPr>
          <p:cNvPr id="6" name="Date Placeholder 5"/>
          <p:cNvSpPr>
            <a:spLocks noGrp="1"/>
          </p:cNvSpPr>
          <p:nvPr>
            <p:ph type="dt" sz="half" idx="10"/>
          </p:nvPr>
        </p:nvSpPr>
        <p:spPr/>
        <p:txBody>
          <a:bodyPr/>
          <a:lstStyle/>
          <a:p>
            <a:fld id="{128950BF-9886-43A5-BE98-2A61855075FE}" type="datetime1">
              <a:rPr lang="en-US" smtClean="0"/>
              <a:t>4/12/2022</a:t>
            </a:fld>
            <a:endParaRPr lang="en-US"/>
          </a:p>
        </p:txBody>
      </p:sp>
    </p:spTree>
    <p:extLst>
      <p:ext uri="{BB962C8B-B14F-4D97-AF65-F5344CB8AC3E}">
        <p14:creationId xmlns:p14="http://schemas.microsoft.com/office/powerpoint/2010/main" val="4120066394"/>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Non-determinism</a:t>
            </a:r>
            <a:endParaRPr lang="en-US" dirty="0"/>
          </a:p>
        </p:txBody>
      </p:sp>
      <p:sp>
        <p:nvSpPr>
          <p:cNvPr id="3" name="Content Placeholder 2"/>
          <p:cNvSpPr>
            <a:spLocks noGrp="1"/>
          </p:cNvSpPr>
          <p:nvPr>
            <p:ph idx="1"/>
          </p:nvPr>
        </p:nvSpPr>
        <p:spPr/>
        <p:txBody>
          <a:bodyPr/>
          <a:lstStyle/>
          <a:p>
            <a:r>
              <a:rPr lang="en-US" dirty="0" smtClean="0"/>
              <a:t>A deterministic system is one where a given sequence of inputs will always produce the same sequence of outputs.</a:t>
            </a:r>
          </a:p>
          <a:p>
            <a:r>
              <a:rPr lang="en-US" dirty="0" smtClean="0"/>
              <a:t>Software systems are deterministic; systems that include humans are non-deterministic</a:t>
            </a:r>
          </a:p>
          <a:p>
            <a:pPr lvl="1"/>
            <a:r>
              <a:rPr lang="en-US" dirty="0" smtClean="0"/>
              <a:t>A socio-technical system will not always produce the same sequence of outputs from the same input sequence</a:t>
            </a:r>
          </a:p>
          <a:p>
            <a:pPr lvl="1"/>
            <a:r>
              <a:rPr lang="en-US" dirty="0" smtClean="0"/>
              <a:t>Human elements</a:t>
            </a:r>
          </a:p>
          <a:p>
            <a:pPr lvl="2"/>
            <a:r>
              <a:rPr lang="en-US" dirty="0" smtClean="0"/>
              <a:t>People do not always behave in the same way</a:t>
            </a:r>
          </a:p>
          <a:p>
            <a:pPr lvl="1"/>
            <a:r>
              <a:rPr lang="en-US" dirty="0" smtClean="0"/>
              <a:t>System changes</a:t>
            </a:r>
          </a:p>
          <a:p>
            <a:pPr lvl="2"/>
            <a:r>
              <a:rPr lang="en-US" dirty="0" smtClean="0"/>
              <a:t>System </a:t>
            </a:r>
            <a:r>
              <a:rPr lang="en-US" dirty="0" err="1" smtClean="0"/>
              <a:t>behaviour</a:t>
            </a:r>
            <a:r>
              <a:rPr lang="en-US" dirty="0" smtClean="0"/>
              <a:t> is unpredictable because of frequent changes to hardware, software and data.</a:t>
            </a:r>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27</a:t>
            </a:fld>
            <a:endParaRPr lang="en-US"/>
          </a:p>
        </p:txBody>
      </p:sp>
      <p:sp>
        <p:nvSpPr>
          <p:cNvPr id="6" name="Date Placeholder 5"/>
          <p:cNvSpPr>
            <a:spLocks noGrp="1"/>
          </p:cNvSpPr>
          <p:nvPr>
            <p:ph type="dt" sz="half" idx="10"/>
          </p:nvPr>
        </p:nvSpPr>
        <p:spPr/>
        <p:txBody>
          <a:bodyPr/>
          <a:lstStyle/>
          <a:p>
            <a:fld id="{107FA8DA-0CA2-4E50-8902-1285FB9DA3BF}"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US" dirty="0" smtClean="0"/>
              <a:t>Complex systems are developed to address ‘wicked problems’ – problems where there cannot be a complete specification.</a:t>
            </a:r>
          </a:p>
          <a:p>
            <a:r>
              <a:rPr lang="en-US" dirty="0" smtClean="0"/>
              <a:t>Different stakeholders see the problem in different ways and each has a partial understanding of the issues affecting the system.</a:t>
            </a:r>
          </a:p>
          <a:p>
            <a:r>
              <a:rPr lang="en-US" dirty="0" smtClean="0"/>
              <a:t>Consequently, different stakeholders have their own views about whether or not a system is ‘successful’</a:t>
            </a:r>
          </a:p>
          <a:p>
            <a:pPr lvl="1"/>
            <a:r>
              <a:rPr lang="en-US" dirty="0" smtClean="0"/>
              <a:t>Success is a judgment and cannot be objectively measured.</a:t>
            </a:r>
          </a:p>
          <a:p>
            <a:pPr lvl="1"/>
            <a:r>
              <a:rPr lang="en-US" dirty="0" smtClean="0"/>
              <a:t>Success is judged using the effectiveness of the system when deployed rather than judged against the original reasons for </a:t>
            </a:r>
            <a:r>
              <a:rPr lang="en-US" dirty="0" err="1" smtClean="0"/>
              <a:t>procuement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28</a:t>
            </a:fld>
            <a:endParaRPr lang="en-US"/>
          </a:p>
        </p:txBody>
      </p:sp>
      <p:sp>
        <p:nvSpPr>
          <p:cNvPr id="6" name="Date Placeholder 5"/>
          <p:cNvSpPr>
            <a:spLocks noGrp="1"/>
          </p:cNvSpPr>
          <p:nvPr>
            <p:ph type="dt" sz="half" idx="10"/>
          </p:nvPr>
        </p:nvSpPr>
        <p:spPr/>
        <p:txBody>
          <a:bodyPr/>
          <a:lstStyle/>
          <a:p>
            <a:fld id="{BB866964-934B-4F01-8DC0-DC4E3F04DDE7}"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Conflicting views of success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Mentcare</a:t>
            </a:r>
            <a:r>
              <a:rPr lang="en-US" dirty="0" smtClean="0"/>
              <a:t> system is designed to support multiple, conflicting goals</a:t>
            </a:r>
          </a:p>
          <a:p>
            <a:pPr lvl="1"/>
            <a:r>
              <a:rPr lang="en-US" dirty="0" smtClean="0"/>
              <a:t>Improve quality of care.</a:t>
            </a:r>
          </a:p>
          <a:p>
            <a:pPr lvl="1"/>
            <a:r>
              <a:rPr lang="en-US" dirty="0" smtClean="0"/>
              <a:t>Provide better information and care costs and so increase revenue.</a:t>
            </a:r>
          </a:p>
          <a:p>
            <a:r>
              <a:rPr lang="en-US" dirty="0" smtClean="0"/>
              <a:t>Fundamental conflict</a:t>
            </a:r>
          </a:p>
          <a:p>
            <a:pPr lvl="1"/>
            <a:r>
              <a:rPr lang="en-US" dirty="0" smtClean="0"/>
              <a:t>Doctors and nurses had to provide additional information over and above that required for clinical purposes.</a:t>
            </a:r>
          </a:p>
          <a:p>
            <a:pPr lvl="1"/>
            <a:r>
              <a:rPr lang="en-US" dirty="0" smtClean="0"/>
              <a:t>They had less time to interact with patients, so quality of care reduced. System was not a success.</a:t>
            </a:r>
          </a:p>
          <a:p>
            <a:r>
              <a:rPr lang="en-US" dirty="0" smtClean="0"/>
              <a:t>However, managers had better reports</a:t>
            </a:r>
          </a:p>
          <a:p>
            <a:pPr lvl="1"/>
            <a:r>
              <a:rPr lang="en-US" dirty="0" smtClean="0"/>
              <a:t>System was a success from a managerial perspective.</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29</a:t>
            </a:fld>
            <a:endParaRPr lang="en-US"/>
          </a:p>
        </p:txBody>
      </p:sp>
      <p:sp>
        <p:nvSpPr>
          <p:cNvPr id="6" name="Date Placeholder 5"/>
          <p:cNvSpPr>
            <a:spLocks noGrp="1"/>
          </p:cNvSpPr>
          <p:nvPr>
            <p:ph type="dt" sz="half" idx="10"/>
          </p:nvPr>
        </p:nvSpPr>
        <p:spPr/>
        <p:txBody>
          <a:bodyPr/>
          <a:lstStyle/>
          <a:p>
            <a:fld id="{F5E8A1F3-07D5-4C6D-B6AF-B9142A9AEF0D}"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a:t>
            </a:r>
            <a:endParaRPr lang="en-US" dirty="0"/>
          </a:p>
        </p:txBody>
      </p:sp>
      <p:sp>
        <p:nvSpPr>
          <p:cNvPr id="3" name="Content Placeholder 2"/>
          <p:cNvSpPr>
            <a:spLocks noGrp="1"/>
          </p:cNvSpPr>
          <p:nvPr>
            <p:ph idx="1"/>
          </p:nvPr>
        </p:nvSpPr>
        <p:spPr/>
        <p:txBody>
          <a:bodyPr/>
          <a:lstStyle/>
          <a:p>
            <a:r>
              <a:rPr lang="en-US" dirty="0" smtClean="0"/>
              <a:t>Software engineering is not an isolated activity but is part of a broader systems engineering process.</a:t>
            </a:r>
          </a:p>
          <a:p>
            <a:r>
              <a:rPr lang="en-US" dirty="0" smtClean="0"/>
              <a:t>Software systems are therefore not isolated systems but are essential components of broader systems that have a human, social or organizational purpose.</a:t>
            </a:r>
          </a:p>
          <a:p>
            <a:r>
              <a:rPr lang="en-US" dirty="0" smtClean="0"/>
              <a:t>Example</a:t>
            </a:r>
          </a:p>
          <a:p>
            <a:pPr lvl="1"/>
            <a:r>
              <a:rPr lang="en-US" dirty="0" smtClean="0"/>
              <a:t>Wilderness weather system is part of broader weather recording and forecasting systems</a:t>
            </a:r>
          </a:p>
          <a:p>
            <a:pPr lvl="1"/>
            <a:r>
              <a:rPr lang="en-US" dirty="0" smtClean="0"/>
              <a:t>These include hardware and software, forecasting processes, system users, the organizations that depend on weather forecasts, etc.</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a:t>
            </a:fld>
            <a:endParaRPr lang="en-US"/>
          </a:p>
        </p:txBody>
      </p:sp>
      <p:sp>
        <p:nvSpPr>
          <p:cNvPr id="6" name="Date Placeholder 5"/>
          <p:cNvSpPr>
            <a:spLocks noGrp="1"/>
          </p:cNvSpPr>
          <p:nvPr>
            <p:ph type="dt" sz="half" idx="10"/>
          </p:nvPr>
        </p:nvSpPr>
        <p:spPr/>
        <p:txBody>
          <a:bodyPr/>
          <a:lstStyle/>
          <a:p>
            <a:fld id="{3957E0F7-EDE9-429F-A70D-71E72D0C82AF}"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6849"/>
            <a:ext cx="8229600" cy="1143000"/>
          </a:xfrm>
        </p:spPr>
        <p:txBody>
          <a:bodyPr/>
          <a:lstStyle/>
          <a:p>
            <a:pPr algn="ctr"/>
            <a:r>
              <a:rPr lang="en-US" dirty="0" smtClean="0"/>
              <a:t>Conceptual design</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30</a:t>
            </a:fld>
            <a:endParaRPr lang="en-US"/>
          </a:p>
        </p:txBody>
      </p:sp>
      <p:sp>
        <p:nvSpPr>
          <p:cNvPr id="3" name="Date Placeholder 2"/>
          <p:cNvSpPr>
            <a:spLocks noGrp="1"/>
          </p:cNvSpPr>
          <p:nvPr>
            <p:ph type="dt" sz="half" idx="10"/>
          </p:nvPr>
        </p:nvSpPr>
        <p:spPr/>
        <p:txBody>
          <a:bodyPr/>
          <a:lstStyle/>
          <a:p>
            <a:fld id="{5FF37913-46E6-4EFC-BA29-960439ED6981}" type="datetime1">
              <a:rPr lang="en-US" smtClean="0"/>
              <a:t>4/12/2022</a:t>
            </a:fld>
            <a:endParaRPr lang="en-US"/>
          </a:p>
        </p:txBody>
      </p:sp>
    </p:spTree>
    <p:extLst>
      <p:ext uri="{BB962C8B-B14F-4D97-AF65-F5344CB8AC3E}">
        <p14:creationId xmlns:p14="http://schemas.microsoft.com/office/powerpoint/2010/main" val="2636694326"/>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a:t>
            </a:r>
            <a:endParaRPr lang="en-US" dirty="0"/>
          </a:p>
        </p:txBody>
      </p:sp>
      <p:sp>
        <p:nvSpPr>
          <p:cNvPr id="3" name="Content Placeholder 2"/>
          <p:cNvSpPr>
            <a:spLocks noGrp="1"/>
          </p:cNvSpPr>
          <p:nvPr>
            <p:ph idx="1"/>
          </p:nvPr>
        </p:nvSpPr>
        <p:spPr/>
        <p:txBody>
          <a:bodyPr/>
          <a:lstStyle/>
          <a:p>
            <a:r>
              <a:rPr lang="en-US" dirty="0" smtClean="0"/>
              <a:t>Investigate the feasibility of an idea and develop that idea to create an overall vision of a system.</a:t>
            </a:r>
          </a:p>
          <a:p>
            <a:r>
              <a:rPr lang="en-US" dirty="0" smtClean="0"/>
              <a:t>Conceptual design precedes and overlaps with requirements engineering</a:t>
            </a:r>
          </a:p>
          <a:p>
            <a:pPr lvl="1"/>
            <a:r>
              <a:rPr lang="en-US" dirty="0" smtClean="0"/>
              <a:t>May involve discussions with users and other stakeholders and the identification of critical requirements</a:t>
            </a:r>
          </a:p>
          <a:p>
            <a:r>
              <a:rPr lang="en-US" dirty="0" smtClean="0"/>
              <a:t>The aim of conceptual design is to create a high-level system description that communicates the system purpose to non-technical decision makers.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31</a:t>
            </a:fld>
            <a:endParaRPr lang="en-US"/>
          </a:p>
        </p:txBody>
      </p:sp>
      <p:sp>
        <p:nvSpPr>
          <p:cNvPr id="6" name="Date Placeholder 5"/>
          <p:cNvSpPr>
            <a:spLocks noGrp="1"/>
          </p:cNvSpPr>
          <p:nvPr>
            <p:ph type="dt" sz="half" idx="10"/>
          </p:nvPr>
        </p:nvSpPr>
        <p:spPr/>
        <p:txBody>
          <a:bodyPr/>
          <a:lstStyle/>
          <a:p>
            <a:fld id="{65EDA322-9008-400E-9365-2C190168C3EC}" type="datetime1">
              <a:rPr lang="en-US" smtClean="0"/>
              <a:t>4/12/2022</a:t>
            </a:fld>
            <a:endParaRPr lang="en-US"/>
          </a:p>
        </p:txBody>
      </p:sp>
    </p:spTree>
    <p:extLst>
      <p:ext uri="{BB962C8B-B14F-4D97-AF65-F5344CB8AC3E}">
        <p14:creationId xmlns:p14="http://schemas.microsoft.com/office/powerpoint/2010/main" val="4217266468"/>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 activities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32</a:t>
            </a:fld>
            <a:endParaRPr lang="en-US"/>
          </a:p>
        </p:txBody>
      </p:sp>
      <p:pic>
        <p:nvPicPr>
          <p:cNvPr id="6" name="Picture 5" descr="19.7 Conceptual desig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293"/>
            <a:ext cx="9028384" cy="5210667"/>
          </a:xfrm>
          <a:prstGeom prst="rect">
            <a:avLst/>
          </a:prstGeom>
        </p:spPr>
      </p:pic>
      <p:sp>
        <p:nvSpPr>
          <p:cNvPr id="3" name="Date Placeholder 2"/>
          <p:cNvSpPr>
            <a:spLocks noGrp="1"/>
          </p:cNvSpPr>
          <p:nvPr>
            <p:ph type="dt" sz="half" idx="10"/>
          </p:nvPr>
        </p:nvSpPr>
        <p:spPr/>
        <p:txBody>
          <a:bodyPr/>
          <a:lstStyle/>
          <a:p>
            <a:fld id="{A276D9C6-6620-449A-84ED-801DF76A99F9}" type="datetime1">
              <a:rPr lang="en-US" smtClean="0"/>
              <a:t>4/12/2022</a:t>
            </a:fld>
            <a:endParaRPr lang="en-US"/>
          </a:p>
        </p:txBody>
      </p:sp>
    </p:spTree>
    <p:extLst>
      <p:ext uri="{BB962C8B-B14F-4D97-AF65-F5344CB8AC3E}">
        <p14:creationId xmlns:p14="http://schemas.microsoft.com/office/powerpoint/2010/main" val="1224787064"/>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Concept formulation</a:t>
            </a:r>
          </a:p>
          <a:p>
            <a:pPr lvl="1"/>
            <a:r>
              <a:rPr lang="en-US" dirty="0" smtClean="0"/>
              <a:t>Refine an initial statement of needs and work out what type of system is most likely to meet the needs of system stakeholders</a:t>
            </a:r>
          </a:p>
          <a:p>
            <a:r>
              <a:rPr lang="en-US" dirty="0" smtClean="0"/>
              <a:t>Problem understanding</a:t>
            </a:r>
          </a:p>
          <a:p>
            <a:pPr lvl="1"/>
            <a:r>
              <a:rPr lang="en-US" dirty="0" smtClean="0"/>
              <a:t>Discuss with stakeholders how they do their work, what is and isn’t important to them, what they like and don’t like about existing systems</a:t>
            </a:r>
          </a:p>
          <a:p>
            <a:r>
              <a:rPr lang="en-US" dirty="0" smtClean="0"/>
              <a:t>System proposal development</a:t>
            </a:r>
          </a:p>
          <a:p>
            <a:pPr lvl="1"/>
            <a:r>
              <a:rPr lang="en-US" dirty="0" smtClean="0"/>
              <a:t>Set out ideas for possible systems (maybe more than one)</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33</a:t>
            </a:fld>
            <a:endParaRPr lang="en-US"/>
          </a:p>
        </p:txBody>
      </p:sp>
      <p:sp>
        <p:nvSpPr>
          <p:cNvPr id="6" name="Date Placeholder 5"/>
          <p:cNvSpPr>
            <a:spLocks noGrp="1"/>
          </p:cNvSpPr>
          <p:nvPr>
            <p:ph type="dt" sz="half" idx="10"/>
          </p:nvPr>
        </p:nvSpPr>
        <p:spPr/>
        <p:txBody>
          <a:bodyPr/>
          <a:lstStyle/>
          <a:p>
            <a:fld id="{CA0585F5-74D2-4572-9E16-6FC9CA18BC68}" type="datetime1">
              <a:rPr lang="en-US" smtClean="0"/>
              <a:t>4/12/2022</a:t>
            </a:fld>
            <a:endParaRPr lang="en-US"/>
          </a:p>
        </p:txBody>
      </p:sp>
    </p:spTree>
    <p:extLst>
      <p:ext uri="{BB962C8B-B14F-4D97-AF65-F5344CB8AC3E}">
        <p14:creationId xmlns:p14="http://schemas.microsoft.com/office/powerpoint/2010/main" val="3338398041"/>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Feasibility study</a:t>
            </a:r>
          </a:p>
          <a:p>
            <a:pPr lvl="1"/>
            <a:r>
              <a:rPr lang="en-US" dirty="0" smtClean="0"/>
              <a:t>Look at comparable systems that have been developed elsewhere (if any) and assess whether or not the proposed system could be implemented using current hardware and software technologies</a:t>
            </a:r>
          </a:p>
          <a:p>
            <a:r>
              <a:rPr lang="en-US" dirty="0" smtClean="0"/>
              <a:t>System structure development</a:t>
            </a:r>
          </a:p>
          <a:p>
            <a:pPr lvl="1"/>
            <a:r>
              <a:rPr lang="en-US" dirty="0" smtClean="0"/>
              <a:t>Develop an outline architecture for the system, identifying (where appropriate) other systems that may be reused</a:t>
            </a:r>
          </a:p>
          <a:p>
            <a:r>
              <a:rPr lang="en-US" dirty="0" smtClean="0"/>
              <a:t>System vision document</a:t>
            </a:r>
          </a:p>
          <a:p>
            <a:pPr lvl="1"/>
            <a:r>
              <a:rPr lang="en-US" dirty="0" smtClean="0"/>
              <a:t>Document the results of the conceptual design in a readable, non-technical way. Should include a short summary and more detailed appendices.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34</a:t>
            </a:fld>
            <a:endParaRPr lang="en-US"/>
          </a:p>
        </p:txBody>
      </p:sp>
      <p:sp>
        <p:nvSpPr>
          <p:cNvPr id="6" name="Date Placeholder 5"/>
          <p:cNvSpPr>
            <a:spLocks noGrp="1"/>
          </p:cNvSpPr>
          <p:nvPr>
            <p:ph type="dt" sz="half" idx="10"/>
          </p:nvPr>
        </p:nvSpPr>
        <p:spPr/>
        <p:txBody>
          <a:bodyPr/>
          <a:lstStyle/>
          <a:p>
            <a:fld id="{3FE14847-F691-465D-ACBE-43A30F373BFE}" type="datetime1">
              <a:rPr lang="en-US" smtClean="0"/>
              <a:t>4/12/2022</a:t>
            </a:fld>
            <a:endParaRPr lang="en-US"/>
          </a:p>
        </p:txBody>
      </p:sp>
    </p:spTree>
    <p:extLst>
      <p:ext uri="{BB962C8B-B14F-4D97-AF65-F5344CB8AC3E}">
        <p14:creationId xmlns:p14="http://schemas.microsoft.com/office/powerpoint/2010/main" val="34946482"/>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 for presentation of system vision</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35</a:t>
            </a:fld>
            <a:endParaRPr lang="en-US"/>
          </a:p>
        </p:txBody>
      </p:sp>
      <p:sp>
        <p:nvSpPr>
          <p:cNvPr id="6" name="TextBox 5"/>
          <p:cNvSpPr txBox="1"/>
          <p:nvPr/>
        </p:nvSpPr>
        <p:spPr>
          <a:xfrm>
            <a:off x="457200" y="1974220"/>
            <a:ext cx="8350306" cy="4370427"/>
          </a:xfrm>
          <a:prstGeom prst="rect">
            <a:avLst/>
          </a:prstGeom>
          <a:noFill/>
        </p:spPr>
        <p:txBody>
          <a:bodyPr wrap="square" rtlCol="0">
            <a:spAutoFit/>
          </a:bodyPr>
          <a:lstStyle/>
          <a:p>
            <a:r>
              <a:rPr lang="en-GB" sz="2000" b="1" dirty="0"/>
              <a:t>Digital art</a:t>
            </a:r>
            <a:endParaRPr lang="en-GB" sz="2000" dirty="0"/>
          </a:p>
          <a:p>
            <a:r>
              <a:rPr lang="en-GB" sz="2000" dirty="0"/>
              <a:t>Jill is an S2 pupil at a secondary school in Dundee. She has a smart phone of her own and the family has a shared Samsung tablet and a Dell laptop computer. At school, Jill signs on to the school computer and is presented with a personalized Glow+ environment, which includes a range of services, some chosen by her teachers and some she has chosen herself from the Glow app library. </a:t>
            </a:r>
            <a:endParaRPr lang="en-GB" sz="2000" dirty="0" smtClean="0"/>
          </a:p>
          <a:p>
            <a:endParaRPr lang="en-GB" sz="2000" dirty="0"/>
          </a:p>
          <a:p>
            <a:r>
              <a:rPr lang="en-GB" sz="2000" dirty="0"/>
              <a:t>She is working on a Celtic art project and she uses Google to research a range of art sites. She sketches out some designs on paper then uses the camera on her phone to photograph what she has done and uploads this using the school </a:t>
            </a:r>
            <a:r>
              <a:rPr lang="en-GB" sz="2000" dirty="0" err="1"/>
              <a:t>wifi</a:t>
            </a:r>
            <a:r>
              <a:rPr lang="en-GB" sz="2000" dirty="0"/>
              <a:t> to her personal Glow+ space. Her homework is to complete the design and write a short commentary on her ideas.</a:t>
            </a:r>
          </a:p>
          <a:p>
            <a:endParaRPr lang="en-US" dirty="0"/>
          </a:p>
        </p:txBody>
      </p:sp>
      <p:sp>
        <p:nvSpPr>
          <p:cNvPr id="3" name="Date Placeholder 2"/>
          <p:cNvSpPr>
            <a:spLocks noGrp="1"/>
          </p:cNvSpPr>
          <p:nvPr>
            <p:ph type="dt" sz="half" idx="10"/>
          </p:nvPr>
        </p:nvSpPr>
        <p:spPr/>
        <p:txBody>
          <a:bodyPr/>
          <a:lstStyle/>
          <a:p>
            <a:fld id="{E817D989-85F5-47DF-B977-57DC956951B2}" type="datetime1">
              <a:rPr lang="en-US" smtClean="0"/>
              <a:t>4/12/2022</a:t>
            </a:fld>
            <a:endParaRPr lang="en-US"/>
          </a:p>
        </p:txBody>
      </p:sp>
    </p:spTree>
    <p:extLst>
      <p:ext uri="{BB962C8B-B14F-4D97-AF65-F5344CB8AC3E}">
        <p14:creationId xmlns:p14="http://schemas.microsoft.com/office/powerpoint/2010/main" val="526336608"/>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 (2)</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36</a:t>
            </a:fld>
            <a:endParaRPr lang="en-US"/>
          </a:p>
        </p:txBody>
      </p:sp>
      <p:sp>
        <p:nvSpPr>
          <p:cNvPr id="7" name="Rectangle 6"/>
          <p:cNvSpPr/>
          <p:nvPr/>
        </p:nvSpPr>
        <p:spPr>
          <a:xfrm>
            <a:off x="358926" y="1884299"/>
            <a:ext cx="7968947" cy="4401205"/>
          </a:xfrm>
          <a:prstGeom prst="rect">
            <a:avLst/>
          </a:prstGeom>
        </p:spPr>
        <p:txBody>
          <a:bodyPr wrap="square">
            <a:spAutoFit/>
          </a:bodyPr>
          <a:lstStyle/>
          <a:p>
            <a:r>
              <a:rPr lang="en-GB" sz="2000" dirty="0"/>
              <a:t>At home, she uses the family tablet to sign on to Glow+ and she then uses an artwork ‘app’ to process her photograph and to extend the work, add colour, etc. </a:t>
            </a:r>
            <a:endParaRPr lang="en-GB" sz="2000" dirty="0" smtClean="0"/>
          </a:p>
          <a:p>
            <a:endParaRPr lang="en-GB" sz="2000" dirty="0"/>
          </a:p>
          <a:p>
            <a:r>
              <a:rPr lang="en-GB" sz="2000" dirty="0" smtClean="0"/>
              <a:t>She </a:t>
            </a:r>
            <a:r>
              <a:rPr lang="en-GB" sz="2000" dirty="0"/>
              <a:t>finishes this and to complete the work she moves to her home laptop to type up her commentary. She uploads the finished work to Glow+ and sends a message to her art teacher that it is available for review. Her teacher looks at this in a free period before Jill’s next art class using a school tablet and, in class, discusses the work with Jill. </a:t>
            </a:r>
            <a:endParaRPr lang="en-GB" sz="2000" dirty="0" smtClean="0"/>
          </a:p>
          <a:p>
            <a:endParaRPr lang="en-GB" sz="2000" dirty="0"/>
          </a:p>
          <a:p>
            <a:r>
              <a:rPr lang="en-GB" sz="2000" dirty="0"/>
              <a:t>After the discussion, the teacher and Jill decide that the work should be shared and they publish it to the school web pages that show examples of students’ work. In addition, the work is included in Jill’s e-portfolio – her record of schoolwork from age 3 to 18.</a:t>
            </a:r>
          </a:p>
        </p:txBody>
      </p:sp>
      <p:sp>
        <p:nvSpPr>
          <p:cNvPr id="3" name="Date Placeholder 2"/>
          <p:cNvSpPr>
            <a:spLocks noGrp="1"/>
          </p:cNvSpPr>
          <p:nvPr>
            <p:ph type="dt" sz="half" idx="10"/>
          </p:nvPr>
        </p:nvSpPr>
        <p:spPr/>
        <p:txBody>
          <a:bodyPr/>
          <a:lstStyle/>
          <a:p>
            <a:fld id="{3D9FF03E-2DE6-432E-AB20-C9AF52EDB86E}" type="datetime1">
              <a:rPr lang="en-US" smtClean="0"/>
              <a:t>4/12/2022</a:t>
            </a:fld>
            <a:endParaRPr lang="en-US"/>
          </a:p>
        </p:txBody>
      </p:sp>
    </p:spTree>
    <p:extLst>
      <p:ext uri="{BB962C8B-B14F-4D97-AF65-F5344CB8AC3E}">
        <p14:creationId xmlns:p14="http://schemas.microsoft.com/office/powerpoint/2010/main" val="3936873312"/>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0428"/>
            <a:ext cx="8229600" cy="1143000"/>
          </a:xfrm>
        </p:spPr>
        <p:txBody>
          <a:bodyPr/>
          <a:lstStyle/>
          <a:p>
            <a:pPr algn="ctr"/>
            <a:r>
              <a:rPr lang="en-US" dirty="0" smtClean="0"/>
              <a:t>System procurement</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37</a:t>
            </a:fld>
            <a:endParaRPr lang="en-US"/>
          </a:p>
        </p:txBody>
      </p:sp>
      <p:sp>
        <p:nvSpPr>
          <p:cNvPr id="3" name="Date Placeholder 2"/>
          <p:cNvSpPr>
            <a:spLocks noGrp="1"/>
          </p:cNvSpPr>
          <p:nvPr>
            <p:ph type="dt" sz="half" idx="10"/>
          </p:nvPr>
        </p:nvSpPr>
        <p:spPr/>
        <p:txBody>
          <a:bodyPr/>
          <a:lstStyle/>
          <a:p>
            <a:fld id="{A0BB4291-17A0-42C7-B266-8786BAE52D09}" type="datetime1">
              <a:rPr lang="en-US" smtClean="0"/>
              <a:t>4/12/2022</a:t>
            </a:fld>
            <a:endParaRPr lang="en-US"/>
          </a:p>
        </p:txBody>
      </p:sp>
    </p:spTree>
    <p:extLst>
      <p:ext uri="{BB962C8B-B14F-4D97-AF65-F5344CB8AC3E}">
        <p14:creationId xmlns:p14="http://schemas.microsoft.com/office/powerpoint/2010/main" val="2730369558"/>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procurement</a:t>
            </a:r>
            <a:endParaRPr lang="en-US" dirty="0"/>
          </a:p>
        </p:txBody>
      </p:sp>
      <p:sp>
        <p:nvSpPr>
          <p:cNvPr id="3" name="Content Placeholder 2"/>
          <p:cNvSpPr>
            <a:spLocks noGrp="1"/>
          </p:cNvSpPr>
          <p:nvPr>
            <p:ph idx="1"/>
          </p:nvPr>
        </p:nvSpPr>
        <p:spPr/>
        <p:txBody>
          <a:bodyPr/>
          <a:lstStyle/>
          <a:p>
            <a:r>
              <a:rPr lang="en-US" dirty="0" smtClean="0"/>
              <a:t>Acquiring a system (or systems) to meet some identified organizational need.</a:t>
            </a:r>
          </a:p>
          <a:p>
            <a:r>
              <a:rPr lang="en-US" dirty="0" smtClean="0"/>
              <a:t>Before procurement, decisions are made on:</a:t>
            </a:r>
          </a:p>
          <a:p>
            <a:pPr lvl="1"/>
            <a:r>
              <a:rPr lang="en-US" dirty="0" smtClean="0"/>
              <a:t>Scope of the system</a:t>
            </a:r>
          </a:p>
          <a:p>
            <a:pPr lvl="1"/>
            <a:r>
              <a:rPr lang="en-US" dirty="0" smtClean="0"/>
              <a:t>System budgets and timescales</a:t>
            </a:r>
          </a:p>
          <a:p>
            <a:pPr lvl="1"/>
            <a:r>
              <a:rPr lang="en-US" dirty="0" smtClean="0"/>
              <a:t>High-level system requirements</a:t>
            </a:r>
          </a:p>
          <a:p>
            <a:r>
              <a:rPr lang="en-US" dirty="0" smtClean="0"/>
              <a:t>Based on this information, decisions are made on whether to procure a system, the type of system and the potential system suppliers.</a:t>
            </a:r>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38</a:t>
            </a:fld>
            <a:endParaRPr lang="en-US"/>
          </a:p>
        </p:txBody>
      </p:sp>
      <p:sp>
        <p:nvSpPr>
          <p:cNvPr id="6" name="Date Placeholder 5"/>
          <p:cNvSpPr>
            <a:spLocks noGrp="1"/>
          </p:cNvSpPr>
          <p:nvPr>
            <p:ph type="dt" sz="half" idx="10"/>
          </p:nvPr>
        </p:nvSpPr>
        <p:spPr/>
        <p:txBody>
          <a:bodyPr/>
          <a:lstStyle/>
          <a:p>
            <a:fld id="{7C1CBCEA-0C62-4FD2-A777-56099FF46935}"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drivers</a:t>
            </a:r>
            <a:endParaRPr lang="en-US" dirty="0"/>
          </a:p>
        </p:txBody>
      </p:sp>
      <p:sp>
        <p:nvSpPr>
          <p:cNvPr id="3" name="Content Placeholder 2"/>
          <p:cNvSpPr>
            <a:spLocks noGrp="1"/>
          </p:cNvSpPr>
          <p:nvPr>
            <p:ph idx="1"/>
          </p:nvPr>
        </p:nvSpPr>
        <p:spPr/>
        <p:txBody>
          <a:bodyPr/>
          <a:lstStyle/>
          <a:p>
            <a:r>
              <a:rPr lang="en-US" dirty="0" smtClean="0"/>
              <a:t>The state of other organizational systems and whether or not they need to be replaced</a:t>
            </a:r>
          </a:p>
          <a:p>
            <a:r>
              <a:rPr lang="en-US" dirty="0" smtClean="0"/>
              <a:t>The need to comply with external regulations</a:t>
            </a:r>
          </a:p>
          <a:p>
            <a:r>
              <a:rPr lang="en-US" dirty="0" smtClean="0"/>
              <a:t>External competition</a:t>
            </a:r>
          </a:p>
          <a:p>
            <a:r>
              <a:rPr lang="en-US" dirty="0" smtClean="0"/>
              <a:t>Business re-organization</a:t>
            </a:r>
          </a:p>
          <a:p>
            <a:r>
              <a:rPr lang="en-US" dirty="0" smtClean="0"/>
              <a:t>Available budget</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39</a:t>
            </a:fld>
            <a:endParaRPr lang="en-US"/>
          </a:p>
        </p:txBody>
      </p:sp>
      <p:sp>
        <p:nvSpPr>
          <p:cNvPr id="6" name="Date Placeholder 5"/>
          <p:cNvSpPr>
            <a:spLocks noGrp="1"/>
          </p:cNvSpPr>
          <p:nvPr>
            <p:ph type="dt" sz="half" idx="10"/>
          </p:nvPr>
        </p:nvSpPr>
        <p:spPr/>
        <p:txBody>
          <a:bodyPr/>
          <a:lstStyle/>
          <a:p>
            <a:fld id="{CE416D04-9333-4A09-AC8C-EE940D001843}"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system</a:t>
            </a:r>
            <a:endParaRPr lang="en-US" dirty="0"/>
          </a:p>
        </p:txBody>
      </p:sp>
      <p:sp>
        <p:nvSpPr>
          <p:cNvPr id="3" name="Content Placeholder 2"/>
          <p:cNvSpPr>
            <a:spLocks noGrp="1"/>
          </p:cNvSpPr>
          <p:nvPr>
            <p:ph idx="1"/>
          </p:nvPr>
        </p:nvSpPr>
        <p:spPr/>
        <p:txBody>
          <a:bodyPr/>
          <a:lstStyle/>
          <a:p>
            <a:r>
              <a:rPr lang="en-US" dirty="0" smtClean="0"/>
              <a:t>Technical computer-based systems</a:t>
            </a:r>
          </a:p>
          <a:p>
            <a:pPr lvl="1"/>
            <a:r>
              <a:rPr lang="en-US" dirty="0" smtClean="0"/>
              <a:t>Include hardware and software but not humans or organizational processes.</a:t>
            </a:r>
          </a:p>
          <a:p>
            <a:pPr lvl="1"/>
            <a:r>
              <a:rPr lang="en-US" dirty="0" smtClean="0"/>
              <a:t>Off the shelf applications, control systems, etc.</a:t>
            </a:r>
          </a:p>
          <a:p>
            <a:r>
              <a:rPr lang="en-US" dirty="0" smtClean="0"/>
              <a:t>Sociotechnical systems</a:t>
            </a:r>
          </a:p>
          <a:p>
            <a:pPr lvl="1"/>
            <a:r>
              <a:rPr lang="en-US" dirty="0" smtClean="0"/>
              <a:t>Include technical systems plus people who use and manage these systems and the organizations that own the systems and set policies for their use.</a:t>
            </a:r>
          </a:p>
          <a:p>
            <a:pPr lvl="1"/>
            <a:r>
              <a:rPr lang="en-US" dirty="0" smtClean="0"/>
              <a:t>Business systems, command and control systems, etc.</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a:t>
            </a:fld>
            <a:endParaRPr lang="en-US"/>
          </a:p>
        </p:txBody>
      </p:sp>
      <p:sp>
        <p:nvSpPr>
          <p:cNvPr id="6" name="Date Placeholder 5"/>
          <p:cNvSpPr>
            <a:spLocks noGrp="1"/>
          </p:cNvSpPr>
          <p:nvPr>
            <p:ph type="dt" sz="half" idx="10"/>
          </p:nvPr>
        </p:nvSpPr>
        <p:spPr/>
        <p:txBody>
          <a:bodyPr/>
          <a:lstStyle/>
          <a:p>
            <a:fld id="{59A5DC30-A76E-4C39-9038-E28322ABDF62}" type="datetime1">
              <a:rPr lang="en-US" smtClean="0"/>
              <a:t>4/12/2022</a:t>
            </a:fld>
            <a:endParaRPr lang="en-US"/>
          </a:p>
        </p:txBody>
      </p:sp>
    </p:spTree>
    <p:extLst>
      <p:ext uri="{BB962C8B-B14F-4D97-AF65-F5344CB8AC3E}">
        <p14:creationId xmlns:p14="http://schemas.microsoft.com/office/powerpoint/2010/main" val="63809685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a:lstStyle/>
          <a:p>
            <a:r>
              <a:rPr lang="en-GB" dirty="0" smtClean="0"/>
              <a:t>Procurement and development</a:t>
            </a:r>
            <a:endParaRPr lang="en-GB" dirty="0"/>
          </a:p>
        </p:txBody>
      </p:sp>
      <p:sp>
        <p:nvSpPr>
          <p:cNvPr id="70659" name="Rectangle 3"/>
          <p:cNvSpPr>
            <a:spLocks noGrp="1" noChangeArrowheads="1"/>
          </p:cNvSpPr>
          <p:nvPr>
            <p:ph idx="1"/>
          </p:nvPr>
        </p:nvSpPr>
        <p:spPr>
          <a:noFill/>
          <a:ln/>
        </p:spPr>
        <p:txBody>
          <a:bodyPr/>
          <a:lstStyle/>
          <a:p>
            <a:pPr>
              <a:lnSpc>
                <a:spcPct val="90000"/>
              </a:lnSpc>
            </a:pPr>
            <a:r>
              <a:rPr lang="en-GB" sz="2400" dirty="0" smtClean="0"/>
              <a:t>It is </a:t>
            </a:r>
            <a:r>
              <a:rPr lang="en-GB" sz="2400" dirty="0"/>
              <a:t>usually necessary </a:t>
            </a:r>
            <a:r>
              <a:rPr lang="en-GB" sz="2400" dirty="0" smtClean="0"/>
              <a:t>to develop a conceptual design document and high-level requirements before </a:t>
            </a:r>
            <a:r>
              <a:rPr lang="en-GB" sz="2400" dirty="0"/>
              <a:t>procurement</a:t>
            </a:r>
          </a:p>
          <a:p>
            <a:pPr lvl="1">
              <a:lnSpc>
                <a:spcPct val="90000"/>
              </a:lnSpc>
            </a:pPr>
            <a:r>
              <a:rPr lang="en-GB" sz="2000" dirty="0"/>
              <a:t>You need a specification to let a contract for system development</a:t>
            </a:r>
          </a:p>
          <a:p>
            <a:pPr lvl="1">
              <a:lnSpc>
                <a:spcPct val="90000"/>
              </a:lnSpc>
            </a:pPr>
            <a:r>
              <a:rPr lang="en-GB" sz="2000" dirty="0"/>
              <a:t>The specification may allow you to buy a commercial off-the-shelf (COTS) system. Almost always cheaper than developing a system from scratch</a:t>
            </a:r>
          </a:p>
          <a:p>
            <a:pPr>
              <a:lnSpc>
                <a:spcPct val="90000"/>
              </a:lnSpc>
            </a:pPr>
            <a:r>
              <a:rPr lang="en-US" sz="2400" dirty="0"/>
              <a:t>Large complex systems usually consist of a mix of off the shelf and specially designed components. The procurement processes for these different types of component are usually different.</a:t>
            </a:r>
            <a:endParaRPr lang="en-GB" sz="2400" dirty="0"/>
          </a:p>
        </p:txBody>
      </p:sp>
      <p:sp>
        <p:nvSpPr>
          <p:cNvPr id="2" name="Date Placeholder 1"/>
          <p:cNvSpPr>
            <a:spLocks noGrp="1"/>
          </p:cNvSpPr>
          <p:nvPr>
            <p:ph type="dt" sz="half" idx="10"/>
          </p:nvPr>
        </p:nvSpPr>
        <p:spPr/>
        <p:txBody>
          <a:bodyPr/>
          <a:lstStyle/>
          <a:p>
            <a:fld id="{3942F7E8-830F-4B99-9CC0-08203D88C4F5}"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system</a:t>
            </a:r>
            <a:endParaRPr lang="en-US" dirty="0"/>
          </a:p>
        </p:txBody>
      </p:sp>
      <p:sp>
        <p:nvSpPr>
          <p:cNvPr id="3" name="Content Placeholder 2"/>
          <p:cNvSpPr>
            <a:spLocks noGrp="1"/>
          </p:cNvSpPr>
          <p:nvPr>
            <p:ph idx="1"/>
          </p:nvPr>
        </p:nvSpPr>
        <p:spPr/>
        <p:txBody>
          <a:bodyPr/>
          <a:lstStyle/>
          <a:p>
            <a:r>
              <a:rPr lang="en-GB" dirty="0"/>
              <a:t>Off-the-shelf applications that may be used without change and which need only minimal configuration for use.</a:t>
            </a:r>
          </a:p>
          <a:p>
            <a:r>
              <a:rPr lang="en-GB" dirty="0" smtClean="0"/>
              <a:t>Configurable </a:t>
            </a:r>
            <a:r>
              <a:rPr lang="en-GB" dirty="0"/>
              <a:t>application or ERP systems that have to be modified or adapted for use either by modifying the code or by using inbuilt configuration features, such as process definitions and rules.</a:t>
            </a:r>
          </a:p>
          <a:p>
            <a:r>
              <a:rPr lang="en-GB" dirty="0" smtClean="0"/>
              <a:t>Custom </a:t>
            </a:r>
            <a:r>
              <a:rPr lang="en-GB" dirty="0"/>
              <a:t>systems that have to be designed and implemented specially for use.</a:t>
            </a:r>
          </a:p>
          <a:p>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41</a:t>
            </a:fld>
            <a:endParaRPr lang="en-US"/>
          </a:p>
        </p:txBody>
      </p:sp>
      <p:sp>
        <p:nvSpPr>
          <p:cNvPr id="6" name="Date Placeholder 5"/>
          <p:cNvSpPr>
            <a:spLocks noGrp="1"/>
          </p:cNvSpPr>
          <p:nvPr>
            <p:ph type="dt" sz="half" idx="10"/>
          </p:nvPr>
        </p:nvSpPr>
        <p:spPr/>
        <p:txBody>
          <a:bodyPr/>
          <a:lstStyle/>
          <a:p>
            <a:fld id="{57F00012-8DAB-4889-9414-BDB1602C74E2}" type="datetime1">
              <a:rPr lang="en-US" smtClean="0"/>
              <a:t>4/12/2022</a:t>
            </a:fld>
            <a:endParaRPr lang="en-US"/>
          </a:p>
        </p:txBody>
      </p:sp>
    </p:spTree>
    <p:extLst>
      <p:ext uri="{BB962C8B-B14F-4D97-AF65-F5344CB8AC3E}">
        <p14:creationId xmlns:p14="http://schemas.microsoft.com/office/powerpoint/2010/main" val="644388615"/>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procurement </a:t>
            </a:r>
            <a:r>
              <a:rPr lang="en-US" dirty="0" smtClean="0"/>
              <a:t>processes</a:t>
            </a:r>
            <a:endParaRPr lang="en-US" dirty="0"/>
          </a:p>
        </p:txBody>
      </p:sp>
      <p:sp>
        <p:nvSpPr>
          <p:cNvPr id="6" name="Footer Placeholder 5"/>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42</a:t>
            </a:fld>
            <a:endParaRPr lang="en-US"/>
          </a:p>
        </p:txBody>
      </p:sp>
      <p:pic>
        <p:nvPicPr>
          <p:cNvPr id="7" name="Picture 6" descr="19.9 Procurement proces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00685"/>
            <a:ext cx="8063221" cy="5220790"/>
          </a:xfrm>
          <a:prstGeom prst="rect">
            <a:avLst/>
          </a:prstGeom>
        </p:spPr>
      </p:pic>
      <p:sp>
        <p:nvSpPr>
          <p:cNvPr id="3" name="Date Placeholder 2"/>
          <p:cNvSpPr>
            <a:spLocks noGrp="1"/>
          </p:cNvSpPr>
          <p:nvPr>
            <p:ph type="dt" sz="half" idx="10"/>
          </p:nvPr>
        </p:nvSpPr>
        <p:spPr/>
        <p:txBody>
          <a:bodyPr/>
          <a:lstStyle/>
          <a:p>
            <a:fld id="{9BD246E9-ECD5-43D1-AC6C-47FAC52E55D4}"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Procurement issues</a:t>
            </a:r>
          </a:p>
        </p:txBody>
      </p:sp>
      <p:sp>
        <p:nvSpPr>
          <p:cNvPr id="80899" name="Rectangle 3"/>
          <p:cNvSpPr>
            <a:spLocks noGrp="1" noChangeArrowheads="1"/>
          </p:cNvSpPr>
          <p:nvPr>
            <p:ph idx="1"/>
          </p:nvPr>
        </p:nvSpPr>
        <p:spPr/>
        <p:txBody>
          <a:bodyPr/>
          <a:lstStyle/>
          <a:p>
            <a:r>
              <a:rPr lang="en-GB" dirty="0"/>
              <a:t>Organizations often have an approved and recommended set of application software that has been checked by the IT department. </a:t>
            </a:r>
            <a:endParaRPr lang="en-GB" dirty="0" smtClean="0"/>
          </a:p>
          <a:p>
            <a:pPr lvl="1"/>
            <a:r>
              <a:rPr lang="en-GB" dirty="0" smtClean="0"/>
              <a:t>It </a:t>
            </a:r>
            <a:r>
              <a:rPr lang="en-GB" dirty="0"/>
              <a:t>is usually possible to buy or acquire open source software from this set directly without the need for detailed justification. </a:t>
            </a:r>
            <a:endParaRPr lang="en-GB" dirty="0" smtClean="0"/>
          </a:p>
          <a:p>
            <a:pPr lvl="1"/>
            <a:r>
              <a:rPr lang="en-GB" dirty="0"/>
              <a:t>There are no detailed requirements and the users adapt to the features of the chosen application.</a:t>
            </a:r>
            <a:r>
              <a:rPr lang="en-GB" b="1" dirty="0"/>
              <a:t> </a:t>
            </a:r>
            <a:endParaRPr lang="en-GB" b="1" dirty="0" smtClean="0"/>
          </a:p>
          <a:p>
            <a:r>
              <a:rPr lang="en-GB" dirty="0"/>
              <a:t>Off-the-shelf components do not usually match requirements </a:t>
            </a:r>
            <a:r>
              <a:rPr lang="en-GB" dirty="0" smtClean="0"/>
              <a:t>exactly. </a:t>
            </a:r>
          </a:p>
          <a:p>
            <a:pPr lvl="1"/>
            <a:r>
              <a:rPr lang="en-GB" dirty="0" smtClean="0"/>
              <a:t>Choosing a </a:t>
            </a:r>
            <a:r>
              <a:rPr lang="en-GB" dirty="0"/>
              <a:t>system means that you have to find the closest match between the system requirements and the facilities offered by off-the-shelf systems. </a:t>
            </a:r>
          </a:p>
        </p:txBody>
      </p:sp>
      <p:sp>
        <p:nvSpPr>
          <p:cNvPr id="2" name="Date Placeholder 1"/>
          <p:cNvSpPr>
            <a:spLocks noGrp="1"/>
          </p:cNvSpPr>
          <p:nvPr>
            <p:ph type="dt" sz="half" idx="10"/>
          </p:nvPr>
        </p:nvSpPr>
        <p:spPr/>
        <p:txBody>
          <a:bodyPr/>
          <a:lstStyle/>
          <a:p>
            <a:fld id="{58AC936B-116B-443F-B925-D36B14A398BB}"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43</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 issues (2)</a:t>
            </a:r>
            <a:endParaRPr lang="en-US" dirty="0"/>
          </a:p>
        </p:txBody>
      </p:sp>
      <p:sp>
        <p:nvSpPr>
          <p:cNvPr id="3" name="Content Placeholder 2"/>
          <p:cNvSpPr>
            <a:spLocks noGrp="1"/>
          </p:cNvSpPr>
          <p:nvPr>
            <p:ph idx="1"/>
          </p:nvPr>
        </p:nvSpPr>
        <p:spPr/>
        <p:txBody>
          <a:bodyPr/>
          <a:lstStyle/>
          <a:p>
            <a:r>
              <a:rPr lang="en-GB" dirty="0"/>
              <a:t>When a system is to be built specially, the specification of requirements is part of the contract for the system being acquired. </a:t>
            </a:r>
            <a:endParaRPr lang="en-GB" dirty="0" smtClean="0"/>
          </a:p>
          <a:p>
            <a:pPr lvl="1"/>
            <a:r>
              <a:rPr lang="en-GB" dirty="0" smtClean="0"/>
              <a:t>It </a:t>
            </a:r>
            <a:r>
              <a:rPr lang="en-GB" dirty="0"/>
              <a:t>is therefore a legal as well as a technical document. </a:t>
            </a:r>
          </a:p>
          <a:p>
            <a:pPr lvl="1"/>
            <a:r>
              <a:rPr lang="en-GB" dirty="0" smtClean="0"/>
              <a:t>The </a:t>
            </a:r>
            <a:r>
              <a:rPr lang="en-GB" dirty="0"/>
              <a:t>requirements document is critical and procurement processes of this type usually take a considerable amount of time.   </a:t>
            </a:r>
            <a:endParaRPr lang="en-GB" dirty="0" smtClean="0"/>
          </a:p>
          <a:p>
            <a:r>
              <a:rPr lang="en-GB" dirty="0"/>
              <a:t>For public sector systems especially, there are detailed rules and regulations that affect the procurement of systems. </a:t>
            </a:r>
            <a:endParaRPr lang="en-GB" dirty="0" smtClean="0"/>
          </a:p>
          <a:p>
            <a:pPr lvl="1"/>
            <a:r>
              <a:rPr lang="en-GB" dirty="0" smtClean="0"/>
              <a:t>These force the development of detailed requirements and make agile development difficult</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44</a:t>
            </a:fld>
            <a:endParaRPr lang="en-US"/>
          </a:p>
        </p:txBody>
      </p:sp>
      <p:sp>
        <p:nvSpPr>
          <p:cNvPr id="6" name="Date Placeholder 5"/>
          <p:cNvSpPr>
            <a:spLocks noGrp="1"/>
          </p:cNvSpPr>
          <p:nvPr>
            <p:ph type="dt" sz="half" idx="10"/>
          </p:nvPr>
        </p:nvSpPr>
        <p:spPr/>
        <p:txBody>
          <a:bodyPr/>
          <a:lstStyle/>
          <a:p>
            <a:fld id="{C4DDB5A3-0E6A-4082-A5F6-B36A0D91E6CD}" type="datetime1">
              <a:rPr lang="en-US" smtClean="0"/>
              <a:t>4/12/2022</a:t>
            </a:fld>
            <a:endParaRPr lang="en-US"/>
          </a:p>
        </p:txBody>
      </p:sp>
    </p:spTree>
    <p:extLst>
      <p:ext uri="{BB962C8B-B14F-4D97-AF65-F5344CB8AC3E}">
        <p14:creationId xmlns:p14="http://schemas.microsoft.com/office/powerpoint/2010/main" val="2957982435"/>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 issues (3)</a:t>
            </a:r>
            <a:endParaRPr lang="en-US" dirty="0"/>
          </a:p>
        </p:txBody>
      </p:sp>
      <p:sp>
        <p:nvSpPr>
          <p:cNvPr id="3" name="Content Placeholder 2"/>
          <p:cNvSpPr>
            <a:spLocks noGrp="1"/>
          </p:cNvSpPr>
          <p:nvPr>
            <p:ph idx="1"/>
          </p:nvPr>
        </p:nvSpPr>
        <p:spPr/>
        <p:txBody>
          <a:bodyPr/>
          <a:lstStyle/>
          <a:p>
            <a:r>
              <a:rPr lang="en-GB" dirty="0"/>
              <a:t>For application systems that require change or for custom systems there is usually a contract negotiation period where the customer and supplier negotiate the terms and conditions for the development of the system. </a:t>
            </a:r>
            <a:endParaRPr lang="en-GB" dirty="0" smtClean="0"/>
          </a:p>
          <a:p>
            <a:pPr lvl="1"/>
            <a:r>
              <a:rPr lang="en-GB" dirty="0"/>
              <a:t>During this process, requirements changes may be agreed to reduce the overall costs and avoid some development problems. </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45</a:t>
            </a:fld>
            <a:endParaRPr lang="en-US"/>
          </a:p>
        </p:txBody>
      </p:sp>
      <p:sp>
        <p:nvSpPr>
          <p:cNvPr id="6" name="Date Placeholder 5"/>
          <p:cNvSpPr>
            <a:spLocks noGrp="1"/>
          </p:cNvSpPr>
          <p:nvPr>
            <p:ph type="dt" sz="half" idx="10"/>
          </p:nvPr>
        </p:nvSpPr>
        <p:spPr/>
        <p:txBody>
          <a:bodyPr/>
          <a:lstStyle/>
          <a:p>
            <a:fld id="{D4BCFB06-3109-4B6C-9A59-8D6C1464F750}" type="datetime1">
              <a:rPr lang="en-US" smtClean="0"/>
              <a:t>4/12/2022</a:t>
            </a:fld>
            <a:endParaRPr lang="en-US"/>
          </a:p>
        </p:txBody>
      </p:sp>
    </p:spTree>
    <p:extLst>
      <p:ext uri="{BB962C8B-B14F-4D97-AF65-F5344CB8AC3E}">
        <p14:creationId xmlns:p14="http://schemas.microsoft.com/office/powerpoint/2010/main" val="2234054537"/>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 decisions</a:t>
            </a:r>
            <a:endParaRPr lang="en-US" dirty="0"/>
          </a:p>
        </p:txBody>
      </p:sp>
      <p:sp>
        <p:nvSpPr>
          <p:cNvPr id="3" name="Content Placeholder 2"/>
          <p:cNvSpPr>
            <a:spLocks noGrp="1"/>
          </p:cNvSpPr>
          <p:nvPr>
            <p:ph idx="1"/>
          </p:nvPr>
        </p:nvSpPr>
        <p:spPr/>
        <p:txBody>
          <a:bodyPr/>
          <a:lstStyle/>
          <a:p>
            <a:r>
              <a:rPr lang="en-GB" dirty="0"/>
              <a:t>Decisions made at the procurement stage of the systems engineering process are critical for later stages in that process. </a:t>
            </a:r>
            <a:endParaRPr lang="en-GB" dirty="0" smtClean="0"/>
          </a:p>
          <a:p>
            <a:pPr lvl="1"/>
            <a:r>
              <a:rPr lang="en-GB" dirty="0" smtClean="0"/>
              <a:t>Poor </a:t>
            </a:r>
            <a:r>
              <a:rPr lang="en-GB" dirty="0"/>
              <a:t>procurement decisions often lead to problems such as late delivery of a system and the development of systems that are unsuited to their operational environment.  </a:t>
            </a:r>
            <a:endParaRPr lang="en-GB" dirty="0" smtClean="0"/>
          </a:p>
          <a:p>
            <a:pPr lvl="1"/>
            <a:r>
              <a:rPr lang="en-GB" dirty="0" smtClean="0"/>
              <a:t>If </a:t>
            </a:r>
            <a:r>
              <a:rPr lang="en-GB" dirty="0"/>
              <a:t>the wrong system or the wrong supplier is chosen then the technical processes of system and software engineering become more complex.</a:t>
            </a:r>
          </a:p>
          <a:p>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46</a:t>
            </a:fld>
            <a:endParaRPr lang="en-US"/>
          </a:p>
        </p:txBody>
      </p:sp>
      <p:sp>
        <p:nvSpPr>
          <p:cNvPr id="6" name="Date Placeholder 5"/>
          <p:cNvSpPr>
            <a:spLocks noGrp="1"/>
          </p:cNvSpPr>
          <p:nvPr>
            <p:ph type="dt" sz="half" idx="10"/>
          </p:nvPr>
        </p:nvSpPr>
        <p:spPr/>
        <p:txBody>
          <a:bodyPr/>
          <a:lstStyle/>
          <a:p>
            <a:fld id="{8DDF0F81-2A54-4B26-B790-D64E6C22AF42}" type="datetime1">
              <a:rPr lang="en-US" smtClean="0"/>
              <a:t>4/12/2022</a:t>
            </a:fld>
            <a:endParaRPr lang="en-US"/>
          </a:p>
        </p:txBody>
      </p:sp>
    </p:spTree>
    <p:extLst>
      <p:ext uri="{BB962C8B-B14F-4D97-AF65-F5344CB8AC3E}">
        <p14:creationId xmlns:p14="http://schemas.microsoft.com/office/powerpoint/2010/main" val="304701386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0322"/>
            <a:ext cx="8229600" cy="1143000"/>
          </a:xfrm>
        </p:spPr>
        <p:txBody>
          <a:bodyPr/>
          <a:lstStyle/>
          <a:p>
            <a:pPr algn="ctr"/>
            <a:r>
              <a:rPr lang="en-US" dirty="0" smtClean="0"/>
              <a:t>System development</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47</a:t>
            </a:fld>
            <a:endParaRPr lang="en-US"/>
          </a:p>
        </p:txBody>
      </p:sp>
      <p:sp>
        <p:nvSpPr>
          <p:cNvPr id="3" name="Date Placeholder 2"/>
          <p:cNvSpPr>
            <a:spLocks noGrp="1"/>
          </p:cNvSpPr>
          <p:nvPr>
            <p:ph type="dt" sz="half" idx="10"/>
          </p:nvPr>
        </p:nvSpPr>
        <p:spPr/>
        <p:txBody>
          <a:bodyPr/>
          <a:lstStyle/>
          <a:p>
            <a:fld id="{3F0E9CD8-1D04-4563-81D9-7F54719E28FC}" type="datetime1">
              <a:rPr lang="en-US" smtClean="0"/>
              <a:t>4/12/2022</a:t>
            </a:fld>
            <a:endParaRPr lang="en-US"/>
          </a:p>
        </p:txBody>
      </p:sp>
    </p:spTree>
    <p:extLst>
      <p:ext uri="{BB962C8B-B14F-4D97-AF65-F5344CB8AC3E}">
        <p14:creationId xmlns:p14="http://schemas.microsoft.com/office/powerpoint/2010/main" val="1377815652"/>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GB" dirty="0" smtClean="0"/>
              <a:t>System development</a:t>
            </a:r>
            <a:endParaRPr lang="en-GB" dirty="0"/>
          </a:p>
        </p:txBody>
      </p:sp>
      <p:sp>
        <p:nvSpPr>
          <p:cNvPr id="21507" name="Rectangle 3"/>
          <p:cNvSpPr>
            <a:spLocks noGrp="1" noChangeArrowheads="1"/>
          </p:cNvSpPr>
          <p:nvPr>
            <p:ph idx="1"/>
          </p:nvPr>
        </p:nvSpPr>
        <p:spPr>
          <a:noFill/>
          <a:ln/>
        </p:spPr>
        <p:txBody>
          <a:bodyPr/>
          <a:lstStyle/>
          <a:p>
            <a:r>
              <a:rPr lang="en-GB" sz="2400" dirty="0"/>
              <a:t>Usually follows a</a:t>
            </a:r>
            <a:r>
              <a:rPr lang="en-GB" sz="2400" dirty="0" smtClean="0"/>
              <a:t> plan-driven approach because </a:t>
            </a:r>
            <a:r>
              <a:rPr lang="en-GB" sz="2400" dirty="0"/>
              <a:t>of the need for parallel development of different parts of the system</a:t>
            </a:r>
          </a:p>
          <a:p>
            <a:pPr lvl="1"/>
            <a:r>
              <a:rPr lang="en-GB" sz="2000" dirty="0"/>
              <a:t>Little scope for iteration between phases because hardware changes are very expensive. Software may have to compensate for hardware problems.</a:t>
            </a:r>
          </a:p>
          <a:p>
            <a:r>
              <a:rPr lang="en-GB" sz="2400" dirty="0"/>
              <a:t>Inevitably involves engineers from different disciplines who must work together</a:t>
            </a:r>
          </a:p>
          <a:p>
            <a:pPr lvl="1"/>
            <a:r>
              <a:rPr lang="en-GB" sz="2000" dirty="0"/>
              <a:t>Much scope for misunderstanding here.</a:t>
            </a:r>
            <a:r>
              <a:rPr lang="en-GB" sz="2000" dirty="0" smtClean="0"/>
              <a:t> </a:t>
            </a:r>
          </a:p>
          <a:p>
            <a:pPr lvl="1"/>
            <a:r>
              <a:rPr lang="en-GB" dirty="0" smtClean="0"/>
              <a:t>As explained, d</a:t>
            </a:r>
            <a:r>
              <a:rPr lang="en-GB" sz="2000" dirty="0" smtClean="0"/>
              <a:t>ifferent </a:t>
            </a:r>
            <a:r>
              <a:rPr lang="en-GB" sz="2000" dirty="0"/>
              <a:t>disciplines use a different vocabulary and much negotiation is required. Engineers may have personal agendas to fulfil.</a:t>
            </a:r>
          </a:p>
        </p:txBody>
      </p:sp>
      <p:sp>
        <p:nvSpPr>
          <p:cNvPr id="2" name="Date Placeholder 1"/>
          <p:cNvSpPr>
            <a:spLocks noGrp="1"/>
          </p:cNvSpPr>
          <p:nvPr>
            <p:ph type="dt" sz="half" idx="10"/>
          </p:nvPr>
        </p:nvSpPr>
        <p:spPr/>
        <p:txBody>
          <a:bodyPr/>
          <a:lstStyle/>
          <a:p>
            <a:fld id="{B60B44C7-2009-47F3-928B-B4DD94882BC4}"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48</a:t>
            </a:fld>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t>
            </a:r>
            <a:r>
              <a:rPr lang="en-US" dirty="0"/>
              <a:t>development</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49</a:t>
            </a:fld>
            <a:endParaRPr lang="en-US"/>
          </a:p>
        </p:txBody>
      </p:sp>
      <p:pic>
        <p:nvPicPr>
          <p:cNvPr id="7" name="Picture 6" descr="19.10 Systems development proc.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882" y="2101532"/>
            <a:ext cx="7982289" cy="3378012"/>
          </a:xfrm>
          <a:prstGeom prst="rect">
            <a:avLst/>
          </a:prstGeom>
        </p:spPr>
      </p:pic>
      <p:sp>
        <p:nvSpPr>
          <p:cNvPr id="3" name="Date Placeholder 2"/>
          <p:cNvSpPr>
            <a:spLocks noGrp="1"/>
          </p:cNvSpPr>
          <p:nvPr>
            <p:ph type="dt" sz="half" idx="10"/>
          </p:nvPr>
        </p:nvSpPr>
        <p:spPr/>
        <p:txBody>
          <a:bodyPr/>
          <a:lstStyle/>
          <a:p>
            <a:fld id="{00D5B187-14E4-4016-B078-1351D79EBC14}"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engineering</a:t>
            </a:r>
            <a:endParaRPr lang="en-US" dirty="0"/>
          </a:p>
        </p:txBody>
      </p:sp>
      <p:sp>
        <p:nvSpPr>
          <p:cNvPr id="3" name="Content Placeholder 2"/>
          <p:cNvSpPr>
            <a:spLocks noGrp="1"/>
          </p:cNvSpPr>
          <p:nvPr>
            <p:ph idx="1"/>
          </p:nvPr>
        </p:nvSpPr>
        <p:spPr/>
        <p:txBody>
          <a:bodyPr/>
          <a:lstStyle/>
          <a:p>
            <a:r>
              <a:rPr lang="en-US" dirty="0" smtClean="0"/>
              <a:t>Procuring, specifying, designing, implementing, validating, deploying and maintaining sociotechnical systems.</a:t>
            </a:r>
          </a:p>
          <a:p>
            <a:r>
              <a:rPr lang="en-US" dirty="0" smtClean="0"/>
              <a:t>Concerned with the services provided by the system, constraints on its construction and operation and the ways in which it is used to fulfil its purpose or purposes.</a:t>
            </a:r>
          </a:p>
          <a:p>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a:t>
            </a:fld>
            <a:endParaRPr lang="en-US"/>
          </a:p>
        </p:txBody>
      </p:sp>
      <p:sp>
        <p:nvSpPr>
          <p:cNvPr id="6" name="Date Placeholder 5"/>
          <p:cNvSpPr>
            <a:spLocks noGrp="1"/>
          </p:cNvSpPr>
          <p:nvPr>
            <p:ph type="dt" sz="half" idx="10"/>
          </p:nvPr>
        </p:nvSpPr>
        <p:spPr/>
        <p:txBody>
          <a:bodyPr/>
          <a:lstStyle/>
          <a:p>
            <a:fld id="{D9684E56-E89C-4430-9A63-52E77B8AC6AD}" type="datetime1">
              <a:rPr lang="en-US" smtClean="0"/>
              <a:t>4/12/2022</a:t>
            </a:fld>
            <a:endParaRPr lang="en-US"/>
          </a:p>
        </p:txBody>
      </p:sp>
    </p:spTree>
    <p:extLst>
      <p:ext uri="{BB962C8B-B14F-4D97-AF65-F5344CB8AC3E}">
        <p14:creationId xmlns:p14="http://schemas.microsoft.com/office/powerpoint/2010/main" val="2402147111"/>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GB" dirty="0"/>
              <a:t>The system </a:t>
            </a:r>
            <a:r>
              <a:rPr lang="en-GB" dirty="0" smtClean="0"/>
              <a:t>development process</a:t>
            </a:r>
            <a:endParaRPr lang="en-GB" dirty="0"/>
          </a:p>
        </p:txBody>
      </p:sp>
      <p:sp>
        <p:nvSpPr>
          <p:cNvPr id="29699" name="Rectangle 3"/>
          <p:cNvSpPr>
            <a:spLocks noGrp="1" noChangeArrowheads="1"/>
          </p:cNvSpPr>
          <p:nvPr>
            <p:ph idx="1"/>
          </p:nvPr>
        </p:nvSpPr>
        <p:spPr>
          <a:noFill/>
          <a:ln/>
        </p:spPr>
        <p:txBody>
          <a:bodyPr/>
          <a:lstStyle/>
          <a:p>
            <a:r>
              <a:rPr lang="en-GB" dirty="0" smtClean="0"/>
              <a:t>Requirements engineering</a:t>
            </a:r>
          </a:p>
          <a:p>
            <a:pPr lvl="1"/>
            <a:r>
              <a:rPr lang="en-GB" dirty="0" smtClean="0"/>
              <a:t>The process of refining, analysing and documenting the high-level and business requirements identified in the conceptual design </a:t>
            </a:r>
          </a:p>
          <a:p>
            <a:r>
              <a:rPr lang="en-GB" dirty="0" smtClean="0"/>
              <a:t>Architectural design</a:t>
            </a:r>
          </a:p>
          <a:p>
            <a:pPr lvl="1"/>
            <a:r>
              <a:rPr lang="en-GB" dirty="0" smtClean="0"/>
              <a:t>Establishing the overall architecture of the system, identifying components and their relationships</a:t>
            </a:r>
          </a:p>
          <a:p>
            <a:r>
              <a:rPr lang="en-GB" dirty="0" smtClean="0"/>
              <a:t>Requirements partitioning</a:t>
            </a:r>
          </a:p>
          <a:p>
            <a:pPr lvl="1"/>
            <a:r>
              <a:rPr lang="en-GB" dirty="0"/>
              <a:t>D</a:t>
            </a:r>
            <a:r>
              <a:rPr lang="en-GB" dirty="0" smtClean="0"/>
              <a:t>eciding </a:t>
            </a:r>
            <a:r>
              <a:rPr lang="en-GB" dirty="0"/>
              <a:t>which subsystems (identified in the system architecture) are responsible for implementing the system requirements </a:t>
            </a:r>
          </a:p>
        </p:txBody>
      </p:sp>
      <p:sp>
        <p:nvSpPr>
          <p:cNvPr id="2" name="Date Placeholder 1"/>
          <p:cNvSpPr>
            <a:spLocks noGrp="1"/>
          </p:cNvSpPr>
          <p:nvPr>
            <p:ph type="dt" sz="half" idx="10"/>
          </p:nvPr>
        </p:nvSpPr>
        <p:spPr/>
        <p:txBody>
          <a:bodyPr/>
          <a:lstStyle/>
          <a:p>
            <a:fld id="{574CB85D-4904-4415-BECC-101A4384DB61}"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50</a:t>
            </a:fld>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system development process (2)</a:t>
            </a:r>
            <a:endParaRPr lang="en-US" dirty="0"/>
          </a:p>
        </p:txBody>
      </p:sp>
      <p:sp>
        <p:nvSpPr>
          <p:cNvPr id="3" name="Content Placeholder 2"/>
          <p:cNvSpPr>
            <a:spLocks noGrp="1"/>
          </p:cNvSpPr>
          <p:nvPr>
            <p:ph idx="1"/>
          </p:nvPr>
        </p:nvSpPr>
        <p:spPr/>
        <p:txBody>
          <a:bodyPr/>
          <a:lstStyle/>
          <a:p>
            <a:r>
              <a:rPr lang="en-US" dirty="0" smtClean="0"/>
              <a:t>Subsystem engineering</a:t>
            </a:r>
          </a:p>
          <a:p>
            <a:pPr lvl="1"/>
            <a:r>
              <a:rPr lang="en-GB" dirty="0" smtClean="0"/>
              <a:t>Developing </a:t>
            </a:r>
            <a:r>
              <a:rPr lang="en-GB" dirty="0"/>
              <a:t>the software components of the system, configuring off-the-shelf hardware and software, </a:t>
            </a:r>
            <a:r>
              <a:rPr lang="en-GB" dirty="0" smtClean="0"/>
              <a:t>defining </a:t>
            </a:r>
            <a:r>
              <a:rPr lang="en-GB" dirty="0"/>
              <a:t>the operational processes for the system and re-designing </a:t>
            </a:r>
            <a:r>
              <a:rPr lang="en-GB" dirty="0" smtClean="0"/>
              <a:t>business processes</a:t>
            </a:r>
            <a:endParaRPr lang="en-US" dirty="0" smtClean="0"/>
          </a:p>
          <a:p>
            <a:r>
              <a:rPr lang="en-US" dirty="0" smtClean="0"/>
              <a:t>System integration</a:t>
            </a:r>
          </a:p>
          <a:p>
            <a:pPr lvl="1"/>
            <a:r>
              <a:rPr lang="en-GB" dirty="0"/>
              <a:t>P</a:t>
            </a:r>
            <a:r>
              <a:rPr lang="en-GB" dirty="0" smtClean="0"/>
              <a:t>utting </a:t>
            </a:r>
            <a:r>
              <a:rPr lang="en-GB" dirty="0"/>
              <a:t>together system elements to create a new system </a:t>
            </a:r>
            <a:endParaRPr lang="en-US" dirty="0" smtClean="0"/>
          </a:p>
          <a:p>
            <a:r>
              <a:rPr lang="en-US" dirty="0" smtClean="0"/>
              <a:t>System testing</a:t>
            </a:r>
          </a:p>
          <a:p>
            <a:pPr lvl="1"/>
            <a:r>
              <a:rPr lang="en-GB" dirty="0" smtClean="0"/>
              <a:t>The </a:t>
            </a:r>
            <a:r>
              <a:rPr lang="en-GB" dirty="0"/>
              <a:t>whole system is tested </a:t>
            </a:r>
            <a:r>
              <a:rPr lang="en-GB" dirty="0" smtClean="0"/>
              <a:t>to discover problems</a:t>
            </a:r>
            <a:endParaRPr lang="en-US" dirty="0" smtClean="0"/>
          </a:p>
          <a:p>
            <a:r>
              <a:rPr lang="en-US" dirty="0" smtClean="0"/>
              <a:t>System deployment</a:t>
            </a:r>
          </a:p>
          <a:p>
            <a:pPr lvl="1"/>
            <a:r>
              <a:rPr lang="en-GB" dirty="0"/>
              <a:t>the process of making the system available to its users, transferring data from existing systems and establishing communications with other systems in the environment </a:t>
            </a:r>
            <a:endParaRPr lang="en-GB" dirty="0" smtClean="0"/>
          </a:p>
          <a:p>
            <a:pPr lvl="1"/>
            <a:endParaRPr lang="en-US" dirty="0"/>
          </a:p>
        </p:txBody>
      </p:sp>
      <p:sp>
        <p:nvSpPr>
          <p:cNvPr id="4" name="Date Placeholder 3"/>
          <p:cNvSpPr>
            <a:spLocks noGrp="1"/>
          </p:cNvSpPr>
          <p:nvPr>
            <p:ph type="dt" sz="half" idx="10"/>
          </p:nvPr>
        </p:nvSpPr>
        <p:spPr/>
        <p:txBody>
          <a:bodyPr/>
          <a:lstStyle/>
          <a:p>
            <a:fld id="{6C5FA869-3151-45BC-9872-3BFCDA0F7F77}"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51</a:t>
            </a:fld>
            <a:endParaRPr lang="en-US"/>
          </a:p>
        </p:txBody>
      </p:sp>
    </p:spTree>
    <p:extLst>
      <p:ext uri="{BB962C8B-B14F-4D97-AF65-F5344CB8AC3E}">
        <p14:creationId xmlns:p14="http://schemas.microsoft.com/office/powerpoint/2010/main" val="1326000945"/>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Requirements and design</a:t>
            </a:r>
          </a:p>
        </p:txBody>
      </p:sp>
      <p:sp>
        <p:nvSpPr>
          <p:cNvPr id="96259" name="Rectangle 3"/>
          <p:cNvSpPr>
            <a:spLocks noGrp="1" noChangeArrowheads="1"/>
          </p:cNvSpPr>
          <p:nvPr>
            <p:ph idx="1"/>
          </p:nvPr>
        </p:nvSpPr>
        <p:spPr/>
        <p:txBody>
          <a:bodyPr/>
          <a:lstStyle/>
          <a:p>
            <a:pPr>
              <a:lnSpc>
                <a:spcPct val="90000"/>
              </a:lnSpc>
            </a:pPr>
            <a:r>
              <a:rPr lang="en-US"/>
              <a:t>Requirements engineering and system design are inextricably linked.</a:t>
            </a:r>
          </a:p>
          <a:p>
            <a:pPr>
              <a:lnSpc>
                <a:spcPct val="90000"/>
              </a:lnSpc>
            </a:pPr>
            <a:r>
              <a:rPr lang="en-US"/>
              <a:t>Constraints posed by the system’s environment and other systems limit design choices so the actual design to be used may be a requirement.</a:t>
            </a:r>
          </a:p>
          <a:p>
            <a:pPr>
              <a:lnSpc>
                <a:spcPct val="90000"/>
              </a:lnSpc>
            </a:pPr>
            <a:r>
              <a:rPr lang="en-US"/>
              <a:t>Initial design may be necessary to structure the requirements.</a:t>
            </a:r>
          </a:p>
          <a:p>
            <a:pPr>
              <a:lnSpc>
                <a:spcPct val="90000"/>
              </a:lnSpc>
            </a:pPr>
            <a:r>
              <a:rPr lang="en-US"/>
              <a:t>As you do design, you learn more about the requirements.</a:t>
            </a:r>
          </a:p>
        </p:txBody>
      </p:sp>
      <p:sp>
        <p:nvSpPr>
          <p:cNvPr id="2" name="Date Placeholder 1"/>
          <p:cNvSpPr>
            <a:spLocks noGrp="1"/>
          </p:cNvSpPr>
          <p:nvPr>
            <p:ph type="dt" sz="half" idx="10"/>
          </p:nvPr>
        </p:nvSpPr>
        <p:spPr/>
        <p:txBody>
          <a:bodyPr/>
          <a:lstStyle/>
          <a:p>
            <a:fld id="{70AFA970-581B-42E7-B375-B0C50DAC4CB5}"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52</a:t>
            </a:fld>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r>
              <a:rPr lang="en-US" dirty="0"/>
              <a:t>and design spiral</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53</a:t>
            </a:fld>
            <a:endParaRPr lang="en-US"/>
          </a:p>
        </p:txBody>
      </p:sp>
      <p:pic>
        <p:nvPicPr>
          <p:cNvPr id="7" name="Picture 6" descr="19.11 Req And Design Spira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369" y="1602823"/>
            <a:ext cx="6663063" cy="4753527"/>
          </a:xfrm>
          <a:prstGeom prst="rect">
            <a:avLst/>
          </a:prstGeom>
        </p:spPr>
      </p:pic>
      <p:sp>
        <p:nvSpPr>
          <p:cNvPr id="3" name="Date Placeholder 2"/>
          <p:cNvSpPr>
            <a:spLocks noGrp="1"/>
          </p:cNvSpPr>
          <p:nvPr>
            <p:ph type="dt" sz="half" idx="10"/>
          </p:nvPr>
        </p:nvSpPr>
        <p:spPr/>
        <p:txBody>
          <a:bodyPr/>
          <a:lstStyle/>
          <a:p>
            <a:fld id="{D31C6850-3735-4F08-85B4-1557F698C416}"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a:lstStyle/>
          <a:p>
            <a:r>
              <a:rPr lang="en-GB" dirty="0" smtClean="0"/>
              <a:t>Subsystem engineering</a:t>
            </a:r>
            <a:endParaRPr lang="en-GB" dirty="0"/>
          </a:p>
        </p:txBody>
      </p:sp>
      <p:sp>
        <p:nvSpPr>
          <p:cNvPr id="32771" name="Rectangle 3"/>
          <p:cNvSpPr>
            <a:spLocks noGrp="1" noChangeArrowheads="1"/>
          </p:cNvSpPr>
          <p:nvPr>
            <p:ph idx="1"/>
          </p:nvPr>
        </p:nvSpPr>
        <p:spPr>
          <a:noFill/>
          <a:ln/>
        </p:spPr>
        <p:txBody>
          <a:bodyPr/>
          <a:lstStyle/>
          <a:p>
            <a:r>
              <a:rPr lang="en-GB" sz="2400" dirty="0"/>
              <a:t>Typically parallel projects developing the</a:t>
            </a:r>
            <a:r>
              <a:rPr lang="en-GB" sz="2400" dirty="0" smtClean="0"/>
              <a:t> hardware</a:t>
            </a:r>
            <a:r>
              <a:rPr lang="en-GB" sz="2400" dirty="0"/>
              <a:t>, software and communications.</a:t>
            </a:r>
          </a:p>
          <a:p>
            <a:r>
              <a:rPr lang="en-GB" sz="2400" dirty="0"/>
              <a:t>May involve some </a:t>
            </a:r>
            <a:r>
              <a:rPr lang="en-GB" sz="2400" dirty="0" smtClean="0"/>
              <a:t>application </a:t>
            </a:r>
            <a:r>
              <a:rPr lang="en-GB" sz="2400" dirty="0"/>
              <a:t>systems procurement.</a:t>
            </a:r>
          </a:p>
          <a:p>
            <a:r>
              <a:rPr lang="en-GB" sz="2400" dirty="0"/>
              <a:t>Lack of communication across implementation</a:t>
            </a:r>
            <a:r>
              <a:rPr lang="en-GB" sz="2400" dirty="0" smtClean="0"/>
              <a:t> teams can cause problems.</a:t>
            </a:r>
          </a:p>
          <a:p>
            <a:r>
              <a:rPr lang="en-GB" sz="2400" dirty="0" smtClean="0"/>
              <a:t>There may </a:t>
            </a:r>
            <a:r>
              <a:rPr lang="en-GB" dirty="0" smtClean="0"/>
              <a:t>be a b</a:t>
            </a:r>
            <a:r>
              <a:rPr lang="en-GB" sz="2400" dirty="0" smtClean="0"/>
              <a:t>ureaucratic </a:t>
            </a:r>
            <a:r>
              <a:rPr lang="en-GB" sz="2400" dirty="0"/>
              <a:t>and slow mechanism for </a:t>
            </a:r>
            <a:br>
              <a:rPr lang="en-GB" sz="2400" dirty="0"/>
            </a:br>
            <a:r>
              <a:rPr lang="en-GB" sz="2400" dirty="0"/>
              <a:t>proposing system </a:t>
            </a:r>
            <a:r>
              <a:rPr lang="en-GB" sz="2400" dirty="0" smtClean="0"/>
              <a:t>changes, which </a:t>
            </a:r>
            <a:r>
              <a:rPr lang="en-GB" sz="2400" dirty="0"/>
              <a:t>means that the development schedule may be extended because of the need for rework.</a:t>
            </a:r>
          </a:p>
        </p:txBody>
      </p:sp>
      <p:sp>
        <p:nvSpPr>
          <p:cNvPr id="2" name="Date Placeholder 1"/>
          <p:cNvSpPr>
            <a:spLocks noGrp="1"/>
          </p:cNvSpPr>
          <p:nvPr>
            <p:ph type="dt" sz="half" idx="10"/>
          </p:nvPr>
        </p:nvSpPr>
        <p:spPr/>
        <p:txBody>
          <a:bodyPr/>
          <a:lstStyle/>
          <a:p>
            <a:fld id="{C0C266E4-90FA-4F41-B55C-A8A93DDC94CB}"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54</a:t>
            </a:fld>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a:ln/>
        </p:spPr>
        <p:txBody>
          <a:bodyPr/>
          <a:lstStyle/>
          <a:p>
            <a:r>
              <a:rPr lang="en-GB"/>
              <a:t>System integration</a:t>
            </a:r>
          </a:p>
        </p:txBody>
      </p:sp>
      <p:sp>
        <p:nvSpPr>
          <p:cNvPr id="34818" name="Rectangle 2"/>
          <p:cNvSpPr>
            <a:spLocks noGrp="1" noChangeArrowheads="1"/>
          </p:cNvSpPr>
          <p:nvPr>
            <p:ph idx="1"/>
          </p:nvPr>
        </p:nvSpPr>
        <p:spPr>
          <a:noFill/>
          <a:ln/>
        </p:spPr>
        <p:txBody>
          <a:bodyPr/>
          <a:lstStyle/>
          <a:p>
            <a:r>
              <a:rPr lang="en-GB" dirty="0"/>
              <a:t>The process of putting hardware, software and </a:t>
            </a:r>
            <a:br>
              <a:rPr lang="en-GB" dirty="0"/>
            </a:br>
            <a:r>
              <a:rPr lang="en-GB" dirty="0"/>
              <a:t>people together to make a system.</a:t>
            </a:r>
          </a:p>
          <a:p>
            <a:r>
              <a:rPr lang="en-GB" dirty="0"/>
              <a:t>Should</a:t>
            </a:r>
            <a:r>
              <a:rPr lang="en-GB" dirty="0" smtClean="0"/>
              <a:t> ideally be </a:t>
            </a:r>
            <a:r>
              <a:rPr lang="en-GB" dirty="0"/>
              <a:t>tackled incrementally so that sub-systems are integrated one at a time</a:t>
            </a:r>
            <a:r>
              <a:rPr lang="en-GB" dirty="0" smtClean="0"/>
              <a:t>.</a:t>
            </a:r>
          </a:p>
          <a:p>
            <a:r>
              <a:rPr lang="en-GB" dirty="0" smtClean="0"/>
              <a:t>The system is tested as it is integrated.</a:t>
            </a:r>
          </a:p>
          <a:p>
            <a:r>
              <a:rPr lang="en-GB" dirty="0"/>
              <a:t>Interface problems between sub-systems are usually found at this stage.</a:t>
            </a:r>
          </a:p>
          <a:p>
            <a:r>
              <a:rPr lang="en-GB" dirty="0"/>
              <a:t>May be problems with uncoordinated deliveries </a:t>
            </a:r>
            <a:br>
              <a:rPr lang="en-GB" dirty="0"/>
            </a:br>
            <a:r>
              <a:rPr lang="en-GB" dirty="0"/>
              <a:t>of system components.</a:t>
            </a:r>
          </a:p>
        </p:txBody>
      </p:sp>
      <p:sp>
        <p:nvSpPr>
          <p:cNvPr id="2" name="Date Placeholder 1"/>
          <p:cNvSpPr>
            <a:spLocks noGrp="1"/>
          </p:cNvSpPr>
          <p:nvPr>
            <p:ph type="dt" sz="half" idx="10"/>
          </p:nvPr>
        </p:nvSpPr>
        <p:spPr/>
        <p:txBody>
          <a:bodyPr/>
          <a:lstStyle/>
          <a:p>
            <a:fld id="{ECD26E05-B309-4E39-AEB7-7BF6DA288A62}"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title"/>
          </p:nvPr>
        </p:nvSpPr>
        <p:spPr>
          <a:noFill/>
          <a:ln/>
        </p:spPr>
        <p:txBody>
          <a:bodyPr/>
          <a:lstStyle/>
          <a:p>
            <a:r>
              <a:rPr lang="en-GB" dirty="0"/>
              <a:t>System</a:t>
            </a:r>
            <a:r>
              <a:rPr lang="en-GB" dirty="0" smtClean="0"/>
              <a:t> delivery and deployment</a:t>
            </a:r>
            <a:endParaRPr lang="en-GB" dirty="0"/>
          </a:p>
        </p:txBody>
      </p:sp>
      <p:sp>
        <p:nvSpPr>
          <p:cNvPr id="36866" name="Rectangle 2"/>
          <p:cNvSpPr>
            <a:spLocks noGrp="1" noChangeArrowheads="1"/>
          </p:cNvSpPr>
          <p:nvPr>
            <p:ph idx="1"/>
          </p:nvPr>
        </p:nvSpPr>
        <p:spPr>
          <a:noFill/>
          <a:ln/>
        </p:spPr>
        <p:txBody>
          <a:bodyPr/>
          <a:lstStyle/>
          <a:p>
            <a:pPr>
              <a:lnSpc>
                <a:spcPct val="90000"/>
              </a:lnSpc>
            </a:pPr>
            <a:r>
              <a:rPr lang="en-GB" dirty="0"/>
              <a:t>After completion, the system has to be installed in the customer’s environment</a:t>
            </a:r>
          </a:p>
          <a:p>
            <a:pPr lvl="1">
              <a:lnSpc>
                <a:spcPct val="90000"/>
              </a:lnSpc>
            </a:pPr>
            <a:r>
              <a:rPr lang="en-GB" dirty="0"/>
              <a:t>Environmental assumptions may be incorrect;</a:t>
            </a:r>
          </a:p>
          <a:p>
            <a:pPr lvl="1">
              <a:lnSpc>
                <a:spcPct val="90000"/>
              </a:lnSpc>
            </a:pPr>
            <a:r>
              <a:rPr lang="en-GB" dirty="0"/>
              <a:t>May be human resistance to the introduction of</a:t>
            </a:r>
            <a:r>
              <a:rPr lang="en-GB" dirty="0" smtClean="0"/>
              <a:t> a </a:t>
            </a:r>
            <a:r>
              <a:rPr lang="en-GB" dirty="0"/>
              <a:t>new system;</a:t>
            </a:r>
          </a:p>
          <a:p>
            <a:pPr lvl="1">
              <a:lnSpc>
                <a:spcPct val="90000"/>
              </a:lnSpc>
            </a:pPr>
            <a:r>
              <a:rPr lang="en-GB" dirty="0"/>
              <a:t>System may have to coexist with alternative</a:t>
            </a:r>
            <a:r>
              <a:rPr lang="en-GB" dirty="0" smtClean="0"/>
              <a:t> systems </a:t>
            </a:r>
            <a:r>
              <a:rPr lang="en-GB" dirty="0"/>
              <a:t>for some time;</a:t>
            </a:r>
          </a:p>
          <a:p>
            <a:pPr lvl="1">
              <a:lnSpc>
                <a:spcPct val="90000"/>
              </a:lnSpc>
            </a:pPr>
            <a:r>
              <a:rPr lang="en-GB" dirty="0"/>
              <a:t>May be physical installation problems (e.g.</a:t>
            </a:r>
            <a:r>
              <a:rPr lang="en-GB" dirty="0" smtClean="0"/>
              <a:t> cabling </a:t>
            </a:r>
            <a:r>
              <a:rPr lang="en-GB" dirty="0"/>
              <a:t>problems)</a:t>
            </a:r>
            <a:r>
              <a:rPr lang="en-GB" dirty="0" smtClean="0"/>
              <a:t>;</a:t>
            </a:r>
          </a:p>
          <a:p>
            <a:pPr lvl="1">
              <a:lnSpc>
                <a:spcPct val="90000"/>
              </a:lnSpc>
            </a:pPr>
            <a:r>
              <a:rPr lang="en-GB" dirty="0" smtClean="0"/>
              <a:t>Data cleanup may be required;</a:t>
            </a:r>
          </a:p>
          <a:p>
            <a:pPr lvl="1">
              <a:lnSpc>
                <a:spcPct val="90000"/>
              </a:lnSpc>
            </a:pPr>
            <a:r>
              <a:rPr lang="en-GB" dirty="0"/>
              <a:t>Operator training has to be identified.</a:t>
            </a:r>
          </a:p>
        </p:txBody>
      </p:sp>
      <p:sp>
        <p:nvSpPr>
          <p:cNvPr id="2" name="Date Placeholder 1"/>
          <p:cNvSpPr>
            <a:spLocks noGrp="1"/>
          </p:cNvSpPr>
          <p:nvPr>
            <p:ph type="dt" sz="half" idx="10"/>
          </p:nvPr>
        </p:nvSpPr>
        <p:spPr/>
        <p:txBody>
          <a:bodyPr/>
          <a:lstStyle/>
          <a:p>
            <a:fld id="{EC53CA2E-53E9-49CA-B47A-50B6F386CEDD}"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56</a:t>
            </a:fld>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7164"/>
            <a:ext cx="8229600" cy="1143000"/>
          </a:xfrm>
        </p:spPr>
        <p:txBody>
          <a:bodyPr/>
          <a:lstStyle/>
          <a:p>
            <a:pPr algn="ctr"/>
            <a:r>
              <a:rPr lang="en-US" dirty="0" smtClean="0"/>
              <a:t>System operation and evolution</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57</a:t>
            </a:fld>
            <a:endParaRPr lang="en-US"/>
          </a:p>
        </p:txBody>
      </p:sp>
      <p:sp>
        <p:nvSpPr>
          <p:cNvPr id="3" name="Date Placeholder 2"/>
          <p:cNvSpPr>
            <a:spLocks noGrp="1"/>
          </p:cNvSpPr>
          <p:nvPr>
            <p:ph type="dt" sz="half" idx="10"/>
          </p:nvPr>
        </p:nvSpPr>
        <p:spPr/>
        <p:txBody>
          <a:bodyPr/>
          <a:lstStyle/>
          <a:p>
            <a:fld id="{46BB9EE1-8C56-4E00-B6D9-6196094B8A3D}" type="datetime1">
              <a:rPr lang="en-US" smtClean="0"/>
              <a:t>4/12/2022</a:t>
            </a:fld>
            <a:endParaRPr lang="en-US"/>
          </a:p>
        </p:txBody>
      </p:sp>
    </p:spTree>
    <p:extLst>
      <p:ext uri="{BB962C8B-B14F-4D97-AF65-F5344CB8AC3E}">
        <p14:creationId xmlns:p14="http://schemas.microsoft.com/office/powerpoint/2010/main" val="406450028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operation</a:t>
            </a:r>
            <a:endParaRPr lang="en-US" dirty="0"/>
          </a:p>
        </p:txBody>
      </p:sp>
      <p:sp>
        <p:nvSpPr>
          <p:cNvPr id="3" name="Content Placeholder 2"/>
          <p:cNvSpPr>
            <a:spLocks noGrp="1"/>
          </p:cNvSpPr>
          <p:nvPr>
            <p:ph idx="1"/>
          </p:nvPr>
        </p:nvSpPr>
        <p:spPr/>
        <p:txBody>
          <a:bodyPr/>
          <a:lstStyle/>
          <a:p>
            <a:r>
              <a:rPr lang="en-US" dirty="0" smtClean="0"/>
              <a:t>Operational processes are the processes involved in using the system for its defined purpose.</a:t>
            </a:r>
          </a:p>
          <a:p>
            <a:r>
              <a:rPr lang="en-US" dirty="0" smtClean="0"/>
              <a:t>For new systems, these processes may have to be designed and tested and operators trained in the use of the system.</a:t>
            </a:r>
          </a:p>
          <a:p>
            <a:r>
              <a:rPr lang="en-US" dirty="0" smtClean="0"/>
              <a:t>Operational processes should be flexible to allow operators to cope with problems and periods of fluctuating workload.</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58</a:t>
            </a:fld>
            <a:endParaRPr lang="en-US"/>
          </a:p>
        </p:txBody>
      </p:sp>
      <p:sp>
        <p:nvSpPr>
          <p:cNvPr id="6" name="Date Placeholder 5"/>
          <p:cNvSpPr>
            <a:spLocks noGrp="1"/>
          </p:cNvSpPr>
          <p:nvPr>
            <p:ph type="dt" sz="half" idx="10"/>
          </p:nvPr>
        </p:nvSpPr>
        <p:spPr/>
        <p:txBody>
          <a:bodyPr/>
          <a:lstStyle/>
          <a:p>
            <a:fld id="{9ED88788-59CF-4AB7-AB61-F52136D66B70}" type="datetime1">
              <a:rPr lang="en-US" smtClean="0"/>
              <a:t>4/12/2022</a:t>
            </a:fld>
            <a:endParaRPr lang="en-US"/>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operation automation</a:t>
            </a:r>
            <a:endParaRPr lang="en-US" dirty="0"/>
          </a:p>
        </p:txBody>
      </p:sp>
      <p:sp>
        <p:nvSpPr>
          <p:cNvPr id="3" name="Content Placeholder 2"/>
          <p:cNvSpPr>
            <a:spLocks noGrp="1"/>
          </p:cNvSpPr>
          <p:nvPr>
            <p:ph idx="1"/>
          </p:nvPr>
        </p:nvSpPr>
        <p:spPr/>
        <p:txBody>
          <a:bodyPr/>
          <a:lstStyle/>
          <a:p>
            <a:r>
              <a:rPr lang="en-GB" dirty="0"/>
              <a:t>It is likely to increase the technical complexity of the system because it has to be designed to cope with all anticipated failure modes. This increases the costs and time required to build the system.  </a:t>
            </a:r>
            <a:r>
              <a:rPr lang="en-GB" dirty="0" smtClean="0"/>
              <a:t> </a:t>
            </a:r>
            <a:endParaRPr lang="en-GB" dirty="0"/>
          </a:p>
          <a:p>
            <a:r>
              <a:rPr lang="en-GB" dirty="0" smtClean="0"/>
              <a:t>Automated systems are inflexible. People </a:t>
            </a:r>
            <a:r>
              <a:rPr lang="en-GB" dirty="0"/>
              <a:t>are adaptable and can cope with problems and unexpected situations. This means that you do not have to anticipate everything that could possibly go wrong when you are specifying and designing the </a:t>
            </a:r>
            <a:r>
              <a:rPr lang="en-GB" dirty="0" smtClean="0"/>
              <a:t>system</a:t>
            </a:r>
            <a:endParaRPr lang="en-GB" dirty="0"/>
          </a:p>
          <a:p>
            <a:endParaRPr lang="en-US" dirty="0"/>
          </a:p>
        </p:txBody>
      </p:sp>
      <p:sp>
        <p:nvSpPr>
          <p:cNvPr id="4" name="Date Placeholder 3"/>
          <p:cNvSpPr>
            <a:spLocks noGrp="1"/>
          </p:cNvSpPr>
          <p:nvPr>
            <p:ph type="dt" sz="half" idx="10"/>
          </p:nvPr>
        </p:nvSpPr>
        <p:spPr/>
        <p:txBody>
          <a:bodyPr/>
          <a:lstStyle/>
          <a:p>
            <a:fld id="{59A811F9-4369-4327-A197-A18647E7B238}"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59</a:t>
            </a:fld>
            <a:endParaRPr lang="en-US"/>
          </a:p>
        </p:txBody>
      </p:sp>
    </p:spTree>
    <p:extLst>
      <p:ext uri="{BB962C8B-B14F-4D97-AF65-F5344CB8AC3E}">
        <p14:creationId xmlns:p14="http://schemas.microsoft.com/office/powerpoint/2010/main" val="30906000"/>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and software engineering</a:t>
            </a:r>
            <a:endParaRPr lang="en-US" dirty="0"/>
          </a:p>
        </p:txBody>
      </p:sp>
      <p:sp>
        <p:nvSpPr>
          <p:cNvPr id="3" name="Content Placeholder 2"/>
          <p:cNvSpPr>
            <a:spLocks noGrp="1"/>
          </p:cNvSpPr>
          <p:nvPr>
            <p:ph idx="1"/>
          </p:nvPr>
        </p:nvSpPr>
        <p:spPr/>
        <p:txBody>
          <a:bodyPr/>
          <a:lstStyle/>
          <a:p>
            <a:r>
              <a:rPr lang="en-GB" dirty="0"/>
              <a:t>Software is now the dominant element in all enterprise </a:t>
            </a:r>
            <a:r>
              <a:rPr lang="en-GB" dirty="0" smtClean="0"/>
              <a:t>systems. </a:t>
            </a:r>
            <a:r>
              <a:rPr lang="en-GB" dirty="0"/>
              <a:t>Software engineers have to play a more active part in high-level systems decision making if the system software is to be dependable and developed on time and to budget.</a:t>
            </a:r>
          </a:p>
          <a:p>
            <a:r>
              <a:rPr lang="en-GB" dirty="0" smtClean="0"/>
              <a:t>As </a:t>
            </a:r>
            <a:r>
              <a:rPr lang="en-GB" dirty="0"/>
              <a:t>a software engineer, it helps if you have a broader awareness of how software interacts with other hardware and software systems, and the human, social and organizational factors that affect the ways in which software is used. </a:t>
            </a:r>
            <a:r>
              <a:rPr lang="en-GB" dirty="0" smtClean="0"/>
              <a:t> </a:t>
            </a:r>
            <a:endParaRPr lang="en-GB" dirty="0"/>
          </a:p>
          <a:p>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a:t>
            </a:fld>
            <a:endParaRPr lang="en-US"/>
          </a:p>
        </p:txBody>
      </p:sp>
      <p:sp>
        <p:nvSpPr>
          <p:cNvPr id="6" name="Date Placeholder 5"/>
          <p:cNvSpPr>
            <a:spLocks noGrp="1"/>
          </p:cNvSpPr>
          <p:nvPr>
            <p:ph type="dt" sz="half" idx="10"/>
          </p:nvPr>
        </p:nvSpPr>
        <p:spPr/>
        <p:txBody>
          <a:bodyPr/>
          <a:lstStyle/>
          <a:p>
            <a:fld id="{E6A0EC0E-3B9B-446B-9DDB-69CB0911A3CA}" type="datetime1">
              <a:rPr lang="en-US" smtClean="0"/>
              <a:t>4/12/2022</a:t>
            </a:fld>
            <a:endParaRPr lang="en-US"/>
          </a:p>
        </p:txBody>
      </p:sp>
    </p:spTree>
    <p:extLst>
      <p:ext uri="{BB962C8B-B14F-4D97-AF65-F5344CB8AC3E}">
        <p14:creationId xmlns:p14="http://schemas.microsoft.com/office/powerpoint/2010/main" val="13068555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GB"/>
              <a:t>System evolution</a:t>
            </a:r>
          </a:p>
        </p:txBody>
      </p:sp>
      <p:sp>
        <p:nvSpPr>
          <p:cNvPr id="40963" name="Rectangle 3"/>
          <p:cNvSpPr>
            <a:spLocks noGrp="1" noChangeArrowheads="1"/>
          </p:cNvSpPr>
          <p:nvPr>
            <p:ph idx="1"/>
          </p:nvPr>
        </p:nvSpPr>
        <p:spPr>
          <a:noFill/>
          <a:ln/>
        </p:spPr>
        <p:txBody>
          <a:bodyPr/>
          <a:lstStyle/>
          <a:p>
            <a:r>
              <a:rPr lang="en-GB" sz="2400" dirty="0"/>
              <a:t>Large systems have a long lifetime. They must evolve to meet changing requirements.</a:t>
            </a:r>
          </a:p>
          <a:p>
            <a:r>
              <a:rPr lang="en-GB" sz="2400" dirty="0"/>
              <a:t>Evolution is inherently costly</a:t>
            </a:r>
          </a:p>
          <a:p>
            <a:pPr lvl="1"/>
            <a:r>
              <a:rPr lang="en-GB" sz="2000" dirty="0"/>
              <a:t>Changes must be analysed from a technical and business perspective;</a:t>
            </a:r>
          </a:p>
          <a:p>
            <a:pPr lvl="1"/>
            <a:r>
              <a:rPr lang="en-GB" sz="2000" dirty="0"/>
              <a:t>Sub-systems interact so unanticipated problems can arise;</a:t>
            </a:r>
          </a:p>
          <a:p>
            <a:pPr lvl="1"/>
            <a:r>
              <a:rPr lang="en-GB" sz="2000" dirty="0"/>
              <a:t>There is rarely a rationale for original design decisions;</a:t>
            </a:r>
          </a:p>
          <a:p>
            <a:pPr lvl="1"/>
            <a:r>
              <a:rPr lang="en-GB" sz="2000" dirty="0"/>
              <a:t>System structure is corrupted as changes are made to it.</a:t>
            </a:r>
          </a:p>
          <a:p>
            <a:r>
              <a:rPr lang="en-GB" sz="2400" dirty="0"/>
              <a:t>Existing systems which must be maintained are </a:t>
            </a:r>
            <a:r>
              <a:rPr lang="en-GB" sz="2400" dirty="0" smtClean="0"/>
              <a:t>sometimes called legacy systems.</a:t>
            </a:r>
            <a:endParaRPr lang="en-GB" sz="2400" dirty="0">
              <a:solidFill>
                <a:schemeClr val="tx1"/>
              </a:solidFill>
            </a:endParaRPr>
          </a:p>
        </p:txBody>
      </p:sp>
      <p:sp>
        <p:nvSpPr>
          <p:cNvPr id="2" name="Date Placeholder 1"/>
          <p:cNvSpPr>
            <a:spLocks noGrp="1"/>
          </p:cNvSpPr>
          <p:nvPr>
            <p:ph type="dt" sz="half" idx="10"/>
          </p:nvPr>
        </p:nvSpPr>
        <p:spPr/>
        <p:txBody>
          <a:bodyPr/>
          <a:lstStyle/>
          <a:p>
            <a:fld id="{A0D0D30C-FC7A-4541-9C1C-0CF7973D3194}" type="datetime1">
              <a:rPr lang="en-US" smtClean="0"/>
              <a:t>4/12/2022</a:t>
            </a:fld>
            <a:endParaRPr lang="en-US"/>
          </a:p>
        </p:txBody>
      </p:sp>
      <p:sp>
        <p:nvSpPr>
          <p:cNvPr id="3" name="Footer Placeholder 2"/>
          <p:cNvSpPr>
            <a:spLocks noGrp="1"/>
          </p:cNvSpPr>
          <p:nvPr>
            <p:ph type="ftr" sz="quarter" idx="11"/>
          </p:nvPr>
        </p:nvSpPr>
        <p:spPr/>
        <p:txBody>
          <a:bodyPr/>
          <a:lstStyle/>
          <a:p>
            <a:r>
              <a:rPr lang="en-US" smtClean="0"/>
              <a:t>Chapter 19 Systems Engineering</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60</a:t>
            </a:fld>
            <a:endParaRPr 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that affect system lifetimes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42947338"/>
              </p:ext>
            </p:extLst>
          </p:nvPr>
        </p:nvGraphicFramePr>
        <p:xfrm>
          <a:off x="457200" y="1725672"/>
          <a:ext cx="8229600" cy="4398709"/>
        </p:xfrm>
        <a:graphic>
          <a:graphicData uri="http://schemas.openxmlformats.org/drawingml/2006/table">
            <a:tbl>
              <a:tblPr firstRow="1" bandRow="1">
                <a:tableStyleId>{5C22544A-7EE6-4342-B048-85BDC9FD1C3A}</a:tableStyleId>
              </a:tblPr>
              <a:tblGrid>
                <a:gridCol w="1820603"/>
                <a:gridCol w="6408997"/>
              </a:tblGrid>
              <a:tr h="308670">
                <a:tc>
                  <a:txBody>
                    <a:bodyPr/>
                    <a:lstStyle/>
                    <a:p>
                      <a:r>
                        <a:rPr lang="en-US" dirty="0" smtClean="0"/>
                        <a:t>Factor</a:t>
                      </a:r>
                      <a:endParaRPr lang="en-US" dirty="0"/>
                    </a:p>
                  </a:txBody>
                  <a:tcPr/>
                </a:tc>
                <a:tc>
                  <a:txBody>
                    <a:bodyPr/>
                    <a:lstStyle/>
                    <a:p>
                      <a:r>
                        <a:rPr lang="en-US" dirty="0" smtClean="0"/>
                        <a:t>Rationale</a:t>
                      </a:r>
                      <a:endParaRPr lang="en-US" dirty="0"/>
                    </a:p>
                  </a:txBody>
                  <a:tcPr/>
                </a:tc>
              </a:tr>
              <a:tr h="1332391">
                <a:tc>
                  <a:txBody>
                    <a:bodyPr/>
                    <a:lstStyle/>
                    <a:p>
                      <a:pPr indent="0" algn="l">
                        <a:spcAft>
                          <a:spcPts val="600"/>
                        </a:spcAft>
                        <a:tabLst>
                          <a:tab pos="342900" algn="l"/>
                          <a:tab pos="685800" algn="l"/>
                          <a:tab pos="1028700" algn="l"/>
                          <a:tab pos="1282065" algn="l"/>
                        </a:tabLst>
                      </a:pPr>
                      <a:r>
                        <a:rPr lang="en-GB" sz="1800" dirty="0">
                          <a:solidFill>
                            <a:srgbClr val="000000"/>
                          </a:solidFill>
                          <a:effectLst/>
                          <a:latin typeface="Arial"/>
                          <a:ea typeface="Times New Roman"/>
                          <a:cs typeface="Times New Roman"/>
                        </a:rPr>
                        <a:t>Investment cost</a:t>
                      </a:r>
                    </a:p>
                  </a:txBody>
                  <a:tcPr marL="68580" marR="68580" marT="0" marB="0"/>
                </a:tc>
                <a:tc>
                  <a:txBody>
                    <a:bodyPr/>
                    <a:lstStyle/>
                    <a:p>
                      <a:pPr indent="0" algn="just">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The costs of a systems engineering project may be tens or even hundreds of millions of dollars. These costs can only be justified if the system can deliver value to an organization for many years</a:t>
                      </a:r>
                      <a:r>
                        <a:rPr lang="en-GB" sz="1800" dirty="0" smtClean="0">
                          <a:solidFill>
                            <a:srgbClr val="000000"/>
                          </a:solidFill>
                          <a:effectLst/>
                          <a:latin typeface="Arial"/>
                          <a:ea typeface="Times New Roman"/>
                          <a:cs typeface="Times New Roman"/>
                        </a:rPr>
                        <a:t>.</a:t>
                      </a:r>
                      <a:endParaRPr lang="en-GB" sz="1800" dirty="0">
                        <a:solidFill>
                          <a:srgbClr val="000000"/>
                        </a:solidFill>
                        <a:effectLst/>
                        <a:latin typeface="Arial"/>
                        <a:ea typeface="Times New Roman"/>
                        <a:cs typeface="Times New Roman"/>
                      </a:endParaRPr>
                    </a:p>
                  </a:txBody>
                  <a:tcPr marL="68580" marR="68580" marT="0" marB="0"/>
                </a:tc>
              </a:tr>
              <a:tr h="1311545">
                <a:tc>
                  <a:txBody>
                    <a:bodyPr/>
                    <a:lstStyle/>
                    <a:p>
                      <a:pPr indent="0" algn="l">
                        <a:spcAft>
                          <a:spcPts val="600"/>
                        </a:spcAft>
                        <a:tabLst>
                          <a:tab pos="342900" algn="l"/>
                          <a:tab pos="685800" algn="l"/>
                          <a:tab pos="1028700" algn="l"/>
                          <a:tab pos="1260475" algn="l"/>
                          <a:tab pos="1282065" algn="l"/>
                        </a:tabLst>
                      </a:pPr>
                      <a:r>
                        <a:rPr lang="en-GB" sz="1800" dirty="0">
                          <a:solidFill>
                            <a:srgbClr val="000000"/>
                          </a:solidFill>
                          <a:effectLst/>
                          <a:latin typeface="Arial"/>
                          <a:ea typeface="Times New Roman"/>
                          <a:cs typeface="Times New Roman"/>
                        </a:rPr>
                        <a:t>Loss of expertise</a:t>
                      </a:r>
                    </a:p>
                  </a:txBody>
                  <a:tcPr marL="68580" marR="68580" marT="0" marB="0"/>
                </a:tc>
                <a:tc>
                  <a:txBody>
                    <a:bodyPr/>
                    <a:lstStyle/>
                    <a:p>
                      <a:pPr indent="0" algn="just">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As businesses change and restructure to focus on their core activities, they often lose engineering expertise. This may mean that they lack the ability to specify the requirements for a new system. </a:t>
                      </a:r>
                    </a:p>
                  </a:txBody>
                  <a:tcPr marL="68580" marR="68580" marT="0" marB="0"/>
                </a:tc>
              </a:tr>
              <a:tr h="1389013">
                <a:tc>
                  <a:txBody>
                    <a:bodyPr/>
                    <a:lstStyle/>
                    <a:p>
                      <a:pPr indent="0" algn="l">
                        <a:spcAft>
                          <a:spcPts val="600"/>
                        </a:spcAft>
                        <a:tabLst>
                          <a:tab pos="342900" algn="l"/>
                          <a:tab pos="685800" algn="l"/>
                          <a:tab pos="1028700" algn="l"/>
                          <a:tab pos="1282065" algn="l"/>
                        </a:tabLst>
                      </a:pPr>
                      <a:r>
                        <a:rPr lang="en-GB" sz="1800" dirty="0">
                          <a:solidFill>
                            <a:srgbClr val="000000"/>
                          </a:solidFill>
                          <a:effectLst/>
                          <a:latin typeface="Arial"/>
                          <a:ea typeface="Times New Roman"/>
                          <a:cs typeface="Times New Roman"/>
                        </a:rPr>
                        <a:t>Replacement cost</a:t>
                      </a:r>
                    </a:p>
                  </a:txBody>
                  <a:tcPr marL="68580" marR="68580" marT="0" marB="0"/>
                </a:tc>
                <a:tc>
                  <a:txBody>
                    <a:bodyPr/>
                    <a:lstStyle/>
                    <a:p>
                      <a:pPr indent="0" algn="just">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The cost of replacing a large system is very high. Replacing an existing system can only be justified if this leads to significant cost savings over the existing system.</a:t>
                      </a:r>
                    </a:p>
                  </a:txBody>
                  <a:tcPr marL="68580" marR="68580" marT="0" marB="0"/>
                </a:tc>
              </a:tr>
            </a:tbl>
          </a:graphicData>
        </a:graphic>
      </p:graphicFrame>
      <p:sp>
        <p:nvSpPr>
          <p:cNvPr id="3" name="Date Placeholder 2"/>
          <p:cNvSpPr>
            <a:spLocks noGrp="1"/>
          </p:cNvSpPr>
          <p:nvPr>
            <p:ph type="dt" sz="half" idx="10"/>
          </p:nvPr>
        </p:nvSpPr>
        <p:spPr/>
        <p:txBody>
          <a:bodyPr/>
          <a:lstStyle/>
          <a:p>
            <a:fld id="{E5C4C67F-CCCF-4E45-947C-52F40B1D8E62}" type="datetime1">
              <a:rPr lang="en-US" smtClean="0"/>
              <a:t>4/12/2022</a:t>
            </a:fld>
            <a:endParaRPr lang="en-US"/>
          </a:p>
        </p:txBody>
      </p:sp>
    </p:spTree>
    <p:extLst>
      <p:ext uri="{BB962C8B-B14F-4D97-AF65-F5344CB8AC3E}">
        <p14:creationId xmlns:p14="http://schemas.microsoft.com/office/powerpoint/2010/main" val="1552197932"/>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that affect system lifetimes</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37244846"/>
              </p:ext>
            </p:extLst>
          </p:nvPr>
        </p:nvGraphicFramePr>
        <p:xfrm>
          <a:off x="455561" y="1752063"/>
          <a:ext cx="8231239" cy="4586050"/>
        </p:xfrm>
        <a:graphic>
          <a:graphicData uri="http://schemas.openxmlformats.org/drawingml/2006/table">
            <a:tbl>
              <a:tblPr firstRow="1" bandRow="1">
                <a:tableStyleId>{5C22544A-7EE6-4342-B048-85BDC9FD1C3A}</a:tableStyleId>
              </a:tblPr>
              <a:tblGrid>
                <a:gridCol w="2029315"/>
                <a:gridCol w="6201924"/>
              </a:tblGrid>
              <a:tr h="345477">
                <a:tc>
                  <a:txBody>
                    <a:bodyPr/>
                    <a:lstStyle/>
                    <a:p>
                      <a:r>
                        <a:rPr lang="en-US" dirty="0" smtClean="0"/>
                        <a:t>Factor</a:t>
                      </a:r>
                      <a:endParaRPr lang="en-US" dirty="0"/>
                    </a:p>
                  </a:txBody>
                  <a:tcPr/>
                </a:tc>
                <a:tc>
                  <a:txBody>
                    <a:bodyPr/>
                    <a:lstStyle/>
                    <a:p>
                      <a:r>
                        <a:rPr lang="en-US" dirty="0" smtClean="0"/>
                        <a:t>Rationale</a:t>
                      </a:r>
                      <a:endParaRPr lang="en-US" dirty="0"/>
                    </a:p>
                  </a:txBody>
                  <a:tcPr/>
                </a:tc>
              </a:tr>
              <a:tr h="881493">
                <a:tc>
                  <a:txBody>
                    <a:bodyPr/>
                    <a:lstStyle/>
                    <a:p>
                      <a:pPr indent="0" algn="l">
                        <a:spcAft>
                          <a:spcPts val="0"/>
                        </a:spcAft>
                        <a:tabLst>
                          <a:tab pos="342900" algn="l"/>
                          <a:tab pos="685800" algn="l"/>
                          <a:tab pos="1028700" algn="l"/>
                          <a:tab pos="1282065" algn="l"/>
                        </a:tabLst>
                      </a:pPr>
                      <a:r>
                        <a:rPr lang="en-GB" sz="1800" dirty="0">
                          <a:solidFill>
                            <a:srgbClr val="000000"/>
                          </a:solidFill>
                          <a:effectLst/>
                          <a:latin typeface="Arial"/>
                          <a:ea typeface="Times New Roman"/>
                          <a:cs typeface="Times New Roman"/>
                        </a:rPr>
                        <a:t>Return on investment</a:t>
                      </a:r>
                    </a:p>
                  </a:txBody>
                  <a:tcPr marL="68580" marR="68580" marT="0" marB="0"/>
                </a:tc>
                <a:tc>
                  <a:txBody>
                    <a:bodyPr/>
                    <a:lstStyle/>
                    <a:p>
                      <a:pPr indent="0" algn="just">
                        <a:spcAft>
                          <a:spcPts val="0"/>
                        </a:spcAft>
                        <a:tabLst>
                          <a:tab pos="342900" algn="l"/>
                          <a:tab pos="685800" algn="l"/>
                          <a:tab pos="1028700" algn="l"/>
                        </a:tabLst>
                      </a:pPr>
                      <a:r>
                        <a:rPr lang="en-GB" sz="1800">
                          <a:solidFill>
                            <a:srgbClr val="000000"/>
                          </a:solidFill>
                          <a:effectLst/>
                          <a:latin typeface="Arial"/>
                          <a:ea typeface="Times New Roman"/>
                          <a:cs typeface="Times New Roman"/>
                        </a:rPr>
                        <a:t>If a fixed budget is available for systems engineering, spending this on new systems in some other area of the business may lead to a higher return on investment than replacing an existing system.</a:t>
                      </a:r>
                    </a:p>
                  </a:txBody>
                  <a:tcPr marL="68580" marR="68580" marT="0" marB="0"/>
                </a:tc>
              </a:tr>
              <a:tr h="1381908">
                <a:tc>
                  <a:txBody>
                    <a:bodyPr/>
                    <a:lstStyle/>
                    <a:p>
                      <a:pPr indent="0" algn="l">
                        <a:spcAft>
                          <a:spcPts val="0"/>
                        </a:spcAft>
                        <a:tabLst>
                          <a:tab pos="342900" algn="l"/>
                          <a:tab pos="685800" algn="l"/>
                          <a:tab pos="1028700" algn="l"/>
                          <a:tab pos="1282065" algn="l"/>
                        </a:tabLst>
                      </a:pPr>
                      <a:r>
                        <a:rPr lang="en-GB" sz="1800" dirty="0">
                          <a:solidFill>
                            <a:srgbClr val="000000"/>
                          </a:solidFill>
                          <a:effectLst/>
                          <a:latin typeface="Arial"/>
                          <a:ea typeface="Times New Roman"/>
                          <a:cs typeface="Times New Roman"/>
                        </a:rPr>
                        <a:t>Risks of change</a:t>
                      </a:r>
                    </a:p>
                  </a:txBody>
                  <a:tcPr marL="68580" marR="68580" marT="0" marB="0"/>
                </a:tc>
                <a:tc>
                  <a:txBody>
                    <a:bodyPr/>
                    <a:lstStyle/>
                    <a:p>
                      <a:pPr indent="0" algn="just">
                        <a:spcAft>
                          <a:spcPts val="0"/>
                        </a:spcAft>
                        <a:tabLst>
                          <a:tab pos="342900" algn="l"/>
                          <a:tab pos="685800" algn="l"/>
                          <a:tab pos="1028700" algn="l"/>
                        </a:tabLst>
                      </a:pPr>
                      <a:r>
                        <a:rPr lang="en-GB" sz="1800">
                          <a:solidFill>
                            <a:srgbClr val="000000"/>
                          </a:solidFill>
                          <a:effectLst/>
                          <a:latin typeface="Arial"/>
                          <a:ea typeface="Times New Roman"/>
                          <a:cs typeface="Times New Roman"/>
                        </a:rPr>
                        <a:t>Systems are an inherent part of business operations and the risks of replacing existing systems with new systems cannot be justified. The danger with a new system is that things can go wrong in the hardware, software and operational processes.  The potential costs of these problems for the business may be so high that they cannot take the risk of system replacement.</a:t>
                      </a:r>
                    </a:p>
                  </a:txBody>
                  <a:tcPr marL="68580" marR="68580" marT="0" marB="0"/>
                </a:tc>
              </a:tr>
              <a:tr h="1202771">
                <a:tc>
                  <a:txBody>
                    <a:bodyPr/>
                    <a:lstStyle/>
                    <a:p>
                      <a:pPr indent="0" algn="l">
                        <a:spcAft>
                          <a:spcPts val="0"/>
                        </a:spcAft>
                        <a:tabLst>
                          <a:tab pos="342900" algn="l"/>
                          <a:tab pos="685800" algn="l"/>
                          <a:tab pos="1028700" algn="l"/>
                          <a:tab pos="1282065" algn="l"/>
                        </a:tabLst>
                      </a:pPr>
                      <a:r>
                        <a:rPr lang="en-GB" sz="1800" dirty="0">
                          <a:solidFill>
                            <a:srgbClr val="000000"/>
                          </a:solidFill>
                          <a:effectLst/>
                          <a:latin typeface="Arial"/>
                          <a:ea typeface="Times New Roman"/>
                          <a:cs typeface="Times New Roman"/>
                        </a:rPr>
                        <a:t>System dependencies</a:t>
                      </a:r>
                    </a:p>
                  </a:txBody>
                  <a:tcPr marL="68580" marR="68580" marT="0" marB="0"/>
                </a:tc>
                <a:tc>
                  <a:txBody>
                    <a:bodyPr/>
                    <a:lstStyle/>
                    <a:p>
                      <a:pPr indent="0" algn="just">
                        <a:spcAft>
                          <a:spcPts val="0"/>
                        </a:spcAft>
                        <a:tabLst>
                          <a:tab pos="342900" algn="l"/>
                          <a:tab pos="685800" algn="l"/>
                          <a:tab pos="1028700" algn="l"/>
                        </a:tabLst>
                      </a:pPr>
                      <a:r>
                        <a:rPr lang="en-GB" sz="1800" dirty="0">
                          <a:solidFill>
                            <a:srgbClr val="000000"/>
                          </a:solidFill>
                          <a:effectLst/>
                          <a:latin typeface="Arial"/>
                          <a:ea typeface="Times New Roman"/>
                          <a:cs typeface="Times New Roman"/>
                        </a:rPr>
                        <a:t>Other systems may depend on a system and making changes to these other systems to accommodate a replacement system may be impractical.</a:t>
                      </a:r>
                    </a:p>
                  </a:txBody>
                  <a:tcPr marL="68580" marR="68580" marT="0" marB="0"/>
                </a:tc>
              </a:tr>
            </a:tbl>
          </a:graphicData>
        </a:graphic>
      </p:graphicFrame>
      <p:sp>
        <p:nvSpPr>
          <p:cNvPr id="3" name="Date Placeholder 2"/>
          <p:cNvSpPr>
            <a:spLocks noGrp="1"/>
          </p:cNvSpPr>
          <p:nvPr>
            <p:ph type="dt" sz="half" idx="10"/>
          </p:nvPr>
        </p:nvSpPr>
        <p:spPr/>
        <p:txBody>
          <a:bodyPr/>
          <a:lstStyle/>
          <a:p>
            <a:fld id="{C9EA1A7E-A6DF-4C02-BCAB-1DB7A6060483}" type="datetime1">
              <a:rPr lang="en-US" smtClean="0"/>
              <a:t>4/12/2022</a:t>
            </a:fld>
            <a:endParaRPr lang="en-US"/>
          </a:p>
        </p:txBody>
      </p:sp>
    </p:spTree>
    <p:extLst>
      <p:ext uri="{BB962C8B-B14F-4D97-AF65-F5344CB8AC3E}">
        <p14:creationId xmlns:p14="http://schemas.microsoft.com/office/powerpoint/2010/main" val="4168927322"/>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factors in system evolution</a:t>
            </a:r>
            <a:endParaRPr lang="en-US" dirty="0"/>
          </a:p>
        </p:txBody>
      </p:sp>
      <p:sp>
        <p:nvSpPr>
          <p:cNvPr id="3" name="Content Placeholder 2"/>
          <p:cNvSpPr>
            <a:spLocks noGrp="1"/>
          </p:cNvSpPr>
          <p:nvPr>
            <p:ph idx="1"/>
          </p:nvPr>
        </p:nvSpPr>
        <p:spPr/>
        <p:txBody>
          <a:bodyPr/>
          <a:lstStyle/>
          <a:p>
            <a:r>
              <a:rPr lang="en-GB" dirty="0"/>
              <a:t>Proposed changes have to be </a:t>
            </a:r>
            <a:r>
              <a:rPr lang="en-GB" dirty="0" err="1"/>
              <a:t>analyzed</a:t>
            </a:r>
            <a:r>
              <a:rPr lang="en-GB" dirty="0"/>
              <a:t> very carefully from a business and a technical perspective. </a:t>
            </a:r>
            <a:endParaRPr lang="en-GB" dirty="0" smtClean="0"/>
          </a:p>
          <a:p>
            <a:r>
              <a:rPr lang="en-GB" dirty="0" smtClean="0"/>
              <a:t>Subsystems are </a:t>
            </a:r>
            <a:r>
              <a:rPr lang="en-GB" dirty="0"/>
              <a:t>never completely </a:t>
            </a:r>
            <a:r>
              <a:rPr lang="en-GB" dirty="0" smtClean="0"/>
              <a:t>independent so </a:t>
            </a:r>
            <a:r>
              <a:rPr lang="en-GB" dirty="0"/>
              <a:t>changes to </a:t>
            </a:r>
            <a:r>
              <a:rPr lang="en-GB" dirty="0" smtClean="0"/>
              <a:t>a subsystem </a:t>
            </a:r>
            <a:r>
              <a:rPr lang="en-GB" dirty="0"/>
              <a:t>may have side-effects that adversely </a:t>
            </a:r>
            <a:r>
              <a:rPr lang="en-GB" dirty="0" smtClean="0"/>
              <a:t>affect other </a:t>
            </a:r>
            <a:r>
              <a:rPr lang="en-GB" dirty="0"/>
              <a:t>subsystems. </a:t>
            </a:r>
          </a:p>
          <a:p>
            <a:r>
              <a:rPr lang="en-GB" dirty="0" smtClean="0"/>
              <a:t>Reasons </a:t>
            </a:r>
            <a:r>
              <a:rPr lang="en-GB" dirty="0"/>
              <a:t>for original design decisions are often unrecorded. Those responsible for the system evolution have to work out </a:t>
            </a:r>
            <a:r>
              <a:rPr lang="en-GB"/>
              <a:t>why </a:t>
            </a:r>
            <a:r>
              <a:rPr lang="en-GB" smtClean="0"/>
              <a:t>these decisions </a:t>
            </a:r>
            <a:r>
              <a:rPr lang="en-GB" dirty="0"/>
              <a:t>were made.</a:t>
            </a:r>
          </a:p>
          <a:p>
            <a:r>
              <a:rPr lang="en-GB" dirty="0" smtClean="0"/>
              <a:t>As </a:t>
            </a:r>
            <a:r>
              <a:rPr lang="en-GB" dirty="0"/>
              <a:t>systems age, their structure becomes corrupted by change so the costs of making further changes increases.</a:t>
            </a:r>
          </a:p>
          <a:p>
            <a:endParaRPr lang="en-US" dirty="0"/>
          </a:p>
        </p:txBody>
      </p:sp>
      <p:sp>
        <p:nvSpPr>
          <p:cNvPr id="4" name="Date Placeholder 3"/>
          <p:cNvSpPr>
            <a:spLocks noGrp="1"/>
          </p:cNvSpPr>
          <p:nvPr>
            <p:ph type="dt" sz="half" idx="10"/>
          </p:nvPr>
        </p:nvSpPr>
        <p:spPr/>
        <p:txBody>
          <a:bodyPr/>
          <a:lstStyle/>
          <a:p>
            <a:fld id="{39EC1964-FEFD-4C5E-A92B-586802B6B0AD}" type="datetime1">
              <a:rPr lang="en-US" smtClean="0"/>
              <a:t>4/12/2022</a:t>
            </a:fld>
            <a:endParaRPr lang="en-US"/>
          </a:p>
        </p:txBody>
      </p:sp>
      <p:sp>
        <p:nvSpPr>
          <p:cNvPr id="5" name="Footer Placeholder 4"/>
          <p:cNvSpPr>
            <a:spLocks noGrp="1"/>
          </p:cNvSpPr>
          <p:nvPr>
            <p:ph type="ftr" sz="quarter" idx="11"/>
          </p:nvPr>
        </p:nvSpPr>
        <p:spPr/>
        <p:txBody>
          <a:bodyPr/>
          <a:lstStyle/>
          <a:p>
            <a:r>
              <a:rPr lang="en-US" smtClean="0"/>
              <a:t>Chapter 19 Systems Engineering</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63</a:t>
            </a:fld>
            <a:endParaRPr lang="en-US"/>
          </a:p>
        </p:txBody>
      </p:sp>
    </p:spTree>
    <p:extLst>
      <p:ext uri="{BB962C8B-B14F-4D97-AF65-F5344CB8AC3E}">
        <p14:creationId xmlns:p14="http://schemas.microsoft.com/office/powerpoint/2010/main" val="303724810"/>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Systems engineering is concerned with </a:t>
            </a:r>
            <a:r>
              <a:rPr lang="en-GB" dirty="0" smtClean="0"/>
              <a:t>all aspects of specifying</a:t>
            </a:r>
            <a:r>
              <a:rPr lang="en-GB" dirty="0"/>
              <a:t>, buying, designing and testing complex sociotechnical systems.</a:t>
            </a:r>
          </a:p>
          <a:p>
            <a:r>
              <a:rPr lang="en-GB" dirty="0"/>
              <a:t>Sociotechnical systems include computer hardware, software and people, and are situated within an organization. They are designed to support organizational or business goals and objectives.</a:t>
            </a:r>
          </a:p>
          <a:p>
            <a:r>
              <a:rPr lang="en-GB" dirty="0"/>
              <a:t>The emergent properties of a system are characteristics of the system as a whole rather than of its component parts. They include properties such as performance, reliability, usability, safety and security.  </a:t>
            </a:r>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64</a:t>
            </a:fld>
            <a:endParaRPr lang="en-US"/>
          </a:p>
        </p:txBody>
      </p:sp>
      <p:sp>
        <p:nvSpPr>
          <p:cNvPr id="6" name="Date Placeholder 5"/>
          <p:cNvSpPr>
            <a:spLocks noGrp="1"/>
          </p:cNvSpPr>
          <p:nvPr>
            <p:ph type="dt" sz="half" idx="10"/>
          </p:nvPr>
        </p:nvSpPr>
        <p:spPr/>
        <p:txBody>
          <a:bodyPr/>
          <a:lstStyle/>
          <a:p>
            <a:fld id="{E31E1969-2B20-4145-8646-57572DD6B0CF}" type="datetime1">
              <a:rPr lang="en-US" smtClean="0"/>
              <a:t>4/12/2022</a:t>
            </a:fld>
            <a:endParaRPr lang="en-US"/>
          </a:p>
        </p:txBody>
      </p:sp>
    </p:spTree>
    <p:extLst>
      <p:ext uri="{BB962C8B-B14F-4D97-AF65-F5344CB8AC3E}">
        <p14:creationId xmlns:p14="http://schemas.microsoft.com/office/powerpoint/2010/main" val="2509635271"/>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The fundamental systems engineering processes are conceptual systems design, system procurement, system development and system operation.</a:t>
            </a:r>
          </a:p>
          <a:p>
            <a:r>
              <a:rPr lang="en-GB" dirty="0"/>
              <a:t>Conceptual systems design is a key activity where high level system requirements and a vision of the operational system is developed.</a:t>
            </a:r>
          </a:p>
          <a:p>
            <a:r>
              <a:rPr lang="en-GB" dirty="0"/>
              <a:t>System procurement covers all of the activities involved in deciding what system to buy and who should supply that system. Different procurement processes are used for off-the-shelf application systems, configurable COTS systems and custom systems.</a:t>
            </a:r>
          </a:p>
          <a:p>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65</a:t>
            </a:fld>
            <a:endParaRPr lang="en-US"/>
          </a:p>
        </p:txBody>
      </p:sp>
      <p:sp>
        <p:nvSpPr>
          <p:cNvPr id="6" name="Date Placeholder 5"/>
          <p:cNvSpPr>
            <a:spLocks noGrp="1"/>
          </p:cNvSpPr>
          <p:nvPr>
            <p:ph type="dt" sz="half" idx="10"/>
          </p:nvPr>
        </p:nvSpPr>
        <p:spPr/>
        <p:txBody>
          <a:bodyPr/>
          <a:lstStyle/>
          <a:p>
            <a:fld id="{AACD8A5C-3138-433E-9C1C-A5446562B6BF}" type="datetime1">
              <a:rPr lang="en-US" smtClean="0"/>
              <a:t>4/12/2022</a:t>
            </a:fld>
            <a:endParaRPr lang="en-US"/>
          </a:p>
        </p:txBody>
      </p:sp>
    </p:spTree>
    <p:extLst>
      <p:ext uri="{BB962C8B-B14F-4D97-AF65-F5344CB8AC3E}">
        <p14:creationId xmlns:p14="http://schemas.microsoft.com/office/powerpoint/2010/main" val="3049287991"/>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System development processes include requirements specification, design, construction, integration and testing.  </a:t>
            </a:r>
          </a:p>
          <a:p>
            <a:r>
              <a:rPr lang="en-GB" dirty="0"/>
              <a:t>When a system is put into use, the operational processes and the system itself inevitably change to reflect changes to the business requirements and the system’s environment.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66</a:t>
            </a:fld>
            <a:endParaRPr lang="en-US"/>
          </a:p>
        </p:txBody>
      </p:sp>
      <p:sp>
        <p:nvSpPr>
          <p:cNvPr id="6" name="Date Placeholder 5"/>
          <p:cNvSpPr>
            <a:spLocks noGrp="1"/>
          </p:cNvSpPr>
          <p:nvPr>
            <p:ph type="dt" sz="half" idx="10"/>
          </p:nvPr>
        </p:nvSpPr>
        <p:spPr/>
        <p:txBody>
          <a:bodyPr/>
          <a:lstStyle/>
          <a:p>
            <a:fld id="{607850D5-20DC-4ED5-9260-C114B0C10C29}" type="datetime1">
              <a:rPr lang="en-US" smtClean="0"/>
              <a:t>4/12/2022</a:t>
            </a:fld>
            <a:endParaRPr lang="en-US"/>
          </a:p>
        </p:txBody>
      </p:sp>
    </p:spTree>
    <p:extLst>
      <p:ext uri="{BB962C8B-B14F-4D97-AF65-F5344CB8AC3E}">
        <p14:creationId xmlns:p14="http://schemas.microsoft.com/office/powerpoint/2010/main" val="3497071961"/>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a:t>of systems engineering</a:t>
            </a:r>
            <a:r>
              <a:rPr lang="en-GB" dirty="0" smtClean="0"/>
              <a:t> </a:t>
            </a:r>
            <a:endParaRPr lang="en-US" dirty="0"/>
          </a:p>
        </p:txBody>
      </p:sp>
      <p:pic>
        <p:nvPicPr>
          <p:cNvPr id="4" name="Content Placeholder 3" descr="10.4 SystemsEngStages.eps"/>
          <p:cNvPicPr>
            <a:picLocks noGrp="1" noChangeAspect="1"/>
          </p:cNvPicPr>
          <p:nvPr>
            <p:ph idx="1"/>
          </p:nvPr>
        </p:nvPicPr>
        <p:blipFill>
          <a:blip r:embed="rId2"/>
          <a:srcRect l="-42" r="-42"/>
          <a:stretch>
            <a:fillRect/>
          </a:stretch>
        </p:blipFill>
        <p:spPr>
          <a:xfrm>
            <a:off x="1555510" y="2160854"/>
            <a:ext cx="5835199" cy="3209135"/>
          </a:xfrm>
        </p:spPr>
      </p:pic>
      <p:sp>
        <p:nvSpPr>
          <p:cNvPr id="6" name="Footer Placeholder 5"/>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7</a:t>
            </a:fld>
            <a:endParaRPr lang="en-US"/>
          </a:p>
        </p:txBody>
      </p:sp>
      <p:sp>
        <p:nvSpPr>
          <p:cNvPr id="3" name="Date Placeholder 2"/>
          <p:cNvSpPr>
            <a:spLocks noGrp="1"/>
          </p:cNvSpPr>
          <p:nvPr>
            <p:ph type="dt" sz="half" idx="10"/>
          </p:nvPr>
        </p:nvSpPr>
        <p:spPr/>
        <p:txBody>
          <a:bodyPr/>
          <a:lstStyle/>
          <a:p>
            <a:fld id="{FD8D02D5-B227-4799-81C2-FABC4AD94AD4}" type="datetime1">
              <a:rPr lang="en-US" smtClean="0"/>
              <a:t>4/12/2022</a:t>
            </a:fld>
            <a:endParaRPr lang="en-US"/>
          </a:p>
        </p:txBody>
      </p:sp>
    </p:spTree>
    <p:extLst>
      <p:ext uri="{BB962C8B-B14F-4D97-AF65-F5344CB8AC3E}">
        <p14:creationId xmlns:p14="http://schemas.microsoft.com/office/powerpoint/2010/main" val="166976866"/>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engineering stages</a:t>
            </a:r>
            <a:endParaRPr lang="en-US" dirty="0"/>
          </a:p>
        </p:txBody>
      </p:sp>
      <p:sp>
        <p:nvSpPr>
          <p:cNvPr id="3" name="Content Placeholder 2"/>
          <p:cNvSpPr>
            <a:spLocks noGrp="1"/>
          </p:cNvSpPr>
          <p:nvPr>
            <p:ph idx="1"/>
          </p:nvPr>
        </p:nvSpPr>
        <p:spPr/>
        <p:txBody>
          <a:bodyPr/>
          <a:lstStyle/>
          <a:p>
            <a:r>
              <a:rPr lang="en-US" dirty="0" smtClean="0"/>
              <a:t>Conceptual design</a:t>
            </a:r>
          </a:p>
          <a:p>
            <a:pPr lvl="1"/>
            <a:r>
              <a:rPr lang="en-GB" dirty="0" smtClean="0"/>
              <a:t>Sets out the </a:t>
            </a:r>
            <a:r>
              <a:rPr lang="en-GB" dirty="0"/>
              <a:t>purpose of the system, why it is needed and the high-level features that users might expect to see in the system </a:t>
            </a:r>
            <a:endParaRPr lang="en-US" dirty="0" smtClean="0"/>
          </a:p>
          <a:p>
            <a:r>
              <a:rPr lang="en-US" dirty="0" smtClean="0"/>
              <a:t>Procurement or acquisition</a:t>
            </a:r>
          </a:p>
          <a:p>
            <a:pPr lvl="1"/>
            <a:r>
              <a:rPr lang="en-GB" dirty="0"/>
              <a:t>T</a:t>
            </a:r>
            <a:r>
              <a:rPr lang="en-GB" dirty="0" smtClean="0"/>
              <a:t>he </a:t>
            </a:r>
            <a:r>
              <a:rPr lang="en-GB" dirty="0"/>
              <a:t>conceptual design is </a:t>
            </a:r>
            <a:r>
              <a:rPr lang="en-GB" dirty="0" smtClean="0"/>
              <a:t>developed </a:t>
            </a:r>
            <a:r>
              <a:rPr lang="en-GB" dirty="0"/>
              <a:t>so that </a:t>
            </a:r>
            <a:r>
              <a:rPr lang="en-GB" dirty="0" smtClean="0"/>
              <a:t>decisions </a:t>
            </a:r>
            <a:r>
              <a:rPr lang="en-GB" dirty="0"/>
              <a:t>about the contract for the system </a:t>
            </a:r>
            <a:r>
              <a:rPr lang="en-GB" dirty="0" smtClean="0"/>
              <a:t>development can be made. </a:t>
            </a:r>
            <a:endParaRPr lang="en-US" dirty="0" smtClean="0"/>
          </a:p>
          <a:p>
            <a:r>
              <a:rPr lang="en-US" dirty="0" smtClean="0"/>
              <a:t>Development</a:t>
            </a:r>
          </a:p>
          <a:p>
            <a:pPr lvl="1"/>
            <a:r>
              <a:rPr lang="en-US" dirty="0" smtClean="0"/>
              <a:t>Hardware and software is engineered and operational processes defined.</a:t>
            </a:r>
          </a:p>
          <a:p>
            <a:r>
              <a:rPr lang="en-US" dirty="0" smtClean="0"/>
              <a:t>Operation</a:t>
            </a:r>
          </a:p>
          <a:p>
            <a:pPr lvl="1"/>
            <a:r>
              <a:rPr lang="en-US" dirty="0" smtClean="0"/>
              <a:t>The system is deployed and used for its intended purpose.</a:t>
            </a:r>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8</a:t>
            </a:fld>
            <a:endParaRPr lang="en-US"/>
          </a:p>
        </p:txBody>
      </p:sp>
      <p:sp>
        <p:nvSpPr>
          <p:cNvPr id="6" name="Date Placeholder 5"/>
          <p:cNvSpPr>
            <a:spLocks noGrp="1"/>
          </p:cNvSpPr>
          <p:nvPr>
            <p:ph type="dt" sz="half" idx="10"/>
          </p:nvPr>
        </p:nvSpPr>
        <p:spPr/>
        <p:txBody>
          <a:bodyPr/>
          <a:lstStyle/>
          <a:p>
            <a:fld id="{09EBE1B9-652F-4E12-85F2-3F5568AB5AE0}" type="datetime1">
              <a:rPr lang="en-US" smtClean="0"/>
              <a:t>4/12/2022</a:t>
            </a:fld>
            <a:endParaRPr lang="en-US"/>
          </a:p>
        </p:txBody>
      </p:sp>
    </p:spTree>
    <p:extLst>
      <p:ext uri="{BB962C8B-B14F-4D97-AF65-F5344CB8AC3E}">
        <p14:creationId xmlns:p14="http://schemas.microsoft.com/office/powerpoint/2010/main" val="150085158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systems engineering</a:t>
            </a:r>
            <a:endParaRPr lang="en-US" dirty="0"/>
          </a:p>
        </p:txBody>
      </p:sp>
      <p:sp>
        <p:nvSpPr>
          <p:cNvPr id="4" name="Footer Placeholder 3"/>
          <p:cNvSpPr>
            <a:spLocks noGrp="1"/>
          </p:cNvSpPr>
          <p:nvPr>
            <p:ph type="ftr" sz="quarter" idx="11"/>
          </p:nvPr>
        </p:nvSpPr>
        <p:spPr/>
        <p:txBody>
          <a:bodyPr/>
          <a:lstStyle/>
          <a:p>
            <a:r>
              <a:rPr lang="en-US" smtClean="0"/>
              <a:t>Chapter 19 Systems Engineering</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9</a:t>
            </a:fld>
            <a:endParaRPr lang="en-US"/>
          </a:p>
        </p:txBody>
      </p:sp>
      <p:pic>
        <p:nvPicPr>
          <p:cNvPr id="6" name="Picture 5" descr="19.1 Systems Eng Stag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905" y="1803398"/>
            <a:ext cx="7008305" cy="4405221"/>
          </a:xfrm>
          <a:prstGeom prst="rect">
            <a:avLst/>
          </a:prstGeom>
        </p:spPr>
      </p:pic>
      <p:sp>
        <p:nvSpPr>
          <p:cNvPr id="3" name="Date Placeholder 2"/>
          <p:cNvSpPr>
            <a:spLocks noGrp="1"/>
          </p:cNvSpPr>
          <p:nvPr>
            <p:ph type="dt" sz="half" idx="10"/>
          </p:nvPr>
        </p:nvSpPr>
        <p:spPr/>
        <p:txBody>
          <a:bodyPr/>
          <a:lstStyle/>
          <a:p>
            <a:fld id="{C19AA85E-A6CA-4C49-A74E-1E6D20DA30B4}" type="datetime1">
              <a:rPr lang="en-US" smtClean="0"/>
              <a:t>4/12/2022</a:t>
            </a:fld>
            <a:endParaRPr lang="en-US"/>
          </a:p>
        </p:txBody>
      </p:sp>
    </p:spTree>
    <p:extLst>
      <p:ext uri="{BB962C8B-B14F-4D97-AF65-F5344CB8AC3E}">
        <p14:creationId xmlns:p14="http://schemas.microsoft.com/office/powerpoint/2010/main" val="1370712377"/>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1204</TotalTime>
  <Words>4156</Words>
  <Application>Microsoft Office PowerPoint</Application>
  <PresentationFormat>On-screen Show (4:3)</PresentationFormat>
  <Paragraphs>511</Paragraphs>
  <Slides>66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ＭＳ Ｐゴシック</vt:lpstr>
      <vt:lpstr>Arial</vt:lpstr>
      <vt:lpstr>Calibri</vt:lpstr>
      <vt:lpstr>Times New Roman</vt:lpstr>
      <vt:lpstr>Wingdings</vt:lpstr>
      <vt:lpstr>SE10 slides</vt:lpstr>
      <vt:lpstr>PowerPoint Presentation</vt:lpstr>
      <vt:lpstr>Topics covered</vt:lpstr>
      <vt:lpstr>Systems</vt:lpstr>
      <vt:lpstr>Types of system</vt:lpstr>
      <vt:lpstr>Systems engineering</vt:lpstr>
      <vt:lpstr>Systems and software engineering</vt:lpstr>
      <vt:lpstr>Stages of systems engineering </vt:lpstr>
      <vt:lpstr>Systems engineering stages</vt:lpstr>
      <vt:lpstr>Stages of systems engineering</vt:lpstr>
      <vt:lpstr>Professional disciplines involved</vt:lpstr>
      <vt:lpstr>Inter-disciplinary working</vt:lpstr>
      <vt:lpstr>Sociotechnical systems</vt:lpstr>
      <vt:lpstr>Sociotechnical systems</vt:lpstr>
      <vt:lpstr>Layered structure of sociotechnical systems</vt:lpstr>
      <vt:lpstr>Systems and organizations</vt:lpstr>
      <vt:lpstr>Organizational elements</vt:lpstr>
      <vt:lpstr>Organizational affects</vt:lpstr>
      <vt:lpstr>Complex systems</vt:lpstr>
      <vt:lpstr>Socio-technical system characteristics</vt:lpstr>
      <vt:lpstr>Emergent properties</vt:lpstr>
      <vt:lpstr>Examples of emergent properties </vt:lpstr>
      <vt:lpstr>Types of emergent property</vt:lpstr>
      <vt:lpstr>Reliability as an emergent property</vt:lpstr>
      <vt:lpstr>Influences on reliability</vt:lpstr>
      <vt:lpstr>Failure propagation </vt:lpstr>
      <vt:lpstr>Reliability and system context</vt:lpstr>
      <vt:lpstr>Non-determinism</vt:lpstr>
      <vt:lpstr>Success criteria</vt:lpstr>
      <vt:lpstr>Conflicting views of success</vt:lpstr>
      <vt:lpstr>Conceptual design</vt:lpstr>
      <vt:lpstr>Conceptual design</vt:lpstr>
      <vt:lpstr>Conceptual design activities</vt:lpstr>
      <vt:lpstr>PowerPoint Presentation</vt:lpstr>
      <vt:lpstr>PowerPoint Presentation</vt:lpstr>
      <vt:lpstr>User stories for presentation of system vision</vt:lpstr>
      <vt:lpstr>User stories (2)</vt:lpstr>
      <vt:lpstr>System procurement</vt:lpstr>
      <vt:lpstr>System procurement</vt:lpstr>
      <vt:lpstr>Decision drivers</vt:lpstr>
      <vt:lpstr>Procurement and development</vt:lpstr>
      <vt:lpstr>Types of system</vt:lpstr>
      <vt:lpstr>System procurement processes</vt:lpstr>
      <vt:lpstr>Procurement issues</vt:lpstr>
      <vt:lpstr>Procurement issues (2)</vt:lpstr>
      <vt:lpstr>Procurement issues (3)</vt:lpstr>
      <vt:lpstr>Procurement decisions</vt:lpstr>
      <vt:lpstr>System development</vt:lpstr>
      <vt:lpstr>System development</vt:lpstr>
      <vt:lpstr>Systems development </vt:lpstr>
      <vt:lpstr>The system development process</vt:lpstr>
      <vt:lpstr>The system development process (2)</vt:lpstr>
      <vt:lpstr>Requirements and design</vt:lpstr>
      <vt:lpstr>Requirements and design spiral </vt:lpstr>
      <vt:lpstr>Subsystem engineering</vt:lpstr>
      <vt:lpstr>System integration</vt:lpstr>
      <vt:lpstr>System delivery and deployment</vt:lpstr>
      <vt:lpstr>System operation and evolution</vt:lpstr>
      <vt:lpstr>System operation</vt:lpstr>
      <vt:lpstr>Problems with operation automation</vt:lpstr>
      <vt:lpstr>System evolution</vt:lpstr>
      <vt:lpstr>Factors that affect system lifetimes</vt:lpstr>
      <vt:lpstr>Factors that affect system lifetimes</vt:lpstr>
      <vt:lpstr>Cost factors in system evolution</vt:lpstr>
      <vt:lpstr>Key points</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10</dc:title>
  <dc:creator>Ian Sommerville</dc:creator>
  <cp:lastModifiedBy>Rabindra</cp:lastModifiedBy>
  <cp:revision>27</cp:revision>
  <dcterms:created xsi:type="dcterms:W3CDTF">2009-12-28T09:42:28Z</dcterms:created>
  <dcterms:modified xsi:type="dcterms:W3CDTF">2022-04-12T06:49:45Z</dcterms:modified>
</cp:coreProperties>
</file>