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76"/>
  </p:notesMasterIdLst>
  <p:handoutMasterIdLst>
    <p:handoutMasterId r:id="rId77"/>
  </p:handoutMasterIdLst>
  <p:sldIdLst>
    <p:sldId id="256" r:id="rId2"/>
    <p:sldId id="307" r:id="rId3"/>
    <p:sldId id="308" r:id="rId4"/>
    <p:sldId id="309" r:id="rId5"/>
    <p:sldId id="310" r:id="rId6"/>
    <p:sldId id="332" r:id="rId7"/>
    <p:sldId id="333" r:id="rId8"/>
    <p:sldId id="325" r:id="rId9"/>
    <p:sldId id="271" r:id="rId10"/>
    <p:sldId id="257" r:id="rId11"/>
    <p:sldId id="311" r:id="rId12"/>
    <p:sldId id="334" r:id="rId13"/>
    <p:sldId id="335" r:id="rId14"/>
    <p:sldId id="327" r:id="rId15"/>
    <p:sldId id="299" r:id="rId16"/>
    <p:sldId id="312" r:id="rId17"/>
    <p:sldId id="300" r:id="rId18"/>
    <p:sldId id="258" r:id="rId19"/>
    <p:sldId id="301" r:id="rId20"/>
    <p:sldId id="259" r:id="rId21"/>
    <p:sldId id="336" r:id="rId22"/>
    <p:sldId id="337" r:id="rId23"/>
    <p:sldId id="326" r:id="rId24"/>
    <p:sldId id="302" r:id="rId25"/>
    <p:sldId id="304" r:id="rId26"/>
    <p:sldId id="260" r:id="rId27"/>
    <p:sldId id="305" r:id="rId28"/>
    <p:sldId id="306" r:id="rId29"/>
    <p:sldId id="338" r:id="rId30"/>
    <p:sldId id="339" r:id="rId31"/>
    <p:sldId id="261" r:id="rId32"/>
    <p:sldId id="262" r:id="rId33"/>
    <p:sldId id="263" r:id="rId34"/>
    <p:sldId id="328" r:id="rId35"/>
    <p:sldId id="303" r:id="rId36"/>
    <p:sldId id="316" r:id="rId37"/>
    <p:sldId id="340" r:id="rId38"/>
    <p:sldId id="317" r:id="rId39"/>
    <p:sldId id="264" r:id="rId40"/>
    <p:sldId id="341" r:id="rId41"/>
    <p:sldId id="342" r:id="rId42"/>
    <p:sldId id="343" r:id="rId43"/>
    <p:sldId id="344" r:id="rId44"/>
    <p:sldId id="345" r:id="rId45"/>
    <p:sldId id="329" r:id="rId46"/>
    <p:sldId id="272" r:id="rId47"/>
    <p:sldId id="346" r:id="rId48"/>
    <p:sldId id="318" r:id="rId49"/>
    <p:sldId id="347" r:id="rId50"/>
    <p:sldId id="273" r:id="rId51"/>
    <p:sldId id="274" r:id="rId52"/>
    <p:sldId id="349" r:id="rId53"/>
    <p:sldId id="348" r:id="rId54"/>
    <p:sldId id="276" r:id="rId55"/>
    <p:sldId id="279" r:id="rId56"/>
    <p:sldId id="266" r:id="rId57"/>
    <p:sldId id="281" r:id="rId58"/>
    <p:sldId id="267" r:id="rId59"/>
    <p:sldId id="321" r:id="rId60"/>
    <p:sldId id="322" r:id="rId61"/>
    <p:sldId id="285" r:id="rId62"/>
    <p:sldId id="286" r:id="rId63"/>
    <p:sldId id="287" r:id="rId64"/>
    <p:sldId id="288" r:id="rId65"/>
    <p:sldId id="289" r:id="rId66"/>
    <p:sldId id="268" r:id="rId67"/>
    <p:sldId id="291" r:id="rId68"/>
    <p:sldId id="319" r:id="rId69"/>
    <p:sldId id="269" r:id="rId70"/>
    <p:sldId id="297" r:id="rId71"/>
    <p:sldId id="298" r:id="rId72"/>
    <p:sldId id="330" r:id="rId73"/>
    <p:sldId id="320" r:id="rId74"/>
    <p:sldId id="331"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t>‹#›</a:t>
            </a:fld>
            <a:endParaRPr lang="en-US"/>
          </a:p>
        </p:txBody>
      </p:sp>
    </p:spTree>
    <p:extLst>
      <p:ext uri="{BB962C8B-B14F-4D97-AF65-F5344CB8AC3E}">
        <p14:creationId xmlns:p14="http://schemas.microsoft.com/office/powerpoint/2010/main"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0993E7-8755-214F-88A5-D2D0847D26E1}" type="slidenum">
              <a:rPr lang="en-US" smtClean="0"/>
              <a:pPr/>
              <a:t>1</a:t>
            </a:fld>
            <a:endParaRPr lang="en-US"/>
          </a:p>
        </p:txBody>
      </p:sp>
    </p:spTree>
    <p:extLst>
      <p:ext uri="{BB962C8B-B14F-4D97-AF65-F5344CB8AC3E}">
        <p14:creationId xmlns:p14="http://schemas.microsoft.com/office/powerpoint/2010/main" val="382297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9080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46786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4295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934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5678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extLst>
      <p:ext uri="{BB962C8B-B14F-4D97-AF65-F5344CB8AC3E}">
        <p14:creationId xmlns:p14="http://schemas.microsoft.com/office/powerpoint/2010/main" val="1774757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6752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27214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553F958-1B1D-4F8C-899B-061ACC343A4D}"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F03107C-C7FE-460D-90C4-7A5A9A930397}"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DAD8F21B-E3BE-4584-8133-A611F4CD92AC}"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C9CE1BE0-7138-472E-9AD4-929CF4A9D4AA}"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1DFBE890-23AC-4505-A349-9C7C30E3EE62}"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2BAFF3F7-503D-4328-BAE4-A0E9D4A0C35D}"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4220F72B-97BC-4746-8953-0EE05BC34FC9}" type="datetime1">
              <a:rPr lang="en-US" smtClean="0"/>
              <a:t>4/12/2022</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0EA65C9-C097-4489-8E0C-E8DD3BDBCA2A}" type="datetime1">
              <a:rPr lang="en-US" smtClean="0"/>
              <a:t>4/12/2022</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1650D60-4530-4203-AA85-19F02C892949}" type="datetime1">
              <a:rPr lang="en-US" smtClean="0"/>
              <a:t>4/12/2022</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01A3896-30E4-4BAC-BD8F-56238E017653}"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9F7B454E-C447-4AE9-833A-98CD50CE51F7}"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4B953317-6468-4C3F-BA76-EA1451AC8A3A}" type="datetime1">
              <a:rPr lang="en-US" smtClean="0"/>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23 Project Planning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493170" y="1471390"/>
            <a:ext cx="7772400" cy="20029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002060"/>
                </a:solidFill>
              </a:rPr>
              <a:t>Software Engineering</a:t>
            </a:r>
            <a:br>
              <a:rPr lang="en-US" sz="3200" dirty="0" smtClean="0">
                <a:solidFill>
                  <a:srgbClr val="002060"/>
                </a:solidFill>
              </a:rPr>
            </a:br>
            <a:r>
              <a:rPr lang="en-US" sz="3200" dirty="0" smtClean="0">
                <a:solidFill>
                  <a:srgbClr val="002060"/>
                </a:solidFill>
              </a:rPr>
              <a:t>(COMP 401)</a:t>
            </a:r>
            <a:br>
              <a:rPr lang="en-US" sz="3200" dirty="0" smtClean="0">
                <a:solidFill>
                  <a:srgbClr val="002060"/>
                </a:solidFill>
              </a:rPr>
            </a:br>
            <a:r>
              <a:rPr lang="en-US" sz="3200" smtClean="0">
                <a:solidFill>
                  <a:srgbClr val="002060"/>
                </a:solidFill>
              </a:rPr>
              <a:t>Chapter 8- </a:t>
            </a:r>
            <a:r>
              <a:rPr lang="en-US" sz="3200" dirty="0" smtClean="0">
                <a:solidFill>
                  <a:srgbClr val="002060"/>
                </a:solidFill>
              </a:rPr>
              <a:t>Project Planning</a:t>
            </a:r>
          </a:p>
        </p:txBody>
      </p:sp>
      <p:sp>
        <p:nvSpPr>
          <p:cNvPr id="8" name="Subtitle 2"/>
          <p:cNvSpPr txBox="1">
            <a:spLocks/>
          </p:cNvSpPr>
          <p:nvPr/>
        </p:nvSpPr>
        <p:spPr>
          <a:xfrm>
            <a:off x="1219200" y="3891196"/>
            <a:ext cx="6400800" cy="1752600"/>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buFont typeface="Arial"/>
              <a:buNone/>
              <a:defRPr/>
            </a:pPr>
            <a:r>
              <a:rPr lang="en-US" sz="2400" dirty="0" smtClean="0">
                <a:solidFill>
                  <a:srgbClr val="002060"/>
                </a:solidFill>
                <a:ea typeface="+mn-ea"/>
                <a:cs typeface="+mn-cs"/>
              </a:rPr>
              <a:t>Rabindra </a:t>
            </a:r>
            <a:r>
              <a:rPr lang="en-US" sz="2400" dirty="0" err="1" smtClean="0">
                <a:solidFill>
                  <a:srgbClr val="002060"/>
                </a:solidFill>
                <a:ea typeface="+mn-ea"/>
                <a:cs typeface="+mn-cs"/>
              </a:rPr>
              <a:t>Bista</a:t>
            </a:r>
            <a:r>
              <a:rPr lang="en-US" sz="2400" dirty="0" smtClean="0">
                <a:solidFill>
                  <a:srgbClr val="002060"/>
                </a:solidFill>
                <a:ea typeface="+mn-ea"/>
                <a:cs typeface="+mn-cs"/>
              </a:rPr>
              <a:t>, PhD</a:t>
            </a:r>
          </a:p>
          <a:p>
            <a:pPr fontAlgn="auto">
              <a:spcAft>
                <a:spcPts val="0"/>
              </a:spcAft>
              <a:buFont typeface="Arial"/>
              <a:buNone/>
              <a:defRPr/>
            </a:pPr>
            <a:r>
              <a:rPr lang="en-US" sz="2400" dirty="0" err="1" smtClean="0">
                <a:solidFill>
                  <a:srgbClr val="002060"/>
                </a:solidFill>
                <a:ea typeface="+mn-ea"/>
                <a:cs typeface="+mn-cs"/>
              </a:rPr>
              <a:t>DoCSE</a:t>
            </a:r>
            <a:r>
              <a:rPr lang="en-US" sz="2400" dirty="0" smtClean="0">
                <a:solidFill>
                  <a:srgbClr val="002060"/>
                </a:solidFill>
                <a:ea typeface="+mn-ea"/>
                <a:cs typeface="+mn-cs"/>
              </a:rPr>
              <a:t>, SOE, KU</a:t>
            </a:r>
          </a:p>
          <a:p>
            <a:pPr fontAlgn="auto">
              <a:spcAft>
                <a:spcPts val="0"/>
              </a:spcAft>
              <a:buFont typeface="Arial"/>
              <a:buNone/>
              <a:defRPr/>
            </a:pPr>
            <a:r>
              <a:rPr lang="en-US" sz="2400" dirty="0" smtClean="0">
                <a:solidFill>
                  <a:srgbClr val="002060"/>
                </a:solidFill>
                <a:ea typeface="+mn-ea"/>
                <a:cs typeface="+mn-cs"/>
              </a:rPr>
              <a:t>Spring 2021</a:t>
            </a:r>
            <a:endParaRPr lang="en-US" sz="2400" dirty="0">
              <a:solidFill>
                <a:srgbClr val="002060"/>
              </a:solidFill>
              <a:ea typeface="+mn-ea"/>
              <a:cs typeface="+mn-cs"/>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659641"/>
              </p:ext>
            </p:extLst>
          </p:nvPr>
        </p:nvGraphicFramePr>
        <p:xfrm>
          <a:off x="457200" y="1823846"/>
          <a:ext cx="7784898" cy="335280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fld id="{82DD831D-A8EF-4C8C-A3BC-DD18811E8557}"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507295"/>
              </p:ext>
            </p:extLst>
          </p:nvPr>
        </p:nvGraphicFramePr>
        <p:xfrm>
          <a:off x="457200" y="2134576"/>
          <a:ext cx="7772400" cy="301752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fld id="{A03105F4-C777-4836-930F-8AD4D0BAA1BD}"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strategies</a:t>
            </a:r>
            <a:endParaRPr lang="en-US" dirty="0"/>
          </a:p>
        </p:txBody>
      </p:sp>
      <p:sp>
        <p:nvSpPr>
          <p:cNvPr id="3" name="Content Placeholder 2"/>
          <p:cNvSpPr>
            <a:spLocks noGrp="1"/>
          </p:cNvSpPr>
          <p:nvPr>
            <p:ph idx="1"/>
          </p:nvPr>
        </p:nvSpPr>
        <p:spPr/>
        <p:txBody>
          <a:bodyPr/>
          <a:lstStyle/>
          <a:p>
            <a:r>
              <a:rPr lang="en-US" dirty="0" smtClean="0"/>
              <a:t>Under pricing</a:t>
            </a:r>
          </a:p>
          <a:p>
            <a:pPr lvl="1"/>
            <a:r>
              <a:rPr lang="en-US" dirty="0" smtClean="0"/>
              <a:t>A company may underprice a system in order to gain a contract that allows them to retain staff for future opportunities</a:t>
            </a:r>
          </a:p>
          <a:p>
            <a:pPr lvl="1"/>
            <a:r>
              <a:rPr lang="en-US" dirty="0" smtClean="0"/>
              <a:t>A company may underprice a system to gain access to a new market area</a:t>
            </a:r>
          </a:p>
          <a:p>
            <a:r>
              <a:rPr lang="en-US" dirty="0" smtClean="0"/>
              <a:t>Increased pricing</a:t>
            </a:r>
          </a:p>
          <a:p>
            <a:pPr lvl="1"/>
            <a:r>
              <a:rPr lang="en-US" dirty="0" smtClean="0"/>
              <a:t>The price may be increased when a buyer wishes a fixed-price contract and so the seller increases the price to allow for unexpected risks</a:t>
            </a:r>
          </a:p>
        </p:txBody>
      </p:sp>
      <p:sp>
        <p:nvSpPr>
          <p:cNvPr id="4" name="Date Placeholder 3"/>
          <p:cNvSpPr>
            <a:spLocks noGrp="1"/>
          </p:cNvSpPr>
          <p:nvPr>
            <p:ph type="dt" sz="half" idx="10"/>
          </p:nvPr>
        </p:nvSpPr>
        <p:spPr/>
        <p:txBody>
          <a:bodyPr/>
          <a:lstStyle/>
          <a:p>
            <a:fld id="{FB6C4289-95EC-410C-9E64-518CECBD1231}"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extLst>
      <p:ext uri="{BB962C8B-B14F-4D97-AF65-F5344CB8AC3E}">
        <p14:creationId xmlns:p14="http://schemas.microsoft.com/office/powerpoint/2010/main" val="211608199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to win</a:t>
            </a:r>
            <a:endParaRPr lang="en-US" dirty="0"/>
          </a:p>
        </p:txBody>
      </p:sp>
      <p:sp>
        <p:nvSpPr>
          <p:cNvPr id="3" name="Content Placeholder 2"/>
          <p:cNvSpPr>
            <a:spLocks noGrp="1"/>
          </p:cNvSpPr>
          <p:nvPr>
            <p:ph idx="1"/>
          </p:nvPr>
        </p:nvSpPr>
        <p:spPr/>
        <p:txBody>
          <a:bodyPr/>
          <a:lstStyle/>
          <a:p>
            <a:r>
              <a:rPr lang="en-US" dirty="0" smtClean="0"/>
              <a:t>The software is priced according to what the software developer believes the buyer is willing to pay</a:t>
            </a:r>
          </a:p>
          <a:p>
            <a:r>
              <a:rPr lang="en-US" dirty="0" smtClean="0"/>
              <a:t>If this is less that the development costs, the software functionality may be reduced accordingly with a view to extra functionality being added in a later release</a:t>
            </a:r>
          </a:p>
          <a:p>
            <a:r>
              <a:rPr lang="en-US" dirty="0" smtClean="0"/>
              <a:t>Additional costs may be added as the requirements change and these may be priced at a higher level to make up the shortfall in the original price</a:t>
            </a:r>
            <a:endParaRPr lang="en-US" dirty="0"/>
          </a:p>
        </p:txBody>
      </p:sp>
      <p:sp>
        <p:nvSpPr>
          <p:cNvPr id="4" name="Date Placeholder 3"/>
          <p:cNvSpPr>
            <a:spLocks noGrp="1"/>
          </p:cNvSpPr>
          <p:nvPr>
            <p:ph type="dt" sz="half" idx="10"/>
          </p:nvPr>
        </p:nvSpPr>
        <p:spPr/>
        <p:txBody>
          <a:bodyPr/>
          <a:lstStyle/>
          <a:p>
            <a:fld id="{55F7CEE7-C4EF-4063-87BE-A5BFC176524B}"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spTree>
    <p:extLst>
      <p:ext uri="{BB962C8B-B14F-4D97-AF65-F5344CB8AC3E}">
        <p14:creationId xmlns:p14="http://schemas.microsoft.com/office/powerpoint/2010/main" val="182245932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Plan-driven development</a:t>
            </a:r>
            <a:endParaRPr lang="en-US" dirty="0"/>
          </a:p>
        </p:txBody>
      </p:sp>
      <p:sp>
        <p:nvSpPr>
          <p:cNvPr id="4" name="Date Placeholder 3"/>
          <p:cNvSpPr>
            <a:spLocks noGrp="1"/>
          </p:cNvSpPr>
          <p:nvPr>
            <p:ph type="dt" sz="half" idx="10"/>
          </p:nvPr>
        </p:nvSpPr>
        <p:spPr/>
        <p:txBody>
          <a:bodyPr/>
          <a:lstStyle/>
          <a:p>
            <a:fld id="{DBF41F8B-14E6-447F-BFBD-5E175FF88F2F}"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extLst>
      <p:ext uri="{BB962C8B-B14F-4D97-AF65-F5344CB8AC3E}">
        <p14:creationId xmlns:p14="http://schemas.microsoft.com/office/powerpoint/2010/main" val="37540291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
        <p:nvSpPr>
          <p:cNvPr id="4" name="Date Placeholder 3"/>
          <p:cNvSpPr>
            <a:spLocks noGrp="1"/>
          </p:cNvSpPr>
          <p:nvPr>
            <p:ph type="dt" sz="half" idx="10"/>
          </p:nvPr>
        </p:nvSpPr>
        <p:spPr/>
        <p:txBody>
          <a:bodyPr/>
          <a:lstStyle/>
          <a:p>
            <a:fld id="{6E190D22-6BA1-4DD4-AA05-1590A68E1259}"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
        <p:nvSpPr>
          <p:cNvPr id="4" name="Date Placeholder 3"/>
          <p:cNvSpPr>
            <a:spLocks noGrp="1"/>
          </p:cNvSpPr>
          <p:nvPr>
            <p:ph type="dt" sz="half" idx="10"/>
          </p:nvPr>
        </p:nvSpPr>
        <p:spPr/>
        <p:txBody>
          <a:bodyPr/>
          <a:lstStyle/>
          <a:p>
            <a:fld id="{1A5DF636-EDEC-4BF1-95D4-0DF30A74BBAE}"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1830387"/>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
        <p:nvSpPr>
          <p:cNvPr id="4" name="Date Placeholder 3"/>
          <p:cNvSpPr>
            <a:spLocks noGrp="1"/>
          </p:cNvSpPr>
          <p:nvPr>
            <p:ph type="dt" sz="half" idx="10"/>
          </p:nvPr>
        </p:nvSpPr>
        <p:spPr/>
        <p:txBody>
          <a:bodyPr/>
          <a:lstStyle/>
          <a:p>
            <a:fld id="{57291CF2-2724-4877-9415-C97CC14DE244}"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579215"/>
              </p:ext>
            </p:extLst>
          </p:nvPr>
        </p:nvGraphicFramePr>
        <p:xfrm>
          <a:off x="457200" y="1958946"/>
          <a:ext cx="8229600" cy="381000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structures to be used.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effectLst/>
                          <a:latin typeface="Arial"/>
                          <a:ea typeface="Times New Roman"/>
                          <a:cs typeface="Times New Roman"/>
                        </a:rPr>
                        <a:t>Deployment plan</a:t>
                      </a:r>
                      <a:endParaRPr lang="en-GB" sz="16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rial"/>
                        <a:ea typeface="Times New Roman"/>
                        <a:cs typeface="Times New Roman"/>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quality procedures and standards that will be used in a project.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system validation.  </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fld id="{EA556C56-AE0D-46C5-9B15-63EFCD1869D2}"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
        <p:nvSpPr>
          <p:cNvPr id="4" name="Date Placeholder 3"/>
          <p:cNvSpPr>
            <a:spLocks noGrp="1"/>
          </p:cNvSpPr>
          <p:nvPr>
            <p:ph type="dt" sz="half" idx="10"/>
          </p:nvPr>
        </p:nvSpPr>
        <p:spPr/>
        <p:txBody>
          <a:bodyPr/>
          <a:lstStyle/>
          <a:p>
            <a:fld id="{D724A004-97EF-4408-86B7-D3A9C759C1C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p>
          <a:p>
            <a:r>
              <a:rPr lang="en-US" dirty="0" smtClean="0"/>
              <a:t>COCOMO  cost modeling</a:t>
            </a:r>
            <a:r>
              <a:rPr lang="en-GB" dirty="0" smtClean="0"/>
              <a:t> </a:t>
            </a:r>
            <a:endParaRPr lang="en-US" dirty="0"/>
          </a:p>
        </p:txBody>
      </p:sp>
      <p:sp>
        <p:nvSpPr>
          <p:cNvPr id="4" name="Date Placeholder 3"/>
          <p:cNvSpPr>
            <a:spLocks noGrp="1"/>
          </p:cNvSpPr>
          <p:nvPr>
            <p:ph type="dt" sz="half" idx="10"/>
          </p:nvPr>
        </p:nvSpPr>
        <p:spPr/>
        <p:txBody>
          <a:bodyPr/>
          <a:lstStyle/>
          <a:p>
            <a:fld id="{86747FEF-46E4-498A-935D-1BC8F90C453A}"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sp>
        <p:nvSpPr>
          <p:cNvPr id="3" name="Date Placeholder 2"/>
          <p:cNvSpPr>
            <a:spLocks noGrp="1"/>
          </p:cNvSpPr>
          <p:nvPr>
            <p:ph type="dt" sz="half" idx="10"/>
          </p:nvPr>
        </p:nvSpPr>
        <p:spPr/>
        <p:txBody>
          <a:bodyPr/>
          <a:lstStyle/>
          <a:p>
            <a:fld id="{FFF961EA-D51F-4025-9677-BBC4C99C24D2}"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20</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21" y="1949173"/>
            <a:ext cx="7883463" cy="3373783"/>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assumptions</a:t>
            </a:r>
            <a:endParaRPr lang="en-US" dirty="0"/>
          </a:p>
        </p:txBody>
      </p:sp>
      <p:sp>
        <p:nvSpPr>
          <p:cNvPr id="3" name="Content Placeholder 2"/>
          <p:cNvSpPr>
            <a:spLocks noGrp="1"/>
          </p:cNvSpPr>
          <p:nvPr>
            <p:ph idx="1"/>
          </p:nvPr>
        </p:nvSpPr>
        <p:spPr/>
        <p:txBody>
          <a:bodyPr/>
          <a:lstStyle/>
          <a:p>
            <a:r>
              <a:rPr lang="en-US" dirty="0"/>
              <a:t>You should make realistic rather than optimistic assumptions when you are defining a project </a:t>
            </a:r>
            <a:r>
              <a:rPr lang="en-US" dirty="0" smtClean="0"/>
              <a:t>plan.</a:t>
            </a:r>
          </a:p>
          <a:p>
            <a:r>
              <a:rPr lang="en-US" dirty="0" smtClean="0"/>
              <a:t>Problems </a:t>
            </a:r>
            <a:r>
              <a:rPr lang="en-US" dirty="0"/>
              <a:t>of some description always arise during a project, and these lead to project delays. </a:t>
            </a:r>
            <a:endParaRPr lang="en-US" dirty="0" smtClean="0"/>
          </a:p>
          <a:p>
            <a:r>
              <a:rPr lang="en-US" dirty="0" smtClean="0"/>
              <a:t>Your </a:t>
            </a:r>
            <a:r>
              <a:rPr lang="en-US" dirty="0"/>
              <a:t>initial assumptions and scheduling should therefore </a:t>
            </a:r>
            <a:r>
              <a:rPr lang="en-US" dirty="0" smtClean="0"/>
              <a:t>take </a:t>
            </a:r>
            <a:r>
              <a:rPr lang="en-US" dirty="0"/>
              <a:t>unexpected problems into account. </a:t>
            </a:r>
            <a:endParaRPr lang="en-US" dirty="0" smtClean="0"/>
          </a:p>
          <a:p>
            <a:r>
              <a:rPr lang="en-US" dirty="0" smtClean="0"/>
              <a:t>You </a:t>
            </a:r>
            <a:r>
              <a:rPr lang="en-US" dirty="0"/>
              <a:t>should include contingency in your plan so that if things go wrong, then your delivery schedule is not seriously disrupted. </a:t>
            </a:r>
          </a:p>
        </p:txBody>
      </p:sp>
      <p:sp>
        <p:nvSpPr>
          <p:cNvPr id="4" name="Date Placeholder 3"/>
          <p:cNvSpPr>
            <a:spLocks noGrp="1"/>
          </p:cNvSpPr>
          <p:nvPr>
            <p:ph type="dt" sz="half" idx="10"/>
          </p:nvPr>
        </p:nvSpPr>
        <p:spPr/>
        <p:txBody>
          <a:bodyPr/>
          <a:lstStyle/>
          <a:p>
            <a:fld id="{E20452EB-5EF6-4BEC-9DE3-A78C561911DF}"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spTree>
    <p:extLst>
      <p:ext uri="{BB962C8B-B14F-4D97-AF65-F5344CB8AC3E}">
        <p14:creationId xmlns:p14="http://schemas.microsoft.com/office/powerpoint/2010/main" val="339575727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a:t>If there are serious problems with the development work that are likely to lead to significant delays, you need to initiate risk mitigation actions to reduce the risks of project failure. </a:t>
            </a:r>
            <a:endParaRPr lang="en-US" dirty="0" smtClean="0"/>
          </a:p>
          <a:p>
            <a:r>
              <a:rPr lang="en-US" dirty="0" smtClean="0"/>
              <a:t>In </a:t>
            </a:r>
            <a:r>
              <a:rPr lang="en-US" dirty="0"/>
              <a:t>conjunction with these actions, you also have to re-plan the project. </a:t>
            </a:r>
            <a:endParaRPr lang="en-US" dirty="0" smtClean="0"/>
          </a:p>
          <a:p>
            <a:r>
              <a:rPr lang="en-US" dirty="0" smtClean="0"/>
              <a:t>This </a:t>
            </a:r>
            <a:r>
              <a:rPr lang="en-US" dirty="0"/>
              <a:t>may involve renegotiating the project constraints and deliverables with the customer. A new schedule of when work should be completed also has to be established and agreed with the customer.</a:t>
            </a:r>
            <a:endParaRPr lang="en-GB" dirty="0"/>
          </a:p>
          <a:p>
            <a:endParaRPr lang="en-US" dirty="0"/>
          </a:p>
        </p:txBody>
      </p:sp>
      <p:sp>
        <p:nvSpPr>
          <p:cNvPr id="4" name="Date Placeholder 3"/>
          <p:cNvSpPr>
            <a:spLocks noGrp="1"/>
          </p:cNvSpPr>
          <p:nvPr>
            <p:ph type="dt" sz="half" idx="10"/>
          </p:nvPr>
        </p:nvSpPr>
        <p:spPr/>
        <p:txBody>
          <a:bodyPr/>
          <a:lstStyle/>
          <a:p>
            <a:fld id="{C0AC9854-7C2E-43A6-812B-9F584EEA6BE9}"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22</a:t>
            </a:fld>
            <a:endParaRPr lang="en-US"/>
          </a:p>
        </p:txBody>
      </p:sp>
    </p:spTree>
    <p:extLst>
      <p:ext uri="{BB962C8B-B14F-4D97-AF65-F5344CB8AC3E}">
        <p14:creationId xmlns:p14="http://schemas.microsoft.com/office/powerpoint/2010/main" val="7397723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Project scheduling</a:t>
            </a:r>
            <a:endParaRPr lang="en-US" dirty="0"/>
          </a:p>
        </p:txBody>
      </p:sp>
      <p:sp>
        <p:nvSpPr>
          <p:cNvPr id="4" name="Date Placeholder 3"/>
          <p:cNvSpPr>
            <a:spLocks noGrp="1"/>
          </p:cNvSpPr>
          <p:nvPr>
            <p:ph type="dt" sz="half" idx="10"/>
          </p:nvPr>
        </p:nvSpPr>
        <p:spPr/>
        <p:txBody>
          <a:bodyPr/>
          <a:lstStyle/>
          <a:p>
            <a:fld id="{98935E8C-ED1E-448C-8C7A-7A01621D9A0D}"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extLst>
      <p:ext uri="{BB962C8B-B14F-4D97-AF65-F5344CB8AC3E}">
        <p14:creationId xmlns:p14="http://schemas.microsoft.com/office/powerpoint/2010/main" val="273202821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
        <p:nvSpPr>
          <p:cNvPr id="4" name="Date Placeholder 3"/>
          <p:cNvSpPr>
            <a:spLocks noGrp="1"/>
          </p:cNvSpPr>
          <p:nvPr>
            <p:ph type="dt" sz="half" idx="10"/>
          </p:nvPr>
        </p:nvSpPr>
        <p:spPr/>
        <p:txBody>
          <a:bodyPr/>
          <a:lstStyle/>
          <a:p>
            <a:fld id="{26B00631-084D-4DA4-918C-B38BF9AF69CB}"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
        <p:nvSpPr>
          <p:cNvPr id="2" name="Date Placeholder 1"/>
          <p:cNvSpPr>
            <a:spLocks noGrp="1"/>
          </p:cNvSpPr>
          <p:nvPr>
            <p:ph type="dt" sz="half" idx="10"/>
          </p:nvPr>
        </p:nvSpPr>
        <p:spPr/>
        <p:txBody>
          <a:bodyPr/>
          <a:lstStyle/>
          <a:p>
            <a:fld id="{5C446301-10D6-4636-A538-437A66790DB0}"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sp>
        <p:nvSpPr>
          <p:cNvPr id="3" name="Date Placeholder 2"/>
          <p:cNvSpPr>
            <a:spLocks noGrp="1"/>
          </p:cNvSpPr>
          <p:nvPr>
            <p:ph type="dt" sz="half" idx="10"/>
          </p:nvPr>
        </p:nvSpPr>
        <p:spPr/>
        <p:txBody>
          <a:bodyPr/>
          <a:lstStyle/>
          <a:p>
            <a:fld id="{7BFBD7B5-BC3C-47D6-8C70-4DFAE951B758}"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26</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
        <p:nvSpPr>
          <p:cNvPr id="2" name="Date Placeholder 1"/>
          <p:cNvSpPr>
            <a:spLocks noGrp="1"/>
          </p:cNvSpPr>
          <p:nvPr>
            <p:ph type="dt" sz="half" idx="10"/>
          </p:nvPr>
        </p:nvSpPr>
        <p:spPr/>
        <p:txBody>
          <a:bodyPr/>
          <a:lstStyle/>
          <a:p>
            <a:fld id="{7CCB70B8-2058-4D13-9CAF-9DBF4D15C4DB}"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a:t>
            </a:r>
            <a:r>
              <a:rPr lang="en-GB" dirty="0"/>
              <a:t>p</a:t>
            </a:r>
            <a:r>
              <a:rPr lang="en-GB" dirty="0" smtClean="0"/>
              <a:t>resentation</a:t>
            </a:r>
            <a:endParaRPr lang="en-GB" dirty="0"/>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Calendar-based</a:t>
            </a:r>
          </a:p>
          <a:p>
            <a:pPr lvl="1"/>
            <a:r>
              <a:rPr lang="en-GB" dirty="0" smtClean="0"/>
              <a:t>Bar </a:t>
            </a:r>
            <a:r>
              <a:rPr lang="en-GB" dirty="0"/>
              <a:t>charts</a:t>
            </a:r>
            <a:r>
              <a:rPr lang="en-GB" dirty="0" smtClean="0"/>
              <a:t> are the most commonly used representation for project schedules. They show the schedule as activities or resources against time.</a:t>
            </a:r>
          </a:p>
          <a:p>
            <a:r>
              <a:rPr lang="en-GB" dirty="0" smtClean="0"/>
              <a:t>Activity networks</a:t>
            </a:r>
          </a:p>
          <a:p>
            <a:pPr lvl="1"/>
            <a:r>
              <a:rPr lang="en-GB" dirty="0" smtClean="0"/>
              <a:t>Show task dependencies</a:t>
            </a:r>
            <a:endParaRPr lang="en-GB" dirty="0"/>
          </a:p>
        </p:txBody>
      </p:sp>
      <p:sp>
        <p:nvSpPr>
          <p:cNvPr id="2" name="Date Placeholder 1"/>
          <p:cNvSpPr>
            <a:spLocks noGrp="1"/>
          </p:cNvSpPr>
          <p:nvPr>
            <p:ph type="dt" sz="half" idx="10"/>
          </p:nvPr>
        </p:nvSpPr>
        <p:spPr/>
        <p:txBody>
          <a:bodyPr/>
          <a:lstStyle/>
          <a:p>
            <a:fld id="{8D2E15B5-4390-451E-81FD-304C20ED23C9}"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activities</a:t>
            </a:r>
            <a:endParaRPr lang="en-US" dirty="0"/>
          </a:p>
        </p:txBody>
      </p:sp>
      <p:sp>
        <p:nvSpPr>
          <p:cNvPr id="3" name="Content Placeholder 2"/>
          <p:cNvSpPr>
            <a:spLocks noGrp="1"/>
          </p:cNvSpPr>
          <p:nvPr>
            <p:ph idx="1"/>
          </p:nvPr>
        </p:nvSpPr>
        <p:spPr/>
        <p:txBody>
          <a:bodyPr/>
          <a:lstStyle/>
          <a:p>
            <a:r>
              <a:rPr lang="en-US" dirty="0" smtClean="0"/>
              <a:t>Project </a:t>
            </a:r>
            <a:r>
              <a:rPr lang="en-US" dirty="0"/>
              <a:t>activities </a:t>
            </a:r>
            <a:r>
              <a:rPr lang="en-US" dirty="0" smtClean="0"/>
              <a:t>(tasks) are </a:t>
            </a:r>
            <a:r>
              <a:rPr lang="en-US" dirty="0"/>
              <a:t>the basic planning element. Each activity has:</a:t>
            </a:r>
            <a:endParaRPr lang="en-GB" dirty="0"/>
          </a:p>
          <a:p>
            <a:pPr lvl="1"/>
            <a:r>
              <a:rPr lang="en-US" dirty="0" smtClean="0"/>
              <a:t>a </a:t>
            </a:r>
            <a:r>
              <a:rPr lang="en-US" dirty="0"/>
              <a:t>duration in calendar days or months,</a:t>
            </a:r>
            <a:endParaRPr lang="en-GB" dirty="0"/>
          </a:p>
          <a:p>
            <a:pPr lvl="1"/>
            <a:r>
              <a:rPr lang="en-US" dirty="0" smtClean="0"/>
              <a:t>an </a:t>
            </a:r>
            <a:r>
              <a:rPr lang="en-US" dirty="0"/>
              <a:t>effort estimate, which shows the number of person-days or person-months to complete the work,</a:t>
            </a:r>
            <a:endParaRPr lang="en-GB" dirty="0"/>
          </a:p>
          <a:p>
            <a:pPr lvl="1"/>
            <a:r>
              <a:rPr lang="en-US" dirty="0" smtClean="0"/>
              <a:t>a </a:t>
            </a:r>
            <a:r>
              <a:rPr lang="en-US" dirty="0"/>
              <a:t>deadline by which the activity should be complete,</a:t>
            </a:r>
            <a:endParaRPr lang="en-GB" dirty="0"/>
          </a:p>
          <a:p>
            <a:pPr lvl="1"/>
            <a:r>
              <a:rPr lang="en-US" dirty="0" smtClean="0"/>
              <a:t>a </a:t>
            </a:r>
            <a:r>
              <a:rPr lang="en-US" dirty="0"/>
              <a:t>defined end-point, which might be a document, the holding of a review meeting, the successful execution of all tests, etc.</a:t>
            </a:r>
            <a:endParaRPr lang="en-GB" dirty="0"/>
          </a:p>
          <a:p>
            <a:endParaRPr lang="en-US" dirty="0"/>
          </a:p>
        </p:txBody>
      </p:sp>
      <p:sp>
        <p:nvSpPr>
          <p:cNvPr id="4" name="Date Placeholder 3"/>
          <p:cNvSpPr>
            <a:spLocks noGrp="1"/>
          </p:cNvSpPr>
          <p:nvPr>
            <p:ph type="dt" sz="half" idx="10"/>
          </p:nvPr>
        </p:nvSpPr>
        <p:spPr/>
        <p:txBody>
          <a:bodyPr/>
          <a:lstStyle/>
          <a:p>
            <a:fld id="{04DC5E46-E2DD-474F-9619-4DF7B2CF92A5}"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29</a:t>
            </a:fld>
            <a:endParaRPr lang="en-US"/>
          </a:p>
        </p:txBody>
      </p:sp>
    </p:spTree>
    <p:extLst>
      <p:ext uri="{BB962C8B-B14F-4D97-AF65-F5344CB8AC3E}">
        <p14:creationId xmlns:p14="http://schemas.microsoft.com/office/powerpoint/2010/main" val="172894680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
        <p:nvSpPr>
          <p:cNvPr id="4" name="Date Placeholder 3"/>
          <p:cNvSpPr>
            <a:spLocks noGrp="1"/>
          </p:cNvSpPr>
          <p:nvPr>
            <p:ph type="dt" sz="half" idx="10"/>
          </p:nvPr>
        </p:nvSpPr>
        <p:spPr/>
        <p:txBody>
          <a:bodyPr/>
          <a:lstStyle/>
          <a:p>
            <a:fld id="{4FC6DF66-DC5B-4A29-A562-D7008E3C7D3D}"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
        <p:nvSpPr>
          <p:cNvPr id="4" name="Date Placeholder 3"/>
          <p:cNvSpPr>
            <a:spLocks noGrp="1"/>
          </p:cNvSpPr>
          <p:nvPr>
            <p:ph type="dt" sz="half" idx="10"/>
          </p:nvPr>
        </p:nvSpPr>
        <p:spPr/>
        <p:txBody>
          <a:bodyPr/>
          <a:lstStyle/>
          <a:p>
            <a:fld id="{A1446ECE-8480-4A12-BD5F-346BE97CB1A1}"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extLst>
      <p:ext uri="{BB962C8B-B14F-4D97-AF65-F5344CB8AC3E}">
        <p14:creationId xmlns:p14="http://schemas.microsoft.com/office/powerpoint/2010/main" val="383264680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
        <p:nvSpPr>
          <p:cNvPr id="3" name="Date Placeholder 2"/>
          <p:cNvSpPr>
            <a:spLocks noGrp="1"/>
          </p:cNvSpPr>
          <p:nvPr>
            <p:ph type="dt" sz="half" idx="10"/>
          </p:nvPr>
        </p:nvSpPr>
        <p:spPr/>
        <p:txBody>
          <a:bodyPr/>
          <a:lstStyle/>
          <a:p>
            <a:fld id="{F39729BE-E1FD-490B-B351-B4AEB536F316}"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3" name="Date Placeholder 2"/>
          <p:cNvSpPr>
            <a:spLocks noGrp="1"/>
          </p:cNvSpPr>
          <p:nvPr>
            <p:ph type="dt" sz="half" idx="10"/>
          </p:nvPr>
        </p:nvSpPr>
        <p:spPr/>
        <p:txBody>
          <a:bodyPr/>
          <a:lstStyle/>
          <a:p>
            <a:fld id="{FC8E1C4A-68BB-4E38-8CC0-D6DE603D9EDF}" type="datetime1">
              <a:rPr lang="en-US" smtClean="0"/>
              <a:t>4/12/2022</a:t>
            </a:fld>
            <a:endParaRPr lang="en-US"/>
          </a:p>
        </p:txBody>
      </p:sp>
      <p:sp>
        <p:nvSpPr>
          <p:cNvPr id="4" name="Footer Placeholder 3"/>
          <p:cNvSpPr>
            <a:spLocks noGrp="1"/>
          </p:cNvSpPr>
          <p:nvPr>
            <p:ph type="ftr" sz="quarter" idx="11"/>
          </p:nvPr>
        </p:nvSpPr>
        <p:spPr/>
        <p:txBody>
          <a:bodyPr/>
          <a:lstStyle/>
          <a:p>
            <a:r>
              <a:rPr lang="en-US" smtClean="0"/>
              <a:t>Chapter 23 Project Planning</a:t>
            </a:r>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sp>
        <p:nvSpPr>
          <p:cNvPr id="3" name="Date Placeholder 2"/>
          <p:cNvSpPr>
            <a:spLocks noGrp="1"/>
          </p:cNvSpPr>
          <p:nvPr>
            <p:ph type="dt" sz="half" idx="10"/>
          </p:nvPr>
        </p:nvSpPr>
        <p:spPr/>
        <p:txBody>
          <a:bodyPr/>
          <a:lstStyle/>
          <a:p>
            <a:fld id="{5EC67263-320B-4D42-A88D-1DC47C1A0742}"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33</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smtClean="0"/>
              <a:t>Agile planning</a:t>
            </a:r>
            <a:endParaRPr lang="en-US" dirty="0"/>
          </a:p>
        </p:txBody>
      </p:sp>
      <p:sp>
        <p:nvSpPr>
          <p:cNvPr id="4" name="Date Placeholder 3"/>
          <p:cNvSpPr>
            <a:spLocks noGrp="1"/>
          </p:cNvSpPr>
          <p:nvPr>
            <p:ph type="dt" sz="half" idx="10"/>
          </p:nvPr>
        </p:nvSpPr>
        <p:spPr/>
        <p:txBody>
          <a:bodyPr/>
          <a:lstStyle/>
          <a:p>
            <a:fld id="{B8258337-3A2A-4E3B-B247-CDE3A123BF0A}"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34</a:t>
            </a:fld>
            <a:endParaRPr lang="en-US"/>
          </a:p>
        </p:txBody>
      </p:sp>
    </p:spTree>
    <p:extLst>
      <p:ext uri="{BB962C8B-B14F-4D97-AF65-F5344CB8AC3E}">
        <p14:creationId xmlns:p14="http://schemas.microsoft.com/office/powerpoint/2010/main" val="3511542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
        <p:nvSpPr>
          <p:cNvPr id="4" name="Date Placeholder 3"/>
          <p:cNvSpPr>
            <a:spLocks noGrp="1"/>
          </p:cNvSpPr>
          <p:nvPr>
            <p:ph type="dt" sz="half" idx="10"/>
          </p:nvPr>
        </p:nvSpPr>
        <p:spPr/>
        <p:txBody>
          <a:bodyPr/>
          <a:lstStyle/>
          <a:p>
            <a:fld id="{55934ADD-BABA-4F10-A4DF-ECF95C07F012}"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
        <p:nvSpPr>
          <p:cNvPr id="4" name="Date Placeholder 3"/>
          <p:cNvSpPr>
            <a:spLocks noGrp="1"/>
          </p:cNvSpPr>
          <p:nvPr>
            <p:ph type="dt" sz="half" idx="10"/>
          </p:nvPr>
        </p:nvSpPr>
        <p:spPr/>
        <p:txBody>
          <a:bodyPr/>
          <a:lstStyle/>
          <a:p>
            <a:fld id="{054D8685-4CEC-4483-B8A0-887A004A9D14}"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agile planning</a:t>
            </a:r>
            <a:endParaRPr lang="en-US" dirty="0"/>
          </a:p>
        </p:txBody>
      </p:sp>
      <p:sp>
        <p:nvSpPr>
          <p:cNvPr id="3" name="Content Placeholder 2"/>
          <p:cNvSpPr>
            <a:spLocks noGrp="1"/>
          </p:cNvSpPr>
          <p:nvPr>
            <p:ph idx="1"/>
          </p:nvPr>
        </p:nvSpPr>
        <p:spPr/>
        <p:txBody>
          <a:bodyPr/>
          <a:lstStyle/>
          <a:p>
            <a:r>
              <a:rPr lang="en-US" dirty="0" smtClean="0"/>
              <a:t>Planning in Scrum</a:t>
            </a:r>
          </a:p>
          <a:p>
            <a:pPr lvl="1"/>
            <a:r>
              <a:rPr lang="en-US" dirty="0" smtClean="0"/>
              <a:t>Covered in Chapter 3</a:t>
            </a:r>
          </a:p>
          <a:p>
            <a:r>
              <a:rPr lang="en-US" dirty="0" smtClean="0"/>
              <a:t>Based on managing a project backlog (things to be done) with daily reviews of progress and problems</a:t>
            </a:r>
          </a:p>
          <a:p>
            <a:r>
              <a:rPr lang="en-US" dirty="0" smtClean="0"/>
              <a:t>The planning game</a:t>
            </a:r>
          </a:p>
          <a:p>
            <a:pPr lvl="1"/>
            <a:r>
              <a:rPr lang="en-US" dirty="0" smtClean="0"/>
              <a:t>Developed originally as part of Extreme Programming (XP)</a:t>
            </a:r>
          </a:p>
          <a:p>
            <a:pPr lvl="1"/>
            <a:r>
              <a:rPr lang="en-US" dirty="0" smtClean="0"/>
              <a:t>Dependent on user stories as a measure of progress in the project</a:t>
            </a:r>
            <a:endParaRPr lang="en-US" dirty="0"/>
          </a:p>
        </p:txBody>
      </p:sp>
      <p:sp>
        <p:nvSpPr>
          <p:cNvPr id="4" name="Date Placeholder 3"/>
          <p:cNvSpPr>
            <a:spLocks noGrp="1"/>
          </p:cNvSpPr>
          <p:nvPr>
            <p:ph type="dt" sz="half" idx="10"/>
          </p:nvPr>
        </p:nvSpPr>
        <p:spPr/>
        <p:txBody>
          <a:bodyPr/>
          <a:lstStyle/>
          <a:p>
            <a:fld id="{21A0A6BB-8A03-414C-8E3B-CA39966DDCA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37</a:t>
            </a:fld>
            <a:endParaRPr lang="en-US"/>
          </a:p>
        </p:txBody>
      </p:sp>
    </p:spTree>
    <p:extLst>
      <p:ext uri="{BB962C8B-B14F-4D97-AF65-F5344CB8AC3E}">
        <p14:creationId xmlns:p14="http://schemas.microsoft.com/office/powerpoint/2010/main" val="381758087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planning game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GB" sz="2000" dirty="0" smtClean="0"/>
              <a:t>Stories are assigned ‘effort points’ reflecting their size and difficulty of implementation</a:t>
            </a:r>
          </a:p>
          <a:p>
            <a:r>
              <a:rPr lang="en-GB" sz="2000" dirty="0" smtClean="0"/>
              <a:t>The number of effort points implemented per day is measured giving an estimate of the team’s ‘velocity’</a:t>
            </a:r>
          </a:p>
          <a:p>
            <a:r>
              <a:rPr lang="en-GB" sz="2000" dirty="0" smtClean="0"/>
              <a:t>This allows the total effort required to implement the system to be estimated</a:t>
            </a:r>
          </a:p>
        </p:txBody>
      </p:sp>
      <p:sp>
        <p:nvSpPr>
          <p:cNvPr id="4" name="Date Placeholder 3"/>
          <p:cNvSpPr>
            <a:spLocks noGrp="1"/>
          </p:cNvSpPr>
          <p:nvPr>
            <p:ph type="dt" sz="half" idx="10"/>
          </p:nvPr>
        </p:nvSpPr>
        <p:spPr/>
        <p:txBody>
          <a:bodyPr/>
          <a:lstStyle/>
          <a:p>
            <a:fld id="{AD17CC27-74C5-4BBE-88D0-455CC1270664}"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planning game</a:t>
            </a:r>
            <a:endParaRPr lang="en-US" dirty="0"/>
          </a:p>
        </p:txBody>
      </p:sp>
      <p:sp>
        <p:nvSpPr>
          <p:cNvPr id="3" name="Date Placeholder 2"/>
          <p:cNvSpPr>
            <a:spLocks noGrp="1"/>
          </p:cNvSpPr>
          <p:nvPr>
            <p:ph type="dt" sz="half" idx="10"/>
          </p:nvPr>
        </p:nvSpPr>
        <p:spPr/>
        <p:txBody>
          <a:bodyPr/>
          <a:lstStyle/>
          <a:p>
            <a:fld id="{128A937E-E2FF-4E14-92D0-265484D5C202}"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39</a:t>
            </a:fld>
            <a:endParaRPr lang="en-US"/>
          </a:p>
        </p:txBody>
      </p:sp>
      <p:pic>
        <p:nvPicPr>
          <p:cNvPr id="8" name="Picture 7" descr="23.8 Planning Gam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6" y="2714486"/>
            <a:ext cx="8225176" cy="1028147"/>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
        <p:nvSpPr>
          <p:cNvPr id="4" name="Date Placeholder 3"/>
          <p:cNvSpPr>
            <a:spLocks noGrp="1"/>
          </p:cNvSpPr>
          <p:nvPr>
            <p:ph type="dt" sz="half" idx="10"/>
          </p:nvPr>
        </p:nvSpPr>
        <p:spPr/>
        <p:txBody>
          <a:bodyPr/>
          <a:lstStyle/>
          <a:p>
            <a:fld id="{EFDC3BBC-8D22-4482-BECC-112C96137AC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and iteration planning</a:t>
            </a:r>
            <a:endParaRPr lang="en-US" dirty="0"/>
          </a:p>
        </p:txBody>
      </p:sp>
      <p:sp>
        <p:nvSpPr>
          <p:cNvPr id="3" name="Content Placeholder 2"/>
          <p:cNvSpPr>
            <a:spLocks noGrp="1"/>
          </p:cNvSpPr>
          <p:nvPr>
            <p:ph idx="1"/>
          </p:nvPr>
        </p:nvSpPr>
        <p:spPr/>
        <p:txBody>
          <a:bodyPr/>
          <a:lstStyle/>
          <a:p>
            <a:r>
              <a:rPr lang="en-US" dirty="0"/>
              <a:t>Release planning involves selecting and refining the stories that will reflect the features to be implemented in a release of a system and the order in which the stories should be implemented.</a:t>
            </a:r>
            <a:r>
              <a:rPr lang="en-GB" dirty="0"/>
              <a:t> </a:t>
            </a:r>
          </a:p>
          <a:p>
            <a:r>
              <a:rPr lang="en-US" dirty="0"/>
              <a:t>Stories to be implemented in each iteration are chosen, with the number of stories reflecting the time to deliver an iteration (usually 2 or 3 weeks).</a:t>
            </a:r>
            <a:r>
              <a:rPr lang="en-GB" dirty="0"/>
              <a:t> </a:t>
            </a:r>
            <a:endParaRPr lang="en-US" dirty="0"/>
          </a:p>
          <a:p>
            <a:r>
              <a:rPr lang="en-US" dirty="0" smtClean="0"/>
              <a:t>The team’s velocity is used to guide the choice of stories so that they can be delivered within an iteration.</a:t>
            </a:r>
            <a:endParaRPr lang="en-US" dirty="0"/>
          </a:p>
        </p:txBody>
      </p:sp>
      <p:sp>
        <p:nvSpPr>
          <p:cNvPr id="4" name="Date Placeholder 3"/>
          <p:cNvSpPr>
            <a:spLocks noGrp="1"/>
          </p:cNvSpPr>
          <p:nvPr>
            <p:ph type="dt" sz="half" idx="10"/>
          </p:nvPr>
        </p:nvSpPr>
        <p:spPr/>
        <p:txBody>
          <a:bodyPr/>
          <a:lstStyle/>
          <a:p>
            <a:fld id="{6BD2E838-A369-4032-BD5D-8EAACDF4BC95}"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40</a:t>
            </a:fld>
            <a:endParaRPr lang="en-US"/>
          </a:p>
        </p:txBody>
      </p:sp>
    </p:spTree>
    <p:extLst>
      <p:ext uri="{BB962C8B-B14F-4D97-AF65-F5344CB8AC3E}">
        <p14:creationId xmlns:p14="http://schemas.microsoft.com/office/powerpoint/2010/main" val="541982969"/>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allocation</a:t>
            </a:r>
            <a:endParaRPr lang="en-US" dirty="0"/>
          </a:p>
        </p:txBody>
      </p:sp>
      <p:sp>
        <p:nvSpPr>
          <p:cNvPr id="3" name="Content Placeholder 2"/>
          <p:cNvSpPr>
            <a:spLocks noGrp="1"/>
          </p:cNvSpPr>
          <p:nvPr>
            <p:ph idx="1"/>
          </p:nvPr>
        </p:nvSpPr>
        <p:spPr/>
        <p:txBody>
          <a:bodyPr/>
          <a:lstStyle/>
          <a:p>
            <a:r>
              <a:rPr lang="en-US" dirty="0" smtClean="0"/>
              <a:t>During the task </a:t>
            </a:r>
            <a:r>
              <a:rPr lang="en-US" dirty="0"/>
              <a:t>planning </a:t>
            </a:r>
            <a:r>
              <a:rPr lang="en-US" dirty="0" smtClean="0"/>
              <a:t>stage, the </a:t>
            </a:r>
            <a:r>
              <a:rPr lang="en-US" dirty="0"/>
              <a:t>developers break down stories into development tasks. </a:t>
            </a:r>
            <a:endParaRPr lang="en-US" dirty="0" smtClean="0"/>
          </a:p>
          <a:p>
            <a:pPr lvl="1"/>
            <a:r>
              <a:rPr lang="en-US" dirty="0" smtClean="0"/>
              <a:t>A </a:t>
            </a:r>
            <a:r>
              <a:rPr lang="en-US" dirty="0"/>
              <a:t>development task should take 4–16 hours. </a:t>
            </a:r>
            <a:endParaRPr lang="en-US" dirty="0" smtClean="0"/>
          </a:p>
          <a:p>
            <a:pPr lvl="1"/>
            <a:r>
              <a:rPr lang="en-US" dirty="0" smtClean="0"/>
              <a:t>All </a:t>
            </a:r>
            <a:r>
              <a:rPr lang="en-US" dirty="0"/>
              <a:t>of the tasks that must be completed to implement all of the stories in that iteration are listed.</a:t>
            </a:r>
            <a:r>
              <a:rPr lang="en-GB" dirty="0"/>
              <a:t> </a:t>
            </a:r>
            <a:endParaRPr lang="en-GB" dirty="0" smtClean="0"/>
          </a:p>
          <a:p>
            <a:pPr lvl="1"/>
            <a:r>
              <a:rPr lang="en-US" dirty="0"/>
              <a:t>The individual developers then sign up for the specific tasks that they will implement. </a:t>
            </a:r>
            <a:endParaRPr lang="en-GB" dirty="0" smtClean="0"/>
          </a:p>
          <a:p>
            <a:r>
              <a:rPr lang="en-GB" dirty="0" smtClean="0"/>
              <a:t>Benefits of this approach:</a:t>
            </a:r>
          </a:p>
          <a:p>
            <a:pPr lvl="1"/>
            <a:r>
              <a:rPr lang="en-US" dirty="0"/>
              <a:t>The whole team gets an overview of the tasks to be completed in an iteration. </a:t>
            </a:r>
            <a:endParaRPr lang="en-US" dirty="0" smtClean="0"/>
          </a:p>
          <a:p>
            <a:pPr lvl="1"/>
            <a:r>
              <a:rPr lang="en-US" dirty="0" smtClean="0"/>
              <a:t>Developers have </a:t>
            </a:r>
            <a:r>
              <a:rPr lang="en-US" dirty="0"/>
              <a:t>a sense of ownership in these tasks and this is likely to motivate them to complete the task.</a:t>
            </a:r>
            <a:r>
              <a:rPr lang="en-GB" dirty="0"/>
              <a:t> </a:t>
            </a:r>
            <a:endParaRPr lang="en-US" dirty="0"/>
          </a:p>
        </p:txBody>
      </p:sp>
      <p:sp>
        <p:nvSpPr>
          <p:cNvPr id="4" name="Date Placeholder 3"/>
          <p:cNvSpPr>
            <a:spLocks noGrp="1"/>
          </p:cNvSpPr>
          <p:nvPr>
            <p:ph type="dt" sz="half" idx="10"/>
          </p:nvPr>
        </p:nvSpPr>
        <p:spPr/>
        <p:txBody>
          <a:bodyPr/>
          <a:lstStyle/>
          <a:p>
            <a:fld id="{9067DBC5-A299-4FEA-A779-4726DC75FFC9}"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41</a:t>
            </a:fld>
            <a:endParaRPr lang="en-US"/>
          </a:p>
        </p:txBody>
      </p:sp>
    </p:spTree>
    <p:extLst>
      <p:ext uri="{BB962C8B-B14F-4D97-AF65-F5344CB8AC3E}">
        <p14:creationId xmlns:p14="http://schemas.microsoft.com/office/powerpoint/2010/main" val="1707306468"/>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delivery</a:t>
            </a:r>
            <a:endParaRPr lang="en-US" dirty="0"/>
          </a:p>
        </p:txBody>
      </p:sp>
      <p:sp>
        <p:nvSpPr>
          <p:cNvPr id="3" name="Content Placeholder 2"/>
          <p:cNvSpPr>
            <a:spLocks noGrp="1"/>
          </p:cNvSpPr>
          <p:nvPr>
            <p:ph idx="1"/>
          </p:nvPr>
        </p:nvSpPr>
        <p:spPr/>
        <p:txBody>
          <a:bodyPr/>
          <a:lstStyle/>
          <a:p>
            <a:r>
              <a:rPr lang="en-US" dirty="0" smtClean="0"/>
              <a:t>A </a:t>
            </a:r>
            <a:r>
              <a:rPr lang="en-US" dirty="0"/>
              <a:t>software increment is always delivered at the end of each project iteration. </a:t>
            </a:r>
            <a:endParaRPr lang="en-US" dirty="0" smtClean="0"/>
          </a:p>
          <a:p>
            <a:r>
              <a:rPr lang="en-US" dirty="0" smtClean="0"/>
              <a:t>If </a:t>
            </a:r>
            <a:r>
              <a:rPr lang="en-US" dirty="0"/>
              <a:t>the features to be included in the increment cannot be completed in the time allowed, the scope of the work is reduced. </a:t>
            </a:r>
            <a:endParaRPr lang="en-US" dirty="0" smtClean="0"/>
          </a:p>
          <a:p>
            <a:r>
              <a:rPr lang="en-US" dirty="0" smtClean="0"/>
              <a:t>The </a:t>
            </a:r>
            <a:r>
              <a:rPr lang="en-US" dirty="0"/>
              <a:t>delivery schedule is never extended. </a:t>
            </a:r>
          </a:p>
        </p:txBody>
      </p:sp>
      <p:sp>
        <p:nvSpPr>
          <p:cNvPr id="4" name="Date Placeholder 3"/>
          <p:cNvSpPr>
            <a:spLocks noGrp="1"/>
          </p:cNvSpPr>
          <p:nvPr>
            <p:ph type="dt" sz="half" idx="10"/>
          </p:nvPr>
        </p:nvSpPr>
        <p:spPr/>
        <p:txBody>
          <a:bodyPr/>
          <a:lstStyle/>
          <a:p>
            <a:fld id="{97F560CA-1A81-4D73-9F94-39060208C6D7}"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42</a:t>
            </a:fld>
            <a:endParaRPr lang="en-US"/>
          </a:p>
        </p:txBody>
      </p:sp>
    </p:spTree>
    <p:extLst>
      <p:ext uri="{BB962C8B-B14F-4D97-AF65-F5344CB8AC3E}">
        <p14:creationId xmlns:p14="http://schemas.microsoft.com/office/powerpoint/2010/main" val="2605276704"/>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difficulties</a:t>
            </a:r>
            <a:endParaRPr lang="en-US" dirty="0"/>
          </a:p>
        </p:txBody>
      </p:sp>
      <p:sp>
        <p:nvSpPr>
          <p:cNvPr id="3" name="Content Placeholder 2"/>
          <p:cNvSpPr>
            <a:spLocks noGrp="1"/>
          </p:cNvSpPr>
          <p:nvPr>
            <p:ph idx="1"/>
          </p:nvPr>
        </p:nvSpPr>
        <p:spPr/>
        <p:txBody>
          <a:bodyPr/>
          <a:lstStyle/>
          <a:p>
            <a:r>
              <a:rPr lang="en-US" dirty="0" smtClean="0"/>
              <a:t>Agile planning is </a:t>
            </a:r>
            <a:r>
              <a:rPr lang="en-US" dirty="0"/>
              <a:t>reliant on customer involvement and availability. </a:t>
            </a:r>
            <a:endParaRPr lang="en-US" dirty="0" smtClean="0"/>
          </a:p>
          <a:p>
            <a:r>
              <a:rPr lang="en-US" dirty="0" smtClean="0"/>
              <a:t>This </a:t>
            </a:r>
            <a:r>
              <a:rPr lang="en-US" dirty="0"/>
              <a:t>can be difficult to arrange, as customer representatives sometimes have to prioritize other work and are not available for the planning game. </a:t>
            </a:r>
            <a:endParaRPr lang="en-US" dirty="0" smtClean="0"/>
          </a:p>
          <a:p>
            <a:r>
              <a:rPr lang="en-US" dirty="0" smtClean="0"/>
              <a:t>Furthermore</a:t>
            </a:r>
            <a:r>
              <a:rPr lang="en-US" dirty="0"/>
              <a:t>, some customers may be more familiar with traditional project plans and may find it difficult to engage in an agile planning process.</a:t>
            </a:r>
            <a:endParaRPr lang="en-GB" dirty="0"/>
          </a:p>
        </p:txBody>
      </p:sp>
      <p:sp>
        <p:nvSpPr>
          <p:cNvPr id="4" name="Date Placeholder 3"/>
          <p:cNvSpPr>
            <a:spLocks noGrp="1"/>
          </p:cNvSpPr>
          <p:nvPr>
            <p:ph type="dt" sz="half" idx="10"/>
          </p:nvPr>
        </p:nvSpPr>
        <p:spPr/>
        <p:txBody>
          <a:bodyPr/>
          <a:lstStyle/>
          <a:p>
            <a:fld id="{B9B6075B-4899-4D1D-AA35-5178B8EC59D0}"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spTree>
    <p:extLst>
      <p:ext uri="{BB962C8B-B14F-4D97-AF65-F5344CB8AC3E}">
        <p14:creationId xmlns:p14="http://schemas.microsoft.com/office/powerpoint/2010/main" val="16277057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73" y="274638"/>
            <a:ext cx="7293232" cy="1143000"/>
          </a:xfrm>
        </p:spPr>
        <p:txBody>
          <a:bodyPr/>
          <a:lstStyle/>
          <a:p>
            <a:r>
              <a:rPr lang="en-US" dirty="0" smtClean="0"/>
              <a:t>Agile planning applicability</a:t>
            </a:r>
            <a:endParaRPr lang="en-US" dirty="0"/>
          </a:p>
        </p:txBody>
      </p:sp>
      <p:sp>
        <p:nvSpPr>
          <p:cNvPr id="3" name="Content Placeholder 2"/>
          <p:cNvSpPr>
            <a:spLocks noGrp="1"/>
          </p:cNvSpPr>
          <p:nvPr>
            <p:ph idx="1"/>
          </p:nvPr>
        </p:nvSpPr>
        <p:spPr/>
        <p:txBody>
          <a:bodyPr/>
          <a:lstStyle/>
          <a:p>
            <a:r>
              <a:rPr lang="en-US" dirty="0"/>
              <a:t>Agile planning works well with small, stable development teams that can get together and discuss the stories to be implemented. </a:t>
            </a:r>
            <a:endParaRPr lang="en-US" dirty="0" smtClean="0"/>
          </a:p>
          <a:p>
            <a:r>
              <a:rPr lang="en-US" dirty="0" smtClean="0"/>
              <a:t>However</a:t>
            </a:r>
            <a:r>
              <a:rPr lang="en-US" dirty="0"/>
              <a:t>, where teams are large and/or geographically distributed, or when team membership changes frequently, it is practically impossible for everyone to be involved in the collaborative planning that is essential for agile project management. </a:t>
            </a:r>
          </a:p>
        </p:txBody>
      </p:sp>
      <p:sp>
        <p:nvSpPr>
          <p:cNvPr id="4" name="Date Placeholder 3"/>
          <p:cNvSpPr>
            <a:spLocks noGrp="1"/>
          </p:cNvSpPr>
          <p:nvPr>
            <p:ph type="dt" sz="half" idx="10"/>
          </p:nvPr>
        </p:nvSpPr>
        <p:spPr/>
        <p:txBody>
          <a:bodyPr/>
          <a:lstStyle/>
          <a:p>
            <a:fld id="{01567E7B-5888-49AF-A9E5-1D0992A13816}"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44</a:t>
            </a:fld>
            <a:endParaRPr lang="en-US"/>
          </a:p>
        </p:txBody>
      </p:sp>
    </p:spTree>
    <p:extLst>
      <p:ext uri="{BB962C8B-B14F-4D97-AF65-F5344CB8AC3E}">
        <p14:creationId xmlns:p14="http://schemas.microsoft.com/office/powerpoint/2010/main" val="738589356"/>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smtClean="0"/>
              <a:t>Estimation techniques</a:t>
            </a:r>
            <a:endParaRPr lang="en-US" dirty="0"/>
          </a:p>
        </p:txBody>
      </p:sp>
      <p:sp>
        <p:nvSpPr>
          <p:cNvPr id="4" name="Date Placeholder 3"/>
          <p:cNvSpPr>
            <a:spLocks noGrp="1"/>
          </p:cNvSpPr>
          <p:nvPr>
            <p:ph type="dt" sz="half" idx="10"/>
          </p:nvPr>
        </p:nvSpPr>
        <p:spPr/>
        <p:txBody>
          <a:bodyPr/>
          <a:lstStyle/>
          <a:p>
            <a:fld id="{4A142110-E8B4-497A-BAC6-4BEA593B407E}"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45</a:t>
            </a:fld>
            <a:endParaRPr lang="en-US"/>
          </a:p>
        </p:txBody>
      </p:sp>
    </p:spTree>
    <p:extLst>
      <p:ext uri="{BB962C8B-B14F-4D97-AF65-F5344CB8AC3E}">
        <p14:creationId xmlns:p14="http://schemas.microsoft.com/office/powerpoint/2010/main" val="411179874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
        <p:nvSpPr>
          <p:cNvPr id="4" name="Date Placeholder 3"/>
          <p:cNvSpPr>
            <a:spLocks noGrp="1"/>
          </p:cNvSpPr>
          <p:nvPr>
            <p:ph type="dt" sz="half" idx="10"/>
          </p:nvPr>
        </p:nvSpPr>
        <p:spPr/>
        <p:txBody>
          <a:bodyPr/>
          <a:lstStyle/>
          <a:p>
            <a:fld id="{8D81684E-12D7-458E-AC71-40655CC0116D}"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uncertainty</a:t>
            </a:r>
            <a:r>
              <a:rPr lang="en-GB" dirty="0" smtClean="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3" name="Date Placeholder 2"/>
          <p:cNvSpPr>
            <a:spLocks noGrp="1"/>
          </p:cNvSpPr>
          <p:nvPr>
            <p:ph type="dt" sz="half" idx="10"/>
          </p:nvPr>
        </p:nvSpPr>
        <p:spPr/>
        <p:txBody>
          <a:bodyPr/>
          <a:lstStyle/>
          <a:p>
            <a:fld id="{12595ABF-CDC7-4BAF-8A7F-C9CB2893BEC7}"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47</a:t>
            </a:fld>
            <a:endParaRPr lang="en-US"/>
          </a:p>
        </p:txBody>
      </p:sp>
    </p:spTree>
    <p:extLst>
      <p:ext uri="{BB962C8B-B14F-4D97-AF65-F5344CB8AC3E}">
        <p14:creationId xmlns:p14="http://schemas.microsoft.com/office/powerpoint/2010/main" val="1697361340"/>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
        <p:nvSpPr>
          <p:cNvPr id="4" name="Date Placeholder 3"/>
          <p:cNvSpPr>
            <a:spLocks noGrp="1"/>
          </p:cNvSpPr>
          <p:nvPr>
            <p:ph type="dt" sz="half" idx="10"/>
          </p:nvPr>
        </p:nvSpPr>
        <p:spPr/>
        <p:txBody>
          <a:bodyPr/>
          <a:lstStyle/>
          <a:p>
            <a:fld id="{113345B4-F326-4DEF-B1B2-343156156784}"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experience-based approaches</a:t>
            </a:r>
            <a:endParaRPr lang="en-US" dirty="0"/>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endParaRPr lang="en-US" dirty="0" smtClean="0"/>
          </a:p>
          <a:p>
            <a:r>
              <a:rPr lang="en-US" dirty="0" smtClean="0"/>
              <a:t>Software </a:t>
            </a:r>
            <a:r>
              <a:rPr lang="en-US" dirty="0"/>
              <a:t>development changes very quickly and a project will often use unfamiliar techniques such as web services, application system configuration or HTML5. </a:t>
            </a:r>
            <a:endParaRPr lang="en-US" dirty="0" smtClean="0"/>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smtClean="0"/>
          </a:p>
          <a:p>
            <a:endParaRPr lang="en-US" dirty="0"/>
          </a:p>
        </p:txBody>
      </p:sp>
      <p:sp>
        <p:nvSpPr>
          <p:cNvPr id="4" name="Date Placeholder 3"/>
          <p:cNvSpPr>
            <a:spLocks noGrp="1"/>
          </p:cNvSpPr>
          <p:nvPr>
            <p:ph type="dt" sz="half" idx="10"/>
          </p:nvPr>
        </p:nvSpPr>
        <p:spPr/>
        <p:txBody>
          <a:bodyPr/>
          <a:lstStyle/>
          <a:p>
            <a:fld id="{034F098E-E121-4EA4-B694-C738A3A18278}"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49</a:t>
            </a:fld>
            <a:endParaRPr lang="en-US"/>
          </a:p>
        </p:txBody>
      </p:sp>
    </p:spTree>
    <p:extLst>
      <p:ext uri="{BB962C8B-B14F-4D97-AF65-F5344CB8AC3E}">
        <p14:creationId xmlns:p14="http://schemas.microsoft.com/office/powerpoint/2010/main" val="416642000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p>
          <a:p>
            <a:r>
              <a:rPr lang="en-US" dirty="0" smtClean="0"/>
              <a:t>Project pricing involves estimating how much the software will cost to develop, taking factors such as staff costs, hardware costs, software costs, etc. into account</a:t>
            </a:r>
            <a:endParaRPr lang="en-US" dirty="0"/>
          </a:p>
        </p:txBody>
      </p:sp>
      <p:sp>
        <p:nvSpPr>
          <p:cNvPr id="4" name="Date Placeholder 3"/>
          <p:cNvSpPr>
            <a:spLocks noGrp="1"/>
          </p:cNvSpPr>
          <p:nvPr>
            <p:ph type="dt" sz="half" idx="10"/>
          </p:nvPr>
        </p:nvSpPr>
        <p:spPr/>
        <p:txBody>
          <a:bodyPr/>
          <a:lstStyle/>
          <a:p>
            <a:fld id="{58B9BBB1-3FAF-47AE-BD68-224A11FD1F47}"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
        <p:nvSpPr>
          <p:cNvPr id="2" name="Date Placeholder 1"/>
          <p:cNvSpPr>
            <a:spLocks noGrp="1"/>
          </p:cNvSpPr>
          <p:nvPr>
            <p:ph type="dt" sz="half" idx="10"/>
          </p:nvPr>
        </p:nvSpPr>
        <p:spPr/>
        <p:txBody>
          <a:bodyPr/>
          <a:lstStyle/>
          <a:p>
            <a:fld id="{C15D0204-7EA4-46FD-ABB5-8C11DB56B997}"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50</a:t>
            </a:fld>
            <a:endParaRPr lang="en-US"/>
          </a:p>
        </p:txBody>
      </p:sp>
    </p:spTree>
  </p:cSld>
  <p:clrMapOvr>
    <a:masterClrMapping/>
  </p:clrMapOvr>
  <p:transitio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a:t>
            </a:r>
            <a:r>
              <a:rPr lang="en-GB" dirty="0" smtClean="0"/>
              <a:t>reused systems and </a:t>
            </a:r>
            <a:r>
              <a:rPr lang="en-GB" dirty="0"/>
              <a:t>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
        <p:nvSpPr>
          <p:cNvPr id="2" name="Date Placeholder 1"/>
          <p:cNvSpPr>
            <a:spLocks noGrp="1"/>
          </p:cNvSpPr>
          <p:nvPr>
            <p:ph type="dt" sz="half" idx="10"/>
          </p:nvPr>
        </p:nvSpPr>
        <p:spPr/>
        <p:txBody>
          <a:bodyPr/>
          <a:lstStyle/>
          <a:p>
            <a:fld id="{17ED024D-8CBC-475F-9A5C-825752FEC02F}"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of algorithmic models</a:t>
            </a:r>
            <a:endParaRPr lang="en-US" dirty="0"/>
          </a:p>
        </p:txBody>
      </p:sp>
      <p:sp>
        <p:nvSpPr>
          <p:cNvPr id="3" name="Content Placeholder 2"/>
          <p:cNvSpPr>
            <a:spLocks noGrp="1"/>
          </p:cNvSpPr>
          <p:nvPr>
            <p:ph idx="1"/>
          </p:nvPr>
        </p:nvSpPr>
        <p:spPr/>
        <p:txBody>
          <a:bodyPr/>
          <a:lstStyle/>
          <a:p>
            <a:r>
              <a:rPr lang="en-US" dirty="0"/>
              <a:t>Algorithmic cost models are a systematic way to estimate the effort required to develop a system. However, these models are complex and difficult to use. </a:t>
            </a:r>
            <a:endParaRPr lang="en-US" dirty="0" smtClean="0"/>
          </a:p>
          <a:p>
            <a:r>
              <a:rPr lang="en-US" dirty="0" smtClean="0"/>
              <a:t>There are </a:t>
            </a:r>
            <a:r>
              <a:rPr lang="en-US" dirty="0"/>
              <a:t>many attributes and considerable scope for uncertainty in estimating their values. </a:t>
            </a:r>
            <a:endParaRPr lang="en-US" dirty="0" smtClean="0"/>
          </a:p>
          <a:p>
            <a:r>
              <a:rPr lang="en-US" dirty="0" smtClean="0"/>
              <a:t>This </a:t>
            </a:r>
            <a:r>
              <a:rPr lang="en-US" dirty="0"/>
              <a:t>complexity means that the practical application of algorithmic cost modeling has been limited to a relatively small number of large companies, mostly working in defense and aerospace systems engineering.</a:t>
            </a:r>
            <a:r>
              <a:rPr lang="en-GB" dirty="0"/>
              <a:t> </a:t>
            </a:r>
            <a:endParaRPr lang="en-US" dirty="0"/>
          </a:p>
        </p:txBody>
      </p:sp>
      <p:sp>
        <p:nvSpPr>
          <p:cNvPr id="4" name="Date Placeholder 3"/>
          <p:cNvSpPr>
            <a:spLocks noGrp="1"/>
          </p:cNvSpPr>
          <p:nvPr>
            <p:ph type="dt" sz="half" idx="10"/>
          </p:nvPr>
        </p:nvSpPr>
        <p:spPr/>
        <p:txBody>
          <a:bodyPr/>
          <a:lstStyle/>
          <a:p>
            <a:fld id="{9C5CA8D3-AB32-4E95-AA4C-9AFF06FD7DD0}"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52</a:t>
            </a:fld>
            <a:endParaRPr lang="en-US"/>
          </a:p>
        </p:txBody>
      </p:sp>
    </p:spTree>
    <p:extLst>
      <p:ext uri="{BB962C8B-B14F-4D97-AF65-F5344CB8AC3E}">
        <p14:creationId xmlns:p14="http://schemas.microsoft.com/office/powerpoint/2010/main" val="2815619896"/>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219"/>
            <a:ext cx="8229600" cy="1143000"/>
          </a:xfrm>
        </p:spPr>
        <p:txBody>
          <a:bodyPr/>
          <a:lstStyle/>
          <a:p>
            <a:pPr algn="ctr"/>
            <a:r>
              <a:rPr lang="en-US" dirty="0" smtClean="0"/>
              <a:t>COCOMO cost modeling</a:t>
            </a:r>
            <a:endParaRPr lang="en-US" dirty="0"/>
          </a:p>
        </p:txBody>
      </p:sp>
      <p:sp>
        <p:nvSpPr>
          <p:cNvPr id="4" name="Date Placeholder 3"/>
          <p:cNvSpPr>
            <a:spLocks noGrp="1"/>
          </p:cNvSpPr>
          <p:nvPr>
            <p:ph type="dt" sz="half" idx="10"/>
          </p:nvPr>
        </p:nvSpPr>
        <p:spPr/>
        <p:txBody>
          <a:bodyPr/>
          <a:lstStyle/>
          <a:p>
            <a:fld id="{FAFD6A2C-6F90-4CF8-B02A-EDE9159C4A11}"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53</a:t>
            </a:fld>
            <a:endParaRPr lang="en-US"/>
          </a:p>
        </p:txBody>
      </p:sp>
    </p:spTree>
    <p:extLst>
      <p:ext uri="{BB962C8B-B14F-4D97-AF65-F5344CB8AC3E}">
        <p14:creationId xmlns:p14="http://schemas.microsoft.com/office/powerpoint/2010/main" val="72132962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smtClean="0"/>
              <a:t>COCOMO cost modeling</a:t>
            </a:r>
            <a:endParaRPr lang="en-GB" dirty="0"/>
          </a:p>
        </p:txBody>
      </p:sp>
      <p:sp>
        <p:nvSpPr>
          <p:cNvPr id="53251" name="Rectangle 3"/>
          <p:cNvSpPr>
            <a:spLocks noGrp="1" noChangeArrowheads="1"/>
          </p:cNvSpPr>
          <p:nvPr>
            <p:ph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
        <p:nvSpPr>
          <p:cNvPr id="2" name="Date Placeholder 1"/>
          <p:cNvSpPr>
            <a:spLocks noGrp="1"/>
          </p:cNvSpPr>
          <p:nvPr>
            <p:ph type="dt" sz="half" idx="10"/>
          </p:nvPr>
        </p:nvSpPr>
        <p:spPr/>
        <p:txBody>
          <a:bodyPr/>
          <a:lstStyle/>
          <a:p>
            <a:fld id="{8E8D710A-E166-40F6-AD03-25745E912F69}"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54</a:t>
            </a:fld>
            <a:endParaRPr lang="en-US"/>
          </a:p>
        </p:txBody>
      </p:sp>
    </p:spTree>
  </p:cSld>
  <p:clrMapOvr>
    <a:masterClrMapping/>
  </p:clrMapOvr>
  <p:transition advTm="2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
        <p:nvSpPr>
          <p:cNvPr id="2" name="Date Placeholder 1"/>
          <p:cNvSpPr>
            <a:spLocks noGrp="1"/>
          </p:cNvSpPr>
          <p:nvPr>
            <p:ph type="dt" sz="half" idx="10"/>
          </p:nvPr>
        </p:nvSpPr>
        <p:spPr/>
        <p:txBody>
          <a:bodyPr/>
          <a:lstStyle/>
          <a:p>
            <a:fld id="{250A072D-26E8-4BE3-8863-CB69C591DD6A}"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sp>
        <p:nvSpPr>
          <p:cNvPr id="3" name="Date Placeholder 2"/>
          <p:cNvSpPr>
            <a:spLocks noGrp="1"/>
          </p:cNvSpPr>
          <p:nvPr>
            <p:ph type="dt" sz="half" idx="10"/>
          </p:nvPr>
        </p:nvSpPr>
        <p:spPr/>
        <p:txBody>
          <a:bodyPr/>
          <a:lstStyle/>
          <a:p>
            <a:fld id="{3ADA0A03-230B-46DA-A2B5-6215971007D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56</a:t>
            </a:fld>
            <a:endParaRPr lang="en-US"/>
          </a:p>
        </p:txBody>
      </p:sp>
      <p:pic>
        <p:nvPicPr>
          <p:cNvPr id="8" name="Picture 7" descr="23.10 COCOMO model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2" y="1839290"/>
            <a:ext cx="7584661" cy="4455741"/>
          </a:xfrm>
          <a:prstGeom prst="rect">
            <a:avLst/>
          </a:prstGeom>
        </p:spPr>
      </p:pic>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idx="1"/>
          </p:nvPr>
        </p:nvSpPr>
        <p:spPr/>
        <p:txBody>
          <a:bodyPr/>
          <a:lstStyle/>
          <a:p>
            <a:r>
              <a:rPr lang="en-GB" sz="2400" dirty="0"/>
              <a:t>Supports prototyping projects and projects where there is extensive reuse.</a:t>
            </a:r>
          </a:p>
          <a:p>
            <a:r>
              <a:rPr lang="en-GB" sz="2400" dirty="0"/>
              <a:t>Based on standard estimates of developer productivity in application (object) points/month.</a:t>
            </a:r>
          </a:p>
          <a:p>
            <a:r>
              <a:rPr lang="en-GB" sz="2400" dirty="0"/>
              <a:t>Takes </a:t>
            </a:r>
            <a:r>
              <a:rPr lang="en-GB" sz="2400" dirty="0" smtClean="0"/>
              <a:t>software tool </a:t>
            </a:r>
            <a:r>
              <a:rPr lang="en-GB" sz="2400" dirty="0"/>
              <a:t>use into account.</a:t>
            </a:r>
          </a:p>
          <a:p>
            <a:r>
              <a:rPr lang="en-GB" sz="2400" dirty="0"/>
              <a:t>Formula is</a:t>
            </a:r>
          </a:p>
          <a:p>
            <a:pPr lvl="1" algn="just">
              <a:spcBef>
                <a:spcPts val="600"/>
              </a:spcBef>
              <a:spcAft>
                <a:spcPts val="600"/>
              </a:spcAft>
            </a:pPr>
            <a:r>
              <a:rPr lang="en-GB" sz="2000" dirty="0">
                <a:latin typeface="Helvetica" charset="0"/>
              </a:rPr>
              <a:t>PM</a:t>
            </a:r>
            <a:r>
              <a:rPr lang="en-GB" sz="2000" dirty="0"/>
              <a:t> = </a:t>
            </a:r>
            <a:r>
              <a:rPr lang="en-GB" sz="2000" dirty="0">
                <a:latin typeface="Helvetica" charset="0"/>
              </a:rPr>
              <a:t>( NAP</a:t>
            </a:r>
            <a:r>
              <a:rPr lang="en-GB" sz="2000" dirty="0"/>
              <a:t> </a:t>
            </a:r>
            <a:r>
              <a:rPr lang="en-GB" sz="2000" dirty="0">
                <a:latin typeface="Symbol" charset="2"/>
              </a:rPr>
              <a:t>´</a:t>
            </a:r>
            <a:r>
              <a:rPr lang="en-GB" sz="2000" dirty="0"/>
              <a:t> </a:t>
            </a:r>
            <a:r>
              <a:rPr lang="en-GB" sz="2000" dirty="0">
                <a:latin typeface="Helvetica" charset="0"/>
              </a:rPr>
              <a:t>(1 - %reuse/100 ) ) / PROD</a:t>
            </a:r>
            <a:endParaRPr lang="en-GB" sz="2000" dirty="0"/>
          </a:p>
          <a:p>
            <a:pPr lvl="1" algn="just"/>
            <a:r>
              <a:rPr lang="en-GB" sz="2000" dirty="0">
                <a:latin typeface="Helvetica" charset="0"/>
              </a:rPr>
              <a:t>PM</a:t>
            </a:r>
            <a:r>
              <a:rPr lang="en-GB" sz="2000" dirty="0"/>
              <a:t> is the effort in person-months, </a:t>
            </a:r>
            <a:r>
              <a:rPr lang="en-GB" sz="2000" dirty="0">
                <a:latin typeface="Helvetica" charset="0"/>
              </a:rPr>
              <a:t>NAP</a:t>
            </a:r>
            <a:r>
              <a:rPr lang="en-GB" sz="2000" dirty="0"/>
              <a:t> is the number of application points and </a:t>
            </a:r>
            <a:r>
              <a:rPr lang="en-GB" sz="2000" dirty="0">
                <a:latin typeface="Helvetica" charset="0"/>
              </a:rPr>
              <a:t>PROD</a:t>
            </a:r>
            <a:r>
              <a:rPr lang="en-GB" sz="2000" dirty="0"/>
              <a:t> is the productivity.</a:t>
            </a:r>
          </a:p>
        </p:txBody>
      </p:sp>
      <p:sp>
        <p:nvSpPr>
          <p:cNvPr id="2" name="Date Placeholder 1"/>
          <p:cNvSpPr>
            <a:spLocks noGrp="1"/>
          </p:cNvSpPr>
          <p:nvPr>
            <p:ph type="dt" sz="half" idx="10"/>
          </p:nvPr>
        </p:nvSpPr>
        <p:spPr/>
        <p:txBody>
          <a:bodyPr/>
          <a:lstStyle/>
          <a:p>
            <a:fld id="{FB87C74F-FEE2-4E04-BAB6-157D7BF08920}"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fld id="{915ABCB0-8511-4430-8E16-E82626BF4E9B}"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idx="1"/>
          </p:nvPr>
        </p:nvSpPr>
        <p:spPr>
          <a:noFill/>
          <a:ln/>
        </p:spPr>
        <p:txBody>
          <a:bodyPr lIns="90840" tIns="44623" rIns="90840" bIns="44623"/>
          <a:lstStyle/>
          <a:p>
            <a:pPr>
              <a:lnSpc>
                <a:spcPct val="90000"/>
              </a:lnSpc>
            </a:pPr>
            <a:r>
              <a:rPr lang="en-GB" dirty="0"/>
              <a:t>Estimates can be made after the requirements have been agreed.</a:t>
            </a:r>
          </a:p>
          <a:p>
            <a:pPr>
              <a:lnSpc>
                <a:spcPct val="90000"/>
              </a:lnSpc>
            </a:pPr>
            <a:r>
              <a:rPr lang="en-GB" dirty="0"/>
              <a:t>Based on a standard formula for algorithmic models</a:t>
            </a:r>
          </a:p>
          <a:p>
            <a:pPr algn="just">
              <a:lnSpc>
                <a:spcPct val="90000"/>
              </a:lnSpc>
            </a:pPr>
            <a:r>
              <a:rPr lang="en-GB" dirty="0">
                <a:latin typeface="Helvetica" charset="0"/>
              </a:rPr>
              <a:t>PM</a:t>
            </a:r>
            <a:r>
              <a:rPr lang="en-GB" dirty="0"/>
              <a:t> = </a:t>
            </a:r>
            <a:r>
              <a:rPr lang="en-GB" dirty="0">
                <a:latin typeface="Helvetica" charset="0"/>
              </a:rPr>
              <a:t>A</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dirty="0">
                <a:latin typeface="Symbol" charset="2"/>
              </a:rPr>
              <a:t>´</a:t>
            </a:r>
            <a:r>
              <a:rPr lang="en-GB" dirty="0"/>
              <a:t> </a:t>
            </a:r>
            <a:r>
              <a:rPr lang="en-GB" dirty="0">
                <a:latin typeface="Helvetica" charset="0"/>
              </a:rPr>
              <a:t>M</a:t>
            </a:r>
            <a:r>
              <a:rPr lang="en-GB" dirty="0"/>
              <a:t> 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a:t>
            </a:r>
            <a:endParaRPr lang="en-GB" dirty="0" smtClean="0"/>
          </a:p>
          <a:p>
            <a:pPr lvl="1" algn="just">
              <a:lnSpc>
                <a:spcPct val="90000"/>
              </a:lnSpc>
            </a:pPr>
            <a:r>
              <a:rPr lang="en-GB" dirty="0" smtClean="0"/>
              <a:t>Size </a:t>
            </a:r>
            <a:r>
              <a:rPr lang="en-GB" dirty="0"/>
              <a:t>in KLOC</a:t>
            </a:r>
            <a:r>
              <a:rPr lang="en-GB" dirty="0" smtClean="0"/>
              <a:t>,</a:t>
            </a:r>
          </a:p>
          <a:p>
            <a:pPr lvl="1" algn="just">
              <a:lnSpc>
                <a:spcPct val="90000"/>
              </a:lnSpc>
            </a:pPr>
            <a:r>
              <a:rPr lang="en-GB" dirty="0" smtClean="0"/>
              <a:t>B </a:t>
            </a:r>
            <a:r>
              <a:rPr lang="en-GB" dirty="0"/>
              <a:t>varies from 1.1 to 1.24 depending on novelty of the project, development flexibility, risk management approaches and the process maturity.</a:t>
            </a:r>
          </a:p>
        </p:txBody>
      </p:sp>
      <p:sp>
        <p:nvSpPr>
          <p:cNvPr id="2" name="Date Placeholder 1"/>
          <p:cNvSpPr>
            <a:spLocks noGrp="1"/>
          </p:cNvSpPr>
          <p:nvPr>
            <p:ph type="dt" sz="half" idx="10"/>
          </p:nvPr>
        </p:nvSpPr>
        <p:spPr/>
        <p:txBody>
          <a:bodyPr/>
          <a:lstStyle/>
          <a:p>
            <a:fld id="{52409231-AC86-4BC0-B669-60729D8A97B4}"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59</a:t>
            </a:fld>
            <a:endParaRPr lang="en-US"/>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startup planning</a:t>
            </a:r>
            <a:endParaRPr lang="en-US" dirty="0"/>
          </a:p>
        </p:txBody>
      </p:sp>
      <p:sp>
        <p:nvSpPr>
          <p:cNvPr id="3" name="Content Placeholder 2"/>
          <p:cNvSpPr>
            <a:spLocks noGrp="1"/>
          </p:cNvSpPr>
          <p:nvPr>
            <p:ph idx="1"/>
          </p:nvPr>
        </p:nvSpPr>
        <p:spPr/>
        <p:txBody>
          <a:bodyPr/>
          <a:lstStyle/>
          <a:p>
            <a:r>
              <a:rPr lang="en-US" dirty="0" smtClean="0"/>
              <a:t>At this stage, you know more about the system requirements but do not have design or implementation information</a:t>
            </a:r>
          </a:p>
          <a:p>
            <a:r>
              <a:rPr lang="en-US" dirty="0" smtClean="0"/>
              <a:t>Create a plan with enough detail to make decisions about the project budget and staffing. </a:t>
            </a:r>
            <a:endParaRPr lang="en-US" dirty="0"/>
          </a:p>
          <a:p>
            <a:pPr lvl="1"/>
            <a:r>
              <a:rPr lang="en-US" dirty="0" smtClean="0"/>
              <a:t>This plan is the basis for project resource allocation</a:t>
            </a:r>
          </a:p>
          <a:p>
            <a:r>
              <a:rPr lang="en-US" dirty="0" smtClean="0"/>
              <a:t>The startup plan should also define project monitoring mechanisms</a:t>
            </a:r>
          </a:p>
          <a:p>
            <a:r>
              <a:rPr lang="en-US" dirty="0" smtClean="0"/>
              <a:t>A startup plan is still needed for agile development to allow resources to be allocated to the project</a:t>
            </a:r>
          </a:p>
        </p:txBody>
      </p:sp>
      <p:sp>
        <p:nvSpPr>
          <p:cNvPr id="4" name="Date Placeholder 3"/>
          <p:cNvSpPr>
            <a:spLocks noGrp="1"/>
          </p:cNvSpPr>
          <p:nvPr>
            <p:ph type="dt" sz="half" idx="10"/>
          </p:nvPr>
        </p:nvSpPr>
        <p:spPr/>
        <p:txBody>
          <a:bodyPr/>
          <a:lstStyle/>
          <a:p>
            <a:fld id="{BA7AA6CE-FF78-45C2-B2DA-E3B54BBBCF0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extLst>
      <p:ext uri="{BB962C8B-B14F-4D97-AF65-F5344CB8AC3E}">
        <p14:creationId xmlns:p14="http://schemas.microsoft.com/office/powerpoint/2010/main" val="83324443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
        <p:nvSpPr>
          <p:cNvPr id="2" name="Date Placeholder 1"/>
          <p:cNvSpPr>
            <a:spLocks noGrp="1"/>
          </p:cNvSpPr>
          <p:nvPr>
            <p:ph type="dt" sz="half" idx="10"/>
          </p:nvPr>
        </p:nvSpPr>
        <p:spPr/>
        <p:txBody>
          <a:bodyPr/>
          <a:lstStyle/>
          <a:p>
            <a:fld id="{CEA8448B-71C7-464B-9C91-E319E97C8B7E}"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
        <p:nvSpPr>
          <p:cNvPr id="2" name="Date Placeholder 1"/>
          <p:cNvSpPr>
            <a:spLocks noGrp="1"/>
          </p:cNvSpPr>
          <p:nvPr>
            <p:ph type="dt" sz="half" idx="10"/>
          </p:nvPr>
        </p:nvSpPr>
        <p:spPr/>
        <p:txBody>
          <a:bodyPr/>
          <a:lstStyle/>
          <a:p>
            <a:fld id="{EC51B567-3577-4FAD-824B-D62DFE7199D6}"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idx="1"/>
          </p:nvPr>
        </p:nvSpPr>
        <p:spPr/>
        <p:txBody>
          <a:bodyPr/>
          <a:lstStyle/>
          <a:p>
            <a:r>
              <a:rPr lang="en-US" dirty="0"/>
              <a:t>For generated code:</a:t>
            </a:r>
          </a:p>
          <a:p>
            <a:r>
              <a:rPr lang="en-US" dirty="0"/>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p>
          <a:p>
            <a:endParaRPr lang="en-US" dirty="0"/>
          </a:p>
        </p:txBody>
      </p:sp>
      <p:sp>
        <p:nvSpPr>
          <p:cNvPr id="2" name="Date Placeholder 1"/>
          <p:cNvSpPr>
            <a:spLocks noGrp="1"/>
          </p:cNvSpPr>
          <p:nvPr>
            <p:ph type="dt" sz="half" idx="10"/>
          </p:nvPr>
        </p:nvSpPr>
        <p:spPr/>
        <p:txBody>
          <a:bodyPr/>
          <a:lstStyle/>
          <a:p>
            <a:fld id="{DBE9F866-5A61-4277-A1F1-D3C463AE86AE}"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idx="1"/>
          </p:nvPr>
        </p:nvSpPr>
        <p:spPr/>
        <p:txBody>
          <a:bodyPr/>
          <a:lstStyle/>
          <a:p>
            <a:r>
              <a:rPr lang="en-US" dirty="0"/>
              <a:t>When code has to be understood and integrated:</a:t>
            </a:r>
          </a:p>
          <a:p>
            <a:r>
              <a:rPr lang="en-US" dirty="0"/>
              <a:t>ESLOC = ASLOC * (1-AT/100) * AAM.</a:t>
            </a:r>
          </a:p>
          <a:p>
            <a:pPr lvl="1"/>
            <a:r>
              <a:rPr lang="en-US" dirty="0"/>
              <a:t>ASLOC and AT as before.</a:t>
            </a:r>
          </a:p>
          <a:p>
            <a:pPr lvl="1"/>
            <a:r>
              <a:rPr lang="en-US" dirty="0"/>
              <a:t>AAM is the adaptation adjustment multiplier computed from the costs of changing the reused code, the costs of understanding how to integrate the code and the costs of reuse decision making.</a:t>
            </a:r>
          </a:p>
        </p:txBody>
      </p:sp>
      <p:sp>
        <p:nvSpPr>
          <p:cNvPr id="2" name="Date Placeholder 1"/>
          <p:cNvSpPr>
            <a:spLocks noGrp="1"/>
          </p:cNvSpPr>
          <p:nvPr>
            <p:ph type="dt" sz="half" idx="10"/>
          </p:nvPr>
        </p:nvSpPr>
        <p:spPr/>
        <p:txBody>
          <a:bodyPr/>
          <a:lstStyle/>
          <a:p>
            <a:fld id="{119D1211-267E-48E2-AF6D-D44D671C43D1}"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
        <p:nvSpPr>
          <p:cNvPr id="2" name="Date Placeholder 1"/>
          <p:cNvSpPr>
            <a:spLocks noGrp="1"/>
          </p:cNvSpPr>
          <p:nvPr>
            <p:ph type="dt" sz="half" idx="10"/>
          </p:nvPr>
        </p:nvSpPr>
        <p:spPr/>
        <p:txBody>
          <a:bodyPr/>
          <a:lstStyle/>
          <a:p>
            <a:fld id="{B5E55A5D-5F4F-4273-AA0D-570DE6E60C95}"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64</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
        <p:nvSpPr>
          <p:cNvPr id="61442" name="Rectangle 2"/>
          <p:cNvSpPr>
            <a:spLocks noGrp="1" noChangeArrowheads="1"/>
          </p:cNvSpPr>
          <p:nvPr>
            <p:ph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2" name="Date Placeholder 1"/>
          <p:cNvSpPr>
            <a:spLocks noGrp="1"/>
          </p:cNvSpPr>
          <p:nvPr>
            <p:ph type="dt" sz="half" idx="10"/>
          </p:nvPr>
        </p:nvSpPr>
        <p:spPr/>
        <p:txBody>
          <a:bodyPr/>
          <a:lstStyle/>
          <a:p>
            <a:fld id="{9C3C942C-7E54-46E8-BFA4-351240BE54BC}"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65</a:t>
            </a:fld>
            <a:endParaRPr lang="en-US"/>
          </a:p>
        </p:txBody>
      </p:sp>
    </p:spTree>
  </p:cSld>
  <p:clrMapOvr>
    <a:masterClrMapping/>
  </p:clrMapOvr>
  <p:transition advTm="2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9172610"/>
              </p:ext>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2501848"/>
                <a:gridCol w="5727752"/>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US" sz="1400" dirty="0">
                          <a:solidFill>
                            <a:srgbClr val="000000"/>
                          </a:solidFill>
                          <a:latin typeface="Arial"/>
                          <a:ea typeface="Times New Roman"/>
                          <a:cs typeface="Arial"/>
                        </a:rPr>
                        <a:t>Architecture/risk resolution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Development flexibility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Process maturity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Team cohesion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fld id="{41323E27-5752-46D6-B054-F856D5544B07}"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66</a:t>
            </a:fld>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noFill/>
          <a:ln/>
        </p:spPr>
        <p:txBody>
          <a:bodyPr lIns="90840" tIns="44623" rIns="90840" bIns="44623"/>
          <a:lstStyle/>
          <a:p>
            <a:r>
              <a:rPr lang="en-GB"/>
              <a:t>Multipliers</a:t>
            </a:r>
          </a:p>
        </p:txBody>
      </p:sp>
      <p:sp>
        <p:nvSpPr>
          <p:cNvPr id="63490" name="Rectangle 2"/>
          <p:cNvSpPr>
            <a:spLocks noGrp="1" noChangeArrowheads="1"/>
          </p:cNvSpPr>
          <p:nvPr>
            <p:ph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2" name="Date Placeholder 1"/>
          <p:cNvSpPr>
            <a:spLocks noGrp="1"/>
          </p:cNvSpPr>
          <p:nvPr>
            <p:ph type="dt" sz="half" idx="10"/>
          </p:nvPr>
        </p:nvSpPr>
        <p:spPr/>
        <p:txBody>
          <a:bodyPr/>
          <a:lstStyle/>
          <a:p>
            <a:fld id="{1B7F8CC2-59D1-425D-8F26-B6C0D5D2E37F}"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67</a:t>
            </a:fld>
            <a:endParaRPr lang="en-US"/>
          </a:p>
        </p:txBody>
      </p:sp>
    </p:spTree>
  </p:cSld>
  <p:clrMapOvr>
    <a:masterClrMapping/>
  </p:clrMapOvr>
  <p:transition advTm="2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879479" y="1956568"/>
          <a:ext cx="5754775" cy="3810000"/>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tr>
            </a:tbl>
          </a:graphicData>
        </a:graphic>
      </p:graphicFrame>
      <p:sp>
        <p:nvSpPr>
          <p:cNvPr id="3" name="Date Placeholder 2"/>
          <p:cNvSpPr>
            <a:spLocks noGrp="1"/>
          </p:cNvSpPr>
          <p:nvPr>
            <p:ph type="dt" sz="half" idx="10"/>
          </p:nvPr>
        </p:nvSpPr>
        <p:spPr/>
        <p:txBody>
          <a:bodyPr/>
          <a:lstStyle/>
          <a:p>
            <a:fld id="{F82A3E8B-4A11-4644-8B45-4C204A60908E}"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68</a:t>
            </a:fld>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433291" y="2634446"/>
          <a:ext cx="5754775" cy="2743200"/>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fld id="{FB6A69B3-644F-441B-8402-9F45BC50E7BB}"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69</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planning</a:t>
            </a:r>
            <a:endParaRPr lang="en-US" dirty="0"/>
          </a:p>
        </p:txBody>
      </p:sp>
      <p:sp>
        <p:nvSpPr>
          <p:cNvPr id="3" name="Content Placeholder 2"/>
          <p:cNvSpPr>
            <a:spLocks noGrp="1"/>
          </p:cNvSpPr>
          <p:nvPr>
            <p:ph idx="1"/>
          </p:nvPr>
        </p:nvSpPr>
        <p:spPr/>
        <p:txBody>
          <a:bodyPr/>
          <a:lstStyle/>
          <a:p>
            <a:r>
              <a:rPr lang="en-US" dirty="0" smtClean="0"/>
              <a:t>The project plan should be regularly amended as the project progresses and you know more about the software and its development</a:t>
            </a:r>
          </a:p>
          <a:p>
            <a:r>
              <a:rPr lang="en-US" dirty="0" smtClean="0"/>
              <a:t>The project schedule, cost-estimate and risks have to be regularly revised</a:t>
            </a:r>
            <a:endParaRPr lang="en-US" dirty="0"/>
          </a:p>
        </p:txBody>
      </p:sp>
      <p:sp>
        <p:nvSpPr>
          <p:cNvPr id="4" name="Date Placeholder 3"/>
          <p:cNvSpPr>
            <a:spLocks noGrp="1"/>
          </p:cNvSpPr>
          <p:nvPr>
            <p:ph type="dt" sz="half" idx="10"/>
          </p:nvPr>
        </p:nvSpPr>
        <p:spPr/>
        <p:txBody>
          <a:bodyPr/>
          <a:lstStyle/>
          <a:p>
            <a:fld id="{3192FE91-F7CC-4B20-AB69-3D46D9AC6874}"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extLst>
      <p:ext uri="{BB962C8B-B14F-4D97-AF65-F5344CB8AC3E}">
        <p14:creationId xmlns:p14="http://schemas.microsoft.com/office/powerpoint/2010/main" val="1552477079"/>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
        <p:nvSpPr>
          <p:cNvPr id="2" name="Date Placeholder 1"/>
          <p:cNvSpPr>
            <a:spLocks noGrp="1"/>
          </p:cNvSpPr>
          <p:nvPr>
            <p:ph type="dt" sz="half" idx="10"/>
          </p:nvPr>
        </p:nvSpPr>
        <p:spPr/>
        <p:txBody>
          <a:bodyPr/>
          <a:lstStyle/>
          <a:p>
            <a:fld id="{CFABC990-8CC2-49AE-A1D7-BBBB3BE89E5A}"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70</a:t>
            </a:fld>
            <a:endParaRPr lang="en-US"/>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
        <p:nvSpPr>
          <p:cNvPr id="2" name="Date Placeholder 1"/>
          <p:cNvSpPr>
            <a:spLocks noGrp="1"/>
          </p:cNvSpPr>
          <p:nvPr>
            <p:ph type="dt" sz="half" idx="10"/>
          </p:nvPr>
        </p:nvSpPr>
        <p:spPr/>
        <p:txBody>
          <a:bodyPr/>
          <a:lstStyle/>
          <a:p>
            <a:fld id="{2089B1BB-8A4C-4481-A1B6-B923F36AE6AA}"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lang="en-GB" sz="2000" dirty="0"/>
          </a:p>
          <a:p>
            <a:r>
              <a:rPr lang="en-US" sz="2000" dirty="0"/>
              <a:t>Software is often priced to gain a contract and the functionality of the system is then adjusted to meet the estimated price.</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endParaRPr lang="en-GB" sz="2000" dirty="0" smtClean="0"/>
          </a:p>
          <a:p>
            <a:endParaRPr lang="en-US" dirty="0"/>
          </a:p>
        </p:txBody>
      </p:sp>
      <p:sp>
        <p:nvSpPr>
          <p:cNvPr id="4" name="Date Placeholder 3"/>
          <p:cNvSpPr>
            <a:spLocks noGrp="1"/>
          </p:cNvSpPr>
          <p:nvPr>
            <p:ph type="dt" sz="half" idx="10"/>
          </p:nvPr>
        </p:nvSpPr>
        <p:spPr/>
        <p:txBody>
          <a:bodyPr/>
          <a:lstStyle/>
          <a:p>
            <a:fld id="{599D0E23-7771-4E3E-8A1C-06045C71D023}"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72</a:t>
            </a:fld>
            <a:endParaRPr lang="en-US"/>
          </a:p>
        </p:txBody>
      </p:sp>
    </p:spTree>
    <p:extLst>
      <p:ext uri="{BB962C8B-B14F-4D97-AF65-F5344CB8AC3E}">
        <p14:creationId xmlns:p14="http://schemas.microsoft.com/office/powerpoint/2010/main" val="3246827656"/>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r>
              <a:rPr lang="en-US" sz="2000" dirty="0"/>
              <a:t>A project milestone is a predictable outcome of an activity or set of activities. At each milestone, a formal report of progress should be presented to management. A deliverable is a work product that is delivered to the project customer.</a:t>
            </a:r>
            <a:endParaRPr lang="en-GB" sz="2000" dirty="0"/>
          </a:p>
          <a:p>
            <a:r>
              <a:rPr lang="en-US" sz="2000" dirty="0"/>
              <a:t>The agile planning game involves the whole team in project planning. The plan is developed incrementally and, if problems arise, it is adjusted so that software functionality is reduced instead of delaying the delivery of an increment.</a:t>
            </a:r>
            <a:endParaRPr lang="en-GB" sz="2000" dirty="0"/>
          </a:p>
          <a:p>
            <a:endParaRPr lang="en-US" dirty="0"/>
          </a:p>
        </p:txBody>
      </p:sp>
      <p:sp>
        <p:nvSpPr>
          <p:cNvPr id="4" name="Date Placeholder 3"/>
          <p:cNvSpPr>
            <a:spLocks noGrp="1"/>
          </p:cNvSpPr>
          <p:nvPr>
            <p:ph type="dt" sz="half" idx="10"/>
          </p:nvPr>
        </p:nvSpPr>
        <p:spPr/>
        <p:txBody>
          <a:bodyPr/>
          <a:lstStyle/>
          <a:p>
            <a:fld id="{74EF4518-395B-44DA-9258-BEE32658A8C7}"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73</a:t>
            </a:fld>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Estimation techniques for software may be experience-based, where managers judge the effort required, or algorithmic, where the effort required is computed from other estimated project parameters.</a:t>
            </a:r>
            <a:endParaRPr lang="en-GB" sz="2000" dirty="0"/>
          </a:p>
          <a:p>
            <a:r>
              <a:rPr lang="en-US" sz="2000" dirty="0"/>
              <a:t>The COCOMO II costing model is a mature algorithmic cost model that takes project, product, hardware and personnel attributes into account when formulating a cost estimate.  </a:t>
            </a:r>
            <a:endParaRPr lang="en-GB" sz="2000" dirty="0"/>
          </a:p>
          <a:p>
            <a:endParaRPr lang="en-US" sz="2000" dirty="0"/>
          </a:p>
        </p:txBody>
      </p:sp>
      <p:sp>
        <p:nvSpPr>
          <p:cNvPr id="4" name="Date Placeholder 3"/>
          <p:cNvSpPr>
            <a:spLocks noGrp="1"/>
          </p:cNvSpPr>
          <p:nvPr>
            <p:ph type="dt" sz="half" idx="10"/>
          </p:nvPr>
        </p:nvSpPr>
        <p:spPr/>
        <p:txBody>
          <a:bodyPr/>
          <a:lstStyle/>
          <a:p>
            <a:fld id="{ADBA23E3-A83D-4EAF-A494-1AC43C24D8A1}"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74</a:t>
            </a:fld>
            <a:endParaRPr lang="en-US"/>
          </a:p>
        </p:txBody>
      </p:sp>
    </p:spTree>
    <p:extLst>
      <p:ext uri="{BB962C8B-B14F-4D97-AF65-F5344CB8AC3E}">
        <p14:creationId xmlns:p14="http://schemas.microsoft.com/office/powerpoint/2010/main" val="21607816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Software pricing</a:t>
            </a:r>
            <a:endParaRPr lang="en-US" dirty="0"/>
          </a:p>
        </p:txBody>
      </p:sp>
      <p:sp>
        <p:nvSpPr>
          <p:cNvPr id="4" name="Date Placeholder 3"/>
          <p:cNvSpPr>
            <a:spLocks noGrp="1"/>
          </p:cNvSpPr>
          <p:nvPr>
            <p:ph type="dt" sz="half" idx="10"/>
          </p:nvPr>
        </p:nvSpPr>
        <p:spPr/>
        <p:txBody>
          <a:bodyPr/>
          <a:lstStyle/>
          <a:p>
            <a:fld id="{2FEF7DB9-B5F0-4192-A893-93E8E5BE5D4D}"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extLst>
      <p:ext uri="{BB962C8B-B14F-4D97-AF65-F5344CB8AC3E}">
        <p14:creationId xmlns:p14="http://schemas.microsoft.com/office/powerpoint/2010/main" val="67204206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
        <p:nvSpPr>
          <p:cNvPr id="2" name="Date Placeholder 1"/>
          <p:cNvSpPr>
            <a:spLocks noGrp="1"/>
          </p:cNvSpPr>
          <p:nvPr>
            <p:ph type="dt" sz="half" idx="10"/>
          </p:nvPr>
        </p:nvSpPr>
        <p:spPr/>
        <p:txBody>
          <a:bodyPr/>
          <a:lstStyle/>
          <a:p>
            <a:fld id="{C3145EBA-35BA-4255-82B9-FE773C1623ED}"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438</TotalTime>
  <Words>4964</Words>
  <Application>Microsoft Office PowerPoint</Application>
  <PresentationFormat>On-screen Show (4:3)</PresentationFormat>
  <Paragraphs>659</Paragraphs>
  <Slides>74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ＭＳ Ｐゴシック</vt:lpstr>
      <vt:lpstr>Arial</vt:lpstr>
      <vt:lpstr>Calibri</vt:lpstr>
      <vt:lpstr>Helvetica</vt:lpstr>
      <vt:lpstr>Symbol</vt:lpstr>
      <vt:lpstr>Times New Roman</vt:lpstr>
      <vt:lpstr>Wingdings</vt:lpstr>
      <vt:lpstr>SE10 slides</vt:lpstr>
      <vt:lpstr>PowerPoint Presentation</vt:lpstr>
      <vt:lpstr>Topics covered</vt:lpstr>
      <vt:lpstr>Project planning</vt:lpstr>
      <vt:lpstr>Planning stages</vt:lpstr>
      <vt:lpstr>Proposal planning</vt:lpstr>
      <vt:lpstr>Project startup planning</vt:lpstr>
      <vt:lpstr>Development planning</vt:lpstr>
      <vt:lpstr>Software pricing</vt:lpstr>
      <vt:lpstr>Software pricing</vt:lpstr>
      <vt:lpstr>Factors affecting software pricing </vt:lpstr>
      <vt:lpstr>Factors affecting software pricing </vt:lpstr>
      <vt:lpstr>Pricing strategies</vt:lpstr>
      <vt:lpstr>Pricing to win</vt:lpstr>
      <vt:lpstr>Plan-driven development</vt:lpstr>
      <vt:lpstr>Plan-driven development</vt:lpstr>
      <vt:lpstr>Plan-driven development – pros and cons</vt:lpstr>
      <vt:lpstr>Project plans</vt:lpstr>
      <vt:lpstr>Project plan supplements </vt:lpstr>
      <vt:lpstr>The planning process</vt:lpstr>
      <vt:lpstr>The project planning process </vt:lpstr>
      <vt:lpstr>Planning assumptions</vt:lpstr>
      <vt:lpstr>Risk mitigation</vt:lpstr>
      <vt:lpstr>Project scheduling</vt:lpstr>
      <vt:lpstr>Project scheduling</vt:lpstr>
      <vt:lpstr>Project scheduling activities</vt:lpstr>
      <vt:lpstr>The project scheduling process </vt:lpstr>
      <vt:lpstr>Scheduling problems</vt:lpstr>
      <vt:lpstr>Schedule presentation</vt:lpstr>
      <vt:lpstr>Project activities</vt:lpstr>
      <vt:lpstr>Milestones and deliverables</vt:lpstr>
      <vt:lpstr>Tasks, durations, and dependencies </vt:lpstr>
      <vt:lpstr>Activity bar chart </vt:lpstr>
      <vt:lpstr>Staff allocation chart </vt:lpstr>
      <vt:lpstr>Agile planning</vt:lpstr>
      <vt:lpstr>Agile planning</vt:lpstr>
      <vt:lpstr>Agile planning stages</vt:lpstr>
      <vt:lpstr>Approaches to agile planning</vt:lpstr>
      <vt:lpstr>Story-based planning</vt:lpstr>
      <vt:lpstr>The planning game</vt:lpstr>
      <vt:lpstr>Release and iteration planning</vt:lpstr>
      <vt:lpstr>Task allocation</vt:lpstr>
      <vt:lpstr>Software delivery</vt:lpstr>
      <vt:lpstr>Agile planning difficulties</vt:lpstr>
      <vt:lpstr>Agile planning applicability</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COCOMO cost modeling</vt:lpstr>
      <vt:lpstr>COCOMO cost modeling</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Rabindra</cp:lastModifiedBy>
  <cp:revision>21</cp:revision>
  <dcterms:created xsi:type="dcterms:W3CDTF">2010-02-15T19:53:37Z</dcterms:created>
  <dcterms:modified xsi:type="dcterms:W3CDTF">2022-04-12T07:48:09Z</dcterms:modified>
</cp:coreProperties>
</file>