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34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4" r:id="rId66"/>
    <p:sldId id="325" r:id="rId67"/>
    <p:sldId id="326" r:id="rId68"/>
    <p:sldId id="330" r:id="rId69"/>
    <p:sldId id="331" r:id="rId70"/>
    <p:sldId id="332" r:id="rId71"/>
    <p:sldId id="333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27" r:id="rId83"/>
    <p:sldId id="328" r:id="rId84"/>
    <p:sldId id="329" r:id="rId85"/>
    <p:sldId id="345" r:id="rId86"/>
    <p:sldId id="346" r:id="rId87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5" autoAdjust="0"/>
    <p:restoredTop sz="93369" autoAdjust="0"/>
  </p:normalViewPr>
  <p:slideViewPr>
    <p:cSldViewPr>
      <p:cViewPr varScale="1">
        <p:scale>
          <a:sx n="68" d="100"/>
          <a:sy n="68" d="100"/>
        </p:scale>
        <p:origin x="-1068" y="-9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5B305-1429-4BF9-813A-0E4546CC308D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CF88-E801-48F1-9BBD-B370F4475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2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F88-E801-48F1-9BBD-B370F44750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848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DCF88-E801-48F1-9BBD-B370F447500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09728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0972" y="6053328"/>
            <a:ext cx="2699309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830983" y="6044184"/>
            <a:ext cx="8141817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1440" y="6068699"/>
            <a:ext cx="246888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A4B970-BA4B-4BFC-891B-1CE1CF83E7FF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502472" y="236541"/>
            <a:ext cx="704088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601200" y="2286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C7E5-BEAB-46B6-B51D-62244ACCBFE9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609603"/>
            <a:ext cx="246888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609601"/>
            <a:ext cx="667512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63840" y="6248405"/>
            <a:ext cx="2651760" cy="365125"/>
          </a:xfrm>
        </p:spPr>
        <p:txBody>
          <a:bodyPr/>
          <a:lstStyle/>
          <a:p>
            <a:fld id="{320B2799-51FC-4032-8A09-5FE25FF3805E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3" y="6248210"/>
            <a:ext cx="66881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7315583" y="0"/>
            <a:ext cx="384048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370447" y="609600"/>
            <a:ext cx="27432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70447" y="0"/>
            <a:ext cx="27432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240907" y="120016"/>
            <a:ext cx="533400" cy="293371"/>
          </a:xfrm>
        </p:spPr>
        <p:txBody>
          <a:bodyPr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7" y="228600"/>
            <a:ext cx="978408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8D6-FC73-4A66-A259-71B7A6AFB82D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35177" y="1600200"/>
            <a:ext cx="978408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2743203"/>
            <a:ext cx="854773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094A-728B-44AA-A467-35214B844CDB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55448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31520" y="1589567"/>
            <a:ext cx="46634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813881" y="1589567"/>
            <a:ext cx="46634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9F0D7F-A896-4649-BF07-CEBC53A6796E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3051"/>
            <a:ext cx="978408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31520" y="2438400"/>
            <a:ext cx="466344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760720" y="2438400"/>
            <a:ext cx="466344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D666ED-D275-43B9-BB25-29EFE4DB0628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31520" y="1752600"/>
            <a:ext cx="466344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760720" y="1752600"/>
            <a:ext cx="466344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2A67-091A-4755-90BF-CAAA321503EB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F9C-F30F-48A9-A0C7-7D3A71F3C16F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64008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73051"/>
            <a:ext cx="969264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7243-1176-40B7-B50E-28E3D63844F9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1520" y="1752600"/>
            <a:ext cx="192024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834640" y="1752600"/>
            <a:ext cx="768096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0973" y="4572000"/>
            <a:ext cx="109728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0973" y="4663440"/>
            <a:ext cx="1755648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854404" y="4654296"/>
            <a:ext cx="9118397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737360" y="0"/>
            <a:ext cx="120701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7498080" y="6248403"/>
            <a:ext cx="3200400" cy="365125"/>
          </a:xfrm>
        </p:spPr>
        <p:txBody>
          <a:bodyPr rtlCol="0"/>
          <a:lstStyle/>
          <a:p>
            <a:fld id="{0D705FED-9AEF-4F04-B0A0-D0BA1F0EAA94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73736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920240" y="6248209"/>
            <a:ext cx="54864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2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31520" y="228600"/>
            <a:ext cx="978408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35177" y="1600200"/>
            <a:ext cx="978408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315200" y="6248403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E0BDC8-1D5B-41A4-85BF-BD1452B63462}" type="datetime1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1523" y="6248209"/>
            <a:ext cx="6505299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09728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64008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08659" y="1280160"/>
            <a:ext cx="10264142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64008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17708F-B8C8-4AAF-86AE-98A0EC183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shilnepal@ku.edu.n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85800"/>
            <a:ext cx="813816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COMP409: Compiler 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Syntax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0" y="6053796"/>
            <a:ext cx="804672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6019801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Kathmandu University</a:t>
            </a:r>
            <a:endParaRPr lang="en-US" sz="2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194560" y="3505200"/>
            <a:ext cx="8046720" cy="16764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Instructor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Sushil Nepal, Assistant 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600" dirty="0" smtClean="0"/>
              <a:t>Block: 9-308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sushil</a:t>
            </a:r>
            <a:r>
              <a:rPr lang="en-US" sz="2600" dirty="0" smtClean="0">
                <a:hlinkClick r:id="rId3"/>
              </a:rPr>
              <a:t>nepal@ku.edu.np</a:t>
            </a:r>
            <a:endParaRPr lang="en-US" sz="2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Contact: 9851-151617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2045" t="4127" r="3877"/>
          <a:stretch>
            <a:fillRect/>
          </a:stretch>
        </p:blipFill>
        <p:spPr bwMode="auto">
          <a:xfrm>
            <a:off x="274320" y="6104208"/>
            <a:ext cx="734226" cy="617952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8483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262626"/>
                </a:solidFill>
              </a:rPr>
              <a:t>Error </a:t>
            </a:r>
            <a:r>
              <a:rPr sz="4800" spc="-160" dirty="0">
                <a:solidFill>
                  <a:srgbClr val="262626"/>
                </a:solidFill>
              </a:rPr>
              <a:t>Recovery</a:t>
            </a:r>
            <a:r>
              <a:rPr sz="4800" spc="-100" dirty="0">
                <a:solidFill>
                  <a:srgbClr val="262626"/>
                </a:solidFill>
              </a:rPr>
              <a:t> </a:t>
            </a:r>
            <a:r>
              <a:rPr sz="4800" spc="-114" dirty="0">
                <a:solidFill>
                  <a:srgbClr val="262626"/>
                </a:solidFill>
              </a:rPr>
              <a:t>Techniques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676400"/>
            <a:ext cx="9784080" cy="32855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43510" indent="-131445" algn="just">
              <a:lnSpc>
                <a:spcPct val="100000"/>
              </a:lnSpc>
              <a:spcBef>
                <a:spcPts val="6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Panic </a:t>
            </a:r>
            <a:r>
              <a:rPr sz="2800" b="1" spc="5" dirty="0">
                <a:latin typeface="Times New Roman"/>
                <a:cs typeface="Times New Roman"/>
              </a:rPr>
              <a:t>Mode </a:t>
            </a:r>
            <a:r>
              <a:rPr sz="2800" b="1" spc="-40" dirty="0">
                <a:latin typeface="Times New Roman"/>
                <a:cs typeface="Times New Roman"/>
              </a:rPr>
              <a:t>Recovery</a:t>
            </a:r>
            <a:endParaRPr sz="2800">
              <a:latin typeface="Times New Roman"/>
              <a:cs typeface="Times New Roman"/>
            </a:endParaRPr>
          </a:p>
          <a:p>
            <a:pPr marL="417830" marR="5080" lvl="1" indent="-144145" algn="just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25" dirty="0">
                <a:latin typeface="Times New Roman"/>
                <a:cs typeface="Times New Roman"/>
              </a:rPr>
              <a:t>method,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-75" dirty="0">
                <a:latin typeface="Times New Roman"/>
                <a:cs typeface="Times New Roman"/>
              </a:rPr>
              <a:t>discovering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30" dirty="0">
                <a:latin typeface="Times New Roman"/>
                <a:cs typeface="Times New Roman"/>
              </a:rPr>
              <a:t>error,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60" dirty="0">
                <a:latin typeface="Times New Roman"/>
                <a:cs typeface="Times New Roman"/>
              </a:rPr>
              <a:t>discards </a:t>
            </a:r>
            <a:r>
              <a:rPr sz="2800" spc="-15" dirty="0">
                <a:latin typeface="Times New Roman"/>
                <a:cs typeface="Times New Roman"/>
              </a:rPr>
              <a:t>input  </a:t>
            </a:r>
            <a:r>
              <a:rPr sz="2800" spc="-75" dirty="0">
                <a:latin typeface="Times New Roman"/>
                <a:cs typeface="Times New Roman"/>
              </a:rPr>
              <a:t>symbols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time until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designated </a:t>
            </a:r>
            <a:r>
              <a:rPr sz="2800" spc="-40" dirty="0">
                <a:latin typeface="Times New Roman"/>
                <a:cs typeface="Times New Roman"/>
              </a:rPr>
              <a:t>set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5" dirty="0">
                <a:latin typeface="Times New Roman"/>
                <a:cs typeface="Times New Roman"/>
              </a:rPr>
              <a:t>synchronizing  </a:t>
            </a:r>
            <a:r>
              <a:rPr sz="2800" spc="-35" dirty="0">
                <a:latin typeface="Times New Roman"/>
                <a:cs typeface="Times New Roman"/>
              </a:rPr>
              <a:t>tokens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20" dirty="0">
                <a:latin typeface="Times New Roman"/>
                <a:cs typeface="Times New Roman"/>
              </a:rPr>
              <a:t>found, </a:t>
            </a:r>
            <a:r>
              <a:rPr sz="2800" spc="-155" dirty="0">
                <a:latin typeface="Times New Roman"/>
                <a:cs typeface="Times New Roman"/>
              </a:rPr>
              <a:t>say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semicolon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 algn="just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180" dirty="0">
                <a:latin typeface="Times New Roman"/>
                <a:cs typeface="Times New Roman"/>
              </a:rPr>
              <a:t>May </a:t>
            </a:r>
            <a:r>
              <a:rPr sz="2800" spc="-70" dirty="0">
                <a:latin typeface="Times New Roman"/>
                <a:cs typeface="Times New Roman"/>
              </a:rPr>
              <a:t>skip </a:t>
            </a:r>
            <a:r>
              <a:rPr sz="2800" spc="-15" dirty="0">
                <a:latin typeface="Times New Roman"/>
                <a:cs typeface="Times New Roman"/>
              </a:rPr>
              <a:t>errors </a:t>
            </a:r>
            <a:r>
              <a:rPr sz="2800" spc="-85" dirty="0">
                <a:latin typeface="Times New Roman"/>
                <a:cs typeface="Times New Roman"/>
              </a:rPr>
              <a:t>if 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25" dirty="0">
                <a:latin typeface="Times New Roman"/>
                <a:cs typeface="Times New Roman"/>
              </a:rPr>
              <a:t>more </a:t>
            </a:r>
            <a:r>
              <a:rPr sz="2800" spc="-10" dirty="0">
                <a:latin typeface="Times New Roman"/>
                <a:cs typeface="Times New Roman"/>
              </a:rPr>
              <a:t>than one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sentence</a:t>
            </a:r>
            <a:endParaRPr sz="2800">
              <a:latin typeface="Times New Roman"/>
              <a:cs typeface="Times New Roman"/>
            </a:endParaRPr>
          </a:p>
          <a:p>
            <a:pPr marL="417830" marR="728345" lvl="1" indent="-144145" algn="just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45" dirty="0">
                <a:latin typeface="Times New Roman"/>
                <a:cs typeface="Times New Roman"/>
              </a:rPr>
              <a:t>It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0" dirty="0">
                <a:latin typeface="Times New Roman"/>
                <a:cs typeface="Times New Roman"/>
              </a:rPr>
              <a:t>advantage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14" dirty="0">
                <a:latin typeface="Times New Roman"/>
                <a:cs typeface="Times New Roman"/>
              </a:rPr>
              <a:t>simplicity, </a:t>
            </a:r>
            <a:r>
              <a:rPr sz="2800" spc="-45" dirty="0">
                <a:latin typeface="Times New Roman"/>
                <a:cs typeface="Times New Roman"/>
              </a:rPr>
              <a:t>and, </a:t>
            </a:r>
            <a:r>
              <a:rPr sz="2800" spc="-85" dirty="0">
                <a:latin typeface="Times New Roman"/>
                <a:cs typeface="Times New Roman"/>
              </a:rPr>
              <a:t>unlike </a:t>
            </a:r>
            <a:r>
              <a:rPr sz="2800" spc="-40" dirty="0">
                <a:latin typeface="Times New Roman"/>
                <a:cs typeface="Times New Roman"/>
              </a:rPr>
              <a:t>some </a:t>
            </a:r>
            <a:r>
              <a:rPr sz="2800" spc="-35" dirty="0">
                <a:latin typeface="Times New Roman"/>
                <a:cs typeface="Times New Roman"/>
              </a:rPr>
              <a:t>methods, </a:t>
            </a:r>
            <a:r>
              <a:rPr sz="2800" spc="-105" dirty="0">
                <a:latin typeface="Times New Roman"/>
                <a:cs typeface="Times New Roman"/>
              </a:rPr>
              <a:t>is  </a:t>
            </a:r>
            <a:r>
              <a:rPr sz="2800" spc="-55" dirty="0">
                <a:latin typeface="Times New Roman"/>
                <a:cs typeface="Times New Roman"/>
              </a:rPr>
              <a:t>guaranteed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go </a:t>
            </a:r>
            <a:r>
              <a:rPr sz="2800" spc="-15" dirty="0">
                <a:latin typeface="Times New Roman"/>
                <a:cs typeface="Times New Roman"/>
              </a:rPr>
              <a:t>into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55" dirty="0">
                <a:latin typeface="Times New Roman"/>
                <a:cs typeface="Times New Roman"/>
              </a:rPr>
              <a:t>infinite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80267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262626"/>
                </a:solidFill>
              </a:rPr>
              <a:t>Error </a:t>
            </a:r>
            <a:r>
              <a:rPr sz="4800" spc="-160" dirty="0">
                <a:solidFill>
                  <a:srgbClr val="262626"/>
                </a:solidFill>
              </a:rPr>
              <a:t>Recovery</a:t>
            </a:r>
            <a:r>
              <a:rPr sz="4800" spc="-100" dirty="0">
                <a:solidFill>
                  <a:srgbClr val="262626"/>
                </a:solidFill>
              </a:rPr>
              <a:t> </a:t>
            </a:r>
            <a:r>
              <a:rPr sz="4800" spc="-114" dirty="0">
                <a:solidFill>
                  <a:srgbClr val="262626"/>
                </a:solidFill>
              </a:rPr>
              <a:t>Techniques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40080" y="1752602"/>
            <a:ext cx="10058400" cy="33496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6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b="1" spc="-35" dirty="0">
                <a:latin typeface="Times New Roman"/>
                <a:cs typeface="Times New Roman"/>
              </a:rPr>
              <a:t>Phrase-Level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Recovery</a:t>
            </a:r>
            <a:endParaRPr sz="2800">
              <a:latin typeface="Times New Roman"/>
              <a:cs typeface="Times New Roman"/>
            </a:endParaRPr>
          </a:p>
          <a:p>
            <a:pPr marL="417830" marR="5080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  <a:tab pos="7816850" algn="l"/>
              </a:tabLst>
            </a:pPr>
            <a:r>
              <a:rPr sz="2400" spc="9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discovering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error,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parser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correction 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on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remaining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input;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is,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0">
                <a:latin typeface="Times New Roman" pitchFamily="18" charset="0"/>
                <a:cs typeface="Times New Roman" pitchFamily="18" charset="0"/>
              </a:rPr>
              <a:t>prefix</a:t>
            </a:r>
            <a:r>
              <a:rPr sz="2400" spc="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7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remaining 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parser </a:t>
            </a:r>
            <a:r>
              <a:rPr sz="2400" spc="3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37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smtClean="0">
                <a:latin typeface="Times New Roman" pitchFamily="18" charset="0"/>
                <a:cs typeface="Times New Roman" pitchFamily="18" charset="0"/>
              </a:rPr>
              <a:t>continue</a:t>
            </a:r>
            <a:endParaRPr lang="en-US" sz="2400" spc="-35" dirty="0" smtClean="0">
              <a:latin typeface="Times New Roman" pitchFamily="18" charset="0"/>
              <a:cs typeface="Times New Roman" pitchFamily="18" charset="0"/>
            </a:endParaRPr>
          </a:p>
          <a:p>
            <a:pPr marL="417830" marR="5080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  <a:tab pos="7816850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417830" marR="551815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400" spc="-13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correction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comma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semicolon, 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an extraneous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semicolon,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90">
                <a:latin typeface="Times New Roman" pitchFamily="18" charset="0"/>
                <a:cs typeface="Times New Roman" pitchFamily="18" charset="0"/>
              </a:rPr>
              <a:t>missing</a:t>
            </a:r>
            <a:r>
              <a:rPr sz="2400" spc="3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smtClean="0">
                <a:latin typeface="Times New Roman" pitchFamily="18" charset="0"/>
                <a:cs typeface="Times New Roman" pitchFamily="18" charset="0"/>
              </a:rPr>
              <a:t>semicolon</a:t>
            </a:r>
            <a:endParaRPr lang="en-US" sz="2400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417830" marR="551815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7752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262626"/>
                </a:solidFill>
              </a:rPr>
              <a:t>Error </a:t>
            </a:r>
            <a:r>
              <a:rPr sz="4800" spc="-160" dirty="0">
                <a:solidFill>
                  <a:srgbClr val="262626"/>
                </a:solidFill>
              </a:rPr>
              <a:t>Recovery</a:t>
            </a:r>
            <a:r>
              <a:rPr sz="4800" spc="-100" dirty="0">
                <a:solidFill>
                  <a:srgbClr val="262626"/>
                </a:solidFill>
              </a:rPr>
              <a:t> </a:t>
            </a:r>
            <a:r>
              <a:rPr sz="4800" spc="-114" dirty="0">
                <a:solidFill>
                  <a:srgbClr val="262626"/>
                </a:solidFill>
              </a:rPr>
              <a:t>Techniques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676400"/>
            <a:ext cx="10058400" cy="414728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6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b="1" spc="-114" dirty="0">
                <a:latin typeface="Times New Roman"/>
                <a:cs typeface="Times New Roman"/>
              </a:rPr>
              <a:t>Error</a:t>
            </a:r>
            <a:r>
              <a:rPr sz="2800" b="1" spc="-15" dirty="0">
                <a:latin typeface="Times New Roman"/>
                <a:cs typeface="Times New Roman"/>
              </a:rPr>
              <a:t> Productions</a:t>
            </a:r>
            <a:endParaRPr sz="2800">
              <a:latin typeface="Times New Roman"/>
              <a:cs typeface="Times New Roman"/>
            </a:endParaRPr>
          </a:p>
          <a:p>
            <a:pPr marL="417830" marR="261620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195" dirty="0">
                <a:latin typeface="Times New Roman"/>
                <a:cs typeface="Times New Roman"/>
              </a:rPr>
              <a:t>By </a:t>
            </a:r>
            <a:r>
              <a:rPr sz="2800" spc="-65" dirty="0">
                <a:latin typeface="Times New Roman"/>
                <a:cs typeface="Times New Roman"/>
              </a:rPr>
              <a:t>anticipating 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spc="-15" dirty="0">
                <a:latin typeface="Times New Roman"/>
                <a:cs typeface="Times New Roman"/>
              </a:rPr>
              <a:t>errors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5" dirty="0">
                <a:latin typeface="Times New Roman"/>
                <a:cs typeface="Times New Roman"/>
              </a:rPr>
              <a:t>might </a:t>
            </a:r>
            <a:r>
              <a:rPr sz="2800" spc="-30" dirty="0">
                <a:latin typeface="Times New Roman"/>
                <a:cs typeface="Times New Roman"/>
              </a:rPr>
              <a:t>be encountered,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60" dirty="0">
                <a:latin typeface="Times New Roman"/>
                <a:cs typeface="Times New Roman"/>
              </a:rPr>
              <a:t>can  </a:t>
            </a:r>
            <a:r>
              <a:rPr sz="2800" spc="-50" dirty="0">
                <a:latin typeface="Times New Roman"/>
                <a:cs typeface="Times New Roman"/>
              </a:rPr>
              <a:t>augment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language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20" dirty="0">
                <a:latin typeface="Times New Roman"/>
                <a:cs typeface="Times New Roman"/>
              </a:rPr>
              <a:t>hand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20" dirty="0">
                <a:latin typeface="Times New Roman"/>
                <a:cs typeface="Times New Roman"/>
              </a:rPr>
              <a:t>productions 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5" dirty="0">
                <a:latin typeface="Times New Roman"/>
                <a:cs typeface="Times New Roman"/>
              </a:rPr>
              <a:t>generate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erroneous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constructs</a:t>
            </a:r>
            <a:endParaRPr sz="2800">
              <a:latin typeface="Times New Roman"/>
              <a:cs typeface="Times New Roman"/>
            </a:endParaRPr>
          </a:p>
          <a:p>
            <a:pPr marL="417830" marR="5080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15" dirty="0">
                <a:latin typeface="Times New Roman"/>
                <a:cs typeface="Times New Roman"/>
              </a:rPr>
              <a:t>constructed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50" dirty="0">
                <a:latin typeface="Times New Roman"/>
                <a:cs typeface="Times New Roman"/>
              </a:rPr>
              <a:t>augmented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3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error  </a:t>
            </a:r>
            <a:r>
              <a:rPr sz="2800" spc="-20" dirty="0">
                <a:latin typeface="Times New Roman"/>
                <a:cs typeface="Times New Roman"/>
              </a:rPr>
              <a:t>productions </a:t>
            </a:r>
            <a:r>
              <a:rPr sz="2800" spc="-35" dirty="0">
                <a:latin typeface="Times New Roman"/>
                <a:cs typeface="Times New Roman"/>
              </a:rPr>
              <a:t>detects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anticipated </a:t>
            </a:r>
            <a:r>
              <a:rPr sz="2800" spc="-15" dirty="0">
                <a:latin typeface="Times New Roman"/>
                <a:cs typeface="Times New Roman"/>
              </a:rPr>
              <a:t>errors </a:t>
            </a:r>
            <a:r>
              <a:rPr sz="2800" spc="-50" dirty="0">
                <a:latin typeface="Times New Roman"/>
                <a:cs typeface="Times New Roman"/>
              </a:rPr>
              <a:t>when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15" dirty="0">
                <a:latin typeface="Times New Roman"/>
                <a:cs typeface="Times New Roman"/>
              </a:rPr>
              <a:t>production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used during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parsing</a:t>
            </a:r>
            <a:endParaRPr sz="2800">
              <a:latin typeface="Times New Roman"/>
              <a:cs typeface="Times New Roman"/>
            </a:endParaRPr>
          </a:p>
          <a:p>
            <a:pPr marL="417830" marR="450215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55" dirty="0">
                <a:latin typeface="Times New Roman"/>
                <a:cs typeface="Times New Roman"/>
              </a:rPr>
              <a:t>generate </a:t>
            </a:r>
            <a:r>
              <a:rPr sz="2800" spc="-30" dirty="0">
                <a:latin typeface="Times New Roman"/>
                <a:cs typeface="Times New Roman"/>
              </a:rPr>
              <a:t>appropriate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60" dirty="0">
                <a:latin typeface="Times New Roman"/>
                <a:cs typeface="Times New Roman"/>
              </a:rPr>
              <a:t>diagnostics </a:t>
            </a:r>
            <a:r>
              <a:rPr sz="2800" spc="-15" dirty="0">
                <a:latin typeface="Times New Roman"/>
                <a:cs typeface="Times New Roman"/>
              </a:rPr>
              <a:t>about 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erroneous </a:t>
            </a:r>
            <a:r>
              <a:rPr sz="2800" spc="-10" dirty="0">
                <a:latin typeface="Times New Roman"/>
                <a:cs typeface="Times New Roman"/>
              </a:rPr>
              <a:t>construct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-30" dirty="0">
                <a:latin typeface="Times New Roman"/>
                <a:cs typeface="Times New Roman"/>
              </a:rPr>
              <a:t>been </a:t>
            </a:r>
            <a:r>
              <a:rPr sz="2800" spc="-55" dirty="0">
                <a:latin typeface="Times New Roman"/>
                <a:cs typeface="Times New Roman"/>
              </a:rPr>
              <a:t>recognized in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533400"/>
            <a:ext cx="78438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262626"/>
                </a:solidFill>
              </a:rPr>
              <a:t>Error </a:t>
            </a:r>
            <a:r>
              <a:rPr sz="4800" spc="-160" dirty="0">
                <a:solidFill>
                  <a:srgbClr val="262626"/>
                </a:solidFill>
              </a:rPr>
              <a:t>Recovery</a:t>
            </a:r>
            <a:r>
              <a:rPr sz="4800" spc="-100" dirty="0">
                <a:solidFill>
                  <a:srgbClr val="262626"/>
                </a:solidFill>
              </a:rPr>
              <a:t> </a:t>
            </a:r>
            <a:r>
              <a:rPr sz="4800" spc="-114" dirty="0">
                <a:solidFill>
                  <a:srgbClr val="262626"/>
                </a:solidFill>
              </a:rPr>
              <a:t>Techniques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600201"/>
            <a:ext cx="9966960" cy="414728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6210" indent="-144145">
              <a:lnSpc>
                <a:spcPct val="100000"/>
              </a:lnSpc>
              <a:spcBef>
                <a:spcPts val="600"/>
              </a:spcBef>
              <a:buClr>
                <a:srgbClr val="262626"/>
              </a:buClr>
              <a:buChar char="◦"/>
              <a:tabLst>
                <a:tab pos="156845" algn="l"/>
              </a:tabLst>
            </a:pPr>
            <a:r>
              <a:rPr sz="2800" b="1" spc="-45" dirty="0">
                <a:latin typeface="Times New Roman"/>
                <a:cs typeface="Times New Roman"/>
              </a:rPr>
              <a:t>Global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Correction</a:t>
            </a:r>
            <a:endParaRPr sz="2800">
              <a:latin typeface="Times New Roman"/>
              <a:cs typeface="Times New Roman"/>
            </a:endParaRPr>
          </a:p>
          <a:p>
            <a:pPr marL="430530" marR="764540" lvl="1" indent="-1568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31165" algn="l"/>
              </a:tabLst>
            </a:pPr>
            <a:r>
              <a:rPr sz="2800" spc="-240">
                <a:latin typeface="Times New Roman"/>
                <a:cs typeface="Times New Roman"/>
              </a:rPr>
              <a:t>We </a:t>
            </a:r>
            <a:r>
              <a:rPr lang="en-US" sz="2800" spc="-240" dirty="0" smtClean="0">
                <a:latin typeface="Times New Roman"/>
                <a:cs typeface="Times New Roman"/>
              </a:rPr>
              <a:t> </a:t>
            </a:r>
            <a:r>
              <a:rPr sz="2800" spc="-80" smtClean="0">
                <a:latin typeface="Times New Roman"/>
                <a:cs typeface="Times New Roman"/>
              </a:rPr>
              <a:t>would </a:t>
            </a:r>
            <a:r>
              <a:rPr sz="2800" spc="-120" dirty="0">
                <a:latin typeface="Times New Roman"/>
                <a:cs typeface="Times New Roman"/>
              </a:rPr>
              <a:t>like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compiler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85" dirty="0">
                <a:latin typeface="Times New Roman"/>
                <a:cs typeface="Times New Roman"/>
              </a:rPr>
              <a:t>make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95" dirty="0">
                <a:latin typeface="Times New Roman"/>
                <a:cs typeface="Times New Roman"/>
              </a:rPr>
              <a:t>few </a:t>
            </a:r>
            <a:r>
              <a:rPr sz="2800" spc="-65" dirty="0">
                <a:latin typeface="Times New Roman"/>
                <a:cs typeface="Times New Roman"/>
              </a:rPr>
              <a:t>changes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55" dirty="0">
                <a:latin typeface="Times New Roman"/>
                <a:cs typeface="Times New Roman"/>
              </a:rPr>
              <a:t>possible in  processing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25" dirty="0">
                <a:latin typeface="Times New Roman"/>
                <a:cs typeface="Times New Roman"/>
              </a:rPr>
              <a:t>incorrect </a:t>
            </a:r>
            <a:r>
              <a:rPr sz="2800" spc="-15" dirty="0">
                <a:latin typeface="Times New Roman"/>
                <a:cs typeface="Times New Roman"/>
              </a:rPr>
              <a:t>input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430530" marR="5080" lvl="1" indent="-1568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31165" algn="l"/>
                <a:tab pos="842200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There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0" dirty="0">
                <a:latin typeface="Times New Roman"/>
                <a:cs typeface="Times New Roman"/>
              </a:rPr>
              <a:t>algorithms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0" dirty="0">
                <a:latin typeface="Times New Roman"/>
                <a:cs typeface="Times New Roman"/>
              </a:rPr>
              <a:t>choosing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85" dirty="0">
                <a:latin typeface="Times New Roman"/>
                <a:cs typeface="Times New Roman"/>
              </a:rPr>
              <a:t>minimal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5">
                <a:latin typeface="Times New Roman"/>
                <a:cs typeface="Times New Roman"/>
              </a:rPr>
              <a:t>sequence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65" smtClean="0">
                <a:latin typeface="Times New Roman"/>
                <a:cs typeface="Times New Roman"/>
              </a:rPr>
              <a:t>changes </a:t>
            </a:r>
            <a:r>
              <a:rPr sz="2800" spc="25" dirty="0">
                <a:latin typeface="Times New Roman"/>
                <a:cs typeface="Times New Roman"/>
              </a:rPr>
              <a:t>to  </a:t>
            </a:r>
            <a:r>
              <a:rPr sz="2800" spc="-25" dirty="0">
                <a:latin typeface="Times New Roman"/>
                <a:cs typeface="Times New Roman"/>
              </a:rPr>
              <a:t>obtain </a:t>
            </a:r>
            <a:r>
              <a:rPr sz="2800" spc="-110" dirty="0">
                <a:latin typeface="Times New Roman"/>
                <a:cs typeface="Times New Roman"/>
              </a:rPr>
              <a:t>a globally </a:t>
            </a:r>
            <a:r>
              <a:rPr sz="2800" spc="-50" dirty="0">
                <a:latin typeface="Times New Roman"/>
                <a:cs typeface="Times New Roman"/>
              </a:rPr>
              <a:t>least-cost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correction</a:t>
            </a:r>
            <a:endParaRPr sz="2800">
              <a:latin typeface="Times New Roman"/>
              <a:cs typeface="Times New Roman"/>
            </a:endParaRPr>
          </a:p>
          <a:p>
            <a:pPr marL="430530" marR="55244" lvl="1" indent="-1568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31165" algn="l"/>
                <a:tab pos="5521960" algn="l"/>
              </a:tabLst>
            </a:pPr>
            <a:r>
              <a:rPr sz="2800" spc="-50" dirty="0">
                <a:latin typeface="Times New Roman"/>
                <a:cs typeface="Times New Roman"/>
              </a:rPr>
              <a:t>Given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25" dirty="0">
                <a:latin typeface="Times New Roman"/>
                <a:cs typeface="Times New Roman"/>
              </a:rPr>
              <a:t>incorrect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b="1" spc="-100" dirty="0">
                <a:latin typeface="Times New Roman"/>
                <a:cs typeface="Times New Roman"/>
              </a:rPr>
              <a:t>X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b="1" spc="-114" dirty="0">
                <a:latin typeface="Times New Roman"/>
                <a:cs typeface="Times New Roman"/>
              </a:rPr>
              <a:t>G</a:t>
            </a:r>
            <a:r>
              <a:rPr sz="2800" spc="-114" dirty="0">
                <a:latin typeface="Times New Roman"/>
                <a:cs typeface="Times New Roman"/>
              </a:rPr>
              <a:t>, </a:t>
            </a:r>
            <a:r>
              <a:rPr sz="2800" spc="-35" dirty="0">
                <a:latin typeface="Times New Roman"/>
                <a:cs typeface="Times New Roman"/>
              </a:rPr>
              <a:t>these </a:t>
            </a:r>
            <a:r>
              <a:rPr sz="2800" spc="-50" dirty="0">
                <a:latin typeface="Times New Roman"/>
                <a:cs typeface="Times New Roman"/>
              </a:rPr>
              <a:t>algorithms  </a:t>
            </a:r>
            <a:r>
              <a:rPr sz="2800" spc="-150" dirty="0">
                <a:latin typeface="Times New Roman"/>
                <a:cs typeface="Times New Roman"/>
              </a:rPr>
              <a:t>will </a:t>
            </a:r>
            <a:r>
              <a:rPr sz="2800" spc="-40" dirty="0">
                <a:latin typeface="Times New Roman"/>
                <a:cs typeface="Times New Roman"/>
              </a:rPr>
              <a:t>find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60" dirty="0">
                <a:latin typeface="Times New Roman"/>
                <a:cs typeface="Times New Roman"/>
              </a:rPr>
              <a:t>related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b="1" spc="-140" dirty="0">
                <a:latin typeface="Times New Roman"/>
                <a:cs typeface="Times New Roman"/>
              </a:rPr>
              <a:t>Y</a:t>
            </a:r>
            <a:r>
              <a:rPr sz="2800" spc="-140" dirty="0">
                <a:latin typeface="Times New Roman"/>
                <a:cs typeface="Times New Roman"/>
              </a:rPr>
              <a:t>, </a:t>
            </a:r>
            <a:r>
              <a:rPr sz="2800" spc="-50" dirty="0">
                <a:latin typeface="Times New Roman"/>
                <a:cs typeface="Times New Roman"/>
              </a:rPr>
              <a:t>such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number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spc="-50" dirty="0">
                <a:latin typeface="Times New Roman"/>
                <a:cs typeface="Times New Roman"/>
              </a:rPr>
              <a:t>insertions, </a:t>
            </a:r>
            <a:r>
              <a:rPr sz="2800" spc="-60" dirty="0">
                <a:latin typeface="Times New Roman"/>
                <a:cs typeface="Times New Roman"/>
              </a:rPr>
              <a:t>deletions, 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65">
                <a:latin typeface="Times New Roman"/>
                <a:cs typeface="Times New Roman"/>
              </a:rPr>
              <a:t>changes</a:t>
            </a:r>
            <a:r>
              <a:rPr sz="2800" spc="1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35" smtClean="0">
                <a:latin typeface="Times New Roman"/>
                <a:cs typeface="Times New Roman"/>
              </a:rPr>
              <a:t>tokens </a:t>
            </a:r>
            <a:r>
              <a:rPr sz="2800" spc="-50" dirty="0">
                <a:latin typeface="Times New Roman"/>
                <a:cs typeface="Times New Roman"/>
              </a:rPr>
              <a:t>required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transform </a:t>
            </a:r>
            <a:r>
              <a:rPr sz="2800" b="1" spc="-100" dirty="0">
                <a:latin typeface="Times New Roman"/>
                <a:cs typeface="Times New Roman"/>
              </a:rPr>
              <a:t>X  </a:t>
            </a:r>
            <a:r>
              <a:rPr sz="2800" spc="-15" dirty="0">
                <a:latin typeface="Times New Roman"/>
                <a:cs typeface="Times New Roman"/>
              </a:rPr>
              <a:t>into </a:t>
            </a:r>
            <a:r>
              <a:rPr sz="2800" b="1" spc="-185" dirty="0">
                <a:latin typeface="Times New Roman"/>
                <a:cs typeface="Times New Roman"/>
              </a:rPr>
              <a:t>Y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100" dirty="0">
                <a:latin typeface="Times New Roman"/>
                <a:cs typeface="Times New Roman"/>
              </a:rPr>
              <a:t>small </a:t>
            </a:r>
            <a:r>
              <a:rPr sz="2800" spc="-90" dirty="0">
                <a:latin typeface="Times New Roman"/>
                <a:cs typeface="Times New Roman"/>
              </a:rPr>
              <a:t>as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possible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81000"/>
            <a:ext cx="7752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262626"/>
                </a:solidFill>
              </a:rPr>
              <a:t>Error </a:t>
            </a:r>
            <a:r>
              <a:rPr sz="4800" spc="-160" dirty="0">
                <a:solidFill>
                  <a:srgbClr val="262626"/>
                </a:solidFill>
              </a:rPr>
              <a:t>Recovery</a:t>
            </a:r>
            <a:r>
              <a:rPr sz="4800" spc="-100" dirty="0">
                <a:solidFill>
                  <a:srgbClr val="262626"/>
                </a:solidFill>
              </a:rPr>
              <a:t> </a:t>
            </a:r>
            <a:r>
              <a:rPr sz="4800" spc="-114" dirty="0">
                <a:solidFill>
                  <a:srgbClr val="262626"/>
                </a:solidFill>
              </a:rPr>
              <a:t>Techniques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905000"/>
            <a:ext cx="9601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5080" indent="-156845" algn="just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Char char="◦"/>
              <a:tabLst>
                <a:tab pos="169545" algn="l"/>
              </a:tabLst>
            </a:pPr>
            <a:r>
              <a:rPr sz="2800" spc="-60" dirty="0">
                <a:latin typeface="Times New Roman"/>
                <a:cs typeface="Times New Roman"/>
              </a:rPr>
              <a:t>Unfortunately, </a:t>
            </a:r>
            <a:r>
              <a:rPr sz="2800" spc="-35" dirty="0">
                <a:latin typeface="Times New Roman"/>
                <a:cs typeface="Times New Roman"/>
              </a:rPr>
              <a:t>these </a:t>
            </a:r>
            <a:r>
              <a:rPr sz="2800" spc="-20" dirty="0">
                <a:latin typeface="Times New Roman"/>
                <a:cs typeface="Times New Roman"/>
              </a:rPr>
              <a:t>methods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5" dirty="0">
                <a:latin typeface="Times New Roman"/>
                <a:cs typeface="Times New Roman"/>
              </a:rPr>
              <a:t>general </a:t>
            </a:r>
            <a:r>
              <a:rPr sz="2800" spc="25" dirty="0">
                <a:latin typeface="Times New Roman"/>
                <a:cs typeface="Times New Roman"/>
              </a:rPr>
              <a:t>too </a:t>
            </a:r>
            <a:r>
              <a:rPr sz="2800" spc="-80" dirty="0">
                <a:latin typeface="Times New Roman"/>
                <a:cs typeface="Times New Roman"/>
              </a:rPr>
              <a:t>costly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implement 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terms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55" dirty="0">
                <a:latin typeface="Times New Roman"/>
                <a:cs typeface="Times New Roman"/>
              </a:rPr>
              <a:t>time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75" dirty="0">
                <a:latin typeface="Times New Roman"/>
                <a:cs typeface="Times New Roman"/>
              </a:rPr>
              <a:t>space, </a:t>
            </a:r>
            <a:r>
              <a:rPr sz="2800" spc="-25" dirty="0">
                <a:latin typeface="Times New Roman"/>
                <a:cs typeface="Times New Roman"/>
              </a:rPr>
              <a:t>so </a:t>
            </a:r>
            <a:r>
              <a:rPr sz="2800" spc="-35" dirty="0">
                <a:latin typeface="Times New Roman"/>
                <a:cs typeface="Times New Roman"/>
              </a:rPr>
              <a:t>these </a:t>
            </a:r>
            <a:r>
              <a:rPr sz="2800" spc="-50" dirty="0">
                <a:latin typeface="Times New Roman"/>
                <a:cs typeface="Times New Roman"/>
              </a:rPr>
              <a:t>techniques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5" dirty="0">
                <a:latin typeface="Times New Roman"/>
                <a:cs typeface="Times New Roman"/>
              </a:rPr>
              <a:t>currently </a:t>
            </a:r>
            <a:r>
              <a:rPr sz="2800" spc="-85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spc="-50" dirty="0">
                <a:latin typeface="Times New Roman"/>
                <a:cs typeface="Times New Roman"/>
              </a:rPr>
              <a:t>theoretical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interest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304800"/>
            <a:ext cx="8666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262626"/>
                </a:solidFill>
              </a:rPr>
              <a:t>Context </a:t>
            </a:r>
            <a:r>
              <a:rPr sz="4800" spc="-80" dirty="0">
                <a:solidFill>
                  <a:srgbClr val="262626"/>
                </a:solidFill>
              </a:rPr>
              <a:t>Free</a:t>
            </a:r>
            <a:r>
              <a:rPr sz="4800" spc="5" dirty="0">
                <a:solidFill>
                  <a:srgbClr val="262626"/>
                </a:solidFill>
              </a:rPr>
              <a:t> </a:t>
            </a:r>
            <a:r>
              <a:rPr sz="4800" spc="-35" dirty="0">
                <a:solidFill>
                  <a:srgbClr val="262626"/>
                </a:solidFill>
              </a:rPr>
              <a:t>Grammar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524002"/>
            <a:ext cx="9966960" cy="3708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41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Char char="◦"/>
              <a:tabLst>
                <a:tab pos="156845" algn="l"/>
                <a:tab pos="1386205" algn="l"/>
              </a:tabLst>
            </a:pPr>
            <a:r>
              <a:rPr sz="2400" spc="-45" dirty="0">
                <a:latin typeface="Times New Roman"/>
                <a:cs typeface="Times New Roman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	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programming </a:t>
            </a:r>
            <a:r>
              <a:rPr sz="2400" spc="-85" dirty="0">
                <a:latin typeface="Times New Roman"/>
                <a:cs typeface="Times New Roman"/>
              </a:rPr>
              <a:t>languages </a:t>
            </a:r>
            <a:r>
              <a:rPr sz="2400" spc="-90" dirty="0">
                <a:latin typeface="Times New Roman"/>
                <a:cs typeface="Times New Roman"/>
              </a:rPr>
              <a:t>have </a:t>
            </a:r>
            <a:r>
              <a:rPr sz="2400" spc="-80" dirty="0">
                <a:latin typeface="Times New Roman"/>
                <a:cs typeface="Times New Roman"/>
              </a:rPr>
              <a:t>recursive </a:t>
            </a:r>
            <a:r>
              <a:rPr sz="2400" spc="-25" dirty="0">
                <a:latin typeface="Times New Roman"/>
                <a:cs typeface="Times New Roman"/>
              </a:rPr>
              <a:t>structures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55" dirty="0">
                <a:latin typeface="Times New Roman"/>
                <a:cs typeface="Times New Roman"/>
              </a:rPr>
              <a:t>can </a:t>
            </a:r>
            <a:r>
              <a:rPr sz="2400" spc="-30" dirty="0">
                <a:latin typeface="Times New Roman"/>
                <a:cs typeface="Times New Roman"/>
              </a:rPr>
              <a:t>be  </a:t>
            </a:r>
            <a:r>
              <a:rPr sz="2400" spc="-45" dirty="0">
                <a:latin typeface="Times New Roman"/>
                <a:cs typeface="Times New Roman"/>
              </a:rPr>
              <a:t>defined </a:t>
            </a:r>
            <a:r>
              <a:rPr sz="2400" spc="-125" dirty="0">
                <a:latin typeface="Times New Roman"/>
                <a:cs typeface="Times New Roman"/>
              </a:rPr>
              <a:t>by </a:t>
            </a:r>
            <a:r>
              <a:rPr sz="2400" spc="-30" dirty="0">
                <a:latin typeface="Times New Roman"/>
                <a:cs typeface="Times New Roman"/>
              </a:rPr>
              <a:t>Context </a:t>
            </a:r>
            <a:r>
              <a:rPr sz="2400" spc="-50" dirty="0">
                <a:latin typeface="Times New Roman"/>
                <a:cs typeface="Times New Roman"/>
              </a:rPr>
              <a:t>Free </a:t>
            </a:r>
            <a:r>
              <a:rPr sz="2400" spc="-25" dirty="0">
                <a:latin typeface="Times New Roman"/>
                <a:cs typeface="Times New Roman"/>
              </a:rPr>
              <a:t>Grammar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(CFG)</a:t>
            </a:r>
            <a:endParaRPr sz="2400">
              <a:latin typeface="Times New Roman"/>
              <a:cs typeface="Times New Roman"/>
            </a:endParaRPr>
          </a:p>
          <a:p>
            <a:pPr marL="156210" indent="-1441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Char char="◦"/>
              <a:tabLst>
                <a:tab pos="156845" algn="l"/>
              </a:tabLst>
            </a:pPr>
            <a:r>
              <a:rPr sz="2400" spc="15" dirty="0">
                <a:latin typeface="Times New Roman"/>
                <a:cs typeface="Times New Roman"/>
              </a:rPr>
              <a:t>CFG </a:t>
            </a:r>
            <a:r>
              <a:rPr sz="2400" spc="-55" dirty="0">
                <a:latin typeface="Times New Roman"/>
                <a:cs typeface="Times New Roman"/>
              </a:rPr>
              <a:t>can </a:t>
            </a:r>
            <a:r>
              <a:rPr sz="2400" spc="-30" dirty="0">
                <a:latin typeface="Times New Roman"/>
                <a:cs typeface="Times New Roman"/>
              </a:rPr>
              <a:t>be </a:t>
            </a:r>
            <a:r>
              <a:rPr sz="2400" spc="-45" dirty="0">
                <a:latin typeface="Times New Roman"/>
                <a:cs typeface="Times New Roman"/>
              </a:rPr>
              <a:t>defined </a:t>
            </a:r>
            <a:r>
              <a:rPr sz="2400" spc="-90" dirty="0">
                <a:latin typeface="Times New Roman"/>
                <a:cs typeface="Times New Roman"/>
              </a:rPr>
              <a:t>as 4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40" dirty="0">
                <a:latin typeface="Times New Roman"/>
                <a:cs typeface="Times New Roman"/>
              </a:rPr>
              <a:t>tuple </a:t>
            </a:r>
            <a:r>
              <a:rPr sz="2400" spc="-245" dirty="0">
                <a:latin typeface="Times New Roman"/>
                <a:cs typeface="Times New Roman"/>
              </a:rPr>
              <a:t>(V, </a:t>
            </a:r>
            <a:r>
              <a:rPr sz="2400" spc="-140" dirty="0">
                <a:latin typeface="Times New Roman"/>
                <a:cs typeface="Times New Roman"/>
              </a:rPr>
              <a:t>T, </a:t>
            </a:r>
            <a:r>
              <a:rPr sz="2400" spc="-210" dirty="0">
                <a:latin typeface="Times New Roman"/>
                <a:cs typeface="Times New Roman"/>
              </a:rPr>
              <a:t>P, </a:t>
            </a:r>
            <a:r>
              <a:rPr sz="2400" spc="-140" dirty="0">
                <a:latin typeface="Times New Roman"/>
                <a:cs typeface="Times New Roman"/>
              </a:rPr>
              <a:t>S),</a:t>
            </a:r>
            <a:r>
              <a:rPr sz="2400" spc="-65" dirty="0">
                <a:latin typeface="Times New Roman"/>
                <a:cs typeface="Times New Roman"/>
              </a:rPr>
              <a:t> where</a:t>
            </a:r>
            <a:endParaRPr sz="2400">
              <a:latin typeface="Times New Roman"/>
              <a:cs typeface="Times New Roman"/>
            </a:endParaRPr>
          </a:p>
          <a:p>
            <a:pPr marL="430530" marR="127000" lvl="1" indent="-15240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tabLst>
                <a:tab pos="431165" algn="l"/>
                <a:tab pos="2813050" algn="l"/>
                <a:tab pos="5647055" algn="l"/>
              </a:tabLst>
            </a:pPr>
            <a:r>
              <a:rPr sz="2400" b="1" spc="-125" dirty="0">
                <a:latin typeface="Times New Roman"/>
                <a:cs typeface="Times New Roman"/>
              </a:rPr>
              <a:t>V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55" dirty="0">
                <a:latin typeface="Times New Roman"/>
                <a:cs typeface="Times New Roman"/>
              </a:rPr>
              <a:t>finite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40">
                <a:latin typeface="Times New Roman"/>
                <a:cs typeface="Times New Roman"/>
              </a:rPr>
              <a:t>set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105" smtClean="0">
                <a:latin typeface="Times New Roman"/>
                <a:cs typeface="Times New Roman"/>
              </a:rPr>
              <a:t>Variables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25" dirty="0">
                <a:latin typeface="Times New Roman"/>
                <a:cs typeface="Times New Roman"/>
              </a:rPr>
              <a:t>Non-terminals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65" dirty="0">
                <a:latin typeface="Times New Roman"/>
                <a:cs typeface="Times New Roman"/>
              </a:rPr>
              <a:t>are </a:t>
            </a:r>
            <a:r>
              <a:rPr sz="2400" spc="-50" dirty="0">
                <a:latin typeface="Times New Roman"/>
                <a:cs typeface="Times New Roman"/>
              </a:rPr>
              <a:t>used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50" dirty="0">
                <a:latin typeface="Times New Roman"/>
                <a:cs typeface="Times New Roman"/>
              </a:rPr>
              <a:t>define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spc="-50" dirty="0">
                <a:latin typeface="Times New Roman"/>
                <a:cs typeface="Times New Roman"/>
              </a:rPr>
              <a:t>grammar </a:t>
            </a:r>
            <a:r>
              <a:rPr sz="2400" spc="-30" dirty="0">
                <a:latin typeface="Times New Roman"/>
                <a:cs typeface="Times New Roman"/>
              </a:rPr>
              <a:t>denoting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combination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	</a:t>
            </a:r>
            <a:r>
              <a:rPr sz="2400" spc="-45" dirty="0">
                <a:latin typeface="Times New Roman"/>
                <a:cs typeface="Times New Roman"/>
              </a:rPr>
              <a:t>terminal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-35" dirty="0">
                <a:latin typeface="Times New Roman"/>
                <a:cs typeface="Times New Roman"/>
              </a:rPr>
              <a:t>non-terminals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  <a:p>
            <a:pPr marL="430530" marR="431800" lvl="1" indent="-15240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tabLst>
                <a:tab pos="431165" algn="l"/>
                <a:tab pos="5456555" algn="l"/>
              </a:tabLst>
            </a:pPr>
            <a:r>
              <a:rPr sz="2400" b="1" spc="10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75" dirty="0">
                <a:latin typeface="Times New Roman"/>
                <a:cs typeface="Times New Roman"/>
              </a:rPr>
              <a:t>Terminals,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75" dirty="0">
                <a:latin typeface="Times New Roman"/>
                <a:cs typeface="Times New Roman"/>
              </a:rPr>
              <a:t>basic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70">
                <a:latin typeface="Times New Roman"/>
                <a:cs typeface="Times New Roman"/>
              </a:rPr>
              <a:t>symbols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sentences; </a:t>
            </a:r>
            <a:r>
              <a:rPr sz="2400" spc="-65" dirty="0">
                <a:latin typeface="Times New Roman"/>
                <a:cs typeface="Times New Roman"/>
              </a:rPr>
              <a:t>they are </a:t>
            </a:r>
            <a:r>
              <a:rPr sz="2400" spc="-85" dirty="0">
                <a:latin typeface="Times New Roman"/>
                <a:cs typeface="Times New Roman"/>
              </a:rPr>
              <a:t>indivisible  </a:t>
            </a:r>
            <a:r>
              <a:rPr sz="2400" spc="-40" dirty="0">
                <a:latin typeface="Times New Roman"/>
                <a:cs typeface="Times New Roman"/>
              </a:rPr>
              <a:t>units</a:t>
            </a:r>
            <a:endParaRPr sz="2400">
              <a:latin typeface="Times New Roman"/>
              <a:cs typeface="Times New Roman"/>
            </a:endParaRPr>
          </a:p>
          <a:p>
            <a:pPr marL="430530" marR="1057910" lvl="1" indent="-15240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tabLst>
                <a:tab pos="431165" algn="l"/>
                <a:tab pos="762000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P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5" dirty="0">
                <a:latin typeface="Times New Roman"/>
                <a:cs typeface="Times New Roman"/>
              </a:rPr>
              <a:t>Production </a:t>
            </a:r>
            <a:r>
              <a:rPr sz="2400" spc="-40" dirty="0">
                <a:latin typeface="Times New Roman"/>
                <a:cs typeface="Times New Roman"/>
              </a:rPr>
              <a:t>rule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50" dirty="0">
                <a:latin typeface="Times New Roman"/>
                <a:cs typeface="Times New Roman"/>
              </a:rPr>
              <a:t>defines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35">
                <a:latin typeface="Times New Roman"/>
                <a:cs typeface="Times New Roman"/>
              </a:rPr>
              <a:t>combination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 t</a:t>
            </a:r>
            <a:r>
              <a:rPr sz="2400" spc="-50" smtClean="0">
                <a:latin typeface="Times New Roman"/>
                <a:cs typeface="Times New Roman"/>
              </a:rPr>
              <a:t>erminals </a:t>
            </a:r>
            <a:r>
              <a:rPr sz="2400" spc="5" dirty="0">
                <a:latin typeface="Times New Roman"/>
                <a:cs typeface="Times New Roman"/>
              </a:rPr>
              <a:t>or  </a:t>
            </a:r>
            <a:r>
              <a:rPr sz="2400" spc="-35" dirty="0">
                <a:latin typeface="Times New Roman"/>
                <a:cs typeface="Times New Roman"/>
              </a:rPr>
              <a:t>non-terminals </a:t>
            </a:r>
            <a:r>
              <a:rPr sz="2400" spc="10" dirty="0">
                <a:latin typeface="Times New Roman"/>
                <a:cs typeface="Times New Roman"/>
              </a:rPr>
              <a:t>or </a:t>
            </a:r>
            <a:r>
              <a:rPr sz="2400" spc="25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50" dirty="0">
                <a:latin typeface="Times New Roman"/>
                <a:cs typeface="Times New Roman"/>
              </a:rPr>
              <a:t>particular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non-terminal</a:t>
            </a:r>
            <a:endParaRPr sz="2400">
              <a:latin typeface="Times New Roman"/>
              <a:cs typeface="Times New Roman"/>
            </a:endParaRPr>
          </a:p>
          <a:p>
            <a:pPr marL="430530" lvl="1" indent="-15240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tabLst>
                <a:tab pos="431165" algn="l"/>
              </a:tabLst>
            </a:pPr>
            <a:r>
              <a:rPr sz="2400" b="1" spc="-210" dirty="0">
                <a:latin typeface="Times New Roman"/>
                <a:cs typeface="Times New Roman"/>
              </a:rPr>
              <a:t>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45" dirty="0">
                <a:latin typeface="Times New Roman"/>
                <a:cs typeface="Times New Roman"/>
              </a:rPr>
              <a:t>It </a:t>
            </a:r>
            <a:r>
              <a:rPr sz="2400" spc="-1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85" dirty="0">
                <a:latin typeface="Times New Roman"/>
                <a:cs typeface="Times New Roman"/>
              </a:rPr>
              <a:t>special </a:t>
            </a:r>
            <a:r>
              <a:rPr sz="2400" spc="-30" dirty="0">
                <a:latin typeface="Times New Roman"/>
                <a:cs typeface="Times New Roman"/>
              </a:rPr>
              <a:t>non-terminal </a:t>
            </a:r>
            <a:r>
              <a:rPr sz="2400" spc="-70" dirty="0">
                <a:latin typeface="Times New Roman"/>
                <a:cs typeface="Times New Roman"/>
              </a:rPr>
              <a:t>symbol </a:t>
            </a:r>
            <a:r>
              <a:rPr sz="2400" spc="-90" dirty="0">
                <a:latin typeface="Times New Roman"/>
                <a:cs typeface="Times New Roman"/>
              </a:rPr>
              <a:t>called </a:t>
            </a:r>
            <a:r>
              <a:rPr sz="2400" spc="-15" dirty="0">
                <a:latin typeface="Times New Roman"/>
                <a:cs typeface="Times New Roman"/>
              </a:rPr>
              <a:t>start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symbol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605211"/>
            <a:ext cx="10332720" cy="4840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76200" indent="-195580">
              <a:lnSpc>
                <a:spcPct val="1268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Grammar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0" dirty="0">
                <a:latin typeface="Times New Roman"/>
                <a:cs typeface="Times New Roman"/>
              </a:rPr>
              <a:t>define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palindrome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60" dirty="0">
                <a:latin typeface="Times New Roman"/>
                <a:cs typeface="Times New Roman"/>
              </a:rPr>
              <a:t>over </a:t>
            </a:r>
            <a:r>
              <a:rPr sz="2800" spc="-65" dirty="0">
                <a:latin typeface="Times New Roman"/>
                <a:cs typeface="Times New Roman"/>
              </a:rPr>
              <a:t>binary </a:t>
            </a:r>
            <a:r>
              <a:rPr sz="2800" spc="-55" dirty="0">
                <a:latin typeface="Times New Roman"/>
                <a:cs typeface="Times New Roman"/>
              </a:rPr>
              <a:t>string 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35" dirty="0">
                <a:latin typeface="Times New Roman"/>
                <a:cs typeface="Times New Roman"/>
              </a:rPr>
              <a:t>0S0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1S1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900"/>
              </a:spcBef>
            </a:pPr>
            <a:r>
              <a:rPr lang="en-US" sz="2800" spc="-220" dirty="0" smtClean="0">
                <a:latin typeface="Times New Roman"/>
                <a:cs typeface="Times New Roman"/>
              </a:rPr>
              <a:t>            </a:t>
            </a:r>
            <a:r>
              <a:rPr sz="2800" spc="-220" smtClean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90">
                <a:latin typeface="Times New Roman"/>
                <a:cs typeface="Times New Roman"/>
              </a:rPr>
              <a:t>0 </a:t>
            </a:r>
            <a:r>
              <a:rPr sz="2800" spc="835" smtClean="0">
                <a:latin typeface="Times New Roman"/>
                <a:cs typeface="Times New Roman"/>
              </a:rPr>
              <a:t>|</a:t>
            </a:r>
            <a:r>
              <a:rPr sz="2800" spc="-90" smtClean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95580" marR="2656840" indent="-195580">
              <a:lnSpc>
                <a:spcPct val="126800"/>
              </a:lnSpc>
              <a:spcBef>
                <a:spcPts val="5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Grammar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0">
                <a:latin typeface="Times New Roman"/>
                <a:cs typeface="Times New Roman"/>
              </a:rPr>
              <a:t>define </a:t>
            </a:r>
            <a:r>
              <a:rPr lang="en-US" sz="2800" spc="-50" dirty="0" smtClean="0">
                <a:latin typeface="Times New Roman"/>
                <a:cs typeface="Times New Roman"/>
              </a:rPr>
              <a:t> a</a:t>
            </a:r>
            <a:r>
              <a:rPr sz="2800" spc="-45" smtClean="0">
                <a:latin typeface="Times New Roman"/>
                <a:cs typeface="Times New Roman"/>
              </a:rPr>
              <a:t>n</a:t>
            </a:r>
            <a:r>
              <a:rPr lang="en-US" sz="2800" spc="-45" dirty="0" smtClean="0">
                <a:latin typeface="Times New Roman"/>
                <a:cs typeface="Times New Roman"/>
              </a:rPr>
              <a:t>  </a:t>
            </a:r>
            <a:r>
              <a:rPr sz="2800" spc="-80" smtClean="0">
                <a:latin typeface="Times New Roman"/>
                <a:cs typeface="Times New Roman"/>
              </a:rPr>
              <a:t>infix </a:t>
            </a:r>
            <a:r>
              <a:rPr sz="2800" spc="-55" smtClean="0">
                <a:latin typeface="Times New Roman"/>
                <a:cs typeface="Times New Roman"/>
              </a:rPr>
              <a:t>expression 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(E</a:t>
            </a:r>
            <a:r>
              <a:rPr sz="2800" spc="-40">
                <a:latin typeface="Times New Roman"/>
                <a:cs typeface="Times New Roman"/>
              </a:rPr>
              <a:t>)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835" smtClean="0">
                <a:latin typeface="Times New Roman"/>
                <a:cs typeface="Times New Roman"/>
              </a:rPr>
              <a:t>|</a:t>
            </a:r>
            <a:r>
              <a:rPr sz="2800" spc="-5" smtClean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-E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900"/>
              </a:spcBef>
            </a:pPr>
            <a:r>
              <a:rPr lang="en-US" sz="2800" spc="-130" dirty="0" smtClean="0">
                <a:latin typeface="Times New Roman"/>
                <a:cs typeface="Times New Roman"/>
              </a:rPr>
              <a:t>       </a:t>
            </a:r>
            <a:r>
              <a:rPr sz="2800" spc="-130" smtClean="0">
                <a:latin typeface="Times New Roman"/>
                <a:cs typeface="Times New Roman"/>
              </a:rPr>
              <a:t>A</a:t>
            </a:r>
            <a:r>
              <a:rPr sz="2800" spc="-1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620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^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25" dirty="0">
                <a:latin typeface="Times New Roman"/>
                <a:cs typeface="Times New Roman"/>
              </a:rPr>
              <a:t>non </a:t>
            </a:r>
            <a:r>
              <a:rPr sz="2800" spc="-50">
                <a:latin typeface="Times New Roman"/>
                <a:cs typeface="Times New Roman"/>
              </a:rPr>
              <a:t>terminals </a:t>
            </a:r>
            <a:r>
              <a:rPr lang="en-US" sz="2800" spc="-65" dirty="0" smtClean="0">
                <a:latin typeface="Times New Roman"/>
                <a:cs typeface="Times New Roman"/>
              </a:rPr>
              <a:t>and</a:t>
            </a:r>
            <a:r>
              <a:rPr sz="2800" spc="-65" smtClean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15" dirty="0">
                <a:latin typeface="Times New Roman"/>
                <a:cs typeface="Times New Roman"/>
              </a:rPr>
              <a:t>start </a:t>
            </a:r>
            <a:r>
              <a:rPr sz="2800" spc="-75" dirty="0">
                <a:latin typeface="Times New Roman"/>
                <a:cs typeface="Times New Roman"/>
              </a:rPr>
              <a:t>symbol. </a:t>
            </a:r>
            <a:r>
              <a:rPr sz="2800" spc="-90" dirty="0">
                <a:latin typeface="Times New Roman"/>
                <a:cs typeface="Times New Roman"/>
              </a:rPr>
              <a:t>Remaining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20" dirty="0">
                <a:latin typeface="Times New Roman"/>
                <a:cs typeface="Times New Roman"/>
              </a:rPr>
              <a:t>non  </a:t>
            </a:r>
            <a:r>
              <a:rPr sz="2800" spc="-65" dirty="0">
                <a:latin typeface="Times New Roman"/>
                <a:cs typeface="Times New Roman"/>
              </a:rPr>
              <a:t>terminals.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1" y="381000"/>
            <a:ext cx="70208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rgbClr val="262626"/>
                </a:solidFill>
              </a:rPr>
              <a:t>Notational</a:t>
            </a:r>
            <a:r>
              <a:rPr sz="4800" spc="-30" dirty="0">
                <a:solidFill>
                  <a:srgbClr val="262626"/>
                </a:solidFill>
              </a:rPr>
              <a:t> </a:t>
            </a:r>
            <a:r>
              <a:rPr sz="4800" spc="-65" dirty="0">
                <a:solidFill>
                  <a:srgbClr val="262626"/>
                </a:solidFill>
              </a:rPr>
              <a:t>Conventions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759168"/>
            <a:ext cx="9784080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4445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85" dirty="0">
                <a:latin typeface="Times New Roman"/>
                <a:cs typeface="Times New Roman"/>
              </a:rPr>
              <a:t>Lowercase </a:t>
            </a:r>
            <a:r>
              <a:rPr sz="2800" spc="-60" dirty="0">
                <a:latin typeface="Times New Roman"/>
                <a:cs typeface="Times New Roman"/>
              </a:rPr>
              <a:t>letters, </a:t>
            </a:r>
            <a:r>
              <a:rPr sz="2800" spc="-75" dirty="0">
                <a:latin typeface="Times New Roman"/>
                <a:cs typeface="Times New Roman"/>
              </a:rPr>
              <a:t>symbols </a:t>
            </a:r>
            <a:r>
              <a:rPr sz="2800" spc="-125" dirty="0">
                <a:latin typeface="Times New Roman"/>
                <a:cs typeface="Times New Roman"/>
              </a:rPr>
              <a:t>(like </a:t>
            </a:r>
            <a:r>
              <a:rPr sz="2800" spc="-35" dirty="0">
                <a:latin typeface="Times New Roman"/>
                <a:cs typeface="Times New Roman"/>
              </a:rPr>
              <a:t>operators), </a:t>
            </a:r>
            <a:r>
              <a:rPr sz="2800" spc="-25" dirty="0">
                <a:latin typeface="Times New Roman"/>
                <a:cs typeface="Times New Roman"/>
              </a:rPr>
              <a:t>bold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0" dirty="0">
                <a:latin typeface="Times New Roman"/>
                <a:cs typeface="Times New Roman"/>
              </a:rPr>
              <a:t>used </a:t>
            </a:r>
            <a:r>
              <a:rPr sz="2800" spc="-5" dirty="0">
                <a:latin typeface="Times New Roman"/>
                <a:cs typeface="Times New Roman"/>
              </a:rPr>
              <a:t>for  </a:t>
            </a:r>
            <a:r>
              <a:rPr sz="2800" spc="-30" dirty="0">
                <a:latin typeface="Times New Roman"/>
                <a:cs typeface="Times New Roman"/>
              </a:rPr>
              <a:t>denoting </a:t>
            </a:r>
            <a:r>
              <a:rPr sz="2800" spc="-65" dirty="0">
                <a:latin typeface="Times New Roman"/>
                <a:cs typeface="Times New Roman"/>
              </a:rPr>
              <a:t>terminals. </a:t>
            </a:r>
            <a:r>
              <a:rPr sz="2800" spc="-15" dirty="0">
                <a:latin typeface="Times New Roman"/>
                <a:cs typeface="Times New Roman"/>
              </a:rPr>
              <a:t>Eg </a:t>
            </a:r>
            <a:r>
              <a:rPr sz="2800" spc="-114" dirty="0">
                <a:latin typeface="Times New Roman"/>
                <a:cs typeface="Times New Roman"/>
              </a:rPr>
              <a:t>:- </a:t>
            </a:r>
            <a:r>
              <a:rPr sz="2800" spc="-100" dirty="0">
                <a:latin typeface="Times New Roman"/>
                <a:cs typeface="Times New Roman"/>
              </a:rPr>
              <a:t>a, b, </a:t>
            </a:r>
            <a:r>
              <a:rPr sz="2800" spc="-120" dirty="0">
                <a:latin typeface="Times New Roman"/>
                <a:cs typeface="Times New Roman"/>
              </a:rPr>
              <a:t>c, </a:t>
            </a:r>
            <a:r>
              <a:rPr sz="2800" spc="-90" dirty="0">
                <a:latin typeface="Times New Roman"/>
                <a:cs typeface="Times New Roman"/>
              </a:rPr>
              <a:t>0, 1 </a:t>
            </a:r>
            <a:r>
              <a:rPr sz="2800" dirty="0">
                <a:latin typeface="AoyagiKouzanFontT"/>
                <a:cs typeface="AoyagiKouzanFontT"/>
              </a:rPr>
              <a:t>∈</a:t>
            </a:r>
            <a:r>
              <a:rPr sz="2800" spc="20" dirty="0">
                <a:latin typeface="AoyagiKouzanFontT"/>
                <a:cs typeface="AoyagiKouzanFontT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43510" marR="148336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0" dirty="0">
                <a:latin typeface="Times New Roman"/>
                <a:cs typeface="Times New Roman"/>
              </a:rPr>
              <a:t>Uppercase </a:t>
            </a:r>
            <a:r>
              <a:rPr sz="2800" spc="-60" dirty="0">
                <a:latin typeface="Times New Roman"/>
                <a:cs typeface="Times New Roman"/>
              </a:rPr>
              <a:t>letters, </a:t>
            </a:r>
            <a:r>
              <a:rPr sz="2800" spc="-85" dirty="0">
                <a:latin typeface="Times New Roman"/>
                <a:cs typeface="Times New Roman"/>
              </a:rPr>
              <a:t>italicized </a:t>
            </a:r>
            <a:r>
              <a:rPr sz="2800" spc="-55" dirty="0">
                <a:latin typeface="Times New Roman"/>
                <a:cs typeface="Times New Roman"/>
              </a:rPr>
              <a:t>strings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0" dirty="0">
                <a:latin typeface="Times New Roman"/>
                <a:cs typeface="Times New Roman"/>
              </a:rPr>
              <a:t>used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30" dirty="0">
                <a:latin typeface="Times New Roman"/>
                <a:cs typeface="Times New Roman"/>
              </a:rPr>
              <a:t>denoting  </a:t>
            </a:r>
            <a:r>
              <a:rPr sz="2800" spc="-45" dirty="0">
                <a:latin typeface="Times New Roman"/>
                <a:cs typeface="Times New Roman"/>
              </a:rPr>
              <a:t>non-terminals. </a:t>
            </a:r>
            <a:r>
              <a:rPr sz="2800" spc="-15" dirty="0">
                <a:latin typeface="Times New Roman"/>
                <a:cs typeface="Times New Roman"/>
              </a:rPr>
              <a:t>Eg </a:t>
            </a:r>
            <a:r>
              <a:rPr sz="2800" spc="-114" dirty="0">
                <a:latin typeface="Times New Roman"/>
                <a:cs typeface="Times New Roman"/>
              </a:rPr>
              <a:t>:- </a:t>
            </a:r>
            <a:r>
              <a:rPr sz="2800" spc="-110" dirty="0">
                <a:latin typeface="Times New Roman"/>
                <a:cs typeface="Times New Roman"/>
              </a:rPr>
              <a:t>A, </a:t>
            </a:r>
            <a:r>
              <a:rPr sz="2800" spc="-210" dirty="0">
                <a:latin typeface="Times New Roman"/>
                <a:cs typeface="Times New Roman"/>
              </a:rPr>
              <a:t>S, B, </a:t>
            </a:r>
            <a:r>
              <a:rPr sz="2800" spc="-90" dirty="0">
                <a:latin typeface="Times New Roman"/>
                <a:cs typeface="Times New Roman"/>
              </a:rPr>
              <a:t>C </a:t>
            </a:r>
            <a:r>
              <a:rPr sz="2800" dirty="0">
                <a:latin typeface="AoyagiKouzanFontT"/>
                <a:cs typeface="AoyagiKouzanFontT"/>
              </a:rPr>
              <a:t>∈</a:t>
            </a:r>
            <a:r>
              <a:rPr sz="2800" spc="-890" dirty="0">
                <a:latin typeface="AoyagiKouzanFontT"/>
                <a:cs typeface="AoyagiKouzanFontT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4675505" algn="l"/>
              </a:tabLst>
            </a:pPr>
            <a:r>
              <a:rPr sz="2800" spc="-85" dirty="0">
                <a:latin typeface="Times New Roman"/>
                <a:cs typeface="Times New Roman"/>
              </a:rPr>
              <a:t>Lowercase </a:t>
            </a:r>
            <a:r>
              <a:rPr sz="2800" spc="-30" dirty="0">
                <a:latin typeface="Times New Roman"/>
                <a:cs typeface="Times New Roman"/>
              </a:rPr>
              <a:t>Greek </a:t>
            </a:r>
            <a:r>
              <a:rPr sz="2800" spc="-40" dirty="0">
                <a:latin typeface="Times New Roman"/>
                <a:cs typeface="Times New Roman"/>
              </a:rPr>
              <a:t>letters </a:t>
            </a:r>
            <a:r>
              <a:rPr sz="2800" spc="-110" dirty="0">
                <a:latin typeface="Times New Roman"/>
                <a:cs typeface="Times New Roman"/>
              </a:rPr>
              <a:t>(α, </a:t>
            </a:r>
            <a:r>
              <a:rPr sz="2800" spc="-75" dirty="0">
                <a:latin typeface="Times New Roman"/>
                <a:cs typeface="Times New Roman"/>
              </a:rPr>
              <a:t>β, </a:t>
            </a:r>
            <a:r>
              <a:rPr sz="2800" spc="-90" dirty="0">
                <a:latin typeface="Times New Roman"/>
                <a:cs typeface="Times New Roman"/>
              </a:rPr>
              <a:t>γ, </a:t>
            </a:r>
            <a:r>
              <a:rPr sz="2800" spc="-50" dirty="0">
                <a:latin typeface="Times New Roman"/>
                <a:cs typeface="Times New Roman"/>
              </a:rPr>
              <a:t>δ)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0" dirty="0">
                <a:latin typeface="Times New Roman"/>
                <a:cs typeface="Times New Roman"/>
              </a:rPr>
              <a:t>used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denote the </a:t>
            </a:r>
            <a:r>
              <a:rPr sz="2800" spc="-55" dirty="0">
                <a:latin typeface="Times New Roman"/>
                <a:cs typeface="Times New Roman"/>
              </a:rPr>
              <a:t>terminal, 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35">
                <a:latin typeface="Times New Roman"/>
                <a:cs typeface="Times New Roman"/>
              </a:rPr>
              <a:t>combination</a:t>
            </a:r>
            <a:r>
              <a:rPr sz="2800" spc="15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25" smtClean="0">
                <a:latin typeface="Times New Roman"/>
                <a:cs typeface="Times New Roman"/>
              </a:rPr>
              <a:t>both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208530" algn="l"/>
              </a:tabLst>
            </a:pPr>
            <a:r>
              <a:rPr sz="2800" spc="-15" dirty="0">
                <a:latin typeface="Times New Roman"/>
                <a:cs typeface="Times New Roman"/>
              </a:rPr>
              <a:t>Production</a:t>
            </a:r>
            <a:r>
              <a:rPr sz="2800" spc="-5" dirty="0">
                <a:latin typeface="Times New Roman"/>
                <a:cs typeface="Times New Roman"/>
              </a:rPr>
              <a:t> 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form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0">
                <a:latin typeface="Times New Roman"/>
                <a:cs typeface="Times New Roman"/>
              </a:rPr>
              <a:t>a </a:t>
            </a:r>
            <a:r>
              <a:rPr sz="2800" spc="835" smtClean="0">
                <a:latin typeface="Times New Roman"/>
                <a:cs typeface="Times New Roman"/>
              </a:rPr>
              <a:t>|</a:t>
            </a:r>
            <a:r>
              <a:rPr sz="2800" spc="-100" smtClean="0">
                <a:latin typeface="Times New Roman"/>
                <a:cs typeface="Times New Roman"/>
              </a:rPr>
              <a:t>b</a:t>
            </a:r>
            <a:r>
              <a:rPr sz="2800" spc="-100" dirty="0">
                <a:latin typeface="Times New Roman"/>
                <a:cs typeface="Times New Roman"/>
              </a:rPr>
              <a:t>,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read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220" dirty="0">
                <a:latin typeface="Times New Roman"/>
                <a:cs typeface="Times New Roman"/>
              </a:rPr>
              <a:t>“A </a:t>
            </a:r>
            <a:r>
              <a:rPr sz="2800" spc="-30" dirty="0">
                <a:latin typeface="Times New Roman"/>
                <a:cs typeface="Times New Roman"/>
              </a:rPr>
              <a:t>produces </a:t>
            </a:r>
            <a:r>
              <a:rPr sz="2800" spc="-110">
                <a:latin typeface="Times New Roman"/>
                <a:cs typeface="Times New Roman"/>
              </a:rPr>
              <a:t>a </a:t>
            </a:r>
            <a:r>
              <a:rPr sz="2800" spc="10" smtClean="0">
                <a:latin typeface="Times New Roman"/>
                <a:cs typeface="Times New Roman"/>
              </a:rPr>
              <a:t>or</a:t>
            </a:r>
            <a:r>
              <a:rPr lang="en-US" sz="2800" spc="10" dirty="0" smtClean="0">
                <a:latin typeface="Times New Roman"/>
                <a:cs typeface="Times New Roman"/>
              </a:rPr>
              <a:t> </a:t>
            </a:r>
            <a:r>
              <a:rPr sz="2800" spc="-445" smtClean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b”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49177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262626"/>
                </a:solidFill>
              </a:rPr>
              <a:t>Derivations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65761" y="1515512"/>
            <a:ext cx="10206418" cy="5342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41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Char char="◦"/>
              <a:tabLst>
                <a:tab pos="156845" algn="l"/>
                <a:tab pos="2271395" algn="l"/>
                <a:tab pos="6997700" algn="l"/>
              </a:tabLst>
            </a:pPr>
            <a:r>
              <a:rPr sz="2800" spc="-85" dirty="0">
                <a:latin typeface="Times New Roman"/>
                <a:cs typeface="Times New Roman"/>
              </a:rPr>
              <a:t>Verification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0" dirty="0">
                <a:latin typeface="Times New Roman"/>
                <a:cs typeface="Times New Roman"/>
              </a:rPr>
              <a:t>sentence </a:t>
            </a:r>
            <a:r>
              <a:rPr sz="2800" spc="-45" dirty="0">
                <a:latin typeface="Times New Roman"/>
                <a:cs typeface="Times New Roman"/>
              </a:rPr>
              <a:t>defined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done </a:t>
            </a:r>
            <a:r>
              <a:rPr sz="2800" spc="-75" dirty="0">
                <a:latin typeface="Times New Roman"/>
                <a:cs typeface="Times New Roman"/>
              </a:rPr>
              <a:t>using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50" dirty="0">
                <a:latin typeface="Times New Roman"/>
                <a:cs typeface="Times New Roman"/>
              </a:rPr>
              <a:t>rules 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25" dirty="0">
                <a:latin typeface="Times New Roman"/>
                <a:cs typeface="Times New Roman"/>
              </a:rPr>
              <a:t>obtain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particular </a:t>
            </a:r>
            <a:r>
              <a:rPr sz="2800" spc="-40" dirty="0">
                <a:latin typeface="Times New Roman"/>
                <a:cs typeface="Times New Roman"/>
              </a:rPr>
              <a:t>sentence </a:t>
            </a:r>
            <a:r>
              <a:rPr sz="2800" spc="-125" dirty="0">
                <a:latin typeface="Times New Roman"/>
                <a:cs typeface="Times New Roman"/>
              </a:rPr>
              <a:t>by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expansion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35" dirty="0">
                <a:latin typeface="Times New Roman"/>
                <a:cs typeface="Times New Roman"/>
              </a:rPr>
              <a:t>non-terminals</a:t>
            </a:r>
            <a:endParaRPr sz="2800">
              <a:latin typeface="Times New Roman"/>
              <a:cs typeface="Times New Roman"/>
            </a:endParaRPr>
          </a:p>
          <a:p>
            <a:pPr marL="156210" indent="-1441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Char char="◦"/>
              <a:tabLst>
                <a:tab pos="156845" algn="l"/>
              </a:tabLst>
            </a:pPr>
            <a:r>
              <a:rPr sz="2800" spc="-40" dirty="0">
                <a:latin typeface="Times New Roman"/>
                <a:cs typeface="Times New Roman"/>
              </a:rPr>
              <a:t>This process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45" dirty="0">
                <a:latin typeface="Times New Roman"/>
                <a:cs typeface="Times New Roman"/>
              </a:rPr>
              <a:t>known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derivation</a:t>
            </a:r>
            <a:endParaRPr sz="2800">
              <a:latin typeface="Times New Roman"/>
              <a:cs typeface="Times New Roman"/>
            </a:endParaRPr>
          </a:p>
          <a:p>
            <a:pPr marL="156210" indent="-1441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Char char="◦"/>
              <a:tabLst>
                <a:tab pos="156845" algn="l"/>
              </a:tabLst>
            </a:pP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1070" dirty="0">
                <a:latin typeface="AoyagiKouzanFontT"/>
                <a:cs typeface="AoyagiKouzanFontT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E+E </a:t>
            </a:r>
            <a:r>
              <a:rPr sz="2800" spc="-60" dirty="0">
                <a:latin typeface="Times New Roman"/>
                <a:cs typeface="Times New Roman"/>
              </a:rPr>
              <a:t>means </a:t>
            </a:r>
            <a:r>
              <a:rPr sz="2800" spc="175" dirty="0">
                <a:latin typeface="Times New Roman"/>
                <a:cs typeface="Times New Roman"/>
              </a:rPr>
              <a:t>E+E </a:t>
            </a:r>
            <a:r>
              <a:rPr sz="2800" spc="-80" dirty="0">
                <a:latin typeface="Times New Roman"/>
                <a:cs typeface="Times New Roman"/>
              </a:rPr>
              <a:t>derives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430530" lvl="1" indent="-1574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31165" algn="l"/>
              </a:tabLst>
            </a:pP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65" dirty="0">
                <a:latin typeface="Times New Roman"/>
                <a:cs typeface="Times New Roman"/>
              </a:rPr>
              <a:t>replace </a:t>
            </a: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spc="-125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E+E</a:t>
            </a:r>
            <a:endParaRPr sz="2800">
              <a:latin typeface="Times New Roman"/>
              <a:cs typeface="Times New Roman"/>
            </a:endParaRPr>
          </a:p>
          <a:p>
            <a:pPr marL="430530" lvl="1" indent="-1574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31165" algn="l"/>
              </a:tabLst>
            </a:pP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80" dirty="0">
                <a:latin typeface="Times New Roman"/>
                <a:cs typeface="Times New Roman"/>
              </a:rPr>
              <a:t>able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10" dirty="0">
                <a:latin typeface="Times New Roman"/>
                <a:cs typeface="Times New Roman"/>
              </a:rPr>
              <a:t>do </a:t>
            </a:r>
            <a:r>
              <a:rPr sz="2800" spc="-70" dirty="0">
                <a:latin typeface="Times New Roman"/>
                <a:cs typeface="Times New Roman"/>
              </a:rPr>
              <a:t>this,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90" dirty="0">
                <a:latin typeface="Times New Roman"/>
                <a:cs typeface="Times New Roman"/>
              </a:rPr>
              <a:t>have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90" dirty="0">
                <a:latin typeface="Times New Roman"/>
                <a:cs typeface="Times New Roman"/>
              </a:rPr>
              <a:t>have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45" dirty="0">
                <a:latin typeface="Times New Roman"/>
                <a:cs typeface="Times New Roman"/>
              </a:rPr>
              <a:t>rule </a:t>
            </a:r>
            <a:r>
              <a:rPr sz="2800" spc="60" dirty="0">
                <a:latin typeface="Times New Roman"/>
                <a:cs typeface="Times New Roman"/>
              </a:rPr>
              <a:t>E→ </a:t>
            </a:r>
            <a:r>
              <a:rPr sz="2800" spc="175" dirty="0">
                <a:latin typeface="Times New Roman"/>
                <a:cs typeface="Times New Roman"/>
              </a:rPr>
              <a:t>E+E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our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  <a:p>
            <a:pPr marL="156210" indent="-1441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Char char="◦"/>
              <a:tabLst>
                <a:tab pos="156845" algn="l"/>
              </a:tabLst>
            </a:pP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E+E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id+E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id+id</a:t>
            </a:r>
            <a:endParaRPr sz="2800">
              <a:latin typeface="Times New Roman"/>
              <a:cs typeface="Times New Roman"/>
            </a:endParaRPr>
          </a:p>
          <a:p>
            <a:pPr marL="156210" marR="351790" indent="-1441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Char char="◦"/>
              <a:tabLst>
                <a:tab pos="156845" algn="l"/>
                <a:tab pos="2253615" algn="l"/>
                <a:tab pos="458279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sequence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50" dirty="0">
                <a:latin typeface="Times New Roman"/>
                <a:cs typeface="Times New Roman"/>
              </a:rPr>
              <a:t>replacements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75" dirty="0">
                <a:latin typeface="Times New Roman"/>
                <a:cs typeface="Times New Roman"/>
              </a:rPr>
              <a:t>symbols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called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b="1" spc="-55" dirty="0">
                <a:latin typeface="Times New Roman"/>
                <a:cs typeface="Times New Roman"/>
              </a:rPr>
              <a:t>derivation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id+id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04800"/>
            <a:ext cx="46434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262626"/>
                </a:solidFill>
              </a:rPr>
              <a:t>Derivations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752600"/>
            <a:ext cx="9692640" cy="305981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562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term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dirty="0">
                <a:latin typeface="AoyagiKouzanFontT"/>
                <a:cs typeface="AoyagiKouzanFontT"/>
              </a:rPr>
              <a:t>⇒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used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denote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b="1" spc="-60" dirty="0">
                <a:latin typeface="Times New Roman"/>
                <a:cs typeface="Times New Roman"/>
              </a:rPr>
              <a:t>derived </a:t>
            </a:r>
            <a:r>
              <a:rPr sz="2800" spc="-10" dirty="0">
                <a:latin typeface="Times New Roman"/>
                <a:cs typeface="Times New Roman"/>
              </a:rPr>
              <a:t>from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α</a:t>
            </a:r>
            <a:endParaRPr sz="2800">
              <a:latin typeface="Times New Roman"/>
              <a:cs typeface="Times New Roman"/>
            </a:endParaRPr>
          </a:p>
          <a:p>
            <a:pPr marL="156210" marR="4876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-145" dirty="0">
                <a:latin typeface="Times New Roman"/>
                <a:cs typeface="Times New Roman"/>
              </a:rPr>
              <a:t>Similarly,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70" dirty="0">
                <a:latin typeface="AoyagiKouzanFontT"/>
                <a:cs typeface="AoyagiKouzanFontT"/>
              </a:rPr>
              <a:t>⇒</a:t>
            </a:r>
            <a:r>
              <a:rPr sz="2775" spc="-104" baseline="31531" dirty="0">
                <a:latin typeface="Times New Roman"/>
                <a:cs typeface="Times New Roman"/>
              </a:rPr>
              <a:t>*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20" dirty="0">
                <a:latin typeface="Times New Roman"/>
                <a:cs typeface="Times New Roman"/>
              </a:rPr>
              <a:t>denotes </a:t>
            </a:r>
            <a:r>
              <a:rPr sz="2800" spc="-60" dirty="0">
                <a:latin typeface="Times New Roman"/>
                <a:cs typeface="Times New Roman"/>
              </a:rPr>
              <a:t>derivation </a:t>
            </a:r>
            <a:r>
              <a:rPr sz="2800" spc="-75" dirty="0">
                <a:latin typeface="Times New Roman"/>
                <a:cs typeface="Times New Roman"/>
              </a:rPr>
              <a:t>using </a:t>
            </a:r>
            <a:r>
              <a:rPr sz="2800" spc="-30" dirty="0">
                <a:latin typeface="Times New Roman"/>
                <a:cs typeface="Times New Roman"/>
              </a:rPr>
              <a:t>zero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25" dirty="0">
                <a:latin typeface="Times New Roman"/>
                <a:cs typeface="Times New Roman"/>
              </a:rPr>
              <a:t>more </a:t>
            </a:r>
            <a:r>
              <a:rPr sz="2800" spc="-50" dirty="0">
                <a:latin typeface="Times New Roman"/>
                <a:cs typeface="Times New Roman"/>
              </a:rPr>
              <a:t>rules </a:t>
            </a:r>
            <a:r>
              <a:rPr sz="2800" spc="-35" dirty="0">
                <a:latin typeface="Times New Roman"/>
                <a:cs typeface="Times New Roman"/>
              </a:rPr>
              <a:t>and 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95" dirty="0">
                <a:latin typeface="AoyagiKouzanFontT"/>
                <a:cs typeface="AoyagiKouzanFontT"/>
              </a:rPr>
              <a:t>⇒</a:t>
            </a:r>
            <a:r>
              <a:rPr sz="2775" spc="142" baseline="31531" dirty="0">
                <a:latin typeface="Times New Roman"/>
                <a:cs typeface="Times New Roman"/>
              </a:rPr>
              <a:t>+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20" dirty="0">
                <a:latin typeface="Times New Roman"/>
                <a:cs typeface="Times New Roman"/>
              </a:rPr>
              <a:t>denotes </a:t>
            </a:r>
            <a:r>
              <a:rPr sz="2800" spc="-60" dirty="0">
                <a:latin typeface="Times New Roman"/>
                <a:cs typeface="Times New Roman"/>
              </a:rPr>
              <a:t>derivation </a:t>
            </a:r>
            <a:r>
              <a:rPr sz="2800" spc="-75" dirty="0">
                <a:latin typeface="Times New Roman"/>
                <a:cs typeface="Times New Roman"/>
              </a:rPr>
              <a:t>using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25" dirty="0">
                <a:latin typeface="Times New Roman"/>
                <a:cs typeface="Times New Roman"/>
              </a:rPr>
              <a:t>more</a:t>
            </a:r>
            <a:r>
              <a:rPr sz="2800" spc="409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rules</a:t>
            </a:r>
            <a:endParaRPr sz="2800">
              <a:latin typeface="Times New Roman"/>
              <a:cs typeface="Times New Roman"/>
            </a:endParaRPr>
          </a:p>
          <a:p>
            <a:pPr marL="156210" marR="177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1056005" algn="l"/>
                <a:tab pos="3656329" algn="l"/>
              </a:tabLst>
            </a:pPr>
            <a:r>
              <a:rPr sz="2800" spc="-55" dirty="0">
                <a:latin typeface="Times New Roman"/>
                <a:cs typeface="Times New Roman"/>
              </a:rPr>
              <a:t>L(G)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language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135" dirty="0">
                <a:latin typeface="Times New Roman"/>
                <a:cs typeface="Times New Roman"/>
              </a:rPr>
              <a:t>G </a:t>
            </a:r>
            <a:r>
              <a:rPr sz="2800" spc="-40" dirty="0">
                <a:latin typeface="Times New Roman"/>
                <a:cs typeface="Times New Roman"/>
              </a:rPr>
              <a:t>(the </a:t>
            </a:r>
            <a:r>
              <a:rPr sz="2800" spc="-85" dirty="0">
                <a:latin typeface="Times New Roman"/>
                <a:cs typeface="Times New Roman"/>
              </a:rPr>
              <a:t>language </a:t>
            </a:r>
            <a:r>
              <a:rPr sz="2800" spc="-50" dirty="0">
                <a:latin typeface="Times New Roman"/>
                <a:cs typeface="Times New Roman"/>
              </a:rPr>
              <a:t>generated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5" dirty="0">
                <a:latin typeface="Times New Roman"/>
                <a:cs typeface="Times New Roman"/>
              </a:rPr>
              <a:t>G) </a:t>
            </a:r>
            <a:r>
              <a:rPr sz="2800" spc="-75" dirty="0">
                <a:latin typeface="Times New Roman"/>
                <a:cs typeface="Times New Roman"/>
              </a:rPr>
              <a:t>which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 </a:t>
            </a:r>
            <a:r>
              <a:rPr sz="2800" spc="-40">
                <a:latin typeface="Times New Roman"/>
                <a:cs typeface="Times New Roman"/>
              </a:rPr>
              <a:t>set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45" smtClean="0">
                <a:latin typeface="Times New Roman"/>
                <a:cs typeface="Times New Roman"/>
              </a:rPr>
              <a:t>sentences</a:t>
            </a:r>
            <a:endParaRPr sz="2800">
              <a:latin typeface="Times New Roman"/>
              <a:cs typeface="Times New Roman"/>
            </a:endParaRPr>
          </a:p>
          <a:p>
            <a:pPr marL="1562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2324735" algn="l"/>
                <a:tab pos="4920615" algn="l"/>
                <a:tab pos="779462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sentence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55" dirty="0">
                <a:latin typeface="Times New Roman"/>
                <a:cs typeface="Times New Roman"/>
              </a:rPr>
              <a:t>L(G)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string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45" dirty="0">
                <a:latin typeface="Times New Roman"/>
                <a:cs typeface="Times New Roman"/>
              </a:rPr>
              <a:t>terminal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13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533400"/>
            <a:ext cx="5009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262626"/>
                </a:solidFill>
              </a:rPr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600201"/>
            <a:ext cx="9875520" cy="403700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4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languages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certain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syntactic</a:t>
            </a:r>
            <a:r>
              <a:rPr sz="2800" spc="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structures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43510" marR="2832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4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verify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written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syntactically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valid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28219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validity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	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checked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sz="2800" spc="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analysis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43510" marR="23367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05" dirty="0">
                <a:latin typeface="Times New Roman" pitchFamily="18" charset="0"/>
                <a:cs typeface="Times New Roman" pitchFamily="18" charset="0"/>
              </a:rPr>
              <a:t>Syntaxes </a:t>
            </a:r>
            <a:r>
              <a:rPr sz="2800" spc="-6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represented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context 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free 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grammar 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(CFG), 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or 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Backus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Naur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sz="28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0" dirty="0">
                <a:latin typeface="Times New Roman" pitchFamily="18" charset="0"/>
                <a:cs typeface="Times New Roman" pitchFamily="18" charset="0"/>
              </a:rPr>
              <a:t>(BNF)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972435" algn="l"/>
              </a:tabLst>
            </a:pPr>
            <a:r>
              <a:rPr sz="2800" spc="-75" dirty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act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	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performing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verify 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input 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program's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compliance </a:t>
            </a:r>
            <a:r>
              <a:rPr sz="2800" spc="-6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45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language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04800"/>
            <a:ext cx="42776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262626"/>
                </a:solidFill>
              </a:rPr>
              <a:t>Derivations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640" y="1600200"/>
            <a:ext cx="10424160" cy="39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532130" algn="l"/>
                <a:tab pos="3532504" algn="l"/>
                <a:tab pos="7197090" algn="l"/>
                <a:tab pos="8300720" algn="l"/>
                <a:tab pos="990473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220" dirty="0">
                <a:latin typeface="Times New Roman"/>
                <a:cs typeface="Times New Roman"/>
              </a:rPr>
              <a:t>S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start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135" dirty="0">
                <a:latin typeface="Times New Roman"/>
                <a:cs typeface="Times New Roman"/>
              </a:rPr>
              <a:t>G </a:t>
            </a:r>
            <a:r>
              <a:rPr sz="2800" spc="-20" dirty="0">
                <a:latin typeface="Times New Roman"/>
                <a:cs typeface="Times New Roman"/>
              </a:rPr>
              <a:t>then, </a:t>
            </a:r>
            <a:r>
              <a:rPr sz="2800" i="1" spc="-385" dirty="0">
                <a:latin typeface="Times New Roman"/>
                <a:cs typeface="Times New Roman"/>
              </a:rPr>
              <a:t>w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sentence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55" dirty="0">
                <a:latin typeface="Times New Roman"/>
                <a:cs typeface="Times New Roman"/>
              </a:rPr>
              <a:t>L(G)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5">
                <a:latin typeface="Times New Roman"/>
                <a:cs typeface="Times New Roman"/>
              </a:rPr>
              <a:t>only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85" smtClean="0">
                <a:latin typeface="Times New Roman"/>
                <a:cs typeface="Times New Roman"/>
              </a:rPr>
              <a:t>if</a:t>
            </a:r>
            <a:r>
              <a:rPr lang="en-US" sz="2800" spc="-85" dirty="0" smtClean="0">
                <a:latin typeface="Times New Roman"/>
                <a:cs typeface="Times New Roman"/>
              </a:rPr>
              <a:t> </a:t>
            </a:r>
            <a:r>
              <a:rPr sz="2800" spc="-220" smtClean="0">
                <a:latin typeface="Times New Roman"/>
                <a:cs typeface="Times New Roman"/>
              </a:rPr>
              <a:t>S</a:t>
            </a:r>
            <a:r>
              <a:rPr lang="en-US" sz="2800" spc="-220" dirty="0" smtClean="0">
                <a:latin typeface="Times New Roman"/>
                <a:cs typeface="Times New Roman"/>
              </a:rPr>
              <a:t> </a:t>
            </a:r>
            <a:r>
              <a:rPr sz="2800" spc="-70" smtClean="0">
                <a:latin typeface="AoyagiKouzanFontT"/>
                <a:cs typeface="AoyagiKouzanFontT"/>
              </a:rPr>
              <a:t>⇒</a:t>
            </a:r>
            <a:r>
              <a:rPr sz="2775" spc="-104" baseline="31531" dirty="0">
                <a:latin typeface="Times New Roman"/>
                <a:cs typeface="Times New Roman"/>
              </a:rPr>
              <a:t>*  </a:t>
            </a:r>
            <a:r>
              <a:rPr sz="2800" i="1" spc="-240" dirty="0">
                <a:latin typeface="Times New Roman"/>
                <a:cs typeface="Times New Roman"/>
              </a:rPr>
              <a:t>w</a:t>
            </a:r>
            <a:r>
              <a:rPr sz="2800" spc="-240" dirty="0">
                <a:latin typeface="Times New Roman"/>
                <a:cs typeface="Times New Roman"/>
              </a:rPr>
              <a:t>,  </a:t>
            </a:r>
            <a:r>
              <a:rPr sz="2800" spc="-60" dirty="0">
                <a:latin typeface="Times New Roman"/>
                <a:cs typeface="Times New Roman"/>
              </a:rPr>
              <a:t>where </a:t>
            </a:r>
            <a:r>
              <a:rPr sz="2800" i="1" spc="-385" dirty="0">
                <a:latin typeface="Times New Roman"/>
                <a:cs typeface="Times New Roman"/>
              </a:rPr>
              <a:t>w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5">
                <a:latin typeface="Times New Roman"/>
                <a:cs typeface="Times New Roman"/>
              </a:rPr>
              <a:t>string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50" smtClean="0">
                <a:latin typeface="Times New Roman"/>
                <a:cs typeface="Times New Roman"/>
              </a:rPr>
              <a:t>terminals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135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562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53213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135" dirty="0">
                <a:latin typeface="Times New Roman"/>
                <a:cs typeface="Times New Roman"/>
              </a:rPr>
              <a:t>G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25" dirty="0">
                <a:latin typeface="Times New Roman"/>
                <a:cs typeface="Times New Roman"/>
              </a:rPr>
              <a:t>context </a:t>
            </a:r>
            <a:r>
              <a:rPr sz="2800" spc="-50" dirty="0">
                <a:latin typeface="Times New Roman"/>
                <a:cs typeface="Times New Roman"/>
              </a:rPr>
              <a:t>free </a:t>
            </a:r>
            <a:r>
              <a:rPr sz="2800" spc="-65" dirty="0">
                <a:latin typeface="Times New Roman"/>
                <a:cs typeface="Times New Roman"/>
              </a:rPr>
              <a:t>grammar</a:t>
            </a:r>
            <a:r>
              <a:rPr sz="2800" spc="-65">
                <a:latin typeface="Times New Roman"/>
                <a:cs typeface="Times New Roman"/>
              </a:rPr>
              <a:t>, </a:t>
            </a:r>
            <a:r>
              <a:rPr sz="2800" spc="-10" smtClean="0">
                <a:latin typeface="Times New Roman"/>
                <a:cs typeface="Times New Roman"/>
              </a:rPr>
              <a:t>the</a:t>
            </a:r>
            <a:r>
              <a:rPr lang="en-US" sz="2800" spc="-10" dirty="0" smtClean="0">
                <a:latin typeface="Times New Roman"/>
                <a:cs typeface="Times New Roman"/>
              </a:rPr>
              <a:t>n</a:t>
            </a:r>
            <a:r>
              <a:rPr sz="2800" spc="-10" smtClean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L(G)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25" dirty="0">
                <a:latin typeface="Times New Roman"/>
                <a:cs typeface="Times New Roman"/>
              </a:rPr>
              <a:t>context </a:t>
            </a:r>
            <a:r>
              <a:rPr sz="2800" spc="-50" dirty="0">
                <a:latin typeface="Times New Roman"/>
                <a:cs typeface="Times New Roman"/>
              </a:rPr>
              <a:t>free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  <a:p>
            <a:pPr marL="1562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4618990" algn="l"/>
              </a:tabLst>
            </a:pPr>
            <a:r>
              <a:rPr sz="2800" spc="-125" dirty="0">
                <a:latin typeface="Times New Roman"/>
                <a:cs typeface="Times New Roman"/>
              </a:rPr>
              <a:t>Two </a:t>
            </a:r>
            <a:r>
              <a:rPr sz="2800" spc="-55" dirty="0">
                <a:latin typeface="Times New Roman"/>
                <a:cs typeface="Times New Roman"/>
              </a:rPr>
              <a:t>grammars </a:t>
            </a:r>
            <a:r>
              <a:rPr sz="2800" spc="-65" dirty="0">
                <a:latin typeface="Times New Roman"/>
                <a:cs typeface="Times New Roman"/>
              </a:rPr>
              <a:t>are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equivalent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65" dirty="0">
                <a:latin typeface="Times New Roman"/>
                <a:cs typeface="Times New Roman"/>
              </a:rPr>
              <a:t>they </a:t>
            </a:r>
            <a:r>
              <a:rPr sz="2800" spc="-25" dirty="0">
                <a:latin typeface="Times New Roman"/>
                <a:cs typeface="Times New Roman"/>
              </a:rPr>
              <a:t>produce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same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language</a:t>
            </a:r>
            <a:endParaRPr sz="2800">
              <a:latin typeface="Times New Roman"/>
              <a:cs typeface="Times New Roman"/>
            </a:endParaRPr>
          </a:p>
          <a:p>
            <a:pPr marL="1562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950" dirty="0">
                <a:latin typeface="AoyagiKouzanFontT"/>
                <a:cs typeface="AoyagiKouzanFontT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α</a:t>
            </a:r>
            <a:endParaRPr sz="2800">
              <a:latin typeface="Times New Roman"/>
              <a:cs typeface="Times New Roman"/>
            </a:endParaRPr>
          </a:p>
          <a:p>
            <a:pPr marL="4305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31165" algn="l"/>
                <a:tab pos="806450" algn="l"/>
                <a:tab pos="3856354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combination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50" dirty="0">
                <a:latin typeface="Times New Roman"/>
                <a:cs typeface="Times New Roman"/>
              </a:rPr>
              <a:t>terminals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45" dirty="0">
                <a:latin typeface="Times New Roman"/>
                <a:cs typeface="Times New Roman"/>
              </a:rPr>
              <a:t>non-terminals,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called </a:t>
            </a:r>
            <a:r>
              <a:rPr sz="2800" spc="-90">
                <a:latin typeface="Times New Roman"/>
                <a:cs typeface="Times New Roman"/>
              </a:rPr>
              <a:t>as</a:t>
            </a:r>
            <a:r>
              <a:rPr sz="2800" spc="340">
                <a:latin typeface="Times New Roman"/>
                <a:cs typeface="Times New Roman"/>
              </a:rPr>
              <a:t> </a:t>
            </a:r>
            <a:r>
              <a:rPr sz="2800" spc="-110" smtClean="0">
                <a:latin typeface="Times New Roman"/>
                <a:cs typeface="Times New Roman"/>
              </a:rPr>
              <a:t>a</a:t>
            </a:r>
            <a:r>
              <a:rPr lang="en-US" sz="2800" spc="-110" dirty="0" smtClean="0">
                <a:latin typeface="Times New Roman"/>
                <a:cs typeface="Times New Roman"/>
              </a:rPr>
              <a:t> </a:t>
            </a:r>
            <a:r>
              <a:rPr sz="2800" b="1" spc="-10" smtClean="0">
                <a:latin typeface="Times New Roman"/>
                <a:cs typeface="Times New Roman"/>
              </a:rPr>
              <a:t>sentential</a:t>
            </a:r>
            <a:r>
              <a:rPr sz="2800" b="1" spc="25" smtClean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form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13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4305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31165" algn="l"/>
                <a:tab pos="806450" algn="l"/>
                <a:tab pos="828167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40" dirty="0">
                <a:latin typeface="Times New Roman"/>
                <a:cs typeface="Times New Roman"/>
              </a:rPr>
              <a:t>contains </a:t>
            </a:r>
            <a:r>
              <a:rPr sz="2800" spc="-50" dirty="0">
                <a:latin typeface="Times New Roman"/>
                <a:cs typeface="Times New Roman"/>
              </a:rPr>
              <a:t>terminals </a:t>
            </a:r>
            <a:r>
              <a:rPr sz="2800" spc="-135" dirty="0">
                <a:latin typeface="Times New Roman"/>
                <a:cs typeface="Times New Roman"/>
              </a:rPr>
              <a:t>only,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called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sentence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13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04800"/>
            <a:ext cx="455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262626"/>
                </a:solidFill>
              </a:rPr>
              <a:t>Derivations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40080" y="1752602"/>
            <a:ext cx="9875520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19748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1943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150" dirty="0">
                <a:latin typeface="Times New Roman"/>
                <a:cs typeface="Times New Roman"/>
              </a:rPr>
              <a:t>always </a:t>
            </a:r>
            <a:r>
              <a:rPr sz="2800" spc="-35" dirty="0">
                <a:latin typeface="Times New Roman"/>
                <a:cs typeface="Times New Roman"/>
              </a:rPr>
              <a:t>choose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left-most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60" dirty="0">
                <a:latin typeface="Times New Roman"/>
                <a:cs typeface="Times New Roman"/>
              </a:rPr>
              <a:t>derivation  step,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60" dirty="0">
                <a:latin typeface="Times New Roman"/>
                <a:cs typeface="Times New Roman"/>
              </a:rPr>
              <a:t>derivation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called </a:t>
            </a:r>
            <a:r>
              <a:rPr sz="2800" b="1" spc="-10" dirty="0">
                <a:latin typeface="Times New Roman"/>
                <a:cs typeface="Times New Roman"/>
              </a:rPr>
              <a:t>left-most</a:t>
            </a:r>
            <a:r>
              <a:rPr sz="2800" b="1" spc="3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derivation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1943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150" dirty="0">
                <a:latin typeface="Times New Roman"/>
                <a:cs typeface="Times New Roman"/>
              </a:rPr>
              <a:t>always </a:t>
            </a:r>
            <a:r>
              <a:rPr sz="2800" spc="-35" dirty="0">
                <a:latin typeface="Times New Roman"/>
                <a:cs typeface="Times New Roman"/>
              </a:rPr>
              <a:t>choose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right-most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60" dirty="0">
                <a:latin typeface="Times New Roman"/>
                <a:cs typeface="Times New Roman"/>
              </a:rPr>
              <a:t>derivation  step,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60" dirty="0">
                <a:latin typeface="Times New Roman"/>
                <a:cs typeface="Times New Roman"/>
              </a:rPr>
              <a:t>derivation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called </a:t>
            </a:r>
            <a:r>
              <a:rPr sz="2800" b="1" spc="-20" dirty="0">
                <a:latin typeface="Times New Roman"/>
                <a:cs typeface="Times New Roman"/>
              </a:rPr>
              <a:t>right-most</a:t>
            </a:r>
            <a:r>
              <a:rPr sz="2800" b="1" spc="38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derivation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" y="457202"/>
            <a:ext cx="10972800" cy="495712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2700" marR="3339465">
              <a:lnSpc>
                <a:spcPct val="126800"/>
              </a:lnSpc>
            </a:pPr>
            <a:r>
              <a:rPr sz="2800" spc="-45" dirty="0">
                <a:latin typeface="Times New Roman"/>
                <a:cs typeface="Times New Roman"/>
              </a:rPr>
              <a:t>Consider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135" dirty="0">
                <a:latin typeface="Times New Roman"/>
                <a:cs typeface="Times New Roman"/>
              </a:rPr>
              <a:t>G </a:t>
            </a:r>
            <a:r>
              <a:rPr sz="2800" spc="-245" dirty="0">
                <a:latin typeface="Times New Roman"/>
                <a:cs typeface="Times New Roman"/>
              </a:rPr>
              <a:t>(V, </a:t>
            </a:r>
            <a:r>
              <a:rPr sz="2800" spc="-140" dirty="0">
                <a:latin typeface="Times New Roman"/>
                <a:cs typeface="Times New Roman"/>
              </a:rPr>
              <a:t>T, </a:t>
            </a:r>
            <a:r>
              <a:rPr sz="2800" spc="-215" dirty="0">
                <a:latin typeface="Times New Roman"/>
                <a:cs typeface="Times New Roman"/>
              </a:rPr>
              <a:t>P, </a:t>
            </a:r>
            <a:r>
              <a:rPr sz="2800" spc="-140" dirty="0">
                <a:latin typeface="Times New Roman"/>
                <a:cs typeface="Times New Roman"/>
              </a:rPr>
              <a:t>S</a:t>
            </a:r>
            <a:r>
              <a:rPr sz="2800" spc="-140">
                <a:latin typeface="Times New Roman"/>
                <a:cs typeface="Times New Roman"/>
              </a:rPr>
              <a:t>), </a:t>
            </a:r>
            <a:r>
              <a:rPr lang="en-US" sz="2800" spc="-140" dirty="0" smtClean="0">
                <a:latin typeface="Times New Roman"/>
                <a:cs typeface="Times New Roman"/>
              </a:rPr>
              <a:t>w</a:t>
            </a:r>
            <a:r>
              <a:rPr sz="2800" spc="-65" smtClean="0">
                <a:latin typeface="Times New Roman"/>
                <a:cs typeface="Times New Roman"/>
              </a:rPr>
              <a:t>here  </a:t>
            </a:r>
            <a:endParaRPr lang="en-US" sz="2800" spc="-65" dirty="0" smtClean="0">
              <a:latin typeface="Times New Roman"/>
              <a:cs typeface="Times New Roman"/>
            </a:endParaRPr>
          </a:p>
          <a:p>
            <a:pPr marL="12700" marR="3339465">
              <a:lnSpc>
                <a:spcPct val="126800"/>
              </a:lnSpc>
            </a:pPr>
            <a:r>
              <a:rPr sz="2800" spc="-130" smtClean="0">
                <a:latin typeface="Times New Roman"/>
                <a:cs typeface="Times New Roman"/>
              </a:rPr>
              <a:t>V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{E}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10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65" dirty="0">
                <a:latin typeface="Times New Roman"/>
                <a:cs typeface="Times New Roman"/>
              </a:rPr>
              <a:t>{+, </a:t>
            </a:r>
            <a:r>
              <a:rPr sz="2800" spc="-150" dirty="0">
                <a:latin typeface="Times New Roman"/>
                <a:cs typeface="Times New Roman"/>
              </a:rPr>
              <a:t>*, </a:t>
            </a:r>
            <a:r>
              <a:rPr sz="2800" spc="-75" dirty="0">
                <a:latin typeface="Times New Roman"/>
                <a:cs typeface="Times New Roman"/>
              </a:rPr>
              <a:t>-, </a:t>
            </a:r>
            <a:r>
              <a:rPr sz="2800" spc="-105" dirty="0">
                <a:latin typeface="Times New Roman"/>
                <a:cs typeface="Times New Roman"/>
              </a:rPr>
              <a:t>(, ),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id}</a:t>
            </a:r>
            <a:endParaRPr sz="2800">
              <a:latin typeface="Times New Roman"/>
              <a:cs typeface="Times New Roman"/>
            </a:endParaRPr>
          </a:p>
          <a:p>
            <a:pPr marL="12700" marR="719455">
              <a:lnSpc>
                <a:spcPct val="126800"/>
              </a:lnSpc>
            </a:pPr>
            <a:r>
              <a:rPr sz="2800" spc="15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60" dirty="0">
                <a:latin typeface="Times New Roman"/>
                <a:cs typeface="Times New Roman"/>
              </a:rPr>
              <a:t>{E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55" dirty="0">
                <a:latin typeface="Times New Roman"/>
                <a:cs typeface="Times New Roman"/>
              </a:rPr>
              <a:t>(E),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-E,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→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id </a:t>
            </a:r>
            <a:r>
              <a:rPr sz="2800" spc="-50" smtClean="0">
                <a:latin typeface="Times New Roman"/>
                <a:cs typeface="Times New Roman"/>
              </a:rPr>
              <a:t>}</a:t>
            </a:r>
            <a:r>
              <a:rPr sz="2800" spc="-220" smtClean="0">
                <a:latin typeface="Times New Roman"/>
                <a:cs typeface="Times New Roman"/>
              </a:rPr>
              <a:t> </a:t>
            </a:r>
            <a:r>
              <a:rPr lang="en-US" sz="2800" spc="-220" dirty="0" smtClean="0">
                <a:latin typeface="Times New Roman"/>
                <a:cs typeface="Times New Roman"/>
              </a:rPr>
              <a:t>S</a:t>
            </a:r>
            <a:r>
              <a:rPr sz="2800" smtClean="0">
                <a:latin typeface="Times New Roman"/>
                <a:cs typeface="Times New Roman"/>
              </a:rPr>
              <a:t>→</a:t>
            </a:r>
            <a:r>
              <a:rPr sz="2800" spc="-265" smtClean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{E}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i="1" spc="-200" dirty="0">
                <a:latin typeface="Times New Roman"/>
                <a:cs typeface="Times New Roman"/>
              </a:rPr>
              <a:t>id </a:t>
            </a:r>
            <a:r>
              <a:rPr sz="2800" i="1" spc="-204" dirty="0">
                <a:latin typeface="Times New Roman"/>
                <a:cs typeface="Times New Roman"/>
              </a:rPr>
              <a:t>* </a:t>
            </a:r>
            <a:r>
              <a:rPr sz="2800" i="1" spc="-200" dirty="0">
                <a:latin typeface="Times New Roman"/>
                <a:cs typeface="Times New Roman"/>
              </a:rPr>
              <a:t>id </a:t>
            </a:r>
            <a:r>
              <a:rPr sz="2800" i="1" spc="-25" dirty="0">
                <a:latin typeface="Times New Roman"/>
                <a:cs typeface="Times New Roman"/>
              </a:rPr>
              <a:t>+</a:t>
            </a:r>
            <a:r>
              <a:rPr sz="2800" i="1" spc="615" dirty="0">
                <a:latin typeface="Times New Roman"/>
                <a:cs typeface="Times New Roman"/>
              </a:rPr>
              <a:t> </a:t>
            </a:r>
            <a:r>
              <a:rPr sz="2800" i="1" spc="-165" dirty="0">
                <a:latin typeface="Times New Roman"/>
                <a:cs typeface="Times New Roman"/>
              </a:rPr>
              <a:t>id</a:t>
            </a:r>
            <a:r>
              <a:rPr sz="2800" spc="-16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6800"/>
              </a:lnSpc>
            </a:pP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0" dirty="0">
                <a:latin typeface="AoyagiKouzanFontT"/>
                <a:cs typeface="AoyagiKouzanFontT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0" dirty="0">
                <a:latin typeface="AoyagiKouzanFontT"/>
                <a:cs typeface="AoyagiKouzanFontT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0" dirty="0">
                <a:latin typeface="AoyagiKouzanFontT"/>
                <a:cs typeface="AoyagiKouzanFontT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id  </a:t>
            </a:r>
            <a:endParaRPr lang="en-US" sz="2800" spc="-7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6800"/>
              </a:lnSpc>
            </a:pPr>
            <a:r>
              <a:rPr sz="2800" spc="-40" smtClean="0">
                <a:latin typeface="Times New Roman"/>
                <a:cs typeface="Times New Roman"/>
              </a:rPr>
              <a:t>This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35" dirty="0">
                <a:latin typeface="Times New Roman"/>
                <a:cs typeface="Times New Roman"/>
              </a:rPr>
              <a:t>left-most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derivation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1" y="381000"/>
            <a:ext cx="41862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262626"/>
                </a:solidFill>
              </a:rPr>
              <a:t>Parse</a:t>
            </a:r>
            <a:r>
              <a:rPr sz="4800" spc="-80" dirty="0">
                <a:solidFill>
                  <a:srgbClr val="262626"/>
                </a:solidFill>
              </a:rPr>
              <a:t> </a:t>
            </a:r>
            <a:r>
              <a:rPr sz="4800" spc="-125" dirty="0">
                <a:solidFill>
                  <a:srgbClr val="262626"/>
                </a:solidFill>
              </a:rPr>
              <a:t>Tree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676400"/>
            <a:ext cx="9601200" cy="44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10096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448691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pictorial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representation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derivation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40" dirty="0">
                <a:latin typeface="Times New Roman"/>
                <a:cs typeface="Times New Roman"/>
              </a:rPr>
              <a:t>depicted </a:t>
            </a:r>
            <a:r>
              <a:rPr sz="2800" spc="-80" dirty="0">
                <a:latin typeface="Times New Roman"/>
                <a:cs typeface="Times New Roman"/>
              </a:rPr>
              <a:t>using 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parse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  <a:p>
            <a:pPr marL="143510" marR="22923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40" dirty="0">
                <a:latin typeface="Times New Roman"/>
                <a:cs typeface="Times New Roman"/>
              </a:rPr>
              <a:t>internal </a:t>
            </a:r>
            <a:r>
              <a:rPr sz="2800" spc="-25" dirty="0">
                <a:latin typeface="Times New Roman"/>
                <a:cs typeface="Times New Roman"/>
              </a:rPr>
              <a:t>nodes represent </a:t>
            </a:r>
            <a:r>
              <a:rPr sz="2800" spc="-35" dirty="0">
                <a:latin typeface="Times New Roman"/>
                <a:cs typeface="Times New Roman"/>
              </a:rPr>
              <a:t>non-terminals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14" dirty="0">
                <a:latin typeface="Times New Roman"/>
                <a:cs typeface="Times New Roman"/>
              </a:rPr>
              <a:t>leaves  </a:t>
            </a:r>
            <a:r>
              <a:rPr sz="2800" spc="-25" dirty="0">
                <a:latin typeface="Times New Roman"/>
                <a:cs typeface="Times New Roman"/>
              </a:rPr>
              <a:t>represent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terminals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5" dirty="0">
                <a:latin typeface="Times New Roman"/>
                <a:cs typeface="Times New Roman"/>
              </a:rPr>
              <a:t>Consider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above</a:t>
            </a:r>
            <a:r>
              <a:rPr sz="2800" spc="-85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tabLst>
                <a:tab pos="14414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125" smtClean="0">
                <a:latin typeface="Times New Roman"/>
                <a:cs typeface="Times New Roman"/>
              </a:rPr>
              <a:t>E</a:t>
            </a:r>
            <a:r>
              <a:rPr sz="2800" spc="-5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(E)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-E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22160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85" dirty="0">
                <a:latin typeface="Times New Roman"/>
                <a:cs typeface="Times New Roman"/>
              </a:rPr>
              <a:t>-(id </a:t>
            </a:r>
            <a:r>
              <a:rPr sz="2800" spc="285" dirty="0">
                <a:latin typeface="Times New Roman"/>
                <a:cs typeface="Times New Roman"/>
              </a:rPr>
              <a:t>+ </a:t>
            </a:r>
            <a:r>
              <a:rPr sz="2800" spc="-85" dirty="0">
                <a:latin typeface="Times New Roman"/>
                <a:cs typeface="Times New Roman"/>
              </a:rPr>
              <a:t>id)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sentence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65" dirty="0">
                <a:latin typeface="Times New Roman"/>
                <a:cs typeface="Times New Roman"/>
              </a:rPr>
              <a:t>because 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 </a:t>
            </a:r>
            <a:r>
              <a:rPr sz="2800" spc="-70" dirty="0">
                <a:latin typeface="Times New Roman"/>
                <a:cs typeface="Times New Roman"/>
              </a:rPr>
              <a:t>derivation: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tabLst>
                <a:tab pos="144145" algn="l"/>
              </a:tabLst>
            </a:pPr>
            <a:r>
              <a:rPr lang="en-US" sz="2800" spc="125" dirty="0" smtClean="0">
                <a:latin typeface="Times New Roman"/>
                <a:cs typeface="Times New Roman"/>
              </a:rPr>
              <a:t>  </a:t>
            </a:r>
            <a:r>
              <a:rPr sz="2800" spc="125" smtClean="0">
                <a:latin typeface="Times New Roman"/>
                <a:cs typeface="Times New Roman"/>
              </a:rPr>
              <a:t>E</a:t>
            </a:r>
            <a:r>
              <a:rPr sz="2800" spc="-1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-E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-(E)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0" dirty="0">
                <a:latin typeface="AoyagiKouzanFontT"/>
                <a:cs typeface="AoyagiKouzanFontT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-(E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-(id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-(id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id)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1" y="304800"/>
            <a:ext cx="42776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262626"/>
                </a:solidFill>
              </a:rPr>
              <a:t>Parse</a:t>
            </a:r>
            <a:r>
              <a:rPr sz="4800" spc="-80" dirty="0">
                <a:solidFill>
                  <a:srgbClr val="262626"/>
                </a:solidFill>
              </a:rPr>
              <a:t> </a:t>
            </a:r>
            <a:r>
              <a:rPr sz="4800" spc="-125" dirty="0">
                <a:solidFill>
                  <a:srgbClr val="262626"/>
                </a:solidFill>
              </a:rPr>
              <a:t>Tree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8640" y="2286002"/>
            <a:ext cx="2540320" cy="110543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-7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for: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85" dirty="0">
                <a:latin typeface="Times New Roman"/>
                <a:cs typeface="Times New Roman"/>
              </a:rPr>
              <a:t>-(id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id)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5460" y="2191720"/>
            <a:ext cx="3401858" cy="393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" y="237743"/>
            <a:ext cx="10550462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580" y="6382493"/>
                </a:moveTo>
                <a:lnTo>
                  <a:pt x="0" y="6382493"/>
                </a:lnTo>
                <a:lnTo>
                  <a:pt x="0" y="0"/>
                </a:lnTo>
                <a:lnTo>
                  <a:pt x="11722580" y="0"/>
                </a:lnTo>
                <a:lnTo>
                  <a:pt x="11722580" y="6382493"/>
                </a:lnTo>
                <a:close/>
              </a:path>
            </a:pathLst>
          </a:custGeom>
          <a:solidFill>
            <a:srgbClr val="E6D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383" y="370144"/>
            <a:ext cx="10312016" cy="611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233" y="1073452"/>
            <a:ext cx="269272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/>
              <a:t>Sequence </a:t>
            </a:r>
            <a:r>
              <a:rPr sz="2400" spc="-5" dirty="0"/>
              <a:t>of  </a:t>
            </a:r>
            <a:r>
              <a:rPr sz="2400" spc="-45" dirty="0"/>
              <a:t>parse </a:t>
            </a:r>
            <a:r>
              <a:rPr sz="2400" spc="-40" dirty="0"/>
              <a:t>trees </a:t>
            </a:r>
            <a:r>
              <a:rPr sz="2400" spc="-5" dirty="0"/>
              <a:t>for  </a:t>
            </a:r>
            <a:r>
              <a:rPr sz="2400" spc="-10" dirty="0"/>
              <a:t>the</a:t>
            </a:r>
            <a:r>
              <a:rPr sz="2400" spc="-50" dirty="0"/>
              <a:t> derivation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381000"/>
            <a:ext cx="44805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>
                <a:solidFill>
                  <a:srgbClr val="262626"/>
                </a:solidFill>
              </a:rPr>
              <a:t>Ambiguity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2" y="1905001"/>
            <a:ext cx="8662225" cy="228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168910" indent="-131445" algn="just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85" dirty="0">
                <a:latin typeface="Times New Roman"/>
                <a:cs typeface="Times New Roman"/>
              </a:rPr>
              <a:t>said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b="1" spc="20" dirty="0">
                <a:latin typeface="Times New Roman"/>
                <a:cs typeface="Times New Roman"/>
              </a:rPr>
              <a:t>ambiguous </a:t>
            </a:r>
            <a:r>
              <a:rPr sz="2800" spc="-85" dirty="0">
                <a:latin typeface="Times New Roman"/>
                <a:cs typeface="Times New Roman"/>
              </a:rPr>
              <a:t>if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25" dirty="0">
                <a:latin typeface="Times New Roman"/>
                <a:cs typeface="Times New Roman"/>
              </a:rPr>
              <a:t>produce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0" dirty="0">
                <a:latin typeface="Times New Roman"/>
                <a:cs typeface="Times New Roman"/>
              </a:rPr>
              <a:t>sentence </a:t>
            </a:r>
            <a:r>
              <a:rPr sz="2800" spc="-55" dirty="0">
                <a:latin typeface="Times New Roman"/>
                <a:cs typeface="Times New Roman"/>
              </a:rPr>
              <a:t>in  </a:t>
            </a:r>
            <a:r>
              <a:rPr sz="2800" spc="-25" dirty="0">
                <a:latin typeface="Times New Roman"/>
                <a:cs typeface="Times New Roman"/>
              </a:rPr>
              <a:t>more </a:t>
            </a:r>
            <a:r>
              <a:rPr sz="2800" spc="-10" dirty="0">
                <a:latin typeface="Times New Roman"/>
                <a:cs typeface="Times New Roman"/>
              </a:rPr>
              <a:t>than one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way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 algn="just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15" dirty="0">
                <a:latin typeface="Times New Roman"/>
                <a:cs typeface="Times New Roman"/>
              </a:rPr>
              <a:t>If 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25" dirty="0">
                <a:latin typeface="Times New Roman"/>
                <a:cs typeface="Times New Roman"/>
              </a:rPr>
              <a:t>more </a:t>
            </a:r>
            <a:r>
              <a:rPr sz="2800" spc="-10" dirty="0">
                <a:latin typeface="Times New Roman"/>
                <a:cs typeface="Times New Roman"/>
              </a:rPr>
              <a:t>than one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0" dirty="0">
                <a:latin typeface="Times New Roman"/>
                <a:cs typeface="Times New Roman"/>
              </a:rPr>
              <a:t>sentence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60" dirty="0">
                <a:latin typeface="Times New Roman"/>
                <a:cs typeface="Times New Roman"/>
              </a:rPr>
              <a:t>derivation </a:t>
            </a:r>
            <a:r>
              <a:rPr sz="2800" spc="-70" dirty="0">
                <a:latin typeface="Times New Roman"/>
                <a:cs typeface="Times New Roman"/>
              </a:rPr>
              <a:t>(left 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60" dirty="0">
                <a:latin typeface="Times New Roman"/>
                <a:cs typeface="Times New Roman"/>
              </a:rPr>
              <a:t>right)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40" dirty="0">
                <a:latin typeface="Times New Roman"/>
                <a:cs typeface="Times New Roman"/>
              </a:rPr>
              <a:t>respect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10" dirty="0">
                <a:latin typeface="Times New Roman"/>
                <a:cs typeface="Times New Roman"/>
              </a:rPr>
              <a:t>given </a:t>
            </a:r>
            <a:r>
              <a:rPr sz="2800" spc="-65" dirty="0">
                <a:latin typeface="Times New Roman"/>
                <a:cs typeface="Times New Roman"/>
              </a:rPr>
              <a:t>grammar,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85" dirty="0">
                <a:latin typeface="Times New Roman"/>
                <a:cs typeface="Times New Roman"/>
              </a:rPr>
              <a:t>said 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b="1" spc="20" dirty="0">
                <a:latin typeface="Times New Roman"/>
                <a:cs typeface="Times New Roman"/>
              </a:rPr>
              <a:t>ambiguous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1" y="381000"/>
            <a:ext cx="46434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>
                <a:solidFill>
                  <a:srgbClr val="262626"/>
                </a:solidFill>
              </a:rPr>
              <a:t>Ambiguity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705307"/>
            <a:ext cx="9875520" cy="4419158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spc="-45" dirty="0">
                <a:latin typeface="Times New Roman"/>
                <a:cs typeface="Times New Roman"/>
              </a:rPr>
              <a:t>Consider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above</a:t>
            </a:r>
            <a:r>
              <a:rPr sz="2800" spc="-85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9558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tabLst>
                <a:tab pos="19558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    </a:t>
            </a:r>
            <a:r>
              <a:rPr sz="2800" spc="125" smtClean="0">
                <a:latin typeface="Times New Roman"/>
                <a:cs typeface="Times New Roman"/>
              </a:rPr>
              <a:t>E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(E)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-E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endParaRPr sz="2800">
              <a:latin typeface="Times New Roman"/>
              <a:cs typeface="Times New Roman"/>
            </a:endParaRPr>
          </a:p>
          <a:p>
            <a:pPr marL="1955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spc="-45" dirty="0">
                <a:latin typeface="Times New Roman"/>
                <a:cs typeface="Times New Roman"/>
              </a:rPr>
              <a:t>Consider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0" dirty="0">
                <a:latin typeface="Times New Roman"/>
                <a:cs typeface="Times New Roman"/>
              </a:rPr>
              <a:t>string: </a:t>
            </a:r>
            <a:r>
              <a:rPr sz="2800" b="1" spc="-70" dirty="0">
                <a:latin typeface="Times New Roman"/>
                <a:cs typeface="Times New Roman"/>
              </a:rPr>
              <a:t>id </a:t>
            </a:r>
            <a:r>
              <a:rPr sz="2800" b="1" spc="285" dirty="0">
                <a:latin typeface="Times New Roman"/>
                <a:cs typeface="Times New Roman"/>
              </a:rPr>
              <a:t>+ </a:t>
            </a:r>
            <a:r>
              <a:rPr sz="2800" b="1" spc="-70" dirty="0">
                <a:latin typeface="Times New Roman"/>
                <a:cs typeface="Times New Roman"/>
              </a:rPr>
              <a:t>id </a:t>
            </a:r>
            <a:r>
              <a:rPr sz="2800" b="1" spc="-204" dirty="0">
                <a:latin typeface="Times New Roman"/>
                <a:cs typeface="Times New Roman"/>
              </a:rPr>
              <a:t>*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id</a:t>
            </a:r>
            <a:endParaRPr sz="2800" b="1">
              <a:latin typeface="Times New Roman"/>
              <a:cs typeface="Times New Roman"/>
            </a:endParaRPr>
          </a:p>
          <a:p>
            <a:pPr marL="1955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spc="45" dirty="0">
                <a:latin typeface="Times New Roman"/>
                <a:cs typeface="Times New Roman"/>
              </a:rPr>
              <a:t>It </a:t>
            </a:r>
            <a:r>
              <a:rPr sz="2800" spc="-55" dirty="0">
                <a:latin typeface="Times New Roman"/>
                <a:cs typeface="Times New Roman"/>
              </a:rPr>
              <a:t>has two </a:t>
            </a:r>
            <a:r>
              <a:rPr sz="2800" spc="-40" dirty="0">
                <a:latin typeface="Times New Roman"/>
                <a:cs typeface="Times New Roman"/>
              </a:rPr>
              <a:t>distinct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derivations:</a:t>
            </a:r>
            <a:endParaRPr sz="2800">
              <a:latin typeface="Times New Roman"/>
              <a:cs typeface="Times New Roman"/>
            </a:endParaRPr>
          </a:p>
          <a:p>
            <a:pPr marL="452120" indent="-44005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452755" algn="l"/>
              </a:tabLst>
            </a:pP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E+E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id+E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id+E*E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id+id*E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id+id*id</a:t>
            </a:r>
            <a:endParaRPr sz="2800">
              <a:latin typeface="Times New Roman"/>
              <a:cs typeface="Times New Roman"/>
            </a:endParaRPr>
          </a:p>
          <a:p>
            <a:pPr marL="488950" indent="-476884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489584" algn="l"/>
              </a:tabLst>
            </a:pP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E*E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E+E*E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id+E*E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id+id*E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05" dirty="0">
                <a:latin typeface="AoyagiKouzanFontT"/>
                <a:cs typeface="AoyagiKouzanFontT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id+id*id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lphaLcParenBoth"/>
            </a:pPr>
            <a:endParaRPr sz="4450">
              <a:latin typeface="Times New Roman"/>
              <a:cs typeface="Times New Roman"/>
            </a:endParaRPr>
          </a:p>
          <a:p>
            <a:pPr marL="195580" lvl="1" indent="-131445">
              <a:lnSpc>
                <a:spcPct val="100000"/>
              </a:lnSpc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spc="-135" dirty="0">
                <a:latin typeface="Times New Roman"/>
                <a:cs typeface="Times New Roman"/>
              </a:rPr>
              <a:t>So,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ambiguous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1" y="381000"/>
            <a:ext cx="41862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>
                <a:solidFill>
                  <a:srgbClr val="262626"/>
                </a:solidFill>
              </a:rPr>
              <a:t>Ambiguity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300513" y="2245123"/>
            <a:ext cx="8371745" cy="3932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5029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262626"/>
                </a:solidFill>
              </a:rPr>
              <a:t>Left</a:t>
            </a:r>
            <a:r>
              <a:rPr sz="4800" spc="-70" dirty="0">
                <a:solidFill>
                  <a:srgbClr val="262626"/>
                </a:solidFill>
              </a:rPr>
              <a:t> </a:t>
            </a:r>
            <a:r>
              <a:rPr sz="4800" spc="-105" dirty="0">
                <a:solidFill>
                  <a:srgbClr val="262626"/>
                </a:solidFill>
              </a:rPr>
              <a:t>Recursion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40080" y="1600201"/>
            <a:ext cx="10058400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1778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78390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80" dirty="0">
                <a:latin typeface="Times New Roman"/>
                <a:cs typeface="Times New Roman"/>
              </a:rPr>
              <a:t>recursive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left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production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called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80" dirty="0">
                <a:latin typeface="Times New Roman"/>
                <a:cs typeface="Times New Roman"/>
              </a:rPr>
              <a:t>recursive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  <a:p>
            <a:pPr marL="156210" marR="6134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429196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left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recursive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25" dirty="0">
                <a:latin typeface="Times New Roman"/>
                <a:cs typeface="Times New Roman"/>
              </a:rPr>
              <a:t>non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240" dirty="0">
                <a:latin typeface="Times New Roman"/>
                <a:cs typeface="Times New Roman"/>
              </a:rPr>
              <a:t>“A” </a:t>
            </a:r>
            <a:r>
              <a:rPr sz="2800" spc="-50" dirty="0">
                <a:latin typeface="Times New Roman"/>
                <a:cs typeface="Times New Roman"/>
              </a:rPr>
              <a:t>such </a:t>
            </a:r>
            <a:r>
              <a:rPr sz="2800" spc="-5" dirty="0">
                <a:latin typeface="Times New Roman"/>
                <a:cs typeface="Times New Roman"/>
              </a:rPr>
              <a:t>that  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60" dirty="0">
                <a:latin typeface="Times New Roman"/>
                <a:cs typeface="Times New Roman"/>
              </a:rPr>
              <a:t>derivation,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95" dirty="0">
                <a:latin typeface="AoyagiKouzanFontT"/>
                <a:cs typeface="AoyagiKouzanFontT"/>
              </a:rPr>
              <a:t>⇒</a:t>
            </a:r>
            <a:r>
              <a:rPr sz="2775" spc="142" baseline="31531" dirty="0">
                <a:latin typeface="Times New Roman"/>
                <a:cs typeface="Times New Roman"/>
              </a:rPr>
              <a:t>+ </a:t>
            </a:r>
            <a:r>
              <a:rPr sz="2800" spc="-125" dirty="0">
                <a:latin typeface="Times New Roman"/>
                <a:cs typeface="Times New Roman"/>
              </a:rPr>
              <a:t>Aα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some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114" dirty="0">
                <a:latin typeface="Times New Roman"/>
                <a:cs typeface="Times New Roman"/>
              </a:rPr>
              <a:t>α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269" y="4049770"/>
            <a:ext cx="13966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70" dirty="0">
                <a:latin typeface="Times New Roman"/>
                <a:cs typeface="Times New Roman"/>
              </a:rPr>
              <a:t>Eg: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3120" y="3962400"/>
            <a:ext cx="3200400" cy="1653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2700" marR="156845">
              <a:lnSpc>
                <a:spcPct val="126800"/>
              </a:lnSpc>
            </a:pPr>
            <a:r>
              <a:rPr sz="2800" spc="10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0" dirty="0">
                <a:latin typeface="Times New Roman"/>
                <a:cs typeface="Times New Roman"/>
              </a:rPr>
              <a:t>T </a:t>
            </a:r>
            <a:r>
              <a:rPr sz="2800" spc="-204" dirty="0">
                <a:latin typeface="Times New Roman"/>
                <a:cs typeface="Times New Roman"/>
              </a:rPr>
              <a:t>* </a:t>
            </a:r>
            <a:r>
              <a:rPr sz="2800" spc="15" dirty="0">
                <a:latin typeface="Times New Roman"/>
                <a:cs typeface="Times New Roman"/>
              </a:rPr>
              <a:t>F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15">
                <a:latin typeface="Times New Roman"/>
                <a:cs typeface="Times New Roman"/>
              </a:rPr>
              <a:t>F  </a:t>
            </a:r>
            <a:endParaRPr lang="en-US" sz="2800" spc="15" dirty="0" smtClean="0">
              <a:latin typeface="Times New Roman"/>
              <a:cs typeface="Times New Roman"/>
            </a:endParaRPr>
          </a:p>
          <a:p>
            <a:pPr marL="12700" marR="156845">
              <a:lnSpc>
                <a:spcPct val="126800"/>
              </a:lnSpc>
            </a:pPr>
            <a:r>
              <a:rPr sz="2800" spc="15" smtClean="0">
                <a:latin typeface="Times New Roman"/>
                <a:cs typeface="Times New Roman"/>
              </a:rPr>
              <a:t>F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70" dirty="0">
                <a:latin typeface="Times New Roman"/>
                <a:cs typeface="Times New Roman"/>
              </a:rPr>
              <a:t>id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(E)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5466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262626"/>
                </a:solidFill>
              </a:rPr>
              <a:t>Introduction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735177" y="1600200"/>
            <a:ext cx="9784080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33274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  <a:tab pos="2427605" algn="l"/>
                <a:tab pos="2647950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of	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pc="-80" dirty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pc="-14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pc="-9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a  valid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5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35" smtClean="0">
                <a:latin typeface="Times New Roman" pitchFamily="18" charset="0"/>
                <a:cs typeface="Times New Roman" pitchFamily="18" charset="0"/>
              </a:rPr>
              <a:t>tokens</a:t>
            </a:r>
            <a:endParaRPr spc="-35" dirty="0">
              <a:latin typeface="Times New Roman" pitchFamily="18" charset="0"/>
              <a:cs typeface="Times New Roman" pitchFamily="18" charset="0"/>
            </a:endParaRPr>
          </a:p>
          <a:p>
            <a:pPr marL="147320" marR="69532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  <a:tab pos="1893570" algn="l"/>
                <a:tab pos="2515235" algn="l"/>
              </a:tabLst>
            </a:pPr>
            <a:r>
              <a:rPr lang="en-US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3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by-product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of	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this process 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pc="-114" dirty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tree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pc="-2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pc="25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 marL="147320" marR="22923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  <a:tab pos="2976245" algn="l"/>
              </a:tabLst>
            </a:pP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75" smtClean="0">
                <a:latin typeface="Times New Roman" pitchFamily="18" charset="0"/>
                <a:cs typeface="Times New Roman" pitchFamily="18" charset="0"/>
              </a:rPr>
              <a:t>Parsing </a:t>
            </a:r>
            <a:r>
              <a:rPr spc="-10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5">
                <a:latin typeface="Times New Roman" pitchFamily="18" charset="0"/>
                <a:cs typeface="Times New Roman" pitchFamily="18" charset="0"/>
              </a:rPr>
              <a:t>act</a:t>
            </a:r>
            <a:r>
              <a:rPr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85" smtClean="0">
                <a:latin typeface="Times New Roman" pitchFamily="18" charset="0"/>
                <a:cs typeface="Times New Roman" pitchFamily="18" charset="0"/>
              </a:rPr>
              <a:t>checking 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whether 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grammar 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“accepts” 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input  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spc="-9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pc="-110" dirty="0">
                <a:latin typeface="Times New Roman" pitchFamily="18" charset="0"/>
                <a:cs typeface="Times New Roman" pitchFamily="18" charset="0"/>
              </a:rPr>
              <a:t>valid 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(according 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grammar</a:t>
            </a:r>
            <a:r>
              <a:rPr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rules)</a:t>
            </a:r>
          </a:p>
          <a:p>
            <a:pPr marL="14732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  <a:tab pos="578485" algn="l"/>
              </a:tabLst>
            </a:pP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45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determines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75" dirty="0">
                <a:latin typeface="Times New Roman" pitchFamily="18" charset="0"/>
                <a:cs typeface="Times New Roman" pitchFamily="18" charset="0"/>
              </a:rPr>
              <a:t>exact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correspondence 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pc="-50">
                <a:latin typeface="Times New Roman" pitchFamily="18" charset="0"/>
                <a:cs typeface="Times New Roman" pitchFamily="18" charset="0"/>
              </a:rPr>
              <a:t>rules  </a:t>
            </a:r>
            <a:r>
              <a:rPr spc="-5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1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58521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262626"/>
                </a:solidFill>
              </a:rPr>
              <a:t>Left</a:t>
            </a:r>
            <a:r>
              <a:rPr sz="4800" spc="-70" dirty="0">
                <a:solidFill>
                  <a:srgbClr val="262626"/>
                </a:solidFill>
              </a:rPr>
              <a:t> </a:t>
            </a:r>
            <a:r>
              <a:rPr sz="4800" spc="-105" dirty="0">
                <a:solidFill>
                  <a:srgbClr val="262626"/>
                </a:solidFill>
              </a:rPr>
              <a:t>Recursion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643752"/>
            <a:ext cx="10241280" cy="305981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0" dirty="0">
                <a:latin typeface="Times New Roman"/>
                <a:cs typeface="Times New Roman"/>
              </a:rPr>
              <a:t>Left </a:t>
            </a:r>
            <a:r>
              <a:rPr sz="2800" spc="-45" dirty="0">
                <a:latin typeface="Times New Roman"/>
                <a:cs typeface="Times New Roman"/>
              </a:rPr>
              <a:t>recursion </a:t>
            </a:r>
            <a:r>
              <a:rPr sz="2800" spc="-75" dirty="0">
                <a:latin typeface="Times New Roman"/>
                <a:cs typeface="Times New Roman"/>
              </a:rPr>
              <a:t>causes </a:t>
            </a:r>
            <a:r>
              <a:rPr sz="2800" spc="-80" dirty="0">
                <a:latin typeface="Times New Roman"/>
                <a:cs typeface="Times New Roman"/>
              </a:rPr>
              <a:t>recursive </a:t>
            </a:r>
            <a:r>
              <a:rPr sz="2800" spc="-35" dirty="0">
                <a:latin typeface="Times New Roman"/>
                <a:cs typeface="Times New Roman"/>
              </a:rPr>
              <a:t>descent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go </a:t>
            </a:r>
            <a:r>
              <a:rPr sz="2800" spc="-15" dirty="0">
                <a:latin typeface="Times New Roman"/>
                <a:cs typeface="Times New Roman"/>
              </a:rPr>
              <a:t>into </a:t>
            </a:r>
            <a:r>
              <a:rPr sz="2800" spc="-55" dirty="0">
                <a:latin typeface="Times New Roman"/>
                <a:cs typeface="Times New Roman"/>
              </a:rPr>
              <a:t>infinite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5" dirty="0">
                <a:latin typeface="Times New Roman"/>
                <a:cs typeface="Times New Roman"/>
              </a:rPr>
              <a:t>Top </a:t>
            </a:r>
            <a:r>
              <a:rPr sz="2800" spc="-40" dirty="0">
                <a:latin typeface="Times New Roman"/>
                <a:cs typeface="Times New Roman"/>
              </a:rPr>
              <a:t>down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0" dirty="0">
                <a:latin typeface="Times New Roman"/>
                <a:cs typeface="Times New Roman"/>
              </a:rPr>
              <a:t>techniques </a:t>
            </a:r>
            <a:r>
              <a:rPr sz="2800" spc="-15" dirty="0">
                <a:latin typeface="Times New Roman"/>
                <a:cs typeface="Times New Roman"/>
              </a:rPr>
              <a:t>cannot </a:t>
            </a:r>
            <a:r>
              <a:rPr sz="2800" spc="-50" dirty="0">
                <a:latin typeface="Times New Roman"/>
                <a:cs typeface="Times New Roman"/>
              </a:rPr>
              <a:t>handle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80" dirty="0">
                <a:latin typeface="Times New Roman"/>
                <a:cs typeface="Times New Roman"/>
              </a:rPr>
              <a:t>recursive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grammars</a:t>
            </a:r>
            <a:endParaRPr sz="2800">
              <a:latin typeface="Times New Roman"/>
              <a:cs typeface="Times New Roman"/>
            </a:endParaRPr>
          </a:p>
          <a:p>
            <a:pPr marL="143510" marR="28194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35" dirty="0">
                <a:latin typeface="Times New Roman"/>
                <a:cs typeface="Times New Roman"/>
              </a:rPr>
              <a:t>So,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90" dirty="0">
                <a:latin typeface="Times New Roman"/>
                <a:cs typeface="Times New Roman"/>
              </a:rPr>
              <a:t>have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convert </a:t>
            </a:r>
            <a:r>
              <a:rPr sz="2800" spc="-5" dirty="0">
                <a:latin typeface="Times New Roman"/>
                <a:cs typeface="Times New Roman"/>
              </a:rPr>
              <a:t>our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80" dirty="0">
                <a:latin typeface="Times New Roman"/>
                <a:cs typeface="Times New Roman"/>
              </a:rPr>
              <a:t>recursive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5" dirty="0">
                <a:latin typeface="Times New Roman"/>
                <a:cs typeface="Times New Roman"/>
              </a:rPr>
              <a:t>into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75" dirty="0">
                <a:latin typeface="Times New Roman"/>
                <a:cs typeface="Times New Roman"/>
              </a:rPr>
              <a:t>which </a:t>
            </a:r>
            <a:r>
              <a:rPr sz="2800" spc="-105" dirty="0">
                <a:latin typeface="Times New Roman"/>
                <a:cs typeface="Times New Roman"/>
              </a:rPr>
              <a:t>is 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55" dirty="0">
                <a:latin typeface="Times New Roman"/>
                <a:cs typeface="Times New Roman"/>
              </a:rPr>
              <a:t>left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recursive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781748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45" dirty="0">
                <a:latin typeface="Times New Roman"/>
                <a:cs typeface="Times New Roman"/>
              </a:rPr>
              <a:t>recursion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45" dirty="0">
                <a:latin typeface="Times New Roman"/>
                <a:cs typeface="Times New Roman"/>
              </a:rPr>
              <a:t>appear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95" dirty="0">
                <a:latin typeface="Times New Roman"/>
                <a:cs typeface="Times New Roman"/>
              </a:rPr>
              <a:t>single </a:t>
            </a:r>
            <a:r>
              <a:rPr sz="2800" spc="-75" dirty="0">
                <a:latin typeface="Times New Roman"/>
                <a:cs typeface="Times New Roman"/>
              </a:rPr>
              <a:t>derivation(called </a:t>
            </a:r>
            <a:r>
              <a:rPr sz="2800" spc="-60" dirty="0">
                <a:latin typeface="Times New Roman"/>
                <a:cs typeface="Times New Roman"/>
              </a:rPr>
              <a:t>immediate  </a:t>
            </a:r>
            <a:r>
              <a:rPr sz="2800" spc="-55" dirty="0">
                <a:latin typeface="Times New Roman"/>
                <a:cs typeface="Times New Roman"/>
              </a:rPr>
              <a:t>left recursion),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45" dirty="0">
                <a:latin typeface="Times New Roman"/>
                <a:cs typeface="Times New Roman"/>
              </a:rPr>
              <a:t>appear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more </a:t>
            </a:r>
            <a:r>
              <a:rPr sz="2800" spc="-10" dirty="0">
                <a:latin typeface="Times New Roman"/>
                <a:cs typeface="Times New Roman"/>
              </a:rPr>
              <a:t>than one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spc="-15">
                <a:latin typeface="Times New Roman"/>
                <a:cs typeface="Times New Roman"/>
              </a:rPr>
              <a:t>step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the</a:t>
            </a:r>
            <a:r>
              <a:rPr sz="2800" spc="-60" smtClean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derivation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457200"/>
            <a:ext cx="46634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262626"/>
                </a:solidFill>
              </a:rPr>
              <a:t>Left</a:t>
            </a:r>
            <a:r>
              <a:rPr sz="4800" spc="-70" dirty="0">
                <a:solidFill>
                  <a:srgbClr val="262626"/>
                </a:solidFill>
              </a:rPr>
              <a:t> </a:t>
            </a:r>
            <a:r>
              <a:rPr sz="4800" spc="-105" dirty="0">
                <a:solidFill>
                  <a:srgbClr val="262626"/>
                </a:solidFill>
              </a:rPr>
              <a:t>Recursion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74320" y="1828802"/>
            <a:ext cx="11430000" cy="2772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2902585" indent="-144145">
              <a:lnSpc>
                <a:spcPct val="1268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1888489" algn="l"/>
              </a:tabLst>
            </a:pPr>
            <a:r>
              <a:rPr sz="2800" spc="-50" dirty="0">
                <a:latin typeface="Times New Roman"/>
                <a:cs typeface="Times New Roman"/>
              </a:rPr>
              <a:t>Example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25" dirty="0">
                <a:latin typeface="Times New Roman"/>
                <a:cs typeface="Times New Roman"/>
              </a:rPr>
              <a:t>non </a:t>
            </a:r>
            <a:r>
              <a:rPr sz="2800" spc="-60">
                <a:latin typeface="Times New Roman"/>
                <a:cs typeface="Times New Roman"/>
              </a:rPr>
              <a:t>immediate </a:t>
            </a:r>
            <a:r>
              <a:rPr lang="en-US" sz="2800" spc="-60" dirty="0" smtClean="0">
                <a:latin typeface="Times New Roman"/>
                <a:cs typeface="Times New Roman"/>
              </a:rPr>
              <a:t>left </a:t>
            </a:r>
            <a:r>
              <a:rPr lang="en-US" sz="2800" spc="-60" dirty="0" err="1" smtClean="0">
                <a:latin typeface="Times New Roman"/>
                <a:cs typeface="Times New Roman"/>
              </a:rPr>
              <a:t>rec</a:t>
            </a:r>
            <a:r>
              <a:rPr sz="2800" spc="-55" smtClean="0">
                <a:latin typeface="Times New Roman"/>
                <a:cs typeface="Times New Roman"/>
              </a:rPr>
              <a:t>ursion</a:t>
            </a:r>
            <a:r>
              <a:rPr sz="2800" spc="-55">
                <a:latin typeface="Times New Roman"/>
                <a:cs typeface="Times New Roman"/>
              </a:rPr>
              <a:t>:  </a:t>
            </a:r>
            <a:endParaRPr lang="en-US" sz="2800" spc="-55" dirty="0" smtClean="0">
              <a:latin typeface="Times New Roman"/>
              <a:cs typeface="Times New Roman"/>
            </a:endParaRPr>
          </a:p>
          <a:p>
            <a:pPr marL="144145" marR="2902585" indent="-144145">
              <a:lnSpc>
                <a:spcPct val="126800"/>
              </a:lnSpc>
              <a:spcBef>
                <a:spcPts val="100"/>
              </a:spcBef>
              <a:buClr>
                <a:srgbClr val="262626"/>
              </a:buClr>
              <a:buSzPct val="96428"/>
              <a:tabLst>
                <a:tab pos="144145" algn="l"/>
                <a:tab pos="1888489" algn="l"/>
              </a:tabLst>
            </a:pPr>
            <a:r>
              <a:rPr lang="en-US" sz="2800" spc="-220" dirty="0" smtClean="0">
                <a:latin typeface="Times New Roman"/>
                <a:cs typeface="Times New Roman"/>
              </a:rPr>
              <a:t> </a:t>
            </a:r>
            <a:r>
              <a:rPr sz="2800" spc="-220" smtClean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75" dirty="0">
                <a:latin typeface="Times New Roman"/>
                <a:cs typeface="Times New Roman"/>
              </a:rPr>
              <a:t>Aab </a:t>
            </a:r>
            <a:r>
              <a:rPr sz="2800" spc="835">
                <a:latin typeface="Times New Roman"/>
                <a:cs typeface="Times New Roman"/>
              </a:rPr>
              <a:t>|</a:t>
            </a:r>
            <a:r>
              <a:rPr sz="2800" spc="-200">
                <a:latin typeface="Times New Roman"/>
                <a:cs typeface="Times New Roman"/>
              </a:rPr>
              <a:t> </a:t>
            </a:r>
            <a:r>
              <a:rPr sz="2800" spc="-80" smtClean="0">
                <a:latin typeface="Times New Roman"/>
                <a:cs typeface="Times New Roman"/>
              </a:rPr>
              <a:t>c</a:t>
            </a:r>
            <a:endParaRPr lang="en-US" sz="2800" spc="-80" dirty="0" smtClean="0">
              <a:latin typeface="Times New Roman"/>
              <a:cs typeface="Times New Roman"/>
            </a:endParaRPr>
          </a:p>
          <a:p>
            <a:pPr marL="144145" marR="2902585" indent="-144145">
              <a:lnSpc>
                <a:spcPct val="126800"/>
              </a:lnSpc>
              <a:spcBef>
                <a:spcPts val="100"/>
              </a:spcBef>
              <a:buClr>
                <a:srgbClr val="262626"/>
              </a:buClr>
              <a:buSzPct val="96428"/>
              <a:tabLst>
                <a:tab pos="144145" algn="l"/>
                <a:tab pos="1888489" algn="l"/>
              </a:tabLst>
            </a:pPr>
            <a:r>
              <a:rPr lang="en-US" sz="2800" spc="-130" dirty="0" smtClean="0">
                <a:latin typeface="Times New Roman"/>
                <a:cs typeface="Times New Roman"/>
              </a:rPr>
              <a:t> </a:t>
            </a:r>
            <a:r>
              <a:rPr sz="2800" spc="-130" smtClean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50" dirty="0">
                <a:latin typeface="Times New Roman"/>
                <a:cs typeface="Times New Roman"/>
              </a:rPr>
              <a:t>Sc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380" dirty="0">
                <a:latin typeface="Times New Roman"/>
                <a:cs typeface="Times New Roman"/>
              </a:rPr>
              <a:t>|c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85" dirty="0">
                <a:latin typeface="Times New Roman"/>
                <a:cs typeface="Times New Roman"/>
              </a:rPr>
              <a:t>immediately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85" dirty="0">
                <a:latin typeface="Times New Roman"/>
                <a:cs typeface="Times New Roman"/>
              </a:rPr>
              <a:t>recursive, </a:t>
            </a:r>
            <a:r>
              <a:rPr sz="2800" spc="5" dirty="0">
                <a:latin typeface="Times New Roman"/>
                <a:cs typeface="Times New Roman"/>
              </a:rPr>
              <a:t>but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still </a:t>
            </a:r>
            <a:r>
              <a:rPr sz="2800" spc="-55" dirty="0">
                <a:latin typeface="Times New Roman"/>
                <a:cs typeface="Times New Roman"/>
              </a:rPr>
              <a:t>left  </a:t>
            </a:r>
            <a:r>
              <a:rPr sz="2800" spc="-80" dirty="0">
                <a:latin typeface="Times New Roman"/>
                <a:cs typeface="Times New Roman"/>
              </a:rPr>
              <a:t>recursive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55" dirty="0">
                <a:latin typeface="Times New Roman"/>
                <a:cs typeface="Times New Roman"/>
              </a:rPr>
              <a:t>instance,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AoyagiKouzanFontT"/>
                <a:cs typeface="AoyagiKouzanFontT"/>
              </a:rPr>
              <a:t>⇒ </a:t>
            </a:r>
            <a:r>
              <a:rPr sz="2800" spc="-75" dirty="0">
                <a:latin typeface="Times New Roman"/>
                <a:cs typeface="Times New Roman"/>
              </a:rPr>
              <a:t>Aab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825" dirty="0">
                <a:latin typeface="AoyagiKouzanFontT"/>
                <a:cs typeface="AoyagiKouzanFontT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Scab </a:t>
            </a:r>
            <a:r>
              <a:rPr sz="2800" spc="-75" dirty="0">
                <a:latin typeface="Times New Roman"/>
                <a:cs typeface="Times New Roman"/>
              </a:rPr>
              <a:t>causes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45" dirty="0">
                <a:latin typeface="Times New Roman"/>
                <a:cs typeface="Times New Roman"/>
              </a:rPr>
              <a:t>recursion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457200"/>
            <a:ext cx="6858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5" dirty="0">
                <a:solidFill>
                  <a:srgbClr val="262626"/>
                </a:solidFill>
              </a:rPr>
              <a:t>Removing </a:t>
            </a:r>
            <a:r>
              <a:rPr sz="4800" spc="-85" dirty="0">
                <a:solidFill>
                  <a:srgbClr val="262626"/>
                </a:solidFill>
              </a:rPr>
              <a:t>Left</a:t>
            </a:r>
            <a:r>
              <a:rPr sz="4800" spc="90" dirty="0">
                <a:solidFill>
                  <a:srgbClr val="262626"/>
                </a:solidFill>
              </a:rPr>
              <a:t> </a:t>
            </a:r>
            <a:r>
              <a:rPr sz="4800" spc="-105" dirty="0">
                <a:solidFill>
                  <a:srgbClr val="262626"/>
                </a:solidFill>
              </a:rPr>
              <a:t>Recursion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981200"/>
            <a:ext cx="8867966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19430" algn="l"/>
                <a:tab pos="369887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90" dirty="0">
                <a:latin typeface="Times New Roman"/>
                <a:cs typeface="Times New Roman"/>
              </a:rPr>
              <a:t>have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form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25" dirty="0">
                <a:latin typeface="Times New Roman"/>
                <a:cs typeface="Times New Roman"/>
              </a:rPr>
              <a:t>Aα </a:t>
            </a:r>
            <a:r>
              <a:rPr sz="2800" spc="835" dirty="0">
                <a:latin typeface="Times New Roman"/>
                <a:cs typeface="Times New Roman"/>
              </a:rPr>
              <a:t>| </a:t>
            </a:r>
            <a:r>
              <a:rPr sz="2800" spc="-75" dirty="0">
                <a:latin typeface="Times New Roman"/>
                <a:cs typeface="Times New Roman"/>
              </a:rPr>
              <a:t>β,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rule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49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removing 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45" dirty="0">
                <a:latin typeface="Times New Roman"/>
                <a:cs typeface="Times New Roman"/>
              </a:rPr>
              <a:t>recursion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1332230">
              <a:lnSpc>
                <a:spcPct val="100000"/>
              </a:lnSpc>
              <a:spcBef>
                <a:spcPts val="900"/>
              </a:spcBef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βA</a:t>
            </a:r>
            <a:r>
              <a:rPr sz="2800" i="1" spc="-60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1332230">
              <a:lnSpc>
                <a:spcPct val="100000"/>
              </a:lnSpc>
              <a:spcBef>
                <a:spcPts val="900"/>
              </a:spcBef>
            </a:pPr>
            <a:r>
              <a:rPr sz="2800" spc="-60" dirty="0">
                <a:latin typeface="Times New Roman"/>
                <a:cs typeface="Times New Roman"/>
              </a:rPr>
              <a:t>A</a:t>
            </a:r>
            <a:r>
              <a:rPr sz="2800" i="1" spc="-60" dirty="0">
                <a:latin typeface="Times New Roman"/>
                <a:cs typeface="Times New Roman"/>
              </a:rPr>
              <a:t>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80" dirty="0">
                <a:latin typeface="Times New Roman"/>
                <a:cs typeface="Times New Roman"/>
              </a:rPr>
              <a:t>αA</a:t>
            </a:r>
            <a:r>
              <a:rPr sz="2800" i="1" spc="-80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equivalent </a:t>
            </a:r>
            <a:r>
              <a:rPr sz="2800" spc="-55" dirty="0">
                <a:latin typeface="Times New Roman"/>
                <a:cs typeface="Times New Roman"/>
              </a:rPr>
              <a:t>non-recursive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533400"/>
            <a:ext cx="6858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5" dirty="0">
                <a:solidFill>
                  <a:srgbClr val="262626"/>
                </a:solidFill>
              </a:rPr>
              <a:t>Removing </a:t>
            </a:r>
            <a:r>
              <a:rPr sz="4800" spc="-85" dirty="0">
                <a:solidFill>
                  <a:srgbClr val="262626"/>
                </a:solidFill>
              </a:rPr>
              <a:t>Left</a:t>
            </a:r>
            <a:r>
              <a:rPr sz="4800" spc="90" dirty="0">
                <a:solidFill>
                  <a:srgbClr val="262626"/>
                </a:solidFill>
              </a:rPr>
              <a:t> </a:t>
            </a:r>
            <a:r>
              <a:rPr sz="4800" spc="-105" dirty="0">
                <a:solidFill>
                  <a:srgbClr val="262626"/>
                </a:solidFill>
              </a:rPr>
              <a:t>Recursion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65760" y="1600202"/>
            <a:ext cx="10607040" cy="3175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778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208279" algn="l"/>
              </a:tabLst>
            </a:pPr>
            <a:r>
              <a:rPr sz="2800" spc="-114" dirty="0">
                <a:latin typeface="Times New Roman"/>
                <a:cs typeface="Times New Roman"/>
              </a:rPr>
              <a:t>Any </a:t>
            </a:r>
            <a:r>
              <a:rPr sz="2800" spc="-60" dirty="0">
                <a:latin typeface="Times New Roman"/>
                <a:cs typeface="Times New Roman"/>
              </a:rPr>
              <a:t>immediate </a:t>
            </a:r>
            <a:r>
              <a:rPr sz="2800" spc="-45" dirty="0">
                <a:latin typeface="Times New Roman"/>
                <a:cs typeface="Times New Roman"/>
              </a:rPr>
              <a:t>left-recursion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70" dirty="0">
                <a:latin typeface="Times New Roman"/>
                <a:cs typeface="Times New Roman"/>
              </a:rPr>
              <a:t>eliminated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85" dirty="0">
                <a:latin typeface="Times New Roman"/>
                <a:cs typeface="Times New Roman"/>
              </a:rPr>
              <a:t>generalizing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65" dirty="0">
                <a:latin typeface="Times New Roman"/>
                <a:cs typeface="Times New Roman"/>
              </a:rPr>
              <a:t>above</a:t>
            </a:r>
            <a:endParaRPr sz="2800">
              <a:latin typeface="Times New Roman"/>
              <a:cs typeface="Times New Roman"/>
            </a:endParaRPr>
          </a:p>
          <a:p>
            <a:pPr marL="20827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208279" algn="l"/>
                <a:tab pos="2357755" algn="l"/>
                <a:tab pos="4535170" algn="l"/>
              </a:tabLst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group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20" dirty="0">
                <a:latin typeface="Times New Roman"/>
                <a:cs typeface="Times New Roman"/>
              </a:rPr>
              <a:t>productions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>
                <a:latin typeface="Times New Roman"/>
                <a:cs typeface="Times New Roman"/>
              </a:rPr>
              <a:t>the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25" smtClean="0">
                <a:latin typeface="Times New Roman"/>
                <a:cs typeface="Times New Roman"/>
              </a:rPr>
              <a:t>form:</a:t>
            </a:r>
            <a:endParaRPr lang="en-US" sz="2800" spc="-25" dirty="0" smtClean="0">
              <a:latin typeface="Times New Roman"/>
              <a:cs typeface="Times New Roman"/>
            </a:endParaRPr>
          </a:p>
          <a:p>
            <a:pPr marL="20827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tabLst>
                <a:tab pos="208279" algn="l"/>
                <a:tab pos="2357755" algn="l"/>
                <a:tab pos="4535170" algn="l"/>
              </a:tabLst>
            </a:pPr>
            <a:r>
              <a:rPr lang="en-US" sz="2800" spc="-130" dirty="0" smtClean="0">
                <a:latin typeface="Times New Roman"/>
                <a:cs typeface="Times New Roman"/>
              </a:rPr>
              <a:t> </a:t>
            </a:r>
            <a:r>
              <a:rPr sz="2800" spc="-130" smtClean="0">
                <a:latin typeface="Times New Roman"/>
                <a:cs typeface="Times New Roman"/>
              </a:rPr>
              <a:t>A</a:t>
            </a:r>
            <a:r>
              <a:rPr sz="2800" spc="-1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30" dirty="0">
                <a:latin typeface="Times New Roman"/>
                <a:cs typeface="Times New Roman"/>
              </a:rPr>
              <a:t>Aα</a:t>
            </a:r>
            <a:r>
              <a:rPr sz="2775" spc="195" baseline="-31531" dirty="0">
                <a:latin typeface="Times New Roman"/>
                <a:cs typeface="Times New Roman"/>
              </a:rPr>
              <a:t>1</a:t>
            </a:r>
            <a:r>
              <a:rPr sz="2800" spc="130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Aα</a:t>
            </a:r>
            <a:r>
              <a:rPr sz="2775" spc="337" baseline="-31531" dirty="0">
                <a:latin typeface="Times New Roman"/>
                <a:cs typeface="Times New Roman"/>
              </a:rPr>
              <a:t>2</a:t>
            </a:r>
            <a:r>
              <a:rPr sz="2800" spc="225" dirty="0">
                <a:latin typeface="Times New Roman"/>
                <a:cs typeface="Times New Roman"/>
              </a:rPr>
              <a:t>|…|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Aα</a:t>
            </a:r>
            <a:r>
              <a:rPr sz="2775" spc="225" baseline="-31531" dirty="0">
                <a:latin typeface="Times New Roman"/>
                <a:cs typeface="Times New Roman"/>
              </a:rPr>
              <a:t>n</a:t>
            </a:r>
            <a:r>
              <a:rPr sz="2800" spc="150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β</a:t>
            </a:r>
            <a:r>
              <a:rPr sz="2775" spc="-82" baseline="-31531" dirty="0">
                <a:latin typeface="Times New Roman"/>
                <a:cs typeface="Times New Roman"/>
              </a:rPr>
              <a:t>1</a:t>
            </a:r>
            <a:r>
              <a:rPr sz="2775" spc="352" baseline="-31531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β</a:t>
            </a:r>
            <a:r>
              <a:rPr sz="2775" spc="-82" baseline="-31531" dirty="0">
                <a:latin typeface="Times New Roman"/>
                <a:cs typeface="Times New Roman"/>
              </a:rPr>
              <a:t>2</a:t>
            </a:r>
            <a:r>
              <a:rPr sz="2775" spc="345" baseline="-31531" dirty="0">
                <a:latin typeface="Times New Roman"/>
                <a:cs typeface="Times New Roman"/>
              </a:rPr>
              <a:t> </a:t>
            </a:r>
            <a:r>
              <a:rPr sz="2800" spc="835">
                <a:latin typeface="Times New Roman"/>
                <a:cs typeface="Times New Roman"/>
              </a:rPr>
              <a:t>|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415" smtClean="0">
                <a:latin typeface="Times New Roman"/>
                <a:cs typeface="Times New Roman"/>
              </a:rPr>
              <a:t>…|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-30">
                <a:latin typeface="Times New Roman"/>
                <a:cs typeface="Times New Roman"/>
              </a:rPr>
              <a:t>β</a:t>
            </a:r>
            <a:r>
              <a:rPr sz="2775" spc="-44" baseline="-31531">
                <a:latin typeface="Times New Roman"/>
                <a:cs typeface="Times New Roman"/>
              </a:rPr>
              <a:t>m  </a:t>
            </a:r>
            <a:endParaRPr lang="en-US" sz="2775" spc="-44" baseline="-31531" dirty="0" smtClean="0">
              <a:latin typeface="Times New Roman"/>
              <a:cs typeface="Times New Roman"/>
            </a:endParaRPr>
          </a:p>
          <a:p>
            <a:pPr marL="20827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tabLst>
                <a:tab pos="208279" algn="l"/>
                <a:tab pos="2357755" algn="l"/>
                <a:tab pos="4535170" algn="l"/>
              </a:tabLst>
            </a:pPr>
            <a:r>
              <a:rPr lang="en-US" sz="2775" spc="-44" baseline="-31531" dirty="0" smtClean="0">
                <a:latin typeface="Times New Roman"/>
                <a:cs typeface="Times New Roman"/>
              </a:rPr>
              <a:t> </a:t>
            </a:r>
            <a:r>
              <a:rPr sz="2800" spc="-140" smtClean="0">
                <a:latin typeface="Times New Roman"/>
                <a:cs typeface="Times New Roman"/>
              </a:rPr>
              <a:t>we </a:t>
            </a:r>
            <a:r>
              <a:rPr sz="2800" spc="-65" dirty="0">
                <a:latin typeface="Times New Roman"/>
                <a:cs typeface="Times New Roman"/>
              </a:rPr>
              <a:t>replace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0">
                <a:latin typeface="Times New Roman"/>
                <a:cs typeface="Times New Roman"/>
              </a:rPr>
              <a:t>A-production</a:t>
            </a:r>
            <a:r>
              <a:rPr sz="2800" spc="190">
                <a:latin typeface="Times New Roman"/>
                <a:cs typeface="Times New Roman"/>
              </a:rPr>
              <a:t> </a:t>
            </a:r>
            <a:r>
              <a:rPr sz="2800" spc="-125" smtClean="0">
                <a:latin typeface="Times New Roman"/>
                <a:cs typeface="Times New Roman"/>
              </a:rPr>
              <a:t>by</a:t>
            </a:r>
            <a:endParaRPr lang="en-US" sz="2800" spc="-125" dirty="0" smtClean="0">
              <a:latin typeface="Times New Roman"/>
              <a:cs typeface="Times New Roman"/>
            </a:endParaRPr>
          </a:p>
          <a:p>
            <a:pPr marL="20827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tabLst>
                <a:tab pos="208279" algn="l"/>
                <a:tab pos="2357755" algn="l"/>
                <a:tab pos="4535170" algn="l"/>
              </a:tabLst>
            </a:pPr>
            <a:r>
              <a:rPr lang="en-US" sz="2800" spc="-130" dirty="0" smtClean="0">
                <a:latin typeface="Times New Roman"/>
                <a:cs typeface="Times New Roman"/>
              </a:rPr>
              <a:t>        </a:t>
            </a:r>
            <a:r>
              <a:rPr sz="2800" spc="-130" smtClean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20" dirty="0">
                <a:latin typeface="Times New Roman"/>
                <a:cs typeface="Times New Roman"/>
              </a:rPr>
              <a:t>β</a:t>
            </a:r>
            <a:r>
              <a:rPr sz="2775" spc="179" baseline="-31531" dirty="0">
                <a:latin typeface="Times New Roman"/>
                <a:cs typeface="Times New Roman"/>
              </a:rPr>
              <a:t>1</a:t>
            </a:r>
            <a:r>
              <a:rPr sz="2800" spc="120" dirty="0">
                <a:latin typeface="Times New Roman"/>
                <a:cs typeface="Times New Roman"/>
              </a:rPr>
              <a:t>A</a:t>
            </a:r>
            <a:r>
              <a:rPr sz="2800" i="1" spc="120" dirty="0">
                <a:latin typeface="Times New Roman"/>
                <a:cs typeface="Times New Roman"/>
              </a:rPr>
              <a:t>'</a:t>
            </a:r>
            <a:r>
              <a:rPr sz="2800" spc="120" dirty="0">
                <a:latin typeface="Times New Roman"/>
                <a:cs typeface="Times New Roman"/>
              </a:rPr>
              <a:t>| </a:t>
            </a:r>
            <a:r>
              <a:rPr sz="2800" spc="114" dirty="0">
                <a:latin typeface="Times New Roman"/>
                <a:cs typeface="Times New Roman"/>
              </a:rPr>
              <a:t>β</a:t>
            </a:r>
            <a:r>
              <a:rPr sz="2775" spc="172" baseline="-31531" dirty="0">
                <a:latin typeface="Times New Roman"/>
                <a:cs typeface="Times New Roman"/>
              </a:rPr>
              <a:t>2</a:t>
            </a:r>
            <a:r>
              <a:rPr sz="2800" spc="114" dirty="0">
                <a:latin typeface="Times New Roman"/>
                <a:cs typeface="Times New Roman"/>
              </a:rPr>
              <a:t>A</a:t>
            </a:r>
            <a:r>
              <a:rPr sz="2800" i="1" spc="114" dirty="0">
                <a:latin typeface="Times New Roman"/>
                <a:cs typeface="Times New Roman"/>
              </a:rPr>
              <a:t>'</a:t>
            </a:r>
            <a:r>
              <a:rPr sz="2800" spc="114" dirty="0">
                <a:latin typeface="Times New Roman"/>
                <a:cs typeface="Times New Roman"/>
              </a:rPr>
              <a:t>|…|β</a:t>
            </a:r>
            <a:r>
              <a:rPr sz="2775" spc="172" baseline="-31531" dirty="0">
                <a:latin typeface="Times New Roman"/>
                <a:cs typeface="Times New Roman"/>
              </a:rPr>
              <a:t>m</a:t>
            </a:r>
            <a:r>
              <a:rPr sz="2800" spc="114" dirty="0">
                <a:latin typeface="Times New Roman"/>
                <a:cs typeface="Times New Roman"/>
              </a:rPr>
              <a:t>A</a:t>
            </a:r>
            <a:r>
              <a:rPr sz="2800" i="1" spc="114">
                <a:latin typeface="Times New Roman"/>
                <a:cs typeface="Times New Roman"/>
              </a:rPr>
              <a:t>'  </a:t>
            </a:r>
            <a:endParaRPr lang="en-US" sz="2800" i="1" spc="114" dirty="0" smtClean="0">
              <a:latin typeface="Times New Roman"/>
              <a:cs typeface="Times New Roman"/>
            </a:endParaRPr>
          </a:p>
          <a:p>
            <a:pPr marL="20827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tabLst>
                <a:tab pos="208279" algn="l"/>
                <a:tab pos="2357755" algn="l"/>
                <a:tab pos="4535170" algn="l"/>
              </a:tabLst>
            </a:pPr>
            <a:r>
              <a:rPr lang="en-US" sz="2800" spc="-60" dirty="0" smtClean="0">
                <a:latin typeface="Times New Roman"/>
                <a:cs typeface="Times New Roman"/>
              </a:rPr>
              <a:t>       </a:t>
            </a:r>
            <a:r>
              <a:rPr sz="2800" spc="-60" smtClean="0">
                <a:latin typeface="Times New Roman"/>
                <a:cs typeface="Times New Roman"/>
              </a:rPr>
              <a:t>A</a:t>
            </a:r>
            <a:r>
              <a:rPr sz="2800" i="1" spc="-60" dirty="0">
                <a:latin typeface="Times New Roman"/>
                <a:cs typeface="Times New Roman"/>
              </a:rPr>
              <a:t>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05" dirty="0">
                <a:latin typeface="Times New Roman"/>
                <a:cs typeface="Times New Roman"/>
              </a:rPr>
              <a:t>α</a:t>
            </a:r>
            <a:r>
              <a:rPr sz="2775" spc="157" baseline="-31531" dirty="0">
                <a:latin typeface="Times New Roman"/>
                <a:cs typeface="Times New Roman"/>
              </a:rPr>
              <a:t>1</a:t>
            </a:r>
            <a:r>
              <a:rPr sz="2800" spc="105" dirty="0">
                <a:latin typeface="Times New Roman"/>
                <a:cs typeface="Times New Roman"/>
              </a:rPr>
              <a:t>A</a:t>
            </a:r>
            <a:r>
              <a:rPr sz="2800" i="1" spc="105" dirty="0">
                <a:latin typeface="Times New Roman"/>
                <a:cs typeface="Times New Roman"/>
              </a:rPr>
              <a:t>'</a:t>
            </a:r>
            <a:r>
              <a:rPr sz="2800" spc="105" dirty="0">
                <a:latin typeface="Times New Roman"/>
                <a:cs typeface="Times New Roman"/>
              </a:rPr>
              <a:t>| </a:t>
            </a:r>
            <a:r>
              <a:rPr sz="2800" spc="195" dirty="0">
                <a:latin typeface="Times New Roman"/>
                <a:cs typeface="Times New Roman"/>
              </a:rPr>
              <a:t>α</a:t>
            </a:r>
            <a:r>
              <a:rPr sz="2775" spc="292" baseline="-31531" dirty="0">
                <a:latin typeface="Times New Roman"/>
                <a:cs typeface="Times New Roman"/>
              </a:rPr>
              <a:t>2</a:t>
            </a:r>
            <a:r>
              <a:rPr sz="2800" spc="195" dirty="0">
                <a:latin typeface="Times New Roman"/>
                <a:cs typeface="Times New Roman"/>
              </a:rPr>
              <a:t>A</a:t>
            </a:r>
            <a:r>
              <a:rPr sz="2800" i="1" spc="195" dirty="0">
                <a:latin typeface="Times New Roman"/>
                <a:cs typeface="Times New Roman"/>
              </a:rPr>
              <a:t>'</a:t>
            </a:r>
            <a:r>
              <a:rPr sz="2800" spc="195" dirty="0">
                <a:latin typeface="Times New Roman"/>
                <a:cs typeface="Times New Roman"/>
              </a:rPr>
              <a:t>|…|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α</a:t>
            </a:r>
            <a:r>
              <a:rPr sz="2775" spc="120" baseline="-31531" dirty="0">
                <a:latin typeface="Times New Roman"/>
                <a:cs typeface="Times New Roman"/>
              </a:rPr>
              <a:t>n</a:t>
            </a:r>
            <a:r>
              <a:rPr sz="2800" spc="80" dirty="0">
                <a:latin typeface="Times New Roman"/>
                <a:cs typeface="Times New Roman"/>
              </a:rPr>
              <a:t>A</a:t>
            </a:r>
            <a:r>
              <a:rPr sz="2800" i="1" spc="80" dirty="0">
                <a:latin typeface="Times New Roman"/>
                <a:cs typeface="Times New Roman"/>
              </a:rPr>
              <a:t>'</a:t>
            </a:r>
            <a:r>
              <a:rPr sz="2800" spc="80" dirty="0">
                <a:latin typeface="Times New Roman"/>
                <a:cs typeface="Times New Roman"/>
              </a:rPr>
              <a:t>|ε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533400"/>
            <a:ext cx="78638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5" dirty="0">
                <a:solidFill>
                  <a:srgbClr val="262626"/>
                </a:solidFill>
              </a:rPr>
              <a:t>Removing </a:t>
            </a:r>
            <a:r>
              <a:rPr sz="4800" spc="-85" dirty="0">
                <a:solidFill>
                  <a:srgbClr val="262626"/>
                </a:solidFill>
              </a:rPr>
              <a:t>Left</a:t>
            </a:r>
            <a:r>
              <a:rPr sz="4800" spc="90" dirty="0">
                <a:solidFill>
                  <a:srgbClr val="262626"/>
                </a:solidFill>
              </a:rPr>
              <a:t> </a:t>
            </a:r>
            <a:r>
              <a:rPr sz="4800" spc="-105" dirty="0">
                <a:solidFill>
                  <a:srgbClr val="262626"/>
                </a:solidFill>
              </a:rPr>
              <a:t>Recursion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40080" y="1828802"/>
            <a:ext cx="932688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(Note that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resulting </a:t>
            </a:r>
            <a:r>
              <a:rPr sz="2800" spc="-55" dirty="0">
                <a:latin typeface="Times New Roman"/>
                <a:cs typeface="Times New Roman"/>
              </a:rPr>
              <a:t>non-left-recursive grammar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90" dirty="0">
                <a:latin typeface="Times New Roman"/>
                <a:cs typeface="Times New Roman"/>
              </a:rPr>
              <a:t>have  </a:t>
            </a:r>
            <a:r>
              <a:rPr sz="2800" spc="-35" dirty="0">
                <a:latin typeface="Times New Roman"/>
                <a:cs typeface="Times New Roman"/>
              </a:rPr>
              <a:t>ε–productions)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25" dirty="0">
                <a:latin typeface="Times New Roman"/>
                <a:cs typeface="Times New Roman"/>
              </a:rPr>
              <a:t>Input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25" dirty="0">
                <a:latin typeface="Times New Roman"/>
                <a:cs typeface="Times New Roman"/>
              </a:rPr>
              <a:t>Grammar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30" dirty="0">
                <a:latin typeface="Times New Roman"/>
                <a:cs typeface="Times New Roman"/>
              </a:rPr>
              <a:t>Output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55" dirty="0">
                <a:latin typeface="Times New Roman"/>
                <a:cs typeface="Times New Roman"/>
              </a:rPr>
              <a:t>Equivalent grammar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55" dirty="0">
                <a:latin typeface="Times New Roman"/>
                <a:cs typeface="Times New Roman"/>
              </a:rPr>
              <a:t>left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recursion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62002"/>
            <a:ext cx="10058400" cy="440569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2400" spc="-50" dirty="0">
                <a:latin typeface="Times New Roman"/>
                <a:cs typeface="Times New Roman"/>
              </a:rPr>
              <a:t>Arrange </a:t>
            </a:r>
            <a:r>
              <a:rPr sz="2400" spc="25" dirty="0">
                <a:latin typeface="Times New Roman"/>
                <a:cs typeface="Times New Roman"/>
              </a:rPr>
              <a:t>non </a:t>
            </a:r>
            <a:r>
              <a:rPr sz="2400" spc="-50" dirty="0">
                <a:latin typeface="Times New Roman"/>
                <a:cs typeface="Times New Roman"/>
              </a:rPr>
              <a:t>terminals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40" dirty="0">
                <a:latin typeface="Times New Roman"/>
                <a:cs typeface="Times New Roman"/>
              </a:rPr>
              <a:t>some </a:t>
            </a:r>
            <a:r>
              <a:rPr sz="2400" spc="-15" dirty="0">
                <a:latin typeface="Times New Roman"/>
                <a:cs typeface="Times New Roman"/>
              </a:rPr>
              <a:t>order </a:t>
            </a:r>
            <a:r>
              <a:rPr sz="2400" spc="-70" dirty="0">
                <a:latin typeface="Times New Roman"/>
                <a:cs typeface="Times New Roman"/>
              </a:rPr>
              <a:t>A</a:t>
            </a:r>
            <a:r>
              <a:rPr sz="2400" spc="-104" baseline="-31531" dirty="0">
                <a:latin typeface="Times New Roman"/>
                <a:cs typeface="Times New Roman"/>
              </a:rPr>
              <a:t>1</a:t>
            </a:r>
            <a:r>
              <a:rPr sz="2400" spc="-70" dirty="0">
                <a:latin typeface="Times New Roman"/>
                <a:cs typeface="Times New Roman"/>
              </a:rPr>
              <a:t>, </a:t>
            </a:r>
            <a:r>
              <a:rPr sz="2400" spc="-90" dirty="0">
                <a:latin typeface="Times New Roman"/>
                <a:cs typeface="Times New Roman"/>
              </a:rPr>
              <a:t>A</a:t>
            </a:r>
            <a:r>
              <a:rPr sz="2400" spc="-135" baseline="-31531" dirty="0">
                <a:latin typeface="Times New Roman"/>
                <a:cs typeface="Times New Roman"/>
              </a:rPr>
              <a:t>2</a:t>
            </a:r>
            <a:r>
              <a:rPr sz="2400" spc="-90" dirty="0">
                <a:latin typeface="Times New Roman"/>
                <a:cs typeface="Times New Roman"/>
              </a:rPr>
              <a:t>, </a:t>
            </a:r>
            <a:r>
              <a:rPr sz="2400" spc="-45" dirty="0">
                <a:latin typeface="Times New Roman"/>
                <a:cs typeface="Times New Roman"/>
              </a:rPr>
              <a:t>…….,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spc="-75" baseline="-31531" dirty="0">
                <a:latin typeface="Times New Roman"/>
                <a:cs typeface="Times New Roman"/>
              </a:rPr>
              <a:t>n</a:t>
            </a:r>
            <a:endParaRPr sz="2400" baseline="-3153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2400" b="1" spc="-100" dirty="0">
                <a:latin typeface="Times New Roman"/>
                <a:cs typeface="Times New Roman"/>
              </a:rPr>
              <a:t>for </a:t>
            </a:r>
            <a:r>
              <a:rPr sz="2400" spc="20" dirty="0">
                <a:latin typeface="Times New Roman"/>
                <a:cs typeface="Times New Roman"/>
              </a:rPr>
              <a:t>i=1 </a:t>
            </a:r>
            <a:r>
              <a:rPr sz="2400" spc="30" dirty="0">
                <a:latin typeface="Times New Roman"/>
                <a:cs typeface="Times New Roman"/>
              </a:rPr>
              <a:t>to </a:t>
            </a:r>
            <a:r>
              <a:rPr sz="2400" spc="25" dirty="0">
                <a:latin typeface="Times New Roman"/>
                <a:cs typeface="Times New Roman"/>
              </a:rPr>
              <a:t>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900"/>
              </a:spcBef>
            </a:pPr>
            <a:r>
              <a:rPr sz="2400" b="1" spc="-100" dirty="0">
                <a:latin typeface="Times New Roman"/>
                <a:cs typeface="Times New Roman"/>
              </a:rPr>
              <a:t>for </a:t>
            </a:r>
            <a:r>
              <a:rPr sz="2400" spc="20" dirty="0">
                <a:latin typeface="Times New Roman"/>
                <a:cs typeface="Times New Roman"/>
              </a:rPr>
              <a:t>j=1 </a:t>
            </a:r>
            <a:r>
              <a:rPr sz="2400" spc="30" dirty="0">
                <a:latin typeface="Times New Roman"/>
                <a:cs typeface="Times New Roman"/>
              </a:rPr>
              <a:t>to </a:t>
            </a:r>
            <a:r>
              <a:rPr sz="2400" spc="-95" dirty="0">
                <a:latin typeface="Times New Roman"/>
                <a:cs typeface="Times New Roman"/>
              </a:rPr>
              <a:t>i-1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951865" marR="30480">
              <a:lnSpc>
                <a:spcPct val="126800"/>
              </a:lnSpc>
              <a:tabLst>
                <a:tab pos="4767580" algn="l"/>
              </a:tabLst>
            </a:pPr>
            <a:r>
              <a:rPr sz="2400" spc="-65" dirty="0">
                <a:latin typeface="Times New Roman"/>
                <a:cs typeface="Times New Roman"/>
              </a:rPr>
              <a:t>replace </a:t>
            </a:r>
            <a:r>
              <a:rPr sz="2400" spc="-7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>
                <a:latin typeface="Times New Roman"/>
                <a:cs typeface="Times New Roman"/>
              </a:rPr>
              <a:t>production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the </a:t>
            </a:r>
            <a:r>
              <a:rPr sz="2400" spc="15" dirty="0">
                <a:latin typeface="Times New Roman"/>
                <a:cs typeface="Times New Roman"/>
              </a:rPr>
              <a:t>form </a:t>
            </a:r>
            <a:r>
              <a:rPr sz="2400" spc="-85" dirty="0">
                <a:latin typeface="Times New Roman"/>
                <a:cs typeface="Times New Roman"/>
              </a:rPr>
              <a:t>A</a:t>
            </a:r>
            <a:r>
              <a:rPr sz="2400" spc="-127" baseline="-3153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10" dirty="0">
                <a:latin typeface="Times New Roman"/>
                <a:cs typeface="Times New Roman"/>
              </a:rPr>
              <a:t>A</a:t>
            </a:r>
            <a:r>
              <a:rPr sz="2400" spc="-165" baseline="-31531" dirty="0">
                <a:latin typeface="Times New Roman"/>
                <a:cs typeface="Times New Roman"/>
              </a:rPr>
              <a:t>j </a:t>
            </a:r>
            <a:r>
              <a:rPr sz="2400" spc="-85" dirty="0">
                <a:latin typeface="Times New Roman"/>
                <a:cs typeface="Times New Roman"/>
              </a:rPr>
              <a:t>γ </a:t>
            </a:r>
            <a:r>
              <a:rPr sz="2400" spc="-125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productions  </a:t>
            </a:r>
            <a:r>
              <a:rPr sz="2400" spc="-110" dirty="0">
                <a:latin typeface="Times New Roman"/>
                <a:cs typeface="Times New Roman"/>
              </a:rPr>
              <a:t>A</a:t>
            </a:r>
            <a:r>
              <a:rPr sz="2400" spc="-165" baseline="-3153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85" dirty="0">
                <a:latin typeface="Times New Roman"/>
                <a:cs typeface="Times New Roman"/>
              </a:rPr>
              <a:t>α</a:t>
            </a:r>
            <a:r>
              <a:rPr sz="2400" spc="-127" baseline="-31531" dirty="0">
                <a:latin typeface="Times New Roman"/>
                <a:cs typeface="Times New Roman"/>
              </a:rPr>
              <a:t>1 </a:t>
            </a:r>
            <a:r>
              <a:rPr sz="2400" spc="-85" dirty="0">
                <a:latin typeface="Times New Roman"/>
                <a:cs typeface="Times New Roman"/>
              </a:rPr>
              <a:t>γ </a:t>
            </a:r>
            <a:r>
              <a:rPr sz="2400" spc="300" dirty="0">
                <a:latin typeface="Times New Roman"/>
                <a:cs typeface="Times New Roman"/>
              </a:rPr>
              <a:t>|…..| </a:t>
            </a:r>
            <a:r>
              <a:rPr sz="2400" spc="-85" dirty="0">
                <a:latin typeface="Times New Roman"/>
                <a:cs typeface="Times New Roman"/>
              </a:rPr>
              <a:t>α</a:t>
            </a:r>
            <a:r>
              <a:rPr sz="2400" spc="-127" baseline="-31531" dirty="0">
                <a:latin typeface="Times New Roman"/>
                <a:cs typeface="Times New Roman"/>
              </a:rPr>
              <a:t>k</a:t>
            </a:r>
            <a:r>
              <a:rPr sz="2400" spc="-97" baseline="-31531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γ,</a:t>
            </a:r>
            <a:endParaRPr sz="2400">
              <a:latin typeface="Times New Roman"/>
              <a:cs typeface="Times New Roman"/>
            </a:endParaRPr>
          </a:p>
          <a:p>
            <a:pPr marL="951865">
              <a:lnSpc>
                <a:spcPct val="100000"/>
              </a:lnSpc>
              <a:spcBef>
                <a:spcPts val="900"/>
              </a:spcBef>
            </a:pPr>
            <a:r>
              <a:rPr sz="2400" spc="-60" dirty="0">
                <a:latin typeface="Times New Roman"/>
                <a:cs typeface="Times New Roman"/>
              </a:rPr>
              <a:t>where 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157" baseline="-31531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185" dirty="0">
                <a:latin typeface="Times New Roman"/>
                <a:cs typeface="Times New Roman"/>
              </a:rPr>
              <a:t>α</a:t>
            </a:r>
            <a:r>
              <a:rPr sz="2400" spc="277" baseline="-31531" dirty="0">
                <a:latin typeface="Times New Roman"/>
                <a:cs typeface="Times New Roman"/>
              </a:rPr>
              <a:t>1</a:t>
            </a:r>
            <a:r>
              <a:rPr sz="2400" spc="185" dirty="0">
                <a:latin typeface="Times New Roman"/>
                <a:cs typeface="Times New Roman"/>
              </a:rPr>
              <a:t>|…..| </a:t>
            </a:r>
            <a:r>
              <a:rPr sz="2400" spc="-85" dirty="0">
                <a:latin typeface="Times New Roman"/>
                <a:cs typeface="Times New Roman"/>
              </a:rPr>
              <a:t>α</a:t>
            </a:r>
            <a:r>
              <a:rPr sz="2400" spc="-127" baseline="-31531" dirty="0">
                <a:latin typeface="Times New Roman"/>
                <a:cs typeface="Times New Roman"/>
              </a:rPr>
              <a:t>k </a:t>
            </a:r>
            <a:r>
              <a:rPr sz="2400" spc="-65" dirty="0">
                <a:latin typeface="Times New Roman"/>
                <a:cs typeface="Times New Roman"/>
              </a:rPr>
              <a:t>are </a:t>
            </a:r>
            <a:r>
              <a:rPr sz="2400" spc="-130" dirty="0">
                <a:latin typeface="Times New Roman"/>
                <a:cs typeface="Times New Roman"/>
              </a:rPr>
              <a:t>all </a:t>
            </a:r>
            <a:r>
              <a:rPr sz="2400" spc="-15" dirty="0">
                <a:latin typeface="Times New Roman"/>
                <a:cs typeface="Times New Roman"/>
              </a:rPr>
              <a:t>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</a:t>
            </a:r>
            <a:r>
              <a:rPr sz="2400" spc="-52" baseline="-31531" dirty="0">
                <a:latin typeface="Times New Roman"/>
                <a:cs typeface="Times New Roman"/>
              </a:rPr>
              <a:t>j</a:t>
            </a:r>
            <a:r>
              <a:rPr sz="2400" spc="-35" dirty="0">
                <a:latin typeface="Times New Roman"/>
                <a:cs typeface="Times New Roman"/>
              </a:rPr>
              <a:t>-productions</a:t>
            </a:r>
            <a:endParaRPr sz="24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900"/>
              </a:spcBef>
            </a:pPr>
            <a:r>
              <a:rPr sz="2400" b="1" spc="10" dirty="0">
                <a:latin typeface="Times New Roman"/>
                <a:cs typeface="Times New Roman"/>
              </a:rPr>
              <a:t>end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900"/>
              </a:spcBef>
            </a:pPr>
            <a:r>
              <a:rPr sz="2400" spc="-75" dirty="0">
                <a:latin typeface="Times New Roman"/>
                <a:cs typeface="Times New Roman"/>
              </a:rPr>
              <a:t>eliminate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immediate </a:t>
            </a:r>
            <a:r>
              <a:rPr sz="2400" spc="-55" dirty="0">
                <a:latin typeface="Times New Roman"/>
                <a:cs typeface="Times New Roman"/>
              </a:rPr>
              <a:t>left </a:t>
            </a:r>
            <a:r>
              <a:rPr sz="2400" spc="-45" dirty="0">
                <a:latin typeface="Times New Roman"/>
                <a:cs typeface="Times New Roman"/>
              </a:rPr>
              <a:t>recursions </a:t>
            </a:r>
            <a:r>
              <a:rPr sz="2400" spc="-50" dirty="0">
                <a:latin typeface="Times New Roman"/>
                <a:cs typeface="Times New Roman"/>
              </a:rPr>
              <a:t>among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</a:t>
            </a:r>
            <a:r>
              <a:rPr sz="2400" spc="-52" baseline="-31531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-productions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2400" b="1" spc="10" dirty="0">
                <a:latin typeface="Times New Roman"/>
                <a:cs typeface="Times New Roman"/>
              </a:rPr>
              <a:t>end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" y="457202"/>
            <a:ext cx="9692640" cy="584018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20" dirty="0">
                <a:latin typeface="Times New Roman"/>
                <a:cs typeface="Times New Roman"/>
              </a:rPr>
              <a:t>Aa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05" dirty="0">
                <a:latin typeface="Times New Roman"/>
                <a:cs typeface="Times New Roman"/>
              </a:rPr>
              <a:t>Ac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Sd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240" smtClean="0">
                <a:latin typeface="Times New Roman"/>
                <a:cs typeface="Times New Roman"/>
              </a:rPr>
              <a:t>We</a:t>
            </a:r>
            <a:r>
              <a:rPr lang="en-US" sz="2800" spc="-240" dirty="0" smtClean="0">
                <a:latin typeface="Times New Roman"/>
                <a:cs typeface="Times New Roman"/>
              </a:rPr>
              <a:t> </a:t>
            </a:r>
            <a:r>
              <a:rPr sz="2800" spc="-240" smtClean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order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25" dirty="0">
                <a:latin typeface="Times New Roman"/>
                <a:cs typeface="Times New Roman"/>
              </a:rPr>
              <a:t>non </a:t>
            </a:r>
            <a:r>
              <a:rPr sz="2800" spc="-50" dirty="0">
                <a:latin typeface="Times New Roman"/>
                <a:cs typeface="Times New Roman"/>
              </a:rPr>
              <a:t>terminals </a:t>
            </a:r>
            <a:r>
              <a:rPr sz="2800" spc="-210" dirty="0">
                <a:latin typeface="Times New Roman"/>
                <a:cs typeface="Times New Roman"/>
              </a:rPr>
              <a:t>S, </a:t>
            </a:r>
            <a:r>
              <a:rPr sz="2800" spc="-110" dirty="0">
                <a:latin typeface="Times New Roman"/>
                <a:cs typeface="Times New Roman"/>
              </a:rPr>
              <a:t>A. </a:t>
            </a:r>
            <a:r>
              <a:rPr sz="2800" spc="-20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60" dirty="0">
                <a:latin typeface="Times New Roman"/>
                <a:cs typeface="Times New Roman"/>
              </a:rPr>
              <a:t>immediate </a:t>
            </a:r>
            <a:r>
              <a:rPr sz="2800" spc="-55">
                <a:latin typeface="Times New Roman"/>
                <a:cs typeface="Times New Roman"/>
              </a:rPr>
              <a:t>left </a:t>
            </a:r>
            <a:endParaRPr lang="en-US" sz="2800" spc="-5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45" smtClean="0">
                <a:latin typeface="Times New Roman"/>
                <a:cs typeface="Times New Roman"/>
              </a:rPr>
              <a:t>recursion  </a:t>
            </a:r>
            <a:r>
              <a:rPr sz="2800" spc="-50" dirty="0">
                <a:latin typeface="Times New Roman"/>
                <a:cs typeface="Times New Roman"/>
              </a:rPr>
              <a:t>among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S-productions, </a:t>
            </a:r>
            <a:r>
              <a:rPr sz="2800" spc="-25" dirty="0">
                <a:latin typeface="Times New Roman"/>
                <a:cs typeface="Times New Roman"/>
              </a:rPr>
              <a:t>so nothing </a:t>
            </a:r>
            <a:r>
              <a:rPr sz="2800" spc="-25">
                <a:latin typeface="Times New Roman"/>
                <a:cs typeface="Times New Roman"/>
              </a:rPr>
              <a:t>happens </a:t>
            </a:r>
            <a:endParaRPr lang="en-US" sz="2800" spc="-2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0" smtClean="0">
                <a:latin typeface="Times New Roman"/>
                <a:cs typeface="Times New Roman"/>
              </a:rPr>
              <a:t>during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outer loop 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40" dirty="0">
                <a:latin typeface="Times New Roman"/>
                <a:cs typeface="Times New Roman"/>
              </a:rPr>
              <a:t>i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4079875">
              <a:lnSpc>
                <a:spcPct val="126800"/>
              </a:lnSpc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140" dirty="0">
                <a:latin typeface="Times New Roman"/>
                <a:cs typeface="Times New Roman"/>
              </a:rPr>
              <a:t>i </a:t>
            </a:r>
            <a:r>
              <a:rPr sz="2800" spc="285" dirty="0">
                <a:latin typeface="Times New Roman"/>
                <a:cs typeface="Times New Roman"/>
              </a:rPr>
              <a:t>= </a:t>
            </a:r>
            <a:r>
              <a:rPr sz="2800" spc="-90" dirty="0">
                <a:latin typeface="Times New Roman"/>
                <a:cs typeface="Times New Roman"/>
              </a:rPr>
              <a:t>2,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35" dirty="0">
                <a:latin typeface="Times New Roman"/>
                <a:cs typeface="Times New Roman"/>
              </a:rPr>
              <a:t>substitute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220">
                <a:latin typeface="Times New Roman"/>
                <a:cs typeface="Times New Roman"/>
              </a:rPr>
              <a:t>S </a:t>
            </a:r>
            <a:r>
              <a:rPr lang="en-US" sz="2800" spc="-220" dirty="0" err="1" smtClean="0">
                <a:latin typeface="Times New Roman"/>
                <a:cs typeface="Times New Roman"/>
              </a:rPr>
              <a:t>i</a:t>
            </a:r>
            <a:r>
              <a:rPr sz="2800" spc="-55" smtClean="0">
                <a:latin typeface="Times New Roman"/>
                <a:cs typeface="Times New Roman"/>
              </a:rPr>
              <a:t>n </a:t>
            </a:r>
            <a:r>
              <a:rPr sz="2800" spc="-130" smtClean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0" dirty="0">
                <a:latin typeface="Times New Roman"/>
                <a:cs typeface="Times New Roman"/>
              </a:rPr>
              <a:t>Sd  </a:t>
            </a:r>
            <a:r>
              <a:rPr sz="2800" spc="-90" dirty="0">
                <a:latin typeface="Times New Roman"/>
                <a:cs typeface="Times New Roman"/>
              </a:rPr>
              <a:t>Replace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0" dirty="0">
                <a:latin typeface="Times New Roman"/>
                <a:cs typeface="Times New Roman"/>
              </a:rPr>
              <a:t>Sd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85" dirty="0">
                <a:latin typeface="Times New Roman"/>
                <a:cs typeface="Times New Roman"/>
              </a:rPr>
              <a:t>Aad </a:t>
            </a:r>
            <a:r>
              <a:rPr sz="2800" spc="835" dirty="0">
                <a:latin typeface="Times New Roman"/>
                <a:cs typeface="Times New Roman"/>
              </a:rPr>
              <a:t>| </a:t>
            </a:r>
            <a:r>
              <a:rPr sz="2800" spc="5" dirty="0">
                <a:latin typeface="Times New Roman"/>
                <a:cs typeface="Times New Roman"/>
              </a:rPr>
              <a:t>bd  </a:t>
            </a: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we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have,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05" dirty="0">
                <a:latin typeface="Times New Roman"/>
                <a:cs typeface="Times New Roman"/>
              </a:rPr>
              <a:t>Ac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Aad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bd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520" y="685802"/>
            <a:ext cx="10678480" cy="440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9035">
              <a:lnSpc>
                <a:spcPct val="126800"/>
              </a:lnSpc>
              <a:spcBef>
                <a:spcPts val="100"/>
              </a:spcBef>
            </a:pPr>
            <a:r>
              <a:rPr sz="2800" spc="-110" dirty="0">
                <a:latin typeface="Times New Roman"/>
                <a:cs typeface="Times New Roman"/>
              </a:rPr>
              <a:t>Now, </a:t>
            </a:r>
            <a:r>
              <a:rPr sz="2800" spc="-60" dirty="0">
                <a:latin typeface="Times New Roman"/>
                <a:cs typeface="Times New Roman"/>
              </a:rPr>
              <a:t>remove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immediate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45">
                <a:latin typeface="Times New Roman"/>
                <a:cs typeface="Times New Roman"/>
              </a:rPr>
              <a:t>recursions  </a:t>
            </a:r>
            <a:endParaRPr lang="en-US" sz="2800" spc="-45" dirty="0" smtClean="0">
              <a:latin typeface="Times New Roman"/>
              <a:cs typeface="Times New Roman"/>
            </a:endParaRPr>
          </a:p>
          <a:p>
            <a:pPr marL="12700" marR="2439035">
              <a:lnSpc>
                <a:spcPct val="126800"/>
              </a:lnSpc>
              <a:spcBef>
                <a:spcPts val="100"/>
              </a:spcBef>
            </a:pPr>
            <a:r>
              <a:rPr sz="2800" spc="-130" smtClean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25" dirty="0">
                <a:latin typeface="Times New Roman"/>
                <a:cs typeface="Times New Roman"/>
              </a:rPr>
              <a:t>bdA</a:t>
            </a:r>
            <a:r>
              <a:rPr sz="2800" i="1" spc="-25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εA</a:t>
            </a:r>
            <a:r>
              <a:rPr sz="2800" i="1" spc="-85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395" dirty="0">
                <a:latin typeface="Times New Roman"/>
                <a:cs typeface="Times New Roman"/>
              </a:rPr>
              <a:t>A’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65" dirty="0">
                <a:latin typeface="Times New Roman"/>
                <a:cs typeface="Times New Roman"/>
              </a:rPr>
              <a:t>cA</a:t>
            </a:r>
            <a:r>
              <a:rPr sz="2800" i="1" spc="-65" dirty="0">
                <a:latin typeface="Times New Roman"/>
                <a:cs typeface="Times New Roman"/>
              </a:rPr>
              <a:t>'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adA</a:t>
            </a:r>
            <a:r>
              <a:rPr sz="2800" i="1" spc="-60" dirty="0">
                <a:latin typeface="Times New Roman"/>
                <a:cs typeface="Times New Roman"/>
              </a:rPr>
              <a:t>'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26800"/>
              </a:lnSpc>
              <a:spcBef>
                <a:spcPts val="5"/>
              </a:spcBef>
            </a:pPr>
            <a:r>
              <a:rPr sz="2800" spc="-135" dirty="0">
                <a:latin typeface="Times New Roman"/>
                <a:cs typeface="Times New Roman"/>
              </a:rPr>
              <a:t>So,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resulting </a:t>
            </a:r>
            <a:r>
              <a:rPr sz="2800" spc="-75" dirty="0">
                <a:latin typeface="Times New Roman"/>
                <a:cs typeface="Times New Roman"/>
              </a:rPr>
              <a:t>equivalent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45" dirty="0">
                <a:latin typeface="Times New Roman"/>
                <a:cs typeface="Times New Roman"/>
              </a:rPr>
              <a:t>recursion </a:t>
            </a:r>
            <a:r>
              <a:rPr sz="2800" spc="-105">
                <a:latin typeface="Times New Roman"/>
                <a:cs typeface="Times New Roman"/>
              </a:rPr>
              <a:t>is  </a:t>
            </a:r>
            <a:endParaRPr lang="en-US" sz="2800" spc="-10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6800"/>
              </a:lnSpc>
              <a:spcBef>
                <a:spcPts val="5"/>
              </a:spcBef>
            </a:pPr>
            <a:r>
              <a:rPr sz="2800" spc="-220" smtClean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20" dirty="0">
                <a:latin typeface="Times New Roman"/>
                <a:cs typeface="Times New Roman"/>
              </a:rPr>
              <a:t>Aa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25" dirty="0">
                <a:latin typeface="Times New Roman"/>
                <a:cs typeface="Times New Roman"/>
              </a:rPr>
              <a:t>bdA</a:t>
            </a:r>
            <a:r>
              <a:rPr sz="2800" i="1" spc="-25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</a:t>
            </a:r>
            <a:r>
              <a:rPr sz="2800" i="1" spc="-60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60" dirty="0">
                <a:latin typeface="Times New Roman"/>
                <a:cs typeface="Times New Roman"/>
              </a:rPr>
              <a:t>A</a:t>
            </a:r>
            <a:r>
              <a:rPr sz="2800" i="1" spc="-60" dirty="0">
                <a:latin typeface="Times New Roman"/>
                <a:cs typeface="Times New Roman"/>
              </a:rPr>
              <a:t>'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65" dirty="0">
                <a:latin typeface="Times New Roman"/>
                <a:cs typeface="Times New Roman"/>
              </a:rPr>
              <a:t>cA</a:t>
            </a:r>
            <a:r>
              <a:rPr sz="2800" i="1" spc="-65" dirty="0">
                <a:latin typeface="Times New Roman"/>
                <a:cs typeface="Times New Roman"/>
              </a:rPr>
              <a:t>'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adA</a:t>
            </a:r>
            <a:r>
              <a:rPr sz="2800" i="1" spc="-60" dirty="0">
                <a:latin typeface="Times New Roman"/>
                <a:cs typeface="Times New Roman"/>
              </a:rPr>
              <a:t>'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457200"/>
            <a:ext cx="49177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262626"/>
                </a:solidFill>
              </a:rPr>
              <a:t>Left Factoring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72269" y="2114293"/>
            <a:ext cx="8659368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381635" indent="-131445" algn="just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0" dirty="0">
                <a:latin typeface="Times New Roman"/>
                <a:cs typeface="Times New Roman"/>
              </a:rPr>
              <a:t>Left factoring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20" dirty="0">
                <a:latin typeface="Times New Roman"/>
                <a:cs typeface="Times New Roman"/>
              </a:rPr>
              <a:t>transformation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70" dirty="0">
                <a:latin typeface="Times New Roman"/>
                <a:cs typeface="Times New Roman"/>
              </a:rPr>
              <a:t>useful </a:t>
            </a:r>
            <a:r>
              <a:rPr sz="2800" spc="-5" dirty="0">
                <a:latin typeface="Times New Roman"/>
                <a:cs typeface="Times New Roman"/>
              </a:rPr>
              <a:t>for  </a:t>
            </a:r>
            <a:r>
              <a:rPr sz="2800" spc="-40" dirty="0">
                <a:latin typeface="Times New Roman"/>
                <a:cs typeface="Times New Roman"/>
              </a:rPr>
              <a:t>producing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65" dirty="0">
                <a:latin typeface="Times New Roman"/>
                <a:cs typeface="Times New Roman"/>
              </a:rPr>
              <a:t>suitable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75" dirty="0">
                <a:latin typeface="Times New Roman"/>
                <a:cs typeface="Times New Roman"/>
              </a:rPr>
              <a:t>predictive,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25" dirty="0">
                <a:latin typeface="Times New Roman"/>
                <a:cs typeface="Times New Roman"/>
              </a:rPr>
              <a:t>top-down,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parsing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 algn="just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5" dirty="0">
                <a:latin typeface="Times New Roman"/>
                <a:cs typeface="Times New Roman"/>
              </a:rPr>
              <a:t>When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choice </a:t>
            </a:r>
            <a:r>
              <a:rPr sz="2800" spc="-55" dirty="0">
                <a:latin typeface="Times New Roman"/>
                <a:cs typeface="Times New Roman"/>
              </a:rPr>
              <a:t>between two </a:t>
            </a:r>
            <a:r>
              <a:rPr sz="2800" spc="-65" dirty="0">
                <a:latin typeface="Times New Roman"/>
                <a:cs typeface="Times New Roman"/>
              </a:rPr>
              <a:t>alternative </a:t>
            </a:r>
            <a:r>
              <a:rPr sz="2800" spc="-35" dirty="0">
                <a:latin typeface="Times New Roman"/>
                <a:cs typeface="Times New Roman"/>
              </a:rPr>
              <a:t>A-productions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100" dirty="0">
                <a:latin typeface="Times New Roman"/>
                <a:cs typeface="Times New Roman"/>
              </a:rPr>
              <a:t>clear, 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80" dirty="0">
                <a:latin typeface="Times New Roman"/>
                <a:cs typeface="Times New Roman"/>
              </a:rPr>
              <a:t>able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5" dirty="0">
                <a:latin typeface="Times New Roman"/>
                <a:cs typeface="Times New Roman"/>
              </a:rPr>
              <a:t>rewrite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productions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0" dirty="0">
                <a:latin typeface="Times New Roman"/>
                <a:cs typeface="Times New Roman"/>
              </a:rPr>
              <a:t>defer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decision until  </a:t>
            </a:r>
            <a:r>
              <a:rPr sz="2800" spc="-35" dirty="0">
                <a:latin typeface="Times New Roman"/>
                <a:cs typeface="Times New Roman"/>
              </a:rPr>
              <a:t>enough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-30" dirty="0">
                <a:latin typeface="Times New Roman"/>
                <a:cs typeface="Times New Roman"/>
              </a:rPr>
              <a:t>been </a:t>
            </a:r>
            <a:r>
              <a:rPr sz="2800" spc="-55" dirty="0">
                <a:latin typeface="Times New Roman"/>
                <a:cs typeface="Times New Roman"/>
              </a:rPr>
              <a:t>seen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85" dirty="0">
                <a:latin typeface="Times New Roman"/>
                <a:cs typeface="Times New Roman"/>
              </a:rPr>
              <a:t>make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right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choice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5638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262626"/>
                </a:solidFill>
              </a:rPr>
              <a:t>Left Factoring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2000" y="1828800"/>
            <a:ext cx="9829800" cy="349069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562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2363470" algn="l"/>
              </a:tabLst>
            </a:pP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example,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90" dirty="0">
                <a:latin typeface="Times New Roman"/>
                <a:cs typeface="Times New Roman"/>
              </a:rPr>
              <a:t>have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two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productions</a:t>
            </a:r>
            <a:endParaRPr sz="2800">
              <a:latin typeface="Times New Roman"/>
              <a:cs typeface="Times New Roman"/>
            </a:endParaRPr>
          </a:p>
          <a:p>
            <a:pPr marL="430530">
              <a:lnSpc>
                <a:spcPct val="100000"/>
              </a:lnSpc>
              <a:spcBef>
                <a:spcPts val="900"/>
              </a:spcBef>
              <a:tabLst>
                <a:tab pos="1904364" algn="l"/>
                <a:tab pos="5894070" algn="l"/>
              </a:tabLst>
            </a:pPr>
            <a:r>
              <a:rPr lang="en-US" sz="2800" spc="-10" dirty="0" smtClean="0">
                <a:latin typeface="Times New Roman"/>
                <a:cs typeface="Times New Roman"/>
              </a:rPr>
              <a:t>S</a:t>
            </a:r>
            <a:r>
              <a:rPr sz="2800" spc="-10" smtClean="0">
                <a:latin typeface="Times New Roman"/>
                <a:cs typeface="Times New Roman"/>
              </a:rPr>
              <a:t>tmt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</a:t>
            </a:r>
            <a:r>
              <a:rPr sz="2800" spc="-85">
                <a:latin typeface="Times New Roman"/>
                <a:cs typeface="Times New Roman"/>
              </a:rPr>
              <a:t>	</a:t>
            </a:r>
            <a:r>
              <a:rPr lang="en-US" sz="2800" spc="-85" dirty="0" smtClean="0">
                <a:latin typeface="Times New Roman"/>
                <a:cs typeface="Times New Roman"/>
              </a:rPr>
              <a:t>E</a:t>
            </a:r>
            <a:r>
              <a:rPr sz="2800" spc="-45" smtClean="0">
                <a:latin typeface="Times New Roman"/>
                <a:cs typeface="Times New Roman"/>
              </a:rPr>
              <a:t>xpr </a:t>
            </a:r>
            <a:r>
              <a:rPr sz="2800">
                <a:latin typeface="Times New Roman"/>
                <a:cs typeface="Times New Roman"/>
              </a:rPr>
              <a:t>then </a:t>
            </a:r>
            <a:r>
              <a:rPr lang="en-US" sz="2800" spc="-10" dirty="0" smtClean="0">
                <a:latin typeface="Times New Roman"/>
                <a:cs typeface="Times New Roman"/>
              </a:rPr>
              <a:t>S</a:t>
            </a:r>
            <a:r>
              <a:rPr sz="2800" spc="-10" smtClean="0">
                <a:latin typeface="Times New Roman"/>
                <a:cs typeface="Times New Roman"/>
              </a:rPr>
              <a:t>tmt </a:t>
            </a:r>
            <a:r>
              <a:rPr sz="2800" spc="-95">
                <a:latin typeface="Times New Roman"/>
                <a:cs typeface="Times New Roman"/>
              </a:rPr>
              <a:t>else </a:t>
            </a:r>
            <a:r>
              <a:rPr lang="en-US" sz="2800" spc="-10" dirty="0" smtClean="0">
                <a:latin typeface="Times New Roman"/>
                <a:cs typeface="Times New Roman"/>
              </a:rPr>
              <a:t>S</a:t>
            </a:r>
            <a:r>
              <a:rPr sz="2800" spc="-10" smtClean="0">
                <a:latin typeface="Times New Roman"/>
                <a:cs typeface="Times New Roman"/>
              </a:rPr>
              <a:t>tmt</a:t>
            </a:r>
            <a:r>
              <a:rPr sz="2800" spc="155" smtClean="0">
                <a:latin typeface="Times New Roman"/>
                <a:cs typeface="Times New Roman"/>
              </a:rPr>
              <a:t> </a:t>
            </a:r>
            <a:r>
              <a:rPr sz="2800" spc="835">
                <a:latin typeface="Times New Roman"/>
                <a:cs typeface="Times New Roman"/>
              </a:rPr>
              <a:t>|</a:t>
            </a:r>
            <a:r>
              <a:rPr sz="2800" spc="10">
                <a:latin typeface="Times New Roman"/>
                <a:cs typeface="Times New Roman"/>
              </a:rPr>
              <a:t> </a:t>
            </a:r>
            <a:r>
              <a:rPr sz="2800" spc="-85" smtClean="0">
                <a:latin typeface="Times New Roman"/>
                <a:cs typeface="Times New Roman"/>
              </a:rPr>
              <a:t>if</a:t>
            </a:r>
            <a:r>
              <a:rPr lang="en-US" sz="2800" spc="-85" dirty="0" smtClean="0">
                <a:latin typeface="Times New Roman"/>
                <a:cs typeface="Times New Roman"/>
              </a:rPr>
              <a:t> E</a:t>
            </a:r>
            <a:r>
              <a:rPr sz="2800" spc="-45" smtClean="0">
                <a:latin typeface="Times New Roman"/>
                <a:cs typeface="Times New Roman"/>
              </a:rPr>
              <a:t>xpr </a:t>
            </a:r>
            <a:r>
              <a:rPr sz="2800">
                <a:latin typeface="Times New Roman"/>
                <a:cs typeface="Times New Roman"/>
              </a:rPr>
              <a:t>then</a:t>
            </a:r>
            <a:r>
              <a:rPr sz="2800" spc="25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S</a:t>
            </a:r>
            <a:r>
              <a:rPr sz="2800" spc="-10" smtClean="0">
                <a:latin typeface="Times New Roman"/>
                <a:cs typeface="Times New Roman"/>
              </a:rPr>
              <a:t>tmt</a:t>
            </a:r>
            <a:endParaRPr sz="2800">
              <a:latin typeface="Times New Roman"/>
              <a:cs typeface="Times New Roman"/>
            </a:endParaRPr>
          </a:p>
          <a:p>
            <a:pPr marL="156210" marR="177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90" dirty="0">
                <a:latin typeface="Times New Roman"/>
                <a:cs typeface="Times New Roman"/>
              </a:rPr>
              <a:t>On </a:t>
            </a:r>
            <a:r>
              <a:rPr sz="2800" spc="-85" dirty="0">
                <a:latin typeface="Times New Roman"/>
                <a:cs typeface="Times New Roman"/>
              </a:rPr>
              <a:t>seeing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b="1" spc="-60" dirty="0">
                <a:latin typeface="Times New Roman"/>
                <a:cs typeface="Times New Roman"/>
              </a:rPr>
              <a:t>if</a:t>
            </a:r>
            <a:r>
              <a:rPr sz="2800" spc="-60" dirty="0">
                <a:latin typeface="Times New Roman"/>
                <a:cs typeface="Times New Roman"/>
              </a:rPr>
              <a:t>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15" dirty="0">
                <a:latin typeface="Times New Roman"/>
                <a:cs typeface="Times New Roman"/>
              </a:rPr>
              <a:t>cannot </a:t>
            </a:r>
            <a:r>
              <a:rPr sz="2800" spc="-85" dirty="0">
                <a:latin typeface="Times New Roman"/>
                <a:cs typeface="Times New Roman"/>
              </a:rPr>
              <a:t>immediately tell </a:t>
            </a:r>
            <a:r>
              <a:rPr sz="2800" spc="-75" dirty="0">
                <a:latin typeface="Times New Roman"/>
                <a:cs typeface="Times New Roman"/>
              </a:rPr>
              <a:t>which </a:t>
            </a:r>
            <a:r>
              <a:rPr sz="2800" spc="-15" dirty="0">
                <a:latin typeface="Times New Roman"/>
                <a:cs typeface="Times New Roman"/>
              </a:rPr>
              <a:t>production 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5" dirty="0">
                <a:latin typeface="Times New Roman"/>
                <a:cs typeface="Times New Roman"/>
              </a:rPr>
              <a:t>choose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expand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stmt</a:t>
            </a:r>
            <a:endParaRPr sz="2800">
              <a:latin typeface="Times New Roman"/>
              <a:cs typeface="Times New Roman"/>
            </a:endParaRPr>
          </a:p>
          <a:p>
            <a:pPr marL="156210" marR="28257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  <a:tab pos="2034539" algn="l"/>
              </a:tabLst>
            </a:pPr>
            <a:r>
              <a:rPr sz="2800" spc="40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general,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65">
                <a:latin typeface="Times New Roman"/>
                <a:cs typeface="Times New Roman"/>
              </a:rPr>
              <a:t>αβ</a:t>
            </a:r>
            <a:r>
              <a:rPr sz="2775" spc="-97" baseline="-31531">
                <a:latin typeface="Times New Roman"/>
                <a:cs typeface="Times New Roman"/>
              </a:rPr>
              <a:t>1 </a:t>
            </a:r>
            <a:r>
              <a:rPr sz="2800" spc="835" smtClean="0">
                <a:latin typeface="Times New Roman"/>
                <a:cs typeface="Times New Roman"/>
              </a:rPr>
              <a:t>|</a:t>
            </a:r>
            <a:r>
              <a:rPr sz="2800" spc="-75" smtClean="0">
                <a:latin typeface="Times New Roman"/>
                <a:cs typeface="Times New Roman"/>
              </a:rPr>
              <a:t>αβ</a:t>
            </a:r>
            <a:r>
              <a:rPr sz="2775" spc="-112" baseline="-31531" smtClean="0">
                <a:latin typeface="Times New Roman"/>
                <a:cs typeface="Times New Roman"/>
              </a:rPr>
              <a:t>2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55" dirty="0">
                <a:latin typeface="Times New Roman"/>
                <a:cs typeface="Times New Roman"/>
              </a:rPr>
              <a:t>two </a:t>
            </a:r>
            <a:r>
              <a:rPr sz="2800" spc="-45" dirty="0">
                <a:latin typeface="Times New Roman"/>
                <a:cs typeface="Times New Roman"/>
              </a:rPr>
              <a:t>A-productions,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 </a:t>
            </a:r>
            <a:r>
              <a:rPr sz="2800" spc="-70" dirty="0">
                <a:latin typeface="Times New Roman"/>
                <a:cs typeface="Times New Roman"/>
              </a:rPr>
              <a:t>begins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nonempty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70" dirty="0">
                <a:latin typeface="Times New Roman"/>
                <a:cs typeface="Times New Roman"/>
              </a:rPr>
              <a:t>derived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-110" dirty="0">
                <a:latin typeface="Times New Roman"/>
                <a:cs typeface="Times New Roman"/>
              </a:rPr>
              <a:t>α,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10" dirty="0">
                <a:latin typeface="Times New Roman"/>
                <a:cs typeface="Times New Roman"/>
              </a:rPr>
              <a:t>do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60" dirty="0">
                <a:latin typeface="Times New Roman"/>
                <a:cs typeface="Times New Roman"/>
              </a:rPr>
              <a:t>know  </a:t>
            </a:r>
            <a:r>
              <a:rPr sz="2800" spc="-35" dirty="0">
                <a:latin typeface="Times New Roman"/>
                <a:cs typeface="Times New Roman"/>
              </a:rPr>
              <a:t>whether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0" dirty="0">
                <a:latin typeface="Times New Roman"/>
                <a:cs typeface="Times New Roman"/>
              </a:rPr>
              <a:t>αβ</a:t>
            </a:r>
            <a:r>
              <a:rPr sz="2775" spc="-89" baseline="-31531" dirty="0">
                <a:latin typeface="Times New Roman"/>
                <a:cs typeface="Times New Roman"/>
              </a:rPr>
              <a:t>1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αβ</a:t>
            </a:r>
            <a:r>
              <a:rPr sz="2775" spc="-112" baseline="-31531" dirty="0">
                <a:latin typeface="Times New Roman"/>
                <a:cs typeface="Times New Roman"/>
              </a:rPr>
              <a:t>2</a:t>
            </a:r>
            <a:endParaRPr sz="2775" baseline="-3153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533400"/>
            <a:ext cx="85753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4035" algn="l"/>
              </a:tabLst>
            </a:pPr>
            <a:r>
              <a:rPr sz="4800" spc="-5" dirty="0">
                <a:solidFill>
                  <a:srgbClr val="262626"/>
                </a:solidFill>
              </a:rPr>
              <a:t>The</a:t>
            </a:r>
            <a:r>
              <a:rPr sz="4800" dirty="0">
                <a:solidFill>
                  <a:srgbClr val="262626"/>
                </a:solidFill>
              </a:rPr>
              <a:t> </a:t>
            </a:r>
            <a:r>
              <a:rPr sz="4800" spc="-165" dirty="0">
                <a:solidFill>
                  <a:srgbClr val="262626"/>
                </a:solidFill>
              </a:rPr>
              <a:t>Role</a:t>
            </a:r>
            <a:r>
              <a:rPr sz="4800" spc="5" dirty="0">
                <a:solidFill>
                  <a:srgbClr val="262626"/>
                </a:solidFill>
              </a:rPr>
              <a:t> </a:t>
            </a:r>
            <a:r>
              <a:rPr sz="4800" spc="-5" dirty="0">
                <a:solidFill>
                  <a:srgbClr val="262626"/>
                </a:solidFill>
              </a:rPr>
              <a:t>of	</a:t>
            </a:r>
            <a:r>
              <a:rPr sz="4800" spc="-10" dirty="0">
                <a:solidFill>
                  <a:srgbClr val="262626"/>
                </a:solidFill>
              </a:rPr>
              <a:t>the</a:t>
            </a:r>
            <a:r>
              <a:rPr sz="4800" spc="-90" dirty="0">
                <a:solidFill>
                  <a:srgbClr val="262626"/>
                </a:solidFill>
              </a:rPr>
              <a:t> </a:t>
            </a:r>
            <a:r>
              <a:rPr sz="4800" spc="-95" dirty="0">
                <a:solidFill>
                  <a:srgbClr val="262626"/>
                </a:solidFill>
              </a:rPr>
              <a:t>Parser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04394" y="2364270"/>
            <a:ext cx="9763991" cy="3619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876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262626"/>
                </a:solidFill>
              </a:rPr>
              <a:t>Left Factoring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2000" y="1752600"/>
            <a:ext cx="9677400" cy="274703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562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-75" dirty="0">
                <a:latin typeface="Times New Roman"/>
                <a:cs typeface="Times New Roman"/>
              </a:rPr>
              <a:t>However,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40" dirty="0">
                <a:latin typeface="Times New Roman"/>
                <a:cs typeface="Times New Roman"/>
              </a:rPr>
              <a:t>defer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decision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60" dirty="0">
                <a:latin typeface="Times New Roman"/>
                <a:cs typeface="Times New Roman"/>
              </a:rPr>
              <a:t>expanding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30" dirty="0">
                <a:latin typeface="Times New Roman"/>
                <a:cs typeface="Times New Roman"/>
              </a:rPr>
              <a:t>to</a:t>
            </a:r>
            <a:r>
              <a:rPr sz="2800" spc="7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i="1" spc="-30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1562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Then, </a:t>
            </a:r>
            <a:r>
              <a:rPr sz="2800" spc="-40" dirty="0">
                <a:latin typeface="Times New Roman"/>
                <a:cs typeface="Times New Roman"/>
              </a:rPr>
              <a:t>after </a:t>
            </a:r>
            <a:r>
              <a:rPr sz="2800" spc="-85" dirty="0">
                <a:latin typeface="Times New Roman"/>
                <a:cs typeface="Times New Roman"/>
              </a:rPr>
              <a:t>seeing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70" dirty="0">
                <a:latin typeface="Times New Roman"/>
                <a:cs typeface="Times New Roman"/>
              </a:rPr>
              <a:t>derived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-110" dirty="0">
                <a:latin typeface="Times New Roman"/>
                <a:cs typeface="Times New Roman"/>
              </a:rPr>
              <a:t>α,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i="1" spc="-10" dirty="0">
                <a:latin typeface="Times New Roman"/>
                <a:cs typeface="Times New Roman"/>
              </a:rPr>
              <a:t>'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0" dirty="0">
                <a:latin typeface="Times New Roman"/>
                <a:cs typeface="Times New Roman"/>
              </a:rPr>
              <a:t>β</a:t>
            </a:r>
            <a:r>
              <a:rPr sz="2775" spc="-75" baseline="-31531" dirty="0">
                <a:latin typeface="Times New Roman"/>
                <a:cs typeface="Times New Roman"/>
              </a:rPr>
              <a:t>1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β</a:t>
            </a:r>
            <a:r>
              <a:rPr sz="2775" spc="-75" baseline="-31531" dirty="0">
                <a:latin typeface="Times New Roman"/>
                <a:cs typeface="Times New Roman"/>
              </a:rPr>
              <a:t>2</a:t>
            </a:r>
            <a:endParaRPr sz="2775" baseline="-31531">
              <a:latin typeface="Times New Roman"/>
              <a:cs typeface="Times New Roman"/>
            </a:endParaRPr>
          </a:p>
          <a:p>
            <a:pPr marL="156845" marR="2068195" indent="-156845">
              <a:lnSpc>
                <a:spcPct val="126800"/>
              </a:lnSpc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30" dirty="0">
                <a:latin typeface="Times New Roman"/>
                <a:cs typeface="Times New Roman"/>
              </a:rPr>
              <a:t>is, </a:t>
            </a:r>
            <a:r>
              <a:rPr sz="2800" spc="-45" dirty="0">
                <a:latin typeface="Times New Roman"/>
                <a:cs typeface="Times New Roman"/>
              </a:rPr>
              <a:t>left-factored,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80" dirty="0">
                <a:latin typeface="Times New Roman"/>
                <a:cs typeface="Times New Roman"/>
              </a:rPr>
              <a:t>original </a:t>
            </a:r>
            <a:r>
              <a:rPr sz="2800" spc="-20" dirty="0">
                <a:latin typeface="Times New Roman"/>
                <a:cs typeface="Times New Roman"/>
              </a:rPr>
              <a:t>productions </a:t>
            </a:r>
            <a:r>
              <a:rPr sz="2800" spc="-40" dirty="0">
                <a:latin typeface="Times New Roman"/>
                <a:cs typeface="Times New Roman"/>
              </a:rPr>
              <a:t>become 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4">
                <a:latin typeface="Times New Roman"/>
                <a:cs typeface="Times New Roman"/>
              </a:rPr>
              <a:t>α</a:t>
            </a:r>
            <a:r>
              <a:rPr sz="2800" spc="105">
                <a:latin typeface="Times New Roman"/>
                <a:cs typeface="Times New Roman"/>
              </a:rPr>
              <a:t> </a:t>
            </a:r>
            <a:r>
              <a:rPr sz="2800" spc="-55" smtClean="0">
                <a:latin typeface="Times New Roman"/>
                <a:cs typeface="Times New Roman"/>
              </a:rPr>
              <a:t>A</a:t>
            </a:r>
            <a:r>
              <a:rPr sz="2800" i="1" spc="-55" smtClean="0">
                <a:latin typeface="Times New Roman"/>
                <a:cs typeface="Times New Roman"/>
              </a:rPr>
              <a:t>'</a:t>
            </a:r>
            <a:endParaRPr lang="en-US" sz="2800" i="1" spc="-55" dirty="0" smtClean="0">
              <a:latin typeface="Times New Roman"/>
              <a:cs typeface="Times New Roman"/>
            </a:endParaRPr>
          </a:p>
          <a:p>
            <a:pPr marL="156845" marR="2068195" indent="-156845">
              <a:lnSpc>
                <a:spcPct val="126800"/>
              </a:lnSpc>
              <a:buClr>
                <a:srgbClr val="262626"/>
              </a:buClr>
              <a:buSzPct val="96428"/>
              <a:buChar char="◦"/>
              <a:tabLst>
                <a:tab pos="156845" algn="l"/>
              </a:tabLst>
            </a:pPr>
            <a:r>
              <a:rPr sz="2800" spc="-60" smtClean="0">
                <a:latin typeface="Times New Roman"/>
                <a:cs typeface="Times New Roman"/>
              </a:rPr>
              <a:t>A</a:t>
            </a:r>
            <a:r>
              <a:rPr sz="2800" i="1" spc="-60" dirty="0">
                <a:latin typeface="Times New Roman"/>
                <a:cs typeface="Times New Roman"/>
              </a:rPr>
              <a:t>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55" dirty="0">
                <a:latin typeface="Times New Roman"/>
                <a:cs typeface="Times New Roman"/>
              </a:rPr>
              <a:t>β</a:t>
            </a:r>
            <a:r>
              <a:rPr sz="2775" spc="-82" baseline="-31531" dirty="0">
                <a:latin typeface="Times New Roman"/>
                <a:cs typeface="Times New Roman"/>
              </a:rPr>
              <a:t>1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β</a:t>
            </a:r>
            <a:r>
              <a:rPr sz="2775" spc="-82" baseline="-31531" dirty="0">
                <a:latin typeface="Times New Roman"/>
                <a:cs typeface="Times New Roman"/>
              </a:rPr>
              <a:t>2</a:t>
            </a:r>
            <a:endParaRPr sz="2775" baseline="-3153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0667"/>
            <a:ext cx="10058400" cy="567591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689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69545" algn="l"/>
              </a:tabLst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Left factoring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  <a:p>
            <a:pPr marL="1689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69545" algn="l"/>
              </a:tabLst>
            </a:pPr>
            <a:r>
              <a:rPr sz="2800" spc="-15" dirty="0">
                <a:latin typeface="Times New Roman"/>
                <a:cs typeface="Times New Roman"/>
              </a:rPr>
              <a:t>INPUT: </a:t>
            </a:r>
            <a:r>
              <a:rPr sz="2800" spc="-25" dirty="0">
                <a:latin typeface="Times New Roman"/>
                <a:cs typeface="Times New Roman"/>
              </a:rPr>
              <a:t>Grammar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689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69545" algn="l"/>
              </a:tabLst>
            </a:pPr>
            <a:r>
              <a:rPr sz="2800" spc="-25" dirty="0">
                <a:latin typeface="Times New Roman"/>
                <a:cs typeface="Times New Roman"/>
              </a:rPr>
              <a:t>OUTPUT: </a:t>
            </a:r>
            <a:r>
              <a:rPr sz="2800" spc="-55" dirty="0">
                <a:latin typeface="Times New Roman"/>
                <a:cs typeface="Times New Roman"/>
              </a:rPr>
              <a:t>An </a:t>
            </a:r>
            <a:r>
              <a:rPr sz="2800" spc="-75" dirty="0">
                <a:latin typeface="Times New Roman"/>
                <a:cs typeface="Times New Roman"/>
              </a:rPr>
              <a:t>equivalent </a:t>
            </a:r>
            <a:r>
              <a:rPr sz="2800" spc="-40" dirty="0">
                <a:latin typeface="Times New Roman"/>
                <a:cs typeface="Times New Roman"/>
              </a:rPr>
              <a:t>left-factored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  <a:p>
            <a:pPr marL="168910" marR="304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69545" algn="l"/>
                <a:tab pos="4100195" algn="l"/>
                <a:tab pos="6577965" algn="l"/>
                <a:tab pos="9352280" algn="l"/>
              </a:tabLst>
            </a:pPr>
            <a:r>
              <a:rPr sz="2800" spc="25" dirty="0">
                <a:latin typeface="Times New Roman"/>
                <a:cs typeface="Times New Roman"/>
              </a:rPr>
              <a:t>METHOD: 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30" dirty="0">
                <a:latin typeface="Times New Roman"/>
                <a:cs typeface="Times New Roman"/>
              </a:rPr>
              <a:t>nonterminal </a:t>
            </a:r>
            <a:r>
              <a:rPr sz="2800" spc="-110" dirty="0">
                <a:latin typeface="Times New Roman"/>
                <a:cs typeface="Times New Roman"/>
              </a:rPr>
              <a:t>A, </a:t>
            </a:r>
            <a:r>
              <a:rPr sz="2800" spc="-40" dirty="0">
                <a:latin typeface="Times New Roman"/>
                <a:cs typeface="Times New Roman"/>
              </a:rPr>
              <a:t>find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longest </a:t>
            </a:r>
            <a:r>
              <a:rPr sz="2800" spc="-60" dirty="0">
                <a:latin typeface="Times New Roman"/>
                <a:cs typeface="Times New Roman"/>
              </a:rPr>
              <a:t>prefix </a:t>
            </a:r>
            <a:r>
              <a:rPr sz="2800" spc="-114" dirty="0">
                <a:latin typeface="Times New Roman"/>
                <a:cs typeface="Times New Roman"/>
              </a:rPr>
              <a:t>α  </a:t>
            </a:r>
            <a:r>
              <a:rPr sz="2800" spc="-10" dirty="0">
                <a:latin typeface="Times New Roman"/>
                <a:cs typeface="Times New Roman"/>
              </a:rPr>
              <a:t>commo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spc="15" dirty="0">
                <a:latin typeface="Times New Roman"/>
                <a:cs typeface="Times New Roman"/>
              </a:rPr>
              <a:t>t</a:t>
            </a:r>
            <a:r>
              <a:rPr sz="2800" spc="4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</a:t>
            </a:r>
            <a:r>
              <a:rPr sz="2800" spc="-155" dirty="0">
                <a:latin typeface="Times New Roman"/>
                <a:cs typeface="Times New Roman"/>
              </a:rPr>
              <a:t>w</a:t>
            </a:r>
            <a:r>
              <a:rPr sz="2800" spc="2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>
                <a:latin typeface="Times New Roman"/>
                <a:cs typeface="Times New Roman"/>
              </a:rPr>
              <a:t>mor</a:t>
            </a:r>
            <a:r>
              <a:rPr sz="2800" spc="-15">
                <a:latin typeface="Times New Roman"/>
                <a:cs typeface="Times New Roman"/>
              </a:rPr>
              <a:t>e</a:t>
            </a:r>
            <a:r>
              <a:rPr sz="2800" spc="-1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</a:t>
            </a:r>
            <a:r>
              <a:rPr sz="2800" smtClean="0">
                <a:latin typeface="Times New Roman"/>
                <a:cs typeface="Times New Roman"/>
              </a:rPr>
              <a:t>f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60" smtClean="0">
                <a:latin typeface="Times New Roman"/>
                <a:cs typeface="Times New Roman"/>
              </a:rPr>
              <a:t>its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alte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nat</a:t>
            </a:r>
            <a:r>
              <a:rPr sz="2800" spc="-75" dirty="0">
                <a:latin typeface="Times New Roman"/>
                <a:cs typeface="Times New Roman"/>
              </a:rPr>
              <a:t>i</a:t>
            </a:r>
            <a:r>
              <a:rPr sz="2800" spc="-150" dirty="0">
                <a:latin typeface="Times New Roman"/>
                <a:cs typeface="Times New Roman"/>
              </a:rPr>
              <a:t>v</a:t>
            </a:r>
            <a:r>
              <a:rPr sz="2800" spc="-85" dirty="0">
                <a:latin typeface="Times New Roman"/>
                <a:cs typeface="Times New Roman"/>
              </a:rPr>
              <a:t>e</a:t>
            </a:r>
            <a:r>
              <a:rPr sz="2800" spc="-180" dirty="0">
                <a:latin typeface="Times New Roman"/>
                <a:cs typeface="Times New Roman"/>
              </a:rPr>
              <a:t>s</a:t>
            </a:r>
            <a:r>
              <a:rPr sz="2800" spc="-90">
                <a:latin typeface="Times New Roman"/>
                <a:cs typeface="Times New Roman"/>
              </a:rPr>
              <a:t>.</a:t>
            </a:r>
            <a:r>
              <a:rPr sz="2800" spc="-5">
                <a:latin typeface="Times New Roman"/>
                <a:cs typeface="Times New Roman"/>
              </a:rPr>
              <a:t> 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68910" marR="304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tabLst>
                <a:tab pos="169545" algn="l"/>
                <a:tab pos="4100195" algn="l"/>
                <a:tab pos="6577965" algn="l"/>
                <a:tab pos="935228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  </a:t>
            </a:r>
            <a:r>
              <a:rPr sz="2800" spc="15" smtClean="0">
                <a:latin typeface="Times New Roman"/>
                <a:cs typeface="Times New Roman"/>
              </a:rPr>
              <a:t>If</a:t>
            </a:r>
            <a:r>
              <a:rPr lang="en-US" sz="2800" spc="15" dirty="0" smtClean="0">
                <a:latin typeface="Times New Roman"/>
                <a:cs typeface="Times New Roman"/>
              </a:rPr>
              <a:t> </a:t>
            </a:r>
            <a:r>
              <a:rPr sz="2800" spc="-114" smtClean="0">
                <a:latin typeface="Times New Roman"/>
                <a:cs typeface="Times New Roman"/>
              </a:rPr>
              <a:t>α</a:t>
            </a:r>
            <a:r>
              <a:rPr sz="2800" spc="-10" smtClean="0">
                <a:latin typeface="Times New Roman"/>
                <a:cs typeface="Times New Roman"/>
              </a:rPr>
              <a:t> </a:t>
            </a:r>
            <a:r>
              <a:rPr sz="2800" spc="325" dirty="0">
                <a:latin typeface="Times New Roman"/>
                <a:cs typeface="Times New Roman"/>
              </a:rPr>
              <a:t>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ε</a:t>
            </a:r>
            <a:r>
              <a:rPr sz="2800" spc="-8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place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45">
                <a:latin typeface="Times New Roman"/>
                <a:cs typeface="Times New Roman"/>
              </a:rPr>
              <a:t>al</a:t>
            </a:r>
            <a:r>
              <a:rPr sz="2800" spc="-110">
                <a:latin typeface="Times New Roman"/>
                <a:cs typeface="Times New Roman"/>
              </a:rPr>
              <a:t>l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</a:t>
            </a:r>
            <a:r>
              <a:rPr sz="2800" smtClean="0">
                <a:latin typeface="Times New Roman"/>
                <a:cs typeface="Times New Roman"/>
              </a:rPr>
              <a:t>f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the</a:t>
            </a:r>
            <a:r>
              <a:rPr lang="en-US" sz="2800" spc="-10" dirty="0" smtClean="0">
                <a:latin typeface="Times New Roman"/>
                <a:cs typeface="Times New Roman"/>
              </a:rPr>
              <a:t> </a:t>
            </a:r>
            <a:r>
              <a:rPr sz="2800" spc="-35" smtClean="0">
                <a:latin typeface="Times New Roman"/>
                <a:cs typeface="Times New Roman"/>
              </a:rPr>
              <a:t>A-productions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40" dirty="0">
                <a:latin typeface="Times New Roman"/>
                <a:cs typeface="Times New Roman"/>
              </a:rPr>
              <a:t>β</a:t>
            </a:r>
            <a:r>
              <a:rPr sz="2775" spc="-60" baseline="-31531" dirty="0">
                <a:latin typeface="Times New Roman"/>
                <a:cs typeface="Times New Roman"/>
              </a:rPr>
              <a:t>1 </a:t>
            </a:r>
            <a:r>
              <a:rPr sz="2800" spc="835" dirty="0">
                <a:latin typeface="Times New Roman"/>
                <a:cs typeface="Times New Roman"/>
              </a:rPr>
              <a:t>|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50" dirty="0">
                <a:latin typeface="Times New Roman"/>
                <a:cs typeface="Times New Roman"/>
              </a:rPr>
              <a:t>β</a:t>
            </a:r>
            <a:r>
              <a:rPr sz="2775" spc="-75" baseline="-31531" dirty="0">
                <a:latin typeface="Times New Roman"/>
                <a:cs typeface="Times New Roman"/>
              </a:rPr>
              <a:t>2 </a:t>
            </a:r>
            <a:r>
              <a:rPr sz="2800" spc="395" dirty="0">
                <a:latin typeface="Times New Roman"/>
                <a:cs typeface="Times New Roman"/>
              </a:rPr>
              <a:t>|….|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15">
                <a:latin typeface="Times New Roman"/>
                <a:cs typeface="Times New Roman"/>
              </a:rPr>
              <a:t>β</a:t>
            </a:r>
            <a:r>
              <a:rPr sz="2775" spc="-22" baseline="-31531">
                <a:latin typeface="Times New Roman"/>
                <a:cs typeface="Times New Roman"/>
              </a:rPr>
              <a:t>n </a:t>
            </a:r>
            <a:r>
              <a:rPr sz="2800" spc="835" smtClean="0">
                <a:latin typeface="Times New Roman"/>
                <a:cs typeface="Times New Roman"/>
              </a:rPr>
              <a:t>|</a:t>
            </a:r>
            <a:r>
              <a:rPr sz="2800" spc="-90" smtClean="0">
                <a:latin typeface="Times New Roman"/>
                <a:cs typeface="Times New Roman"/>
              </a:rPr>
              <a:t>γ</a:t>
            </a:r>
            <a:r>
              <a:rPr sz="2800" spc="-90" dirty="0">
                <a:latin typeface="Times New Roman"/>
                <a:cs typeface="Times New Roman"/>
              </a:rPr>
              <a:t>, </a:t>
            </a:r>
            <a:r>
              <a:rPr sz="2800" spc="-60" dirty="0">
                <a:latin typeface="Times New Roman"/>
                <a:cs typeface="Times New Roman"/>
              </a:rPr>
              <a:t>where </a:t>
            </a:r>
            <a:r>
              <a:rPr sz="2800" spc="-85" dirty="0">
                <a:latin typeface="Times New Roman"/>
                <a:cs typeface="Times New Roman"/>
              </a:rPr>
              <a:t>γ </a:t>
            </a:r>
            <a:r>
              <a:rPr sz="2800" spc="-30" dirty="0">
                <a:latin typeface="Times New Roman"/>
                <a:cs typeface="Times New Roman"/>
              </a:rPr>
              <a:t>represents </a:t>
            </a:r>
            <a:r>
              <a:rPr sz="2800" spc="-135" dirty="0">
                <a:latin typeface="Times New Roman"/>
                <a:cs typeface="Times New Roman"/>
              </a:rPr>
              <a:t>all  </a:t>
            </a:r>
            <a:r>
              <a:rPr sz="2800" spc="-65" dirty="0">
                <a:latin typeface="Times New Roman"/>
                <a:cs typeface="Times New Roman"/>
              </a:rPr>
              <a:t>alternatives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10" dirty="0">
                <a:latin typeface="Times New Roman"/>
                <a:cs typeface="Times New Roman"/>
              </a:rPr>
              <a:t>do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65" dirty="0">
                <a:latin typeface="Times New Roman"/>
                <a:cs typeface="Times New Roman"/>
              </a:rPr>
              <a:t>begin with </a:t>
            </a:r>
            <a:r>
              <a:rPr sz="2800" spc="-110" dirty="0">
                <a:latin typeface="Times New Roman"/>
                <a:cs typeface="Times New Roman"/>
              </a:rPr>
              <a:t>α,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1814830">
              <a:lnSpc>
                <a:spcPct val="100000"/>
              </a:lnSpc>
              <a:spcBef>
                <a:spcPts val="900"/>
              </a:spcBef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55" dirty="0">
                <a:latin typeface="Times New Roman"/>
                <a:cs typeface="Times New Roman"/>
              </a:rPr>
              <a:t>A</a:t>
            </a:r>
            <a:r>
              <a:rPr sz="2800" i="1" spc="-55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γ</a:t>
            </a:r>
            <a:endParaRPr sz="2800">
              <a:latin typeface="Times New Roman"/>
              <a:cs typeface="Times New Roman"/>
            </a:endParaRPr>
          </a:p>
          <a:p>
            <a:pPr marL="1814830">
              <a:lnSpc>
                <a:spcPct val="100000"/>
              </a:lnSpc>
              <a:spcBef>
                <a:spcPts val="900"/>
              </a:spcBef>
            </a:pPr>
            <a:r>
              <a:rPr sz="2800" spc="-60" dirty="0">
                <a:latin typeface="Times New Roman"/>
                <a:cs typeface="Times New Roman"/>
              </a:rPr>
              <a:t>A</a:t>
            </a:r>
            <a:r>
              <a:rPr sz="2800" i="1" spc="-60" dirty="0">
                <a:latin typeface="Times New Roman"/>
                <a:cs typeface="Times New Roman"/>
              </a:rPr>
              <a:t>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55" dirty="0">
                <a:latin typeface="Times New Roman"/>
                <a:cs typeface="Times New Roman"/>
              </a:rPr>
              <a:t>β</a:t>
            </a:r>
            <a:r>
              <a:rPr sz="2775" spc="-82" baseline="-31531" dirty="0">
                <a:latin typeface="Times New Roman"/>
                <a:cs typeface="Times New Roman"/>
              </a:rPr>
              <a:t>1 </a:t>
            </a:r>
            <a:r>
              <a:rPr sz="2800" spc="835" dirty="0">
                <a:latin typeface="Times New Roman"/>
                <a:cs typeface="Times New Roman"/>
              </a:rPr>
              <a:t>| </a:t>
            </a:r>
            <a:r>
              <a:rPr sz="2800" spc="-55" dirty="0">
                <a:latin typeface="Times New Roman"/>
                <a:cs typeface="Times New Roman"/>
              </a:rPr>
              <a:t>β</a:t>
            </a:r>
            <a:r>
              <a:rPr sz="2775" spc="-82" baseline="-31531" dirty="0">
                <a:latin typeface="Times New Roman"/>
                <a:cs typeface="Times New Roman"/>
              </a:rPr>
              <a:t>2 </a:t>
            </a:r>
            <a:r>
              <a:rPr sz="2800" spc="395" dirty="0">
                <a:latin typeface="Times New Roman"/>
                <a:cs typeface="Times New Roman"/>
              </a:rPr>
              <a:t>|….|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β</a:t>
            </a:r>
            <a:r>
              <a:rPr sz="2775" spc="-22" baseline="-31531" dirty="0">
                <a:latin typeface="Times New Roman"/>
                <a:cs typeface="Times New Roman"/>
              </a:rPr>
              <a:t>n</a:t>
            </a:r>
            <a:endParaRPr sz="2775" baseline="-31531">
              <a:latin typeface="Times New Roman"/>
              <a:cs typeface="Times New Roman"/>
            </a:endParaRPr>
          </a:p>
          <a:p>
            <a:pPr marL="168910" marR="36131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69545" algn="l"/>
              </a:tabLst>
            </a:pPr>
            <a:r>
              <a:rPr sz="2800" spc="-15" dirty="0">
                <a:latin typeface="Times New Roman"/>
                <a:cs typeface="Times New Roman"/>
              </a:rPr>
              <a:t>Here </a:t>
            </a:r>
            <a:r>
              <a:rPr sz="2800" spc="-60" dirty="0">
                <a:latin typeface="Times New Roman"/>
                <a:cs typeface="Times New Roman"/>
              </a:rPr>
              <a:t>A</a:t>
            </a:r>
            <a:r>
              <a:rPr sz="2800" i="1" spc="-60" dirty="0">
                <a:latin typeface="Times New Roman"/>
                <a:cs typeface="Times New Roman"/>
              </a:rPr>
              <a:t>'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75" dirty="0">
                <a:latin typeface="Times New Roman"/>
                <a:cs typeface="Times New Roman"/>
              </a:rPr>
              <a:t>new </a:t>
            </a:r>
            <a:r>
              <a:rPr sz="2800" spc="-35" dirty="0">
                <a:latin typeface="Times New Roman"/>
                <a:cs typeface="Times New Roman"/>
              </a:rPr>
              <a:t>nonterminal. </a:t>
            </a:r>
            <a:r>
              <a:rPr sz="2800" spc="-85" dirty="0">
                <a:latin typeface="Times New Roman"/>
                <a:cs typeface="Times New Roman"/>
              </a:rPr>
              <a:t>Repeatedly </a:t>
            </a:r>
            <a:r>
              <a:rPr sz="2800" spc="-90" dirty="0">
                <a:latin typeface="Times New Roman"/>
                <a:cs typeface="Times New Roman"/>
              </a:rPr>
              <a:t>apply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20" dirty="0">
                <a:latin typeface="Times New Roman"/>
                <a:cs typeface="Times New Roman"/>
              </a:rPr>
              <a:t>transformation  </a:t>
            </a:r>
            <a:r>
              <a:rPr sz="2800" spc="-55" dirty="0">
                <a:latin typeface="Times New Roman"/>
                <a:cs typeface="Times New Roman"/>
              </a:rPr>
              <a:t>until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55" dirty="0">
                <a:latin typeface="Times New Roman"/>
                <a:cs typeface="Times New Roman"/>
              </a:rPr>
              <a:t>two </a:t>
            </a:r>
            <a:r>
              <a:rPr sz="2800" spc="-65" dirty="0">
                <a:latin typeface="Times New Roman"/>
                <a:cs typeface="Times New Roman"/>
              </a:rPr>
              <a:t>alternatives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nonterminal </a:t>
            </a:r>
            <a:r>
              <a:rPr sz="2800" spc="-90" dirty="0">
                <a:latin typeface="Times New Roman"/>
                <a:cs typeface="Times New Roman"/>
              </a:rPr>
              <a:t>have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common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prefix.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12031"/>
            <a:ext cx="10210800" cy="579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3765550" indent="-144145">
              <a:lnSpc>
                <a:spcPct val="1268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“dangling-else” </a:t>
            </a:r>
            <a:r>
              <a:rPr sz="2800" spc="-45" dirty="0">
                <a:latin typeface="Times New Roman"/>
                <a:cs typeface="Times New Roman"/>
              </a:rPr>
              <a:t>problem</a:t>
            </a:r>
            <a:r>
              <a:rPr sz="2800" spc="-45">
                <a:latin typeface="Times New Roman"/>
                <a:cs typeface="Times New Roman"/>
              </a:rPr>
              <a:t>:  </a:t>
            </a:r>
            <a:endParaRPr lang="en-US" sz="2800" spc="-45" dirty="0" smtClean="0">
              <a:latin typeface="Times New Roman"/>
              <a:cs typeface="Times New Roman"/>
            </a:endParaRPr>
          </a:p>
          <a:p>
            <a:pPr marL="144145" marR="3765550" indent="-144145">
              <a:lnSpc>
                <a:spcPct val="126800"/>
              </a:lnSpc>
              <a:spcBef>
                <a:spcPts val="100"/>
              </a:spcBef>
              <a:buClr>
                <a:srgbClr val="262626"/>
              </a:buClr>
              <a:buSzPct val="96428"/>
              <a:tabLst>
                <a:tab pos="144145" algn="l"/>
              </a:tabLst>
            </a:pPr>
            <a:r>
              <a:rPr lang="en-US" sz="2800" spc="-45" dirty="0" smtClean="0">
                <a:latin typeface="Times New Roman"/>
                <a:cs typeface="Times New Roman"/>
              </a:rPr>
              <a:t>                </a:t>
            </a:r>
            <a:r>
              <a:rPr sz="2800" spc="-220" smtClean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40" dirty="0">
                <a:latin typeface="Times New Roman"/>
                <a:cs typeface="Times New Roman"/>
              </a:rPr>
              <a:t>i </a:t>
            </a: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spc="35" dirty="0">
                <a:latin typeface="Times New Roman"/>
                <a:cs typeface="Times New Roman"/>
              </a:rPr>
              <a:t>t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835" dirty="0">
                <a:latin typeface="Times New Roman"/>
                <a:cs typeface="Times New Roman"/>
              </a:rPr>
              <a:t>| </a:t>
            </a:r>
            <a:r>
              <a:rPr sz="2800" spc="-140" dirty="0">
                <a:latin typeface="Times New Roman"/>
                <a:cs typeface="Times New Roman"/>
              </a:rPr>
              <a:t>i </a:t>
            </a: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spc="35" dirty="0">
                <a:latin typeface="Times New Roman"/>
                <a:cs typeface="Times New Roman"/>
              </a:rPr>
              <a:t>t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-80" dirty="0">
                <a:latin typeface="Times New Roman"/>
                <a:cs typeface="Times New Roman"/>
              </a:rPr>
              <a:t>e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332230">
              <a:lnSpc>
                <a:spcPct val="100000"/>
              </a:lnSpc>
              <a:spcBef>
                <a:spcPts val="900"/>
              </a:spcBef>
            </a:pP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43510" marR="64579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0" dirty="0">
                <a:latin typeface="Times New Roman"/>
                <a:cs typeface="Times New Roman"/>
              </a:rPr>
              <a:t>Here, </a:t>
            </a:r>
            <a:r>
              <a:rPr sz="2800" b="1" spc="15" dirty="0">
                <a:latin typeface="Times New Roman"/>
                <a:cs typeface="Times New Roman"/>
              </a:rPr>
              <a:t>i, </a:t>
            </a:r>
            <a:r>
              <a:rPr sz="2800" b="1" spc="-20" dirty="0">
                <a:latin typeface="Times New Roman"/>
                <a:cs typeface="Times New Roman"/>
              </a:rPr>
              <a:t>t,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b="1" spc="65" dirty="0">
                <a:latin typeface="Times New Roman"/>
                <a:cs typeface="Times New Roman"/>
              </a:rPr>
              <a:t>e </a:t>
            </a:r>
            <a:r>
              <a:rPr sz="2800" spc="-30" dirty="0">
                <a:latin typeface="Times New Roman"/>
                <a:cs typeface="Times New Roman"/>
              </a:rPr>
              <a:t>stand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b="1" spc="-20" dirty="0">
                <a:latin typeface="Times New Roman"/>
                <a:cs typeface="Times New Roman"/>
              </a:rPr>
              <a:t>if, </a:t>
            </a:r>
            <a:r>
              <a:rPr sz="2800" b="1" spc="-5" dirty="0">
                <a:latin typeface="Times New Roman"/>
                <a:cs typeface="Times New Roman"/>
              </a:rPr>
              <a:t>then,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else</a:t>
            </a:r>
            <a:r>
              <a:rPr sz="2800" spc="-5" dirty="0">
                <a:latin typeface="Times New Roman"/>
                <a:cs typeface="Times New Roman"/>
              </a:rPr>
              <a:t>; </a:t>
            </a: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-30" dirty="0">
                <a:latin typeface="Times New Roman"/>
                <a:cs typeface="Times New Roman"/>
              </a:rPr>
              <a:t>stand </a:t>
            </a:r>
            <a:r>
              <a:rPr sz="2800" spc="-5" dirty="0">
                <a:latin typeface="Times New Roman"/>
                <a:cs typeface="Times New Roman"/>
              </a:rPr>
              <a:t>for  </a:t>
            </a:r>
            <a:r>
              <a:rPr sz="2800" spc="-45" dirty="0">
                <a:latin typeface="Times New Roman"/>
                <a:cs typeface="Times New Roman"/>
              </a:rPr>
              <a:t>“conditional expression” 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“statement”</a:t>
            </a:r>
            <a:endParaRPr sz="2800">
              <a:latin typeface="Times New Roman"/>
              <a:cs typeface="Times New Roman"/>
            </a:endParaRPr>
          </a:p>
          <a:p>
            <a:pPr marL="144145" marR="4049395" indent="-144145">
              <a:lnSpc>
                <a:spcPct val="126800"/>
              </a:lnSpc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5" dirty="0">
                <a:latin typeface="Times New Roman"/>
                <a:cs typeface="Times New Roman"/>
              </a:rPr>
              <a:t>Left-factored,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60" dirty="0">
                <a:latin typeface="Times New Roman"/>
                <a:cs typeface="Times New Roman"/>
              </a:rPr>
              <a:t>becomes</a:t>
            </a:r>
            <a:r>
              <a:rPr sz="2800" spc="-60">
                <a:latin typeface="Times New Roman"/>
                <a:cs typeface="Times New Roman"/>
              </a:rPr>
              <a:t>:  </a:t>
            </a:r>
            <a:endParaRPr lang="en-US" sz="2800" spc="-60" dirty="0" smtClean="0">
              <a:latin typeface="Times New Roman"/>
              <a:cs typeface="Times New Roman"/>
            </a:endParaRPr>
          </a:p>
          <a:p>
            <a:pPr marL="144145" marR="4049395" indent="-144145">
              <a:lnSpc>
                <a:spcPct val="126800"/>
              </a:lnSpc>
              <a:buClr>
                <a:srgbClr val="262626"/>
              </a:buClr>
              <a:buSzPct val="96428"/>
              <a:tabLst>
                <a:tab pos="144145" algn="l"/>
              </a:tabLst>
            </a:pPr>
            <a:r>
              <a:rPr lang="en-US" sz="2800" spc="-60" dirty="0" smtClean="0">
                <a:latin typeface="Times New Roman"/>
                <a:cs typeface="Times New Roman"/>
              </a:rPr>
              <a:t>  	     </a:t>
            </a:r>
            <a:r>
              <a:rPr sz="2800" spc="-220" smtClean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40" dirty="0">
                <a:latin typeface="Times New Roman"/>
                <a:cs typeface="Times New Roman"/>
              </a:rPr>
              <a:t>i </a:t>
            </a:r>
            <a:r>
              <a:rPr sz="2800" spc="125" dirty="0">
                <a:latin typeface="Times New Roman"/>
                <a:cs typeface="Times New Roman"/>
              </a:rPr>
              <a:t>E </a:t>
            </a:r>
            <a:r>
              <a:rPr sz="2800" spc="35" dirty="0">
                <a:latin typeface="Times New Roman"/>
                <a:cs typeface="Times New Roman"/>
              </a:rPr>
              <a:t>t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-105" dirty="0">
                <a:latin typeface="Times New Roman"/>
                <a:cs typeface="Times New Roman"/>
              </a:rPr>
              <a:t>S</a:t>
            </a:r>
            <a:r>
              <a:rPr sz="2800" i="1" spc="-105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4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332230" marR="6362065">
              <a:lnSpc>
                <a:spcPct val="126800"/>
              </a:lnSpc>
            </a:pPr>
            <a:r>
              <a:rPr sz="2800" spc="-105" dirty="0">
                <a:latin typeface="Times New Roman"/>
                <a:cs typeface="Times New Roman"/>
              </a:rPr>
              <a:t>S</a:t>
            </a:r>
            <a:r>
              <a:rPr sz="2800" i="1" spc="-105" dirty="0">
                <a:latin typeface="Times New Roman"/>
                <a:cs typeface="Times New Roman"/>
              </a:rPr>
              <a:t>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80" dirty="0">
                <a:latin typeface="Times New Roman"/>
                <a:cs typeface="Times New Roman"/>
              </a:rPr>
              <a:t>e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30">
                <a:latin typeface="Times New Roman"/>
                <a:cs typeface="Times New Roman"/>
              </a:rPr>
              <a:t>ε  </a:t>
            </a:r>
            <a:endParaRPr lang="en-US" sz="2800" spc="-130" dirty="0" smtClean="0">
              <a:latin typeface="Times New Roman"/>
              <a:cs typeface="Times New Roman"/>
            </a:endParaRPr>
          </a:p>
          <a:p>
            <a:pPr marL="1332230" marR="6362065">
              <a:lnSpc>
                <a:spcPct val="126800"/>
              </a:lnSpc>
            </a:pPr>
            <a:r>
              <a:rPr sz="2800" spc="125" smtClean="0">
                <a:latin typeface="Times New Roman"/>
                <a:cs typeface="Times New Roman"/>
              </a:rPr>
              <a:t>E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894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5" dirty="0">
                <a:latin typeface="Times New Roman"/>
                <a:cs typeface="Times New Roman"/>
              </a:rPr>
              <a:t>Thus,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0" dirty="0">
                <a:latin typeface="Times New Roman"/>
                <a:cs typeface="Times New Roman"/>
              </a:rPr>
              <a:t>iEtSS</a:t>
            </a:r>
            <a:r>
              <a:rPr sz="2800" i="1" spc="-60" dirty="0">
                <a:latin typeface="Times New Roman"/>
                <a:cs typeface="Times New Roman"/>
              </a:rPr>
              <a:t>'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114" dirty="0">
                <a:latin typeface="Times New Roman"/>
                <a:cs typeface="Times New Roman"/>
              </a:rPr>
              <a:t>i,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05" dirty="0">
                <a:latin typeface="Times New Roman"/>
                <a:cs typeface="Times New Roman"/>
              </a:rPr>
              <a:t>wait </a:t>
            </a:r>
            <a:r>
              <a:rPr sz="2800" spc="-55" dirty="0">
                <a:latin typeface="Times New Roman"/>
                <a:cs typeface="Times New Roman"/>
              </a:rPr>
              <a:t>until </a:t>
            </a:r>
            <a:r>
              <a:rPr sz="2800" spc="-50" dirty="0">
                <a:latin typeface="Times New Roman"/>
                <a:cs typeface="Times New Roman"/>
              </a:rPr>
              <a:t>iEtS </a:t>
            </a:r>
            <a:r>
              <a:rPr sz="2800" spc="-55" dirty="0">
                <a:latin typeface="Times New Roman"/>
                <a:cs typeface="Times New Roman"/>
              </a:rPr>
              <a:t>has  </a:t>
            </a:r>
            <a:r>
              <a:rPr sz="2800" spc="-30" dirty="0">
                <a:latin typeface="Times New Roman"/>
                <a:cs typeface="Times New Roman"/>
              </a:rPr>
              <a:t>been </a:t>
            </a:r>
            <a:r>
              <a:rPr sz="2800" spc="-55" dirty="0">
                <a:latin typeface="Times New Roman"/>
                <a:cs typeface="Times New Roman"/>
              </a:rPr>
              <a:t>seen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5" dirty="0">
                <a:latin typeface="Times New Roman"/>
                <a:cs typeface="Times New Roman"/>
              </a:rPr>
              <a:t>decide </a:t>
            </a:r>
            <a:r>
              <a:rPr sz="2800" spc="-35" dirty="0">
                <a:latin typeface="Times New Roman"/>
                <a:cs typeface="Times New Roman"/>
              </a:rPr>
              <a:t>whether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75" dirty="0">
                <a:latin typeface="Times New Roman"/>
                <a:cs typeface="Times New Roman"/>
              </a:rPr>
              <a:t>S</a:t>
            </a:r>
            <a:r>
              <a:rPr sz="2800" i="1" spc="-75" dirty="0">
                <a:latin typeface="Times New Roman"/>
                <a:cs typeface="Times New Roman"/>
              </a:rPr>
              <a:t>'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50" dirty="0">
                <a:latin typeface="Times New Roman"/>
                <a:cs typeface="Times New Roman"/>
              </a:rPr>
              <a:t>eS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30" dirty="0">
                <a:latin typeface="Times New Roman"/>
                <a:cs typeface="Times New Roman"/>
              </a:rPr>
              <a:t>to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8509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5800" y="1643752"/>
            <a:ext cx="9982200" cy="4352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80327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740025" algn="l"/>
              </a:tabLst>
            </a:pPr>
            <a:r>
              <a:rPr sz="2800" spc="-50" dirty="0">
                <a:latin typeface="Times New Roman"/>
                <a:cs typeface="Times New Roman"/>
              </a:rPr>
              <a:t>Given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stream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55" dirty="0">
                <a:latin typeface="Times New Roman"/>
                <a:cs typeface="Times New Roman"/>
              </a:rPr>
              <a:t>tokens, </a:t>
            </a:r>
            <a:r>
              <a:rPr sz="2800" b="1" spc="-20" dirty="0">
                <a:latin typeface="Times New Roman"/>
                <a:cs typeface="Times New Roman"/>
              </a:rPr>
              <a:t>parsing </a:t>
            </a:r>
            <a:r>
              <a:rPr sz="2800" spc="-90" dirty="0">
                <a:latin typeface="Times New Roman"/>
                <a:cs typeface="Times New Roman"/>
              </a:rPr>
              <a:t>involves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0" dirty="0">
                <a:latin typeface="Times New Roman"/>
                <a:cs typeface="Times New Roman"/>
              </a:rPr>
              <a:t>process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spc="-50" dirty="0">
                <a:latin typeface="Times New Roman"/>
                <a:cs typeface="Times New Roman"/>
              </a:rPr>
              <a:t>“reducing” </a:t>
            </a:r>
            <a:r>
              <a:rPr sz="2800" spc="-15" dirty="0">
                <a:latin typeface="Times New Roman"/>
                <a:cs typeface="Times New Roman"/>
              </a:rPr>
              <a:t>them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non-terminal</a:t>
            </a:r>
            <a:endParaRPr sz="2800">
              <a:latin typeface="Times New Roman"/>
              <a:cs typeface="Times New Roman"/>
            </a:endParaRPr>
          </a:p>
          <a:p>
            <a:pPr marL="143510" marR="30416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85" dirty="0">
                <a:latin typeface="Times New Roman"/>
                <a:cs typeface="Times New Roman"/>
              </a:rPr>
              <a:t>said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25" dirty="0">
                <a:latin typeface="Times New Roman"/>
                <a:cs typeface="Times New Roman"/>
              </a:rPr>
              <a:t>represent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25" dirty="0">
                <a:latin typeface="Times New Roman"/>
                <a:cs typeface="Times New Roman"/>
              </a:rPr>
              <a:t>was </a:t>
            </a:r>
            <a:r>
              <a:rPr sz="2800" spc="-45" dirty="0">
                <a:latin typeface="Times New Roman"/>
                <a:cs typeface="Times New Roman"/>
              </a:rPr>
              <a:t>reduced  </a:t>
            </a:r>
            <a:r>
              <a:rPr sz="2800" spc="2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7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45" dirty="0">
                <a:latin typeface="Times New Roman"/>
                <a:cs typeface="Times New Roman"/>
              </a:rPr>
              <a:t>either </a:t>
            </a:r>
            <a:r>
              <a:rPr sz="2800" b="1" spc="-10" dirty="0">
                <a:latin typeface="Times New Roman"/>
                <a:cs typeface="Times New Roman"/>
              </a:rPr>
              <a:t>top-down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bottom-up</a:t>
            </a:r>
            <a:endParaRPr sz="2800">
              <a:latin typeface="Times New Roman"/>
              <a:cs typeface="Times New Roman"/>
            </a:endParaRPr>
          </a:p>
          <a:p>
            <a:pPr marL="143510" marR="508634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Top-down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90" dirty="0">
                <a:latin typeface="Times New Roman"/>
                <a:cs typeface="Times New Roman"/>
              </a:rPr>
              <a:t>involves </a:t>
            </a:r>
            <a:r>
              <a:rPr sz="2800" spc="-60" dirty="0">
                <a:latin typeface="Times New Roman"/>
                <a:cs typeface="Times New Roman"/>
              </a:rPr>
              <a:t>generating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45" dirty="0">
                <a:latin typeface="Times New Roman"/>
                <a:cs typeface="Times New Roman"/>
              </a:rPr>
              <a:t>starting </a:t>
            </a:r>
            <a:r>
              <a:rPr sz="2800" spc="-10" dirty="0">
                <a:latin typeface="Times New Roman"/>
                <a:cs typeface="Times New Roman"/>
              </a:rPr>
              <a:t>from the 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30" dirty="0">
                <a:latin typeface="Times New Roman"/>
                <a:cs typeface="Times New Roman"/>
              </a:rPr>
              <a:t>non-terminal and </a:t>
            </a:r>
            <a:r>
              <a:rPr sz="2800" spc="-65" dirty="0">
                <a:latin typeface="Times New Roman"/>
                <a:cs typeface="Times New Roman"/>
              </a:rPr>
              <a:t>repeatedly </a:t>
            </a:r>
            <a:r>
              <a:rPr sz="2800" spc="-90" dirty="0">
                <a:latin typeface="Times New Roman"/>
                <a:cs typeface="Times New Roman"/>
              </a:rPr>
              <a:t>applying </a:t>
            </a:r>
            <a:r>
              <a:rPr sz="2800" spc="-15" dirty="0">
                <a:latin typeface="Times New Roman"/>
                <a:cs typeface="Times New Roman"/>
              </a:rPr>
              <a:t>production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rules.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410835" algn="l"/>
              </a:tabLst>
            </a:pPr>
            <a:r>
              <a:rPr sz="2800" b="1" dirty="0">
                <a:latin typeface="Times New Roman"/>
                <a:cs typeface="Times New Roman"/>
              </a:rPr>
              <a:t>Bottom-up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90" dirty="0">
                <a:latin typeface="Times New Roman"/>
                <a:cs typeface="Times New Roman"/>
              </a:rPr>
              <a:t>involves </a:t>
            </a:r>
            <a:r>
              <a:rPr sz="2800" spc="-65" dirty="0">
                <a:latin typeface="Times New Roman"/>
                <a:cs typeface="Times New Roman"/>
              </a:rPr>
              <a:t>repeatedly </a:t>
            </a:r>
            <a:r>
              <a:rPr sz="2800" spc="-70" dirty="0">
                <a:latin typeface="Times New Roman"/>
                <a:cs typeface="Times New Roman"/>
              </a:rPr>
              <a:t>rewriting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55" dirty="0">
                <a:latin typeface="Times New Roman"/>
                <a:cs typeface="Times New Roman"/>
              </a:rPr>
              <a:t>string until 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35" dirty="0">
                <a:latin typeface="Times New Roman"/>
                <a:cs typeface="Times New Roman"/>
              </a:rPr>
              <a:t>ends </a:t>
            </a:r>
            <a:r>
              <a:rPr sz="2800" spc="-5" dirty="0">
                <a:latin typeface="Times New Roman"/>
                <a:cs typeface="Times New Roman"/>
              </a:rPr>
              <a:t>up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non-terminal</a:t>
            </a:r>
            <a:r>
              <a:rPr sz="2800" spc="-5" dirty="0">
                <a:latin typeface="Times New Roman"/>
                <a:cs typeface="Times New Roman"/>
              </a:rPr>
              <a:t> of	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grammar.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5334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262626"/>
                </a:solidFill>
              </a:rPr>
              <a:t>Top-Down</a:t>
            </a:r>
            <a:r>
              <a:rPr sz="4800" spc="-45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9829800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61594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1481455" algn="l"/>
                <a:tab pos="7345045" algn="l"/>
              </a:tabLst>
            </a:pPr>
            <a:r>
              <a:rPr sz="2800" spc="-50" dirty="0">
                <a:latin typeface="Times New Roman"/>
                <a:cs typeface="Times New Roman"/>
              </a:rPr>
              <a:t>Top-down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100" dirty="0">
                <a:latin typeface="Times New Roman"/>
                <a:cs typeface="Times New Roman"/>
              </a:rPr>
              <a:t>viewed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problem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30" dirty="0">
                <a:latin typeface="Times New Roman"/>
                <a:cs typeface="Times New Roman"/>
              </a:rPr>
              <a:t>constructing </a:t>
            </a:r>
            <a:r>
              <a:rPr sz="2800" spc="-110" dirty="0">
                <a:latin typeface="Times New Roman"/>
                <a:cs typeface="Times New Roman"/>
              </a:rPr>
              <a:t>a 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60" dirty="0">
                <a:latin typeface="Times New Roman"/>
                <a:cs typeface="Times New Roman"/>
              </a:rPr>
              <a:t>string, </a:t>
            </a:r>
            <a:r>
              <a:rPr sz="2800" spc="-45" dirty="0">
                <a:latin typeface="Times New Roman"/>
                <a:cs typeface="Times New Roman"/>
              </a:rPr>
              <a:t>starting </a:t>
            </a:r>
            <a:r>
              <a:rPr sz="2800" spc="-10" dirty="0">
                <a:latin typeface="Times New Roman"/>
                <a:cs typeface="Times New Roman"/>
              </a:rPr>
              <a:t>from the </a:t>
            </a:r>
            <a:r>
              <a:rPr sz="2800" spc="20" dirty="0">
                <a:latin typeface="Times New Roman"/>
                <a:cs typeface="Times New Roman"/>
              </a:rPr>
              <a:t>root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65" dirty="0">
                <a:latin typeface="Times New Roman"/>
                <a:cs typeface="Times New Roman"/>
              </a:rPr>
              <a:t>creating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25" dirty="0">
                <a:latin typeface="Times New Roman"/>
                <a:cs typeface="Times New Roman"/>
              </a:rPr>
              <a:t>nodes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55" dirty="0">
                <a:latin typeface="Times New Roman"/>
                <a:cs typeface="Times New Roman"/>
              </a:rPr>
              <a:t>in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preorder</a:t>
            </a:r>
            <a:endParaRPr sz="2800">
              <a:latin typeface="Times New Roman"/>
              <a:cs typeface="Times New Roman"/>
            </a:endParaRPr>
          </a:p>
          <a:p>
            <a:pPr marL="143510" marR="13843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0" dirty="0">
                <a:latin typeface="Times New Roman"/>
                <a:cs typeface="Times New Roman"/>
              </a:rPr>
              <a:t>Top-down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100" dirty="0">
                <a:latin typeface="Times New Roman"/>
                <a:cs typeface="Times New Roman"/>
              </a:rPr>
              <a:t>viewed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65" dirty="0">
                <a:latin typeface="Times New Roman"/>
                <a:cs typeface="Times New Roman"/>
              </a:rPr>
              <a:t>finding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leftmost </a:t>
            </a:r>
            <a:r>
              <a:rPr sz="2800" spc="-60" dirty="0">
                <a:latin typeface="Times New Roman"/>
                <a:cs typeface="Times New Roman"/>
              </a:rPr>
              <a:t>derivation </a:t>
            </a:r>
            <a:r>
              <a:rPr sz="2800" spc="-5" dirty="0">
                <a:latin typeface="Times New Roman"/>
                <a:cs typeface="Times New Roman"/>
              </a:rPr>
              <a:t>for 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15" dirty="0">
                <a:latin typeface="Times New Roman"/>
                <a:cs typeface="Times New Roman"/>
              </a:rPr>
              <a:t>input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7390765" algn="l"/>
              </a:tabLst>
            </a:pPr>
            <a:r>
              <a:rPr sz="2800" spc="-60" dirty="0">
                <a:latin typeface="Times New Roman"/>
                <a:cs typeface="Times New Roman"/>
              </a:rPr>
              <a:t>Starting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start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75" dirty="0">
                <a:latin typeface="Times New Roman"/>
                <a:cs typeface="Times New Roman"/>
              </a:rPr>
              <a:t>symbol,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use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5" dirty="0">
                <a:latin typeface="Times New Roman"/>
                <a:cs typeface="Times New Roman"/>
              </a:rPr>
              <a:t>production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rules  </a:t>
            </a:r>
            <a:r>
              <a:rPr sz="2800" spc="-80" dirty="0">
                <a:latin typeface="Times New Roman"/>
                <a:cs typeface="Times New Roman"/>
              </a:rPr>
              <a:t>leads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5638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262626"/>
                </a:solidFill>
              </a:rPr>
              <a:t>Top-Down</a:t>
            </a:r>
            <a:r>
              <a:rPr sz="4800" spc="-45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2000" y="2057400"/>
            <a:ext cx="9671932" cy="228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32194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368550" algn="l"/>
              </a:tabLst>
            </a:pPr>
            <a:r>
              <a:rPr sz="2800" spc="-50" dirty="0">
                <a:latin typeface="Times New Roman"/>
                <a:cs typeface="Times New Roman"/>
              </a:rPr>
              <a:t>At </a:t>
            </a:r>
            <a:r>
              <a:rPr sz="2800" spc="-70" dirty="0">
                <a:latin typeface="Times New Roman"/>
                <a:cs typeface="Times New Roman"/>
              </a:rPr>
              <a:t>each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step</a:t>
            </a:r>
            <a:r>
              <a:rPr sz="2800" spc="-5" dirty="0">
                <a:latin typeface="Times New Roman"/>
                <a:cs typeface="Times New Roman"/>
              </a:rPr>
              <a:t> of	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20" dirty="0">
                <a:latin typeface="Times New Roman"/>
                <a:cs typeface="Times New Roman"/>
              </a:rPr>
              <a:t>top-down </a:t>
            </a:r>
            <a:r>
              <a:rPr sz="2800" spc="-65" dirty="0">
                <a:latin typeface="Times New Roman"/>
                <a:cs typeface="Times New Roman"/>
              </a:rPr>
              <a:t>parse,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0" dirty="0">
                <a:latin typeface="Times New Roman"/>
                <a:cs typeface="Times New Roman"/>
              </a:rPr>
              <a:t>key </a:t>
            </a:r>
            <a:r>
              <a:rPr sz="2800" spc="-25" dirty="0">
                <a:latin typeface="Times New Roman"/>
                <a:cs typeface="Times New Roman"/>
              </a:rPr>
              <a:t>problem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that of  </a:t>
            </a:r>
            <a:r>
              <a:rPr sz="2800" spc="-45" dirty="0">
                <a:latin typeface="Times New Roman"/>
                <a:cs typeface="Times New Roman"/>
              </a:rPr>
              <a:t>determining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65" dirty="0">
                <a:latin typeface="Times New Roman"/>
                <a:cs typeface="Times New Roman"/>
              </a:rPr>
              <a:t>applied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5" dirty="0">
                <a:latin typeface="Times New Roman"/>
                <a:cs typeface="Times New Roman"/>
              </a:rPr>
              <a:t>nonterminal, </a:t>
            </a:r>
            <a:r>
              <a:rPr sz="2800" spc="-155" dirty="0">
                <a:latin typeface="Times New Roman"/>
                <a:cs typeface="Times New Roman"/>
              </a:rPr>
              <a:t>say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1746250" algn="l"/>
                <a:tab pos="6341110" algn="l"/>
              </a:tabLst>
            </a:pPr>
            <a:r>
              <a:rPr sz="2800" spc="5" dirty="0">
                <a:latin typeface="Times New Roman"/>
                <a:cs typeface="Times New Roman"/>
              </a:rPr>
              <a:t>Once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30" dirty="0">
                <a:latin typeface="Times New Roman"/>
                <a:cs typeface="Times New Roman"/>
              </a:rPr>
              <a:t>A-production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45" dirty="0">
                <a:latin typeface="Times New Roman"/>
                <a:cs typeface="Times New Roman"/>
              </a:rPr>
              <a:t>chosen,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rest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40" dirty="0">
                <a:latin typeface="Times New Roman"/>
                <a:cs typeface="Times New Roman"/>
              </a:rPr>
              <a:t>process  </a:t>
            </a:r>
            <a:r>
              <a:rPr sz="2800" spc="-45" dirty="0">
                <a:latin typeface="Times New Roman"/>
                <a:cs typeface="Times New Roman"/>
              </a:rPr>
              <a:t>consists</a:t>
            </a:r>
            <a:r>
              <a:rPr sz="2800" spc="-5" dirty="0">
                <a:latin typeface="Times New Roman"/>
                <a:cs typeface="Times New Roman"/>
              </a:rPr>
              <a:t> of	</a:t>
            </a:r>
            <a:r>
              <a:rPr sz="2800" spc="-45" dirty="0">
                <a:latin typeface="Times New Roman"/>
                <a:cs typeface="Times New Roman"/>
              </a:rPr>
              <a:t>“matching”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75" dirty="0">
                <a:latin typeface="Times New Roman"/>
                <a:cs typeface="Times New Roman"/>
              </a:rPr>
              <a:t>symbols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50" dirty="0">
                <a:latin typeface="Times New Roman"/>
                <a:cs typeface="Times New Roman"/>
              </a:rPr>
              <a:t>body 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5334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262626"/>
                </a:solidFill>
              </a:rPr>
              <a:t>Top-Down</a:t>
            </a:r>
            <a:r>
              <a:rPr sz="4800" spc="-45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318518" y="2014199"/>
            <a:ext cx="4335742" cy="413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391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solidFill>
                  <a:srgbClr val="262626"/>
                </a:solidFill>
              </a:rPr>
              <a:t>Recursive-Descent</a:t>
            </a:r>
            <a:r>
              <a:rPr sz="4800" spc="-4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9982200" cy="38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23558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6887845" algn="l"/>
                <a:tab pos="8020684" algn="l"/>
              </a:tabLst>
            </a:pP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recurs</a:t>
            </a:r>
            <a:r>
              <a:rPr sz="2800" spc="-80" dirty="0">
                <a:latin typeface="Times New Roman"/>
                <a:cs typeface="Times New Roman"/>
              </a:rPr>
              <a:t>i</a:t>
            </a:r>
            <a:r>
              <a:rPr sz="2800" spc="-150" dirty="0">
                <a:latin typeface="Times New Roman"/>
                <a:cs typeface="Times New Roman"/>
              </a:rPr>
              <a:t>v</a:t>
            </a:r>
            <a:r>
              <a:rPr sz="2800" spc="-50" dirty="0">
                <a:latin typeface="Times New Roman"/>
                <a:cs typeface="Times New Roman"/>
              </a:rPr>
              <a:t>e-descen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parsin</a:t>
            </a:r>
            <a:r>
              <a:rPr sz="2800" spc="-7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pro</a:t>
            </a:r>
            <a:r>
              <a:rPr sz="2800" spc="40" dirty="0">
                <a:latin typeface="Times New Roman"/>
                <a:cs typeface="Times New Roman"/>
              </a:rPr>
              <a:t>g</a:t>
            </a:r>
            <a:r>
              <a:rPr sz="2800" spc="-40" dirty="0">
                <a:latin typeface="Times New Roman"/>
                <a:cs typeface="Times New Roman"/>
              </a:rPr>
              <a:t>ra</a:t>
            </a:r>
            <a:r>
              <a:rPr sz="2800" spc="-6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consist</a:t>
            </a:r>
            <a:r>
              <a:rPr sz="2800" spc="-4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se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35" dirty="0">
                <a:latin typeface="Times New Roman"/>
                <a:cs typeface="Times New Roman"/>
              </a:rPr>
              <a:t>procedure</a:t>
            </a:r>
            <a:r>
              <a:rPr sz="2800" spc="-110" dirty="0">
                <a:latin typeface="Times New Roman"/>
                <a:cs typeface="Times New Roman"/>
              </a:rPr>
              <a:t>s</a:t>
            </a:r>
            <a:r>
              <a:rPr sz="2800" spc="-90" dirty="0">
                <a:latin typeface="Times New Roman"/>
                <a:cs typeface="Times New Roman"/>
              </a:rPr>
              <a:t>, 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70" dirty="0">
                <a:latin typeface="Times New Roman"/>
                <a:cs typeface="Times New Roman"/>
              </a:rPr>
              <a:t>each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nonterminal</a:t>
            </a:r>
            <a:endParaRPr sz="2800">
              <a:latin typeface="Times New Roman"/>
              <a:cs typeface="Times New Roman"/>
            </a:endParaRPr>
          </a:p>
          <a:p>
            <a:pPr marL="143510" marR="19748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70" dirty="0">
                <a:latin typeface="Times New Roman"/>
                <a:cs typeface="Times New Roman"/>
              </a:rPr>
              <a:t>Recursive-descent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55" dirty="0">
                <a:latin typeface="Times New Roman"/>
                <a:cs typeface="Times New Roman"/>
              </a:rPr>
              <a:t>require </a:t>
            </a:r>
            <a:r>
              <a:rPr sz="2800" spc="-75" dirty="0">
                <a:latin typeface="Times New Roman"/>
                <a:cs typeface="Times New Roman"/>
              </a:rPr>
              <a:t>backtracking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0" dirty="0">
                <a:latin typeface="Times New Roman"/>
                <a:cs typeface="Times New Roman"/>
              </a:rPr>
              <a:t>find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correct  </a:t>
            </a:r>
            <a:r>
              <a:rPr sz="2800" spc="-30" dirty="0">
                <a:latin typeface="Times New Roman"/>
                <a:cs typeface="Times New Roman"/>
              </a:rPr>
              <a:t>A-production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applied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569210" algn="l"/>
              </a:tabLst>
            </a:pPr>
            <a:r>
              <a:rPr sz="2800" spc="-40" dirty="0">
                <a:latin typeface="Times New Roman"/>
                <a:cs typeface="Times New Roman"/>
              </a:rPr>
              <a:t>Start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starting </a:t>
            </a:r>
            <a:r>
              <a:rPr sz="2800" spc="-30" dirty="0">
                <a:latin typeface="Times New Roman"/>
                <a:cs typeface="Times New Roman"/>
              </a:rPr>
              <a:t>non-terminal and </a:t>
            </a:r>
            <a:r>
              <a:rPr sz="2800" spc="-65" dirty="0">
                <a:latin typeface="Times New Roman"/>
                <a:cs typeface="Times New Roman"/>
              </a:rPr>
              <a:t>use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25" dirty="0">
                <a:latin typeface="Times New Roman"/>
                <a:cs typeface="Times New Roman"/>
              </a:rPr>
              <a:t>production, </a:t>
            </a:r>
            <a:r>
              <a:rPr sz="2800" spc="-110" dirty="0">
                <a:latin typeface="Times New Roman"/>
                <a:cs typeface="Times New Roman"/>
              </a:rPr>
              <a:t>verify 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15" dirty="0">
                <a:latin typeface="Times New Roman"/>
                <a:cs typeface="Times New Roman"/>
              </a:rPr>
              <a:t>input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50" dirty="0">
                <a:latin typeface="Times New Roman"/>
                <a:cs typeface="Times New Roman"/>
              </a:rPr>
              <a:t>match, </a:t>
            </a:r>
            <a:r>
              <a:rPr sz="2800" spc="-65" dirty="0">
                <a:latin typeface="Times New Roman"/>
                <a:cs typeface="Times New Roman"/>
              </a:rPr>
              <a:t>backtrack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90" dirty="0">
                <a:latin typeface="Times New Roman"/>
                <a:cs typeface="Times New Roman"/>
              </a:rPr>
              <a:t>apply </a:t>
            </a:r>
            <a:r>
              <a:rPr sz="2800" spc="-15" dirty="0">
                <a:latin typeface="Times New Roman"/>
                <a:cs typeface="Times New Roman"/>
              </a:rPr>
              <a:t>another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143510" marR="128270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90" dirty="0">
                <a:latin typeface="Times New Roman"/>
                <a:cs typeface="Times New Roman"/>
              </a:rPr>
              <a:t>Backtracking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00" dirty="0">
                <a:latin typeface="Times New Roman"/>
                <a:cs typeface="Times New Roman"/>
              </a:rPr>
              <a:t>rarely </a:t>
            </a:r>
            <a:r>
              <a:rPr sz="2800" spc="-40" dirty="0">
                <a:latin typeface="Times New Roman"/>
                <a:cs typeface="Times New Roman"/>
              </a:rPr>
              <a:t>needed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45" dirty="0">
                <a:latin typeface="Times New Roman"/>
                <a:cs typeface="Times New Roman"/>
              </a:rPr>
              <a:t>programming </a:t>
            </a:r>
            <a:r>
              <a:rPr sz="2800" spc="-85" dirty="0">
                <a:latin typeface="Times New Roman"/>
                <a:cs typeface="Times New Roman"/>
              </a:rPr>
              <a:t>language  </a:t>
            </a:r>
            <a:r>
              <a:rPr sz="2800" spc="-30" dirty="0">
                <a:latin typeface="Times New Roman"/>
                <a:cs typeface="Times New Roman"/>
              </a:rPr>
              <a:t>constructs, </a:t>
            </a:r>
            <a:r>
              <a:rPr sz="2800" spc="-25" dirty="0">
                <a:latin typeface="Times New Roman"/>
                <a:cs typeface="Times New Roman"/>
              </a:rPr>
              <a:t>so </a:t>
            </a:r>
            <a:r>
              <a:rPr sz="2800" spc="-75" dirty="0">
                <a:latin typeface="Times New Roman"/>
                <a:cs typeface="Times New Roman"/>
              </a:rPr>
              <a:t>backtracking </a:t>
            </a:r>
            <a:r>
              <a:rPr sz="2800" spc="-50" dirty="0">
                <a:latin typeface="Times New Roman"/>
                <a:cs typeface="Times New Roman"/>
              </a:rPr>
              <a:t>parsers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55" dirty="0">
                <a:latin typeface="Times New Roman"/>
                <a:cs typeface="Times New Roman"/>
              </a:rPr>
              <a:t>seen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frequently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62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solidFill>
                  <a:srgbClr val="262626"/>
                </a:solidFill>
              </a:rPr>
              <a:t>Recursive-Descent</a:t>
            </a:r>
            <a:r>
              <a:rPr sz="4800" spc="-4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9900531" cy="3061607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 algn="just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5" dirty="0">
                <a:latin typeface="Times New Roman"/>
                <a:cs typeface="Times New Roman"/>
              </a:rPr>
              <a:t>Consider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  <a:p>
            <a:pPr marL="1789430" marR="6604000" algn="just">
              <a:lnSpc>
                <a:spcPct val="126800"/>
              </a:lnSpc>
            </a:pP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75" dirty="0">
                <a:latin typeface="Times New Roman"/>
                <a:cs typeface="Times New Roman"/>
              </a:rPr>
              <a:t>cAd 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ab|a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 algn="just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9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construct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20" dirty="0">
                <a:latin typeface="Times New Roman"/>
                <a:cs typeface="Times New Roman"/>
              </a:rPr>
              <a:t>top-down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160" dirty="0">
                <a:latin typeface="Times New Roman"/>
                <a:cs typeface="Times New Roman"/>
              </a:rPr>
              <a:t>w </a:t>
            </a:r>
            <a:r>
              <a:rPr sz="2800" spc="285" dirty="0">
                <a:latin typeface="Times New Roman"/>
                <a:cs typeface="Times New Roman"/>
              </a:rPr>
              <a:t>= </a:t>
            </a:r>
            <a:r>
              <a:rPr sz="2800" spc="-75" dirty="0">
                <a:latin typeface="Times New Roman"/>
                <a:cs typeface="Times New Roman"/>
              </a:rPr>
              <a:t>cad, </a:t>
            </a:r>
            <a:r>
              <a:rPr sz="2800" spc="-70" dirty="0">
                <a:latin typeface="Times New Roman"/>
                <a:cs typeface="Times New Roman"/>
              </a:rPr>
              <a:t>begin 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60" dirty="0">
                <a:latin typeface="Times New Roman"/>
                <a:cs typeface="Times New Roman"/>
              </a:rPr>
              <a:t>consisting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95" dirty="0">
                <a:latin typeface="Times New Roman"/>
                <a:cs typeface="Times New Roman"/>
              </a:rPr>
              <a:t>single </a:t>
            </a:r>
            <a:r>
              <a:rPr sz="2800" spc="-10" dirty="0">
                <a:latin typeface="Times New Roman"/>
                <a:cs typeface="Times New Roman"/>
              </a:rPr>
              <a:t>node </a:t>
            </a:r>
            <a:r>
              <a:rPr sz="2800" spc="-75" dirty="0">
                <a:latin typeface="Times New Roman"/>
                <a:cs typeface="Times New Roman"/>
              </a:rPr>
              <a:t>labeled </a:t>
            </a:r>
            <a:r>
              <a:rPr sz="2800" spc="-210" dirty="0">
                <a:latin typeface="Times New Roman"/>
                <a:cs typeface="Times New Roman"/>
              </a:rPr>
              <a:t>S,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20" dirty="0">
                <a:latin typeface="Times New Roman"/>
                <a:cs typeface="Times New Roman"/>
              </a:rPr>
              <a:t>pointer  </a:t>
            </a:r>
            <a:r>
              <a:rPr sz="2800" spc="-40" dirty="0">
                <a:latin typeface="Times New Roman"/>
                <a:cs typeface="Times New Roman"/>
              </a:rPr>
              <a:t>pointing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b="1" spc="-120" dirty="0">
                <a:latin typeface="Times New Roman"/>
                <a:cs typeface="Times New Roman"/>
              </a:rPr>
              <a:t>c</a:t>
            </a:r>
            <a:r>
              <a:rPr sz="2800" spc="-120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269" y="564967"/>
            <a:ext cx="8385048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20" smtClean="0">
                <a:latin typeface="Times New Roman"/>
                <a:cs typeface="Times New Roman"/>
              </a:rPr>
              <a:t>S</a:t>
            </a:r>
            <a:r>
              <a:rPr lang="en-US" sz="2800" spc="-220" dirty="0" smtClean="0">
                <a:latin typeface="Times New Roman"/>
                <a:cs typeface="Times New Roman"/>
              </a:rPr>
              <a:t> </a:t>
            </a:r>
            <a:r>
              <a:rPr sz="2800" spc="-220" smtClean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-85" dirty="0">
                <a:latin typeface="Times New Roman"/>
                <a:cs typeface="Times New Roman"/>
              </a:rPr>
              <a:t>only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25" dirty="0">
                <a:latin typeface="Times New Roman"/>
                <a:cs typeface="Times New Roman"/>
              </a:rPr>
              <a:t>production, so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65" dirty="0">
                <a:latin typeface="Times New Roman"/>
                <a:cs typeface="Times New Roman"/>
              </a:rPr>
              <a:t>use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25" dirty="0">
                <a:latin typeface="Times New Roman"/>
                <a:cs typeface="Times New Roman"/>
              </a:rPr>
              <a:t>obtain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85" dirty="0">
                <a:latin typeface="Times New Roman"/>
                <a:cs typeface="Times New Roman"/>
              </a:rPr>
              <a:t>following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268" y="3155762"/>
            <a:ext cx="9367131" cy="228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7899400" algn="l"/>
                <a:tab pos="79914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30" dirty="0">
                <a:latin typeface="Times New Roman"/>
                <a:cs typeface="Times New Roman"/>
              </a:rPr>
              <a:t>leftmost </a:t>
            </a:r>
            <a:r>
              <a:rPr sz="2800" spc="-95" dirty="0">
                <a:latin typeface="Times New Roman"/>
                <a:cs typeface="Times New Roman"/>
              </a:rPr>
              <a:t>leaf, </a:t>
            </a:r>
            <a:r>
              <a:rPr sz="2800" spc="-75" dirty="0">
                <a:latin typeface="Times New Roman"/>
                <a:cs typeface="Times New Roman"/>
              </a:rPr>
              <a:t>labeled </a:t>
            </a:r>
            <a:r>
              <a:rPr sz="2800" b="1" spc="-120" dirty="0">
                <a:latin typeface="Times New Roman"/>
                <a:cs typeface="Times New Roman"/>
              </a:rPr>
              <a:t>c</a:t>
            </a:r>
            <a:r>
              <a:rPr sz="2800" spc="-120" dirty="0">
                <a:latin typeface="Times New Roman"/>
                <a:cs typeface="Times New Roman"/>
              </a:rPr>
              <a:t>, </a:t>
            </a:r>
            <a:r>
              <a:rPr sz="2800" spc="-50" dirty="0">
                <a:latin typeface="Times New Roman"/>
                <a:cs typeface="Times New Roman"/>
              </a:rPr>
              <a:t>matches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275" dirty="0">
                <a:latin typeface="Times New Roman"/>
                <a:cs typeface="Times New Roman"/>
              </a:rPr>
              <a:t>w</a:t>
            </a:r>
            <a:r>
              <a:rPr sz="2800" spc="-275">
                <a:latin typeface="Times New Roman"/>
                <a:cs typeface="Times New Roman"/>
              </a:rPr>
              <a:t>, </a:t>
            </a:r>
            <a:r>
              <a:rPr lang="en-US" sz="2800" spc="-275" dirty="0" smtClean="0">
                <a:latin typeface="Times New Roman"/>
                <a:cs typeface="Times New Roman"/>
              </a:rPr>
              <a:t> </a:t>
            </a:r>
            <a:r>
              <a:rPr sz="2800" spc="-25" smtClean="0">
                <a:latin typeface="Times New Roman"/>
                <a:cs typeface="Times New Roman"/>
              </a:rPr>
              <a:t>so 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75" dirty="0">
                <a:latin typeface="Times New Roman"/>
                <a:cs typeface="Times New Roman"/>
              </a:rPr>
              <a:t>advance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20" dirty="0">
                <a:latin typeface="Times New Roman"/>
                <a:cs typeface="Times New Roman"/>
              </a:rPr>
              <a:t>pointer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b="1" spc="-100" dirty="0">
                <a:latin typeface="Times New Roman"/>
                <a:cs typeface="Times New Roman"/>
              </a:rPr>
              <a:t>a</a:t>
            </a:r>
            <a:r>
              <a:rPr sz="2800" spc="-100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second</a:t>
            </a:r>
            <a:r>
              <a:rPr sz="2800" spc="41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	</a:t>
            </a:r>
            <a:r>
              <a:rPr sz="2800" spc="-275" dirty="0">
                <a:latin typeface="Times New Roman"/>
                <a:cs typeface="Times New Roman"/>
              </a:rPr>
              <a:t>w</a:t>
            </a:r>
            <a:r>
              <a:rPr sz="2800" spc="-275">
                <a:latin typeface="Times New Roman"/>
                <a:cs typeface="Times New Roman"/>
              </a:rPr>
              <a:t>, </a:t>
            </a:r>
            <a:r>
              <a:rPr lang="en-US" sz="2800" spc="-275" dirty="0" smtClean="0">
                <a:latin typeface="Times New Roman"/>
                <a:cs typeface="Times New Roman"/>
              </a:rPr>
              <a:t> </a:t>
            </a:r>
            <a:r>
              <a:rPr sz="2800" spc="-35" smtClean="0">
                <a:latin typeface="Times New Roman"/>
                <a:cs typeface="Times New Roman"/>
              </a:rPr>
              <a:t>and  </a:t>
            </a:r>
            <a:r>
              <a:rPr sz="2800" spc="-45" dirty="0">
                <a:latin typeface="Times New Roman"/>
                <a:cs typeface="Times New Roman"/>
              </a:rPr>
              <a:t>consider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0" dirty="0">
                <a:latin typeface="Times New Roman"/>
                <a:cs typeface="Times New Roman"/>
              </a:rPr>
              <a:t>next </a:t>
            </a:r>
            <a:r>
              <a:rPr sz="2800" spc="-95" dirty="0">
                <a:latin typeface="Times New Roman"/>
                <a:cs typeface="Times New Roman"/>
              </a:rPr>
              <a:t>leaf, </a:t>
            </a:r>
            <a:r>
              <a:rPr sz="2800" spc="-75" dirty="0">
                <a:latin typeface="Times New Roman"/>
                <a:cs typeface="Times New Roman"/>
              </a:rPr>
              <a:t>labeled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43510" marR="12128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10" dirty="0">
                <a:latin typeface="Times New Roman"/>
                <a:cs typeface="Times New Roman"/>
              </a:rPr>
              <a:t>Now,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75" dirty="0">
                <a:latin typeface="Times New Roman"/>
                <a:cs typeface="Times New Roman"/>
              </a:rPr>
              <a:t>using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65" dirty="0">
                <a:latin typeface="Times New Roman"/>
                <a:cs typeface="Times New Roman"/>
              </a:rPr>
              <a:t>alternative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45" dirty="0">
                <a:latin typeface="Times New Roman"/>
                <a:cs typeface="Times New Roman"/>
              </a:rPr>
              <a:t>ab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25" dirty="0">
                <a:latin typeface="Times New Roman"/>
                <a:cs typeface="Times New Roman"/>
              </a:rPr>
              <a:t>obtain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35" dirty="0">
                <a:latin typeface="Times New Roman"/>
                <a:cs typeface="Times New Roman"/>
              </a:rPr>
              <a:t>subsequent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3366" y="1396250"/>
            <a:ext cx="2546026" cy="1533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457200"/>
            <a:ext cx="83010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4035" algn="l"/>
              </a:tabLst>
            </a:pPr>
            <a:r>
              <a:rPr sz="4800" spc="-5" dirty="0">
                <a:solidFill>
                  <a:srgbClr val="262626"/>
                </a:solidFill>
              </a:rPr>
              <a:t>The</a:t>
            </a:r>
            <a:r>
              <a:rPr sz="4800" dirty="0">
                <a:solidFill>
                  <a:srgbClr val="262626"/>
                </a:solidFill>
              </a:rPr>
              <a:t> </a:t>
            </a:r>
            <a:r>
              <a:rPr sz="4800" spc="-165" dirty="0">
                <a:solidFill>
                  <a:srgbClr val="262626"/>
                </a:solidFill>
              </a:rPr>
              <a:t>Role</a:t>
            </a:r>
            <a:r>
              <a:rPr sz="4800" spc="5" dirty="0">
                <a:solidFill>
                  <a:srgbClr val="262626"/>
                </a:solidFill>
              </a:rPr>
              <a:t> </a:t>
            </a:r>
            <a:r>
              <a:rPr sz="4800" spc="-5" dirty="0">
                <a:solidFill>
                  <a:srgbClr val="262626"/>
                </a:solidFill>
              </a:rPr>
              <a:t>of	</a:t>
            </a:r>
            <a:r>
              <a:rPr sz="4800" spc="-10" dirty="0">
                <a:solidFill>
                  <a:srgbClr val="262626"/>
                </a:solidFill>
              </a:rPr>
              <a:t>the</a:t>
            </a:r>
            <a:r>
              <a:rPr sz="4800" spc="-90" dirty="0">
                <a:solidFill>
                  <a:srgbClr val="262626"/>
                </a:solidFill>
              </a:rPr>
              <a:t> </a:t>
            </a:r>
            <a:r>
              <a:rPr sz="4800" spc="-95" dirty="0">
                <a:solidFill>
                  <a:srgbClr val="262626"/>
                </a:solidFill>
              </a:rPr>
              <a:t>Parser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14400" y="1752600"/>
            <a:ext cx="9601200" cy="165173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00" dirty="0">
                <a:latin typeface="Times New Roman"/>
                <a:cs typeface="Times New Roman"/>
              </a:rPr>
              <a:t>Analyzes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context </a:t>
            </a:r>
            <a:r>
              <a:rPr sz="2800" spc="-50" dirty="0">
                <a:latin typeface="Times New Roman"/>
                <a:cs typeface="Times New Roman"/>
              </a:rPr>
              <a:t>free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syntax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35" dirty="0">
                <a:latin typeface="Times New Roman"/>
                <a:cs typeface="Times New Roman"/>
              </a:rPr>
              <a:t>Generates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parse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5" smtClean="0">
                <a:latin typeface="Times New Roman"/>
                <a:cs typeface="Times New Roman"/>
              </a:rPr>
              <a:t>Determines </a:t>
            </a:r>
            <a:r>
              <a:rPr sz="2800" spc="-15" dirty="0">
                <a:latin typeface="Times New Roman"/>
                <a:cs typeface="Times New Roman"/>
              </a:rPr>
              <a:t>errors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55" dirty="0">
                <a:latin typeface="Times New Roman"/>
                <a:cs typeface="Times New Roman"/>
              </a:rPr>
              <a:t>tries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0" dirty="0">
                <a:latin typeface="Times New Roman"/>
                <a:cs typeface="Times New Roman"/>
              </a:rPr>
              <a:t>handle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268" y="3285301"/>
            <a:ext cx="9367131" cy="2713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3302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40">
                <a:latin typeface="Times New Roman"/>
                <a:cs typeface="Times New Roman"/>
              </a:rPr>
              <a:t>We </a:t>
            </a:r>
            <a:r>
              <a:rPr lang="en-US" sz="2800" spc="-240" dirty="0" smtClean="0">
                <a:latin typeface="Times New Roman"/>
                <a:cs typeface="Times New Roman"/>
              </a:rPr>
              <a:t> </a:t>
            </a:r>
            <a:r>
              <a:rPr sz="2800" spc="-90" smtClean="0">
                <a:latin typeface="Times New Roman"/>
                <a:cs typeface="Times New Roman"/>
              </a:rPr>
              <a:t>have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0" dirty="0">
                <a:latin typeface="Times New Roman"/>
                <a:cs typeface="Times New Roman"/>
              </a:rPr>
              <a:t>match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second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75" dirty="0">
                <a:latin typeface="Times New Roman"/>
                <a:cs typeface="Times New Roman"/>
              </a:rPr>
              <a:t>symbol, </a:t>
            </a:r>
            <a:r>
              <a:rPr sz="2800" b="1" spc="-100" dirty="0">
                <a:latin typeface="Times New Roman"/>
                <a:cs typeface="Times New Roman"/>
              </a:rPr>
              <a:t>a</a:t>
            </a:r>
            <a:r>
              <a:rPr sz="2800" spc="-100" dirty="0">
                <a:latin typeface="Times New Roman"/>
                <a:cs typeface="Times New Roman"/>
              </a:rPr>
              <a:t>, </a:t>
            </a:r>
            <a:r>
              <a:rPr sz="2800" spc="-25" dirty="0">
                <a:latin typeface="Times New Roman"/>
                <a:cs typeface="Times New Roman"/>
              </a:rPr>
              <a:t>so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75" dirty="0">
                <a:latin typeface="Times New Roman"/>
                <a:cs typeface="Times New Roman"/>
              </a:rPr>
              <a:t>advance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20" dirty="0">
                <a:latin typeface="Times New Roman"/>
                <a:cs typeface="Times New Roman"/>
              </a:rPr>
              <a:t>pointer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b="1" spc="-45" dirty="0">
                <a:latin typeface="Times New Roman"/>
                <a:cs typeface="Times New Roman"/>
              </a:rPr>
              <a:t>d</a:t>
            </a:r>
            <a:r>
              <a:rPr sz="2800" spc="-4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third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75" dirty="0">
                <a:latin typeface="Times New Roman"/>
                <a:cs typeface="Times New Roman"/>
              </a:rPr>
              <a:t>symbol,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40" dirty="0">
                <a:latin typeface="Times New Roman"/>
                <a:cs typeface="Times New Roman"/>
              </a:rPr>
              <a:t>compare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against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40" dirty="0">
                <a:latin typeface="Times New Roman"/>
                <a:cs typeface="Times New Roman"/>
              </a:rPr>
              <a:t>next </a:t>
            </a:r>
            <a:r>
              <a:rPr sz="2800" spc="-95" dirty="0">
                <a:latin typeface="Times New Roman"/>
                <a:cs typeface="Times New Roman"/>
              </a:rPr>
              <a:t>leaf, </a:t>
            </a:r>
            <a:r>
              <a:rPr sz="2800" spc="-75" dirty="0">
                <a:latin typeface="Times New Roman"/>
                <a:cs typeface="Times New Roman"/>
              </a:rPr>
              <a:t>labeled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b</a:t>
            </a:r>
            <a:endParaRPr sz="2800" b="1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00" dirty="0">
                <a:latin typeface="Times New Roman"/>
                <a:cs typeface="Times New Roman"/>
              </a:rPr>
              <a:t>Since </a:t>
            </a:r>
            <a:r>
              <a:rPr sz="2800" b="1" spc="25" dirty="0">
                <a:latin typeface="Times New Roman"/>
                <a:cs typeface="Times New Roman"/>
              </a:rPr>
              <a:t>b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does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40" dirty="0">
                <a:latin typeface="Times New Roman"/>
                <a:cs typeface="Times New Roman"/>
              </a:rPr>
              <a:t>match </a:t>
            </a:r>
            <a:r>
              <a:rPr sz="2800" b="1" spc="-45" dirty="0">
                <a:latin typeface="Times New Roman"/>
                <a:cs typeface="Times New Roman"/>
              </a:rPr>
              <a:t>d</a:t>
            </a:r>
            <a:r>
              <a:rPr sz="2800" spc="-45" dirty="0">
                <a:latin typeface="Times New Roman"/>
                <a:cs typeface="Times New Roman"/>
              </a:rPr>
              <a:t>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15" dirty="0">
                <a:latin typeface="Times New Roman"/>
                <a:cs typeface="Times New Roman"/>
              </a:rPr>
              <a:t>report </a:t>
            </a:r>
            <a:r>
              <a:rPr sz="2800" spc="-80" dirty="0">
                <a:latin typeface="Times New Roman"/>
                <a:cs typeface="Times New Roman"/>
              </a:rPr>
              <a:t>failure </a:t>
            </a:r>
            <a:r>
              <a:rPr sz="2800" spc="-30" dirty="0">
                <a:latin typeface="Times New Roman"/>
                <a:cs typeface="Times New Roman"/>
              </a:rPr>
              <a:t>and go </a:t>
            </a:r>
            <a:r>
              <a:rPr sz="2800" spc="-75" dirty="0">
                <a:latin typeface="Times New Roman"/>
                <a:cs typeface="Times New Roman"/>
              </a:rPr>
              <a:t>back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80" dirty="0">
                <a:latin typeface="Times New Roman"/>
                <a:cs typeface="Times New Roman"/>
              </a:rPr>
              <a:t>see  </a:t>
            </a:r>
            <a:r>
              <a:rPr sz="2800" spc="-35" dirty="0">
                <a:latin typeface="Times New Roman"/>
                <a:cs typeface="Times New Roman"/>
              </a:rPr>
              <a:t>whether 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5" dirty="0">
                <a:latin typeface="Times New Roman"/>
                <a:cs typeface="Times New Roman"/>
              </a:rPr>
              <a:t>another </a:t>
            </a:r>
            <a:r>
              <a:rPr sz="2800" spc="-65" dirty="0">
                <a:latin typeface="Times New Roman"/>
                <a:cs typeface="Times New Roman"/>
              </a:rPr>
              <a:t>alternative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30" dirty="0">
                <a:latin typeface="Times New Roman"/>
                <a:cs typeface="Times New Roman"/>
              </a:rPr>
              <a:t>been </a:t>
            </a:r>
            <a:r>
              <a:rPr sz="2800" spc="-50" dirty="0">
                <a:latin typeface="Times New Roman"/>
                <a:cs typeface="Times New Roman"/>
              </a:rPr>
              <a:t>tried, </a:t>
            </a:r>
            <a:r>
              <a:rPr sz="2800" spc="5" dirty="0">
                <a:latin typeface="Times New Roman"/>
                <a:cs typeface="Times New Roman"/>
              </a:rPr>
              <a:t>but 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5" dirty="0">
                <a:latin typeface="Times New Roman"/>
                <a:cs typeface="Times New Roman"/>
              </a:rPr>
              <a:t>might </a:t>
            </a:r>
            <a:r>
              <a:rPr sz="2800" spc="-25" dirty="0">
                <a:latin typeface="Times New Roman"/>
                <a:cs typeface="Times New Roman"/>
              </a:rPr>
              <a:t>produce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match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0" y="457200"/>
            <a:ext cx="2571745" cy="2514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506" y="547649"/>
            <a:ext cx="8765667" cy="125803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1450" marR="5080" indent="-159385">
              <a:lnSpc>
                <a:spcPts val="2710"/>
              </a:lnSpc>
              <a:spcBef>
                <a:spcPts val="750"/>
              </a:spcBef>
              <a:buClr>
                <a:srgbClr val="262626"/>
              </a:buClr>
              <a:buChar char="◦"/>
              <a:tabLst>
                <a:tab pos="172085" algn="l"/>
              </a:tabLst>
            </a:pPr>
            <a:r>
              <a:rPr sz="2800" spc="50" dirty="0">
                <a:latin typeface="Times New Roman"/>
                <a:cs typeface="Times New Roman"/>
              </a:rPr>
              <a:t>In </a:t>
            </a:r>
            <a:r>
              <a:rPr sz="2800" spc="-60" dirty="0">
                <a:latin typeface="Times New Roman"/>
                <a:cs typeface="Times New Roman"/>
              </a:rPr>
              <a:t>going </a:t>
            </a:r>
            <a:r>
              <a:rPr sz="2800" spc="-65" dirty="0">
                <a:latin typeface="Times New Roman"/>
                <a:cs typeface="Times New Roman"/>
              </a:rPr>
              <a:t>back </a:t>
            </a:r>
            <a:r>
              <a:rPr sz="2800" spc="35" dirty="0">
                <a:latin typeface="Times New Roman"/>
                <a:cs typeface="Times New Roman"/>
              </a:rPr>
              <a:t>to </a:t>
            </a:r>
            <a:r>
              <a:rPr sz="2800" spc="-105" dirty="0">
                <a:latin typeface="Times New Roman"/>
                <a:cs typeface="Times New Roman"/>
              </a:rPr>
              <a:t>A, </a:t>
            </a:r>
            <a:r>
              <a:rPr sz="2800" spc="-130" dirty="0">
                <a:latin typeface="Times New Roman"/>
                <a:cs typeface="Times New Roman"/>
              </a:rPr>
              <a:t>we </a:t>
            </a:r>
            <a:r>
              <a:rPr sz="2800" spc="-25" dirty="0">
                <a:latin typeface="Times New Roman"/>
                <a:cs typeface="Times New Roman"/>
              </a:rPr>
              <a:t>must </a:t>
            </a:r>
            <a:r>
              <a:rPr sz="2800" spc="-35" dirty="0">
                <a:latin typeface="Times New Roman"/>
                <a:cs typeface="Times New Roman"/>
              </a:rPr>
              <a:t>reset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input pointer </a:t>
            </a:r>
            <a:r>
              <a:rPr sz="2800" spc="35" dirty="0">
                <a:latin typeface="Times New Roman"/>
                <a:cs typeface="Times New Roman"/>
              </a:rPr>
              <a:t>to </a:t>
            </a:r>
            <a:r>
              <a:rPr sz="2800" spc="-25" dirty="0">
                <a:latin typeface="Times New Roman"/>
                <a:cs typeface="Times New Roman"/>
              </a:rPr>
              <a:t>position </a:t>
            </a:r>
            <a:r>
              <a:rPr sz="2800" spc="-85" dirty="0">
                <a:latin typeface="Times New Roman"/>
                <a:cs typeface="Times New Roman"/>
              </a:rPr>
              <a:t>2, </a:t>
            </a:r>
            <a:r>
              <a:rPr sz="2800" spc="-5" dirty="0">
                <a:latin typeface="Times New Roman"/>
                <a:cs typeface="Times New Roman"/>
              </a:rPr>
              <a:t>the  </a:t>
            </a:r>
            <a:r>
              <a:rPr sz="2800" spc="-25" dirty="0">
                <a:latin typeface="Times New Roman"/>
                <a:cs typeface="Times New Roman"/>
              </a:rPr>
              <a:t>position </a:t>
            </a:r>
            <a:r>
              <a:rPr sz="2800" spc="-45" dirty="0">
                <a:latin typeface="Times New Roman"/>
                <a:cs typeface="Times New Roman"/>
              </a:rPr>
              <a:t>it </a:t>
            </a:r>
            <a:r>
              <a:rPr sz="2800" spc="-20" dirty="0">
                <a:latin typeface="Times New Roman"/>
                <a:cs typeface="Times New Roman"/>
              </a:rPr>
              <a:t>had </a:t>
            </a:r>
            <a:r>
              <a:rPr sz="2800" spc="-40" dirty="0">
                <a:latin typeface="Times New Roman"/>
                <a:cs typeface="Times New Roman"/>
              </a:rPr>
              <a:t>when </a:t>
            </a:r>
            <a:r>
              <a:rPr sz="2800" spc="-130" dirty="0">
                <a:latin typeface="Times New Roman"/>
                <a:cs typeface="Times New Roman"/>
              </a:rPr>
              <a:t>we </a:t>
            </a:r>
            <a:r>
              <a:rPr sz="2800" spc="-40" dirty="0">
                <a:latin typeface="Times New Roman"/>
                <a:cs typeface="Times New Roman"/>
              </a:rPr>
              <a:t>first </a:t>
            </a:r>
            <a:r>
              <a:rPr sz="2800" spc="-65" dirty="0">
                <a:latin typeface="Times New Roman"/>
                <a:cs typeface="Times New Roman"/>
              </a:rPr>
              <a:t>came </a:t>
            </a:r>
            <a:r>
              <a:rPr sz="2800" spc="35" dirty="0">
                <a:latin typeface="Times New Roman"/>
                <a:cs typeface="Times New Roman"/>
              </a:rPr>
              <a:t>to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71450" indent="-159385">
              <a:lnSpc>
                <a:spcPct val="100000"/>
              </a:lnSpc>
              <a:spcBef>
                <a:spcPts val="260"/>
              </a:spcBef>
              <a:buClr>
                <a:srgbClr val="262626"/>
              </a:buClr>
              <a:buChar char="◦"/>
              <a:tabLst>
                <a:tab pos="172085" algn="l"/>
              </a:tabLst>
            </a:pP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second </a:t>
            </a:r>
            <a:r>
              <a:rPr sz="2800" spc="-60" dirty="0">
                <a:latin typeface="Times New Roman"/>
                <a:cs typeface="Times New Roman"/>
              </a:rPr>
              <a:t>alternative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14" dirty="0">
                <a:latin typeface="Times New Roman"/>
                <a:cs typeface="Times New Roman"/>
              </a:rPr>
              <a:t>A </a:t>
            </a:r>
            <a:r>
              <a:rPr sz="2800" spc="-20" dirty="0">
                <a:latin typeface="Times New Roman"/>
                <a:cs typeface="Times New Roman"/>
              </a:rPr>
              <a:t>produces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following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7221" y="4459081"/>
            <a:ext cx="8707945" cy="159723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71450" marR="5080" indent="-159385">
              <a:lnSpc>
                <a:spcPts val="2710"/>
              </a:lnSpc>
              <a:spcBef>
                <a:spcPts val="755"/>
              </a:spcBef>
              <a:buClr>
                <a:srgbClr val="262626"/>
              </a:buClr>
              <a:buChar char="◦"/>
              <a:tabLst>
                <a:tab pos="172085" algn="l"/>
                <a:tab pos="1449070" algn="l"/>
                <a:tab pos="6177915" algn="l"/>
                <a:tab pos="8259445" algn="l"/>
              </a:tabLst>
            </a:pPr>
            <a:r>
              <a:rPr sz="2800" spc="10" dirty="0">
                <a:latin typeface="Times New Roman"/>
                <a:cs typeface="Times New Roman"/>
              </a:rPr>
              <a:t>The </a:t>
            </a:r>
            <a:r>
              <a:rPr sz="2800" spc="-80" dirty="0">
                <a:latin typeface="Times New Roman"/>
                <a:cs typeface="Times New Roman"/>
              </a:rPr>
              <a:t>leaf	</a:t>
            </a:r>
            <a:r>
              <a:rPr sz="2800" spc="-245" dirty="0">
                <a:latin typeface="Times New Roman"/>
                <a:cs typeface="Times New Roman"/>
              </a:rPr>
              <a:t>‘</a:t>
            </a:r>
            <a:r>
              <a:rPr sz="2800" b="1" spc="-245" dirty="0">
                <a:latin typeface="Times New Roman"/>
                <a:cs typeface="Times New Roman"/>
              </a:rPr>
              <a:t>a</a:t>
            </a:r>
            <a:r>
              <a:rPr sz="2800" spc="-245" dirty="0">
                <a:latin typeface="Times New Roman"/>
                <a:cs typeface="Times New Roman"/>
              </a:rPr>
              <a:t>’  </a:t>
            </a:r>
            <a:r>
              <a:rPr sz="2800" spc="-40" dirty="0">
                <a:latin typeface="Times New Roman"/>
                <a:cs typeface="Times New Roman"/>
              </a:rPr>
              <a:t>matches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second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symbol</a:t>
            </a:r>
            <a:r>
              <a:rPr sz="2800" spc="5" dirty="0">
                <a:latin typeface="Times New Roman"/>
                <a:cs typeface="Times New Roman"/>
              </a:rPr>
              <a:t> of	</a:t>
            </a:r>
            <a:r>
              <a:rPr sz="2800" spc="-140" dirty="0">
                <a:latin typeface="Times New Roman"/>
                <a:cs typeface="Times New Roman"/>
              </a:rPr>
              <a:t>w </a:t>
            </a:r>
            <a:r>
              <a:rPr sz="2800" spc="-20" dirty="0">
                <a:latin typeface="Times New Roman"/>
                <a:cs typeface="Times New Roman"/>
              </a:rPr>
              <a:t>and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leaf	</a:t>
            </a:r>
            <a:r>
              <a:rPr sz="2800" b="1" spc="1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matches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third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symbol</a:t>
            </a:r>
            <a:endParaRPr sz="2800">
              <a:latin typeface="Times New Roman"/>
              <a:cs typeface="Times New Roman"/>
            </a:endParaRPr>
          </a:p>
          <a:p>
            <a:pPr marL="171450" marR="497205" indent="-159385">
              <a:lnSpc>
                <a:spcPts val="2710"/>
              </a:lnSpc>
              <a:spcBef>
                <a:spcPts val="905"/>
              </a:spcBef>
              <a:buClr>
                <a:srgbClr val="262626"/>
              </a:buClr>
              <a:buChar char="◦"/>
              <a:tabLst>
                <a:tab pos="172085" algn="l"/>
                <a:tab pos="3744595" algn="l"/>
              </a:tabLst>
            </a:pPr>
            <a:r>
              <a:rPr sz="2800" spc="-85" dirty="0">
                <a:latin typeface="Times New Roman"/>
                <a:cs typeface="Times New Roman"/>
              </a:rPr>
              <a:t>Since </a:t>
            </a:r>
            <a:r>
              <a:rPr sz="2800" spc="-125" dirty="0">
                <a:latin typeface="Times New Roman"/>
                <a:cs typeface="Times New Roman"/>
              </a:rPr>
              <a:t>we </a:t>
            </a:r>
            <a:r>
              <a:rPr sz="2800" spc="-75" dirty="0">
                <a:latin typeface="Times New Roman"/>
                <a:cs typeface="Times New Roman"/>
              </a:rPr>
              <a:t>have </a:t>
            </a:r>
            <a:r>
              <a:rPr sz="2800" spc="-10" dirty="0">
                <a:latin typeface="Times New Roman"/>
                <a:cs typeface="Times New Roman"/>
              </a:rPr>
              <a:t>produced </a:t>
            </a:r>
            <a:r>
              <a:rPr sz="2800" spc="-95" dirty="0">
                <a:latin typeface="Times New Roman"/>
                <a:cs typeface="Times New Roman"/>
              </a:rPr>
              <a:t>a </a:t>
            </a:r>
            <a:r>
              <a:rPr sz="2800" spc="-40" dirty="0">
                <a:latin typeface="Times New Roman"/>
                <a:cs typeface="Times New Roman"/>
              </a:rPr>
              <a:t>parse </a:t>
            </a:r>
            <a:r>
              <a:rPr sz="2800" spc="-25" dirty="0">
                <a:latin typeface="Times New Roman"/>
                <a:cs typeface="Times New Roman"/>
              </a:rPr>
              <a:t>tree </a:t>
            </a:r>
            <a:r>
              <a:rPr sz="2800" spc="5" dirty="0">
                <a:latin typeface="Times New Roman"/>
                <a:cs typeface="Times New Roman"/>
              </a:rPr>
              <a:t>for </a:t>
            </a:r>
            <a:r>
              <a:rPr sz="2800" spc="-265" dirty="0">
                <a:latin typeface="Times New Roman"/>
                <a:cs typeface="Times New Roman"/>
              </a:rPr>
              <a:t>w, </a:t>
            </a:r>
            <a:r>
              <a:rPr sz="2800" spc="-125" dirty="0">
                <a:latin typeface="Times New Roman"/>
                <a:cs typeface="Times New Roman"/>
              </a:rPr>
              <a:t>we </a:t>
            </a:r>
            <a:r>
              <a:rPr sz="2800" spc="-40" dirty="0">
                <a:latin typeface="Times New Roman"/>
                <a:cs typeface="Times New Roman"/>
              </a:rPr>
              <a:t>halt </a:t>
            </a:r>
            <a:r>
              <a:rPr sz="2800" spc="-20" dirty="0">
                <a:latin typeface="Times New Roman"/>
                <a:cs typeface="Times New Roman"/>
              </a:rPr>
              <a:t>and </a:t>
            </a:r>
            <a:r>
              <a:rPr sz="2800" spc="-15" dirty="0">
                <a:latin typeface="Times New Roman"/>
                <a:cs typeface="Times New Roman"/>
              </a:rPr>
              <a:t>announce  </a:t>
            </a:r>
            <a:r>
              <a:rPr sz="2800" spc="-65" dirty="0">
                <a:latin typeface="Times New Roman"/>
                <a:cs typeface="Times New Roman"/>
              </a:rPr>
              <a:t>successful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completion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	</a:t>
            </a:r>
            <a:r>
              <a:rPr sz="2800" spc="-55" dirty="0">
                <a:latin typeface="Times New Roman"/>
                <a:cs typeface="Times New Roman"/>
              </a:rPr>
              <a:t>parsing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3357" y="1957995"/>
            <a:ext cx="2666041" cy="249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762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solidFill>
                  <a:srgbClr val="262626"/>
                </a:solidFill>
              </a:rPr>
              <a:t>Recursive-Descent</a:t>
            </a:r>
            <a:r>
              <a:rPr sz="4800" spc="-4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9443331" cy="228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36449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65" dirty="0">
                <a:latin typeface="Times New Roman"/>
                <a:cs typeface="Times New Roman"/>
              </a:rPr>
              <a:t>left-recursive </a:t>
            </a:r>
            <a:r>
              <a:rPr sz="2800" spc="-55" dirty="0">
                <a:latin typeface="Times New Roman"/>
                <a:cs typeface="Times New Roman"/>
              </a:rPr>
              <a:t>grammar can </a:t>
            </a:r>
            <a:r>
              <a:rPr sz="2800" spc="-80" dirty="0">
                <a:latin typeface="Times New Roman"/>
                <a:cs typeface="Times New Roman"/>
              </a:rPr>
              <a:t>cause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60" dirty="0">
                <a:latin typeface="Times New Roman"/>
                <a:cs typeface="Times New Roman"/>
              </a:rPr>
              <a:t>recursive-descent parser, </a:t>
            </a:r>
            <a:r>
              <a:rPr sz="2800" spc="-75" dirty="0">
                <a:latin typeface="Times New Roman"/>
                <a:cs typeface="Times New Roman"/>
              </a:rPr>
              <a:t>even 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75" dirty="0">
                <a:latin typeface="Times New Roman"/>
                <a:cs typeface="Times New Roman"/>
              </a:rPr>
              <a:t>backtracking,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go </a:t>
            </a:r>
            <a:r>
              <a:rPr sz="2800" spc="-15" dirty="0">
                <a:latin typeface="Times New Roman"/>
                <a:cs typeface="Times New Roman"/>
              </a:rPr>
              <a:t>into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55" dirty="0">
                <a:latin typeface="Times New Roman"/>
                <a:cs typeface="Times New Roman"/>
              </a:rPr>
              <a:t>infinite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30" dirty="0">
                <a:latin typeface="Times New Roman"/>
                <a:cs typeface="Times New Roman"/>
              </a:rPr>
              <a:t>is, </a:t>
            </a:r>
            <a:r>
              <a:rPr sz="2800" spc="-50" dirty="0">
                <a:latin typeface="Times New Roman"/>
                <a:cs typeface="Times New Roman"/>
              </a:rPr>
              <a:t>when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45" dirty="0">
                <a:latin typeface="Times New Roman"/>
                <a:cs typeface="Times New Roman"/>
              </a:rPr>
              <a:t>try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nonterminal </a:t>
            </a:r>
            <a:r>
              <a:rPr sz="2800" spc="-110" dirty="0">
                <a:latin typeface="Times New Roman"/>
                <a:cs typeface="Times New Roman"/>
              </a:rPr>
              <a:t>A,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95" dirty="0">
                <a:latin typeface="Times New Roman"/>
                <a:cs typeface="Times New Roman"/>
              </a:rPr>
              <a:t>eventually  </a:t>
            </a:r>
            <a:r>
              <a:rPr sz="2800" spc="-40" dirty="0">
                <a:latin typeface="Times New Roman"/>
                <a:cs typeface="Times New Roman"/>
              </a:rPr>
              <a:t>find </a:t>
            </a:r>
            <a:r>
              <a:rPr sz="2800" spc="-70" dirty="0">
                <a:latin typeface="Times New Roman"/>
                <a:cs typeface="Times New Roman"/>
              </a:rPr>
              <a:t>ourselves </a:t>
            </a:r>
            <a:r>
              <a:rPr sz="2800" spc="-85" dirty="0">
                <a:latin typeface="Times New Roman"/>
                <a:cs typeface="Times New Roman"/>
              </a:rPr>
              <a:t>again </a:t>
            </a:r>
            <a:r>
              <a:rPr sz="2800" spc="-70" dirty="0">
                <a:latin typeface="Times New Roman"/>
                <a:cs typeface="Times New Roman"/>
              </a:rPr>
              <a:t>trying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expand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35" dirty="0">
                <a:latin typeface="Times New Roman"/>
                <a:cs typeface="Times New Roman"/>
              </a:rPr>
              <a:t>without </a:t>
            </a:r>
            <a:r>
              <a:rPr sz="2800" spc="-80" dirty="0">
                <a:latin typeface="Times New Roman"/>
                <a:cs typeface="Times New Roman"/>
              </a:rPr>
              <a:t>having </a:t>
            </a:r>
            <a:r>
              <a:rPr sz="2800" spc="-35" dirty="0">
                <a:latin typeface="Times New Roman"/>
                <a:cs typeface="Times New Roman"/>
              </a:rPr>
              <a:t>consumed </a:t>
            </a:r>
            <a:r>
              <a:rPr sz="2800" spc="-110" dirty="0">
                <a:latin typeface="Times New Roman"/>
                <a:cs typeface="Times New Roman"/>
              </a:rPr>
              <a:t>any  </a:t>
            </a:r>
            <a:r>
              <a:rPr sz="2800" spc="-15" dirty="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80" y="424909"/>
            <a:ext cx="9748648" cy="6106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  <a:tab pos="3285490" algn="l"/>
              </a:tabLst>
            </a:pPr>
            <a:r>
              <a:rPr sz="2800" spc="-65" dirty="0">
                <a:latin typeface="Times New Roman"/>
                <a:cs typeface="Times New Roman"/>
              </a:rPr>
              <a:t>Use </a:t>
            </a:r>
            <a:r>
              <a:rPr sz="2800" spc="-55" dirty="0">
                <a:latin typeface="Times New Roman"/>
                <a:cs typeface="Times New Roman"/>
              </a:rPr>
              <a:t>two </a:t>
            </a:r>
            <a:r>
              <a:rPr sz="2800" spc="-45" dirty="0">
                <a:latin typeface="Times New Roman"/>
                <a:cs typeface="Times New Roman"/>
              </a:rPr>
              <a:t>pointers: </a:t>
            </a:r>
            <a:r>
              <a:rPr sz="2800" b="1" spc="-90" dirty="0">
                <a:latin typeface="Times New Roman"/>
                <a:cs typeface="Times New Roman"/>
              </a:rPr>
              <a:t>iptr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40" dirty="0">
                <a:latin typeface="Times New Roman"/>
                <a:cs typeface="Times New Roman"/>
              </a:rPr>
              <a:t>pointing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50" dirty="0">
                <a:latin typeface="Times New Roman"/>
                <a:cs typeface="Times New Roman"/>
              </a:rPr>
              <a:t>read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b="1" spc="-80" dirty="0">
                <a:latin typeface="Times New Roman"/>
                <a:cs typeface="Times New Roman"/>
              </a:rPr>
              <a:t>optr </a:t>
            </a:r>
            <a:r>
              <a:rPr sz="2800" spc="-5" dirty="0">
                <a:latin typeface="Times New Roman"/>
                <a:cs typeface="Times New Roman"/>
              </a:rPr>
              <a:t>for  </a:t>
            </a:r>
            <a:r>
              <a:rPr sz="2800" spc="-40" dirty="0">
                <a:latin typeface="Times New Roman"/>
                <a:cs typeface="Times New Roman"/>
              </a:rPr>
              <a:t>pointing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5" dirty="0">
                <a:latin typeface="Times New Roman"/>
                <a:cs typeface="Times New Roman"/>
              </a:rPr>
              <a:t>output </a:t>
            </a:r>
            <a:r>
              <a:rPr sz="2800" spc="-60" dirty="0">
                <a:latin typeface="Times New Roman"/>
                <a:cs typeface="Times New Roman"/>
              </a:rPr>
              <a:t>string, </a:t>
            </a:r>
            <a:r>
              <a:rPr sz="2800" spc="-110" dirty="0">
                <a:latin typeface="Times New Roman"/>
                <a:cs typeface="Times New Roman"/>
              </a:rPr>
              <a:t>initially </a:t>
            </a:r>
            <a:r>
              <a:rPr sz="2800" spc="-15" dirty="0">
                <a:latin typeface="Times New Roman"/>
                <a:cs typeface="Times New Roman"/>
              </a:rPr>
              <a:t>start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S.</a:t>
            </a:r>
            <a:endParaRPr sz="2800">
              <a:latin typeface="Times New Roman"/>
              <a:cs typeface="Times New Roman"/>
            </a:endParaRPr>
          </a:p>
          <a:p>
            <a:pPr marL="12700" marR="36893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  <a:tab pos="7207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20" dirty="0">
                <a:latin typeface="Times New Roman"/>
                <a:cs typeface="Times New Roman"/>
              </a:rPr>
              <a:t>pointed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b="1" spc="-80" dirty="0">
                <a:latin typeface="Times New Roman"/>
                <a:cs typeface="Times New Roman"/>
              </a:rPr>
              <a:t>optr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5" dirty="0">
                <a:latin typeface="Times New Roman"/>
                <a:cs typeface="Times New Roman"/>
              </a:rPr>
              <a:t>non-terminal, </a:t>
            </a:r>
            <a:r>
              <a:rPr sz="2800" spc="-65" dirty="0">
                <a:latin typeface="Times New Roman"/>
                <a:cs typeface="Times New Roman"/>
              </a:rPr>
              <a:t>use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40" dirty="0">
                <a:latin typeface="Times New Roman"/>
                <a:cs typeface="Times New Roman"/>
              </a:rPr>
              <a:t>unexpanded 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45" dirty="0">
                <a:latin typeface="Times New Roman"/>
                <a:cs typeface="Times New Roman"/>
              </a:rPr>
              <a:t>rule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expansion.</a:t>
            </a:r>
            <a:endParaRPr sz="2800">
              <a:latin typeface="Times New Roman"/>
              <a:cs typeface="Times New Roman"/>
            </a:endParaRPr>
          </a:p>
          <a:p>
            <a:pPr marL="12700" marR="77279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</a:tabLst>
            </a:pPr>
            <a:r>
              <a:rPr sz="2800" spc="-100" dirty="0">
                <a:latin typeface="Times New Roman"/>
                <a:cs typeface="Times New Roman"/>
              </a:rPr>
              <a:t>While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20" dirty="0">
                <a:latin typeface="Times New Roman"/>
                <a:cs typeface="Times New Roman"/>
              </a:rPr>
              <a:t>pointed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b="1" spc="-90" dirty="0">
                <a:latin typeface="Times New Roman"/>
                <a:cs typeface="Times New Roman"/>
              </a:rPr>
              <a:t>iptr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b="1" spc="-80" dirty="0">
                <a:latin typeface="Times New Roman"/>
                <a:cs typeface="Times New Roman"/>
              </a:rPr>
              <a:t>optr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75" dirty="0">
                <a:latin typeface="Times New Roman"/>
                <a:cs typeface="Times New Roman"/>
              </a:rPr>
              <a:t>same </a:t>
            </a:r>
            <a:r>
              <a:rPr sz="2800" spc="-35" dirty="0">
                <a:latin typeface="Times New Roman"/>
                <a:cs typeface="Times New Roman"/>
              </a:rPr>
              <a:t>increment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25" dirty="0">
                <a:latin typeface="Times New Roman"/>
                <a:cs typeface="Times New Roman"/>
              </a:rPr>
              <a:t>both  </a:t>
            </a:r>
            <a:r>
              <a:rPr sz="2800" spc="-45" dirty="0">
                <a:latin typeface="Times New Roman"/>
                <a:cs typeface="Times New Roman"/>
              </a:rPr>
              <a:t>pointers.</a:t>
            </a:r>
            <a:endParaRPr sz="280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loop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above </a:t>
            </a:r>
            <a:r>
              <a:rPr sz="2800" spc="-15" dirty="0">
                <a:latin typeface="Times New Roman"/>
                <a:cs typeface="Times New Roman"/>
              </a:rPr>
              <a:t>step </a:t>
            </a:r>
            <a:r>
              <a:rPr sz="2800" spc="-35" dirty="0">
                <a:latin typeface="Times New Roman"/>
                <a:cs typeface="Times New Roman"/>
              </a:rPr>
              <a:t>terminates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when</a:t>
            </a:r>
            <a:endParaRPr sz="2800">
              <a:latin typeface="Times New Roman"/>
              <a:cs typeface="Times New Roman"/>
            </a:endParaRPr>
          </a:p>
          <a:p>
            <a:pPr marL="780415" lvl="1" indent="-31178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781050" algn="l"/>
              </a:tabLst>
            </a:pP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output </a:t>
            </a:r>
            <a:r>
              <a:rPr sz="2800" spc="-95" dirty="0">
                <a:latin typeface="Times New Roman"/>
                <a:cs typeface="Times New Roman"/>
              </a:rPr>
              <a:t>(case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A)</a:t>
            </a:r>
            <a:endParaRPr sz="2800">
              <a:latin typeface="Times New Roman"/>
              <a:cs typeface="Times New Roman"/>
            </a:endParaRPr>
          </a:p>
          <a:p>
            <a:pPr marL="802005" lvl="1" indent="-33337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802640" algn="l"/>
                <a:tab pos="2922905" algn="l"/>
              </a:tabLst>
            </a:pP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95" dirty="0">
                <a:latin typeface="Times New Roman"/>
                <a:cs typeface="Times New Roman"/>
              </a:rPr>
              <a:t>(case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B)</a:t>
            </a:r>
            <a:endParaRPr sz="2800">
              <a:latin typeface="Times New Roman"/>
              <a:cs typeface="Times New Roman"/>
            </a:endParaRPr>
          </a:p>
          <a:p>
            <a:pPr marL="775335" lvl="1" indent="-30670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775970" algn="l"/>
              </a:tabLst>
            </a:pPr>
            <a:r>
              <a:rPr sz="2800" spc="-50" dirty="0">
                <a:latin typeface="Times New Roman"/>
                <a:cs typeface="Times New Roman"/>
              </a:rPr>
              <a:t>unmatching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20" dirty="0">
                <a:latin typeface="Times New Roman"/>
                <a:cs typeface="Times New Roman"/>
              </a:rPr>
              <a:t>pointed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b="1" spc="-90" dirty="0">
                <a:latin typeface="Times New Roman"/>
                <a:cs typeface="Times New Roman"/>
              </a:rPr>
              <a:t>iptr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b="1" spc="-80" dirty="0">
                <a:latin typeface="Times New Roman"/>
                <a:cs typeface="Times New Roman"/>
              </a:rPr>
              <a:t>optr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seen </a:t>
            </a:r>
            <a:r>
              <a:rPr sz="2800" spc="-95" dirty="0">
                <a:latin typeface="Times New Roman"/>
                <a:cs typeface="Times New Roman"/>
              </a:rPr>
              <a:t>(case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816" y="775150"/>
            <a:ext cx="9198864" cy="305981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345440" algn="l"/>
                <a:tab pos="7207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25" dirty="0">
                <a:latin typeface="Times New Roman"/>
                <a:cs typeface="Times New Roman"/>
              </a:rPr>
              <a:t>(A)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25" dirty="0">
                <a:latin typeface="Times New Roman"/>
                <a:cs typeface="Times New Roman"/>
              </a:rPr>
              <a:t>true, </a:t>
            </a:r>
            <a:r>
              <a:rPr sz="2800" dirty="0">
                <a:latin typeface="Times New Roman"/>
                <a:cs typeface="Times New Roman"/>
              </a:rPr>
              <a:t>goto </a:t>
            </a:r>
            <a:r>
              <a:rPr sz="2800" spc="-15" dirty="0">
                <a:latin typeface="Times New Roman"/>
                <a:cs typeface="Times New Roman"/>
              </a:rPr>
              <a:t>step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spcBef>
                <a:spcPts val="900"/>
              </a:spcBef>
              <a:buAutoNum type="arabicPeriod" startAt="5"/>
              <a:tabLst>
                <a:tab pos="345440" algn="l"/>
                <a:tab pos="7207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30" dirty="0">
                <a:latin typeface="Times New Roman"/>
                <a:cs typeface="Times New Roman"/>
              </a:rPr>
              <a:t>(B)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25" dirty="0">
                <a:latin typeface="Times New Roman"/>
                <a:cs typeface="Times New Roman"/>
              </a:rPr>
              <a:t>true, </a:t>
            </a:r>
            <a:r>
              <a:rPr sz="2800" spc="-30" dirty="0">
                <a:latin typeface="Times New Roman"/>
                <a:cs typeface="Times New Roman"/>
              </a:rPr>
              <a:t>terminate </a:t>
            </a:r>
            <a:r>
              <a:rPr sz="2800" spc="-65" dirty="0">
                <a:latin typeface="Times New Roman"/>
                <a:cs typeface="Times New Roman"/>
              </a:rPr>
              <a:t>with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success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  <a:buAutoNum type="arabicPeriod" startAt="5"/>
              <a:tabLst>
                <a:tab pos="345440" algn="l"/>
                <a:tab pos="720725" algn="l"/>
                <a:tab pos="786130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14" dirty="0">
                <a:latin typeface="Times New Roman"/>
                <a:cs typeface="Times New Roman"/>
              </a:rPr>
              <a:t>(C)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25" dirty="0">
                <a:latin typeface="Times New Roman"/>
                <a:cs typeface="Times New Roman"/>
              </a:rPr>
              <a:t>true, </a:t>
            </a:r>
            <a:r>
              <a:rPr sz="2800" spc="-30" dirty="0">
                <a:latin typeface="Times New Roman"/>
                <a:cs typeface="Times New Roman"/>
              </a:rPr>
              <a:t>decrement </a:t>
            </a:r>
            <a:r>
              <a:rPr sz="2800" spc="25" dirty="0">
                <a:latin typeface="Times New Roman"/>
                <a:cs typeface="Times New Roman"/>
              </a:rPr>
              <a:t>both </a:t>
            </a:r>
            <a:r>
              <a:rPr sz="2800" spc="-25" dirty="0">
                <a:latin typeface="Times New Roman"/>
                <a:cs typeface="Times New Roman"/>
              </a:rPr>
              <a:t>pointers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place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70" dirty="0">
                <a:latin typeface="Times New Roman"/>
                <a:cs typeface="Times New Roman"/>
              </a:rPr>
              <a:t>last </a:t>
            </a:r>
            <a:r>
              <a:rPr sz="2800" spc="-30" dirty="0">
                <a:latin typeface="Times New Roman"/>
                <a:cs typeface="Times New Roman"/>
              </a:rPr>
              <a:t>non-terminal  </a:t>
            </a:r>
            <a:r>
              <a:rPr sz="2800" spc="-65" dirty="0">
                <a:latin typeface="Times New Roman"/>
                <a:cs typeface="Times New Roman"/>
              </a:rPr>
              <a:t>expansion(backtrack)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goto </a:t>
            </a:r>
            <a:r>
              <a:rPr sz="2800" spc="-15" dirty="0">
                <a:latin typeface="Times New Roman"/>
                <a:cs typeface="Times New Roman"/>
              </a:rPr>
              <a:t>step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 marR="641350">
              <a:lnSpc>
                <a:spcPct val="100000"/>
              </a:lnSpc>
              <a:spcBef>
                <a:spcPts val="900"/>
              </a:spcBef>
              <a:buAutoNum type="arabicPeriod" startAt="5"/>
              <a:tabLst>
                <a:tab pos="345440" algn="l"/>
                <a:tab pos="7207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25" dirty="0">
                <a:latin typeface="Times New Roman"/>
                <a:cs typeface="Times New Roman"/>
              </a:rPr>
              <a:t>more </a:t>
            </a:r>
            <a:r>
              <a:rPr sz="2800" spc="-40" dirty="0">
                <a:latin typeface="Times New Roman"/>
                <a:cs typeface="Times New Roman"/>
              </a:rPr>
              <a:t>unexpanded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30" dirty="0">
                <a:latin typeface="Times New Roman"/>
                <a:cs typeface="Times New Roman"/>
              </a:rPr>
              <a:t>(B)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25" dirty="0">
                <a:latin typeface="Times New Roman"/>
                <a:cs typeface="Times New Roman"/>
              </a:rPr>
              <a:t>true,  </a:t>
            </a:r>
            <a:r>
              <a:rPr sz="2800" spc="15" dirty="0">
                <a:latin typeface="Times New Roman"/>
                <a:cs typeface="Times New Roman"/>
              </a:rPr>
              <a:t>report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error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" y="237743"/>
            <a:ext cx="10550462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580" y="6382493"/>
                </a:moveTo>
                <a:lnTo>
                  <a:pt x="0" y="6382493"/>
                </a:lnTo>
                <a:lnTo>
                  <a:pt x="0" y="0"/>
                </a:lnTo>
                <a:lnTo>
                  <a:pt x="11722580" y="0"/>
                </a:lnTo>
                <a:lnTo>
                  <a:pt x="11722580" y="6382493"/>
                </a:lnTo>
                <a:close/>
              </a:path>
            </a:pathLst>
          </a:custGeom>
          <a:solidFill>
            <a:srgbClr val="E6D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383" y="379588"/>
          <a:ext cx="10286430" cy="608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656"/>
                <a:gridCol w="1915097"/>
                <a:gridCol w="1924240"/>
                <a:gridCol w="3492437"/>
              </a:tblGrid>
              <a:tr h="592867">
                <a:tc rowSpan="10"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800" u="heavy" spc="-6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Example: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8600" marR="153670">
                        <a:lnSpc>
                          <a:spcPct val="239299"/>
                        </a:lnSpc>
                        <a:spcBef>
                          <a:spcPts val="480"/>
                        </a:spcBef>
                      </a:pP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Consider </a:t>
                      </a: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grammar</a:t>
                      </a:r>
                      <a:r>
                        <a:rPr sz="2800" spc="-60">
                          <a:latin typeface="Times New Roman"/>
                          <a:cs typeface="Times New Roman"/>
                        </a:rPr>
                        <a:t>:  </a:t>
                      </a:r>
                      <a:endParaRPr lang="en-US" sz="2800" spc="-60" dirty="0" smtClean="0">
                        <a:latin typeface="Times New Roman"/>
                        <a:cs typeface="Times New Roman"/>
                      </a:endParaRPr>
                    </a:p>
                    <a:p>
                      <a:pPr marL="228600" marR="153670">
                        <a:lnSpc>
                          <a:spcPct val="239299"/>
                        </a:lnSpc>
                        <a:spcBef>
                          <a:spcPts val="480"/>
                        </a:spcBef>
                      </a:pPr>
                      <a:r>
                        <a:rPr sz="2800" spc="-220" smtClean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-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cAd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800" spc="-13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155" dirty="0">
                          <a:latin typeface="Times New Roman"/>
                          <a:cs typeface="Times New Roman"/>
                        </a:rPr>
                        <a:t>ab|a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800" spc="25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“cad”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Rules 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Fired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</a:tr>
              <a:tr h="5834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(iptr)cad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(optr)S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2, 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Try </a:t>
                      </a:r>
                      <a:r>
                        <a:rPr sz="2400" spc="-190" dirty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cAd</a:t>
                      </a:r>
                      <a:r>
                        <a:rPr sz="2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0" dirty="0">
                          <a:latin typeface="Times New Roman"/>
                          <a:cs typeface="Times New Roman"/>
                        </a:rPr>
                        <a:t>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</a:tr>
              <a:tr h="5834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(iptr)cad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(optr)cAd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3,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c]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83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c(iptr)ad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c(optr)Ad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5, 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Try 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ab]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</a:tr>
              <a:tr h="5834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c(iptr)ad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c(optr)abd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3,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a]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834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ca(iptr)d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ca(optr)bd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7,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dead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end,</a:t>
                      </a:r>
                      <a:r>
                        <a:rPr sz="24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backtrack]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</a:tr>
              <a:tr h="5834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c(iptr)ad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c(optr)Ad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5, 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Try 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a]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834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c(iptr)ad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c(optr)ad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3,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25" dirty="0">
                          <a:latin typeface="Times New Roman"/>
                          <a:cs typeface="Times New Roman"/>
                        </a:rPr>
                        <a:t>a]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</a:tr>
              <a:tr h="5834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ca(iptr)d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ca(optr)d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3, 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d]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8291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303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cad(iptr)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cad(optr)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01726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[Rule 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6, 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Terminate 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success]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9372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262626"/>
                </a:solidFill>
              </a:rPr>
              <a:t>Nonrecursive </a:t>
            </a: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5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981200" y="1905000"/>
            <a:ext cx="6539950" cy="4271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7720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262626"/>
                </a:solidFill>
              </a:rPr>
              <a:t>FIRST </a:t>
            </a:r>
            <a:r>
              <a:rPr sz="4800" spc="-50" dirty="0">
                <a:solidFill>
                  <a:srgbClr val="262626"/>
                </a:solidFill>
              </a:rPr>
              <a:t>and</a:t>
            </a:r>
            <a:r>
              <a:rPr sz="4800" spc="20" dirty="0">
                <a:solidFill>
                  <a:srgbClr val="262626"/>
                </a:solidFill>
              </a:rPr>
              <a:t> </a:t>
            </a:r>
            <a:r>
              <a:rPr sz="4800" spc="-50" dirty="0">
                <a:solidFill>
                  <a:srgbClr val="262626"/>
                </a:solidFill>
              </a:rPr>
              <a:t>FOLLOW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381000" y="2286000"/>
            <a:ext cx="9932823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508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  <a:tab pos="3049270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construction</a:t>
            </a:r>
            <a:r>
              <a:rPr spc="5" dirty="0"/>
              <a:t> </a:t>
            </a:r>
            <a:r>
              <a:rPr spc="-5" dirty="0"/>
              <a:t>of	</a:t>
            </a:r>
            <a:r>
              <a:rPr spc="25" dirty="0"/>
              <a:t>both </a:t>
            </a:r>
            <a:r>
              <a:rPr spc="-20" dirty="0"/>
              <a:t>top-down </a:t>
            </a:r>
            <a:r>
              <a:rPr spc="-30" dirty="0"/>
              <a:t>and </a:t>
            </a:r>
            <a:r>
              <a:rPr spc="5" dirty="0"/>
              <a:t>bottom-up </a:t>
            </a:r>
            <a:r>
              <a:rPr spc="-50" dirty="0"/>
              <a:t>parsers </a:t>
            </a:r>
            <a:r>
              <a:rPr spc="-105" dirty="0"/>
              <a:t>is </a:t>
            </a:r>
            <a:r>
              <a:rPr spc="-70" dirty="0"/>
              <a:t>aided  </a:t>
            </a:r>
            <a:r>
              <a:rPr spc="-125" dirty="0"/>
              <a:t>by </a:t>
            </a:r>
            <a:r>
              <a:rPr spc="-55" dirty="0"/>
              <a:t>two </a:t>
            </a:r>
            <a:r>
              <a:rPr spc="-45" dirty="0"/>
              <a:t>functions, </a:t>
            </a:r>
            <a:r>
              <a:rPr spc="-55" dirty="0"/>
              <a:t>FIRST </a:t>
            </a:r>
            <a:r>
              <a:rPr spc="-30" dirty="0"/>
              <a:t>and </a:t>
            </a:r>
            <a:r>
              <a:rPr spc="-100" dirty="0"/>
              <a:t>FOLLOW, </a:t>
            </a:r>
            <a:r>
              <a:rPr spc="-65" dirty="0"/>
              <a:t>associated with </a:t>
            </a:r>
            <a:r>
              <a:rPr spc="-110" dirty="0"/>
              <a:t>a </a:t>
            </a:r>
            <a:r>
              <a:rPr spc="-55"/>
              <a:t>grammar</a:t>
            </a:r>
            <a:r>
              <a:rPr spc="90"/>
              <a:t> </a:t>
            </a:r>
            <a:r>
              <a:rPr spc="135" smtClean="0"/>
              <a:t>G</a:t>
            </a:r>
            <a:endParaRPr lang="en-US" spc="135" dirty="0" smtClean="0"/>
          </a:p>
          <a:p>
            <a:pPr marL="147320" marR="508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  <a:tab pos="3049270" algn="l"/>
              </a:tabLst>
            </a:pPr>
            <a:endParaRPr spc="135" dirty="0"/>
          </a:p>
          <a:p>
            <a:pPr marL="147320" marR="2959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</a:tabLst>
            </a:pPr>
            <a:r>
              <a:rPr spc="-35" dirty="0"/>
              <a:t>During </a:t>
            </a:r>
            <a:r>
              <a:rPr spc="-20" dirty="0"/>
              <a:t>top-down </a:t>
            </a:r>
            <a:r>
              <a:rPr spc="-65" dirty="0"/>
              <a:t>parsing, </a:t>
            </a:r>
            <a:r>
              <a:rPr spc="-55" dirty="0"/>
              <a:t>FIRST </a:t>
            </a:r>
            <a:r>
              <a:rPr spc="-30" dirty="0"/>
              <a:t>and FOLLOW </a:t>
            </a:r>
            <a:r>
              <a:rPr spc="-114" dirty="0"/>
              <a:t>allow </a:t>
            </a:r>
            <a:r>
              <a:rPr spc="-55" dirty="0"/>
              <a:t>us </a:t>
            </a:r>
            <a:r>
              <a:rPr spc="30" dirty="0"/>
              <a:t>to </a:t>
            </a:r>
            <a:r>
              <a:rPr spc="-35" dirty="0"/>
              <a:t>choose  </a:t>
            </a:r>
            <a:r>
              <a:rPr spc="-75" dirty="0"/>
              <a:t>which </a:t>
            </a:r>
            <a:r>
              <a:rPr spc="-15" dirty="0"/>
              <a:t>production </a:t>
            </a:r>
            <a:r>
              <a:rPr spc="30" dirty="0"/>
              <a:t>to </a:t>
            </a:r>
            <a:r>
              <a:rPr spc="-130" dirty="0"/>
              <a:t>apply, </a:t>
            </a:r>
            <a:r>
              <a:rPr spc="-50" dirty="0"/>
              <a:t>based </a:t>
            </a:r>
            <a:r>
              <a:rPr spc="25" dirty="0"/>
              <a:t>on </a:t>
            </a:r>
            <a:r>
              <a:rPr spc="-10" dirty="0"/>
              <a:t>the </a:t>
            </a:r>
            <a:r>
              <a:rPr spc="-40" dirty="0"/>
              <a:t>next </a:t>
            </a:r>
            <a:r>
              <a:rPr spc="-15" dirty="0"/>
              <a:t>input</a:t>
            </a:r>
            <a:r>
              <a:rPr spc="225" dirty="0"/>
              <a:t> </a:t>
            </a:r>
            <a:r>
              <a:rPr spc="-75" dirty="0"/>
              <a:t>symbol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269" y="642251"/>
            <a:ext cx="9595731" cy="5198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39243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3122295" algn="l"/>
                <a:tab pos="8159750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FIRST(</a:t>
            </a:r>
            <a:r>
              <a:rPr sz="2800" spc="-20" dirty="0">
                <a:latin typeface="Times New Roman"/>
                <a:cs typeface="Times New Roman"/>
              </a:rPr>
              <a:t>α</a:t>
            </a:r>
            <a:r>
              <a:rPr sz="2800" b="1" spc="-20" dirty="0">
                <a:latin typeface="Times New Roman"/>
                <a:cs typeface="Times New Roman"/>
              </a:rPr>
              <a:t>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set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75" dirty="0">
                <a:latin typeface="Times New Roman"/>
                <a:cs typeface="Times New Roman"/>
              </a:rPr>
              <a:t>symbols which </a:t>
            </a:r>
            <a:r>
              <a:rPr sz="2800" spc="-35" dirty="0">
                <a:latin typeface="Times New Roman"/>
                <a:cs typeface="Times New Roman"/>
              </a:rPr>
              <a:t>occur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45" dirty="0">
                <a:latin typeface="Times New Roman"/>
                <a:cs typeface="Times New Roman"/>
              </a:rPr>
              <a:t>first 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spc="-5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strings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der</a:t>
            </a:r>
            <a:r>
              <a:rPr sz="2800" spc="-80" dirty="0">
                <a:latin typeface="Times New Roman"/>
                <a:cs typeface="Times New Roman"/>
              </a:rPr>
              <a:t>i</a:t>
            </a:r>
            <a:r>
              <a:rPr sz="2800" spc="-150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α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wher</a:t>
            </a:r>
            <a:r>
              <a:rPr sz="2800" spc="-5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α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any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strin</a:t>
            </a:r>
            <a:r>
              <a:rPr sz="2800" spc="-6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-85" dirty="0">
                <a:latin typeface="Times New Roman"/>
                <a:cs typeface="Times New Roman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rammar  </a:t>
            </a:r>
            <a:r>
              <a:rPr sz="2800" spc="-75" dirty="0">
                <a:latin typeface="Times New Roman"/>
                <a:cs typeface="Times New Roman"/>
              </a:rPr>
              <a:t>symbols</a:t>
            </a:r>
            <a:endParaRPr sz="2800">
              <a:latin typeface="Times New Roman"/>
              <a:cs typeface="Times New Roman"/>
            </a:endParaRPr>
          </a:p>
          <a:p>
            <a:pPr marL="417830" lvl="1" indent="-1320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96428"/>
              <a:buChar char="◦"/>
              <a:tabLst>
                <a:tab pos="418465" algn="l"/>
                <a:tab pos="749300" algn="l"/>
              </a:tabLst>
            </a:pP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105" dirty="0">
                <a:latin typeface="AoyagiKouzanFontT"/>
                <a:cs typeface="AoyagiKouzanFontT"/>
              </a:rPr>
              <a:t>⇒</a:t>
            </a:r>
            <a:r>
              <a:rPr sz="2800" spc="-105" dirty="0">
                <a:latin typeface="Times New Roman"/>
                <a:cs typeface="Times New Roman"/>
              </a:rPr>
              <a:t>*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10" dirty="0">
                <a:latin typeface="Times New Roman"/>
                <a:cs typeface="Times New Roman"/>
              </a:rPr>
              <a:t>i.e.,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80" dirty="0">
                <a:latin typeface="Times New Roman"/>
                <a:cs typeface="Times New Roman"/>
              </a:rPr>
              <a:t>derives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14" dirty="0">
                <a:latin typeface="Times New Roman"/>
                <a:cs typeface="Times New Roman"/>
              </a:rPr>
              <a:t>ε, </a:t>
            </a: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75" dirty="0">
                <a:latin typeface="Times New Roman"/>
                <a:cs typeface="Times New Roman"/>
              </a:rPr>
              <a:t>also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80" dirty="0">
                <a:latin typeface="Times New Roman"/>
                <a:cs typeface="Times New Roman"/>
              </a:rPr>
              <a:t>FIRST(α)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262626"/>
              </a:buClr>
              <a:buFont typeface="Times New Roman"/>
              <a:buChar char="◦"/>
            </a:pPr>
            <a:endParaRPr sz="4450">
              <a:latin typeface="Times New Roman"/>
              <a:cs typeface="Times New Roman"/>
            </a:endParaRPr>
          </a:p>
          <a:p>
            <a:pPr marL="143510" marR="493395" indent="-131445">
              <a:lnSpc>
                <a:spcPct val="100000"/>
              </a:lnSpc>
              <a:buClr>
                <a:srgbClr val="262626"/>
              </a:buClr>
              <a:buSzPct val="96428"/>
              <a:buChar char="◦"/>
              <a:tabLst>
                <a:tab pos="144145" algn="l"/>
                <a:tab pos="3983354" algn="l"/>
              </a:tabLst>
            </a:pPr>
            <a:r>
              <a:rPr sz="2800" b="1" spc="-65" dirty="0">
                <a:latin typeface="Times New Roman"/>
                <a:cs typeface="Times New Roman"/>
              </a:rPr>
              <a:t>FOLLOW(A)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set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terminals </a:t>
            </a:r>
            <a:r>
              <a:rPr sz="2800" spc="-75" dirty="0">
                <a:latin typeface="Times New Roman"/>
                <a:cs typeface="Times New Roman"/>
              </a:rPr>
              <a:t>which </a:t>
            </a:r>
            <a:r>
              <a:rPr sz="2800" spc="-35" dirty="0">
                <a:latin typeface="Times New Roman"/>
                <a:cs typeface="Times New Roman"/>
              </a:rPr>
              <a:t>occur </a:t>
            </a:r>
            <a:r>
              <a:rPr sz="2800" spc="-85" dirty="0">
                <a:latin typeface="Times New Roman"/>
                <a:cs typeface="Times New Roman"/>
              </a:rPr>
              <a:t>immediately  </a:t>
            </a:r>
            <a:r>
              <a:rPr sz="2800" spc="-70" dirty="0">
                <a:latin typeface="Times New Roman"/>
                <a:cs typeface="Times New Roman"/>
              </a:rPr>
              <a:t>after(follow)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strings </a:t>
            </a:r>
            <a:r>
              <a:rPr sz="2800" spc="-70" dirty="0">
                <a:latin typeface="Times New Roman"/>
                <a:cs typeface="Times New Roman"/>
              </a:rPr>
              <a:t>derived </a:t>
            </a:r>
            <a:r>
              <a:rPr sz="2800" spc="-10" dirty="0">
                <a:latin typeface="Times New Roman"/>
                <a:cs typeface="Times New Roman"/>
              </a:rPr>
              <a:t>from the  </a:t>
            </a:r>
            <a:r>
              <a:rPr sz="2800" spc="-45" dirty="0">
                <a:latin typeface="Times New Roman"/>
                <a:cs typeface="Times New Roman"/>
              </a:rPr>
              <a:t>starting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endParaRPr sz="2800">
              <a:latin typeface="Times New Roman"/>
              <a:cs typeface="Times New Roman"/>
            </a:endParaRPr>
          </a:p>
          <a:p>
            <a:pPr marL="417830" lvl="1" indent="-1320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96428"/>
              <a:buChar char="◦"/>
              <a:tabLst>
                <a:tab pos="418465" algn="l"/>
                <a:tab pos="5126990" algn="l"/>
              </a:tabLst>
            </a:pP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b="1" spc="-60" dirty="0">
                <a:latin typeface="Times New Roman"/>
                <a:cs typeface="Times New Roman"/>
              </a:rPr>
              <a:t>a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FOLLOW(A)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-105" dirty="0">
                <a:latin typeface="AoyagiKouzanFontT"/>
                <a:cs typeface="AoyagiKouzanFontT"/>
              </a:rPr>
              <a:t>⇒</a:t>
            </a:r>
            <a:r>
              <a:rPr sz="2800" spc="-105" dirty="0">
                <a:latin typeface="Times New Roman"/>
                <a:cs typeface="Times New Roman"/>
              </a:rPr>
              <a:t>*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αAaβ</a:t>
            </a:r>
            <a:endParaRPr sz="2800">
              <a:latin typeface="Times New Roman"/>
              <a:cs typeface="Times New Roman"/>
            </a:endParaRPr>
          </a:p>
          <a:p>
            <a:pPr marL="417830" marR="5080" lvl="1" indent="-1314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SzPct val="96428"/>
              <a:buChar char="◦"/>
              <a:tabLst>
                <a:tab pos="418465" algn="l"/>
                <a:tab pos="3646804" algn="l"/>
                <a:tab pos="5830570" algn="l"/>
              </a:tabLst>
            </a:pPr>
            <a:r>
              <a:rPr sz="2800" spc="-150" dirty="0">
                <a:latin typeface="Times New Roman"/>
                <a:cs typeface="Times New Roman"/>
              </a:rPr>
              <a:t>$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FOLLOW(A)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AoyagiKouzanFontT"/>
                <a:cs typeface="AoyagiKouzanFontT"/>
              </a:rPr>
              <a:t>⇒ </a:t>
            </a:r>
            <a:r>
              <a:rPr sz="2800" spc="-130" dirty="0">
                <a:latin typeface="Times New Roman"/>
                <a:cs typeface="Times New Roman"/>
              </a:rPr>
              <a:t>αA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(i.e</a:t>
            </a:r>
            <a:r>
              <a:rPr sz="2800" spc="-114">
                <a:latin typeface="Times New Roman"/>
                <a:cs typeface="Times New Roman"/>
              </a:rPr>
              <a:t>.,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85" smtClean="0">
                <a:latin typeface="Times New Roman"/>
                <a:cs typeface="Times New Roman"/>
              </a:rPr>
              <a:t>if</a:t>
            </a:r>
            <a:r>
              <a:rPr lang="en-US" sz="2800" spc="-85" dirty="0" smtClean="0">
                <a:latin typeface="Times New Roman"/>
                <a:cs typeface="Times New Roman"/>
              </a:rPr>
              <a:t> </a:t>
            </a:r>
            <a:r>
              <a:rPr sz="2800" spc="-130" smtClean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0" dirty="0">
                <a:latin typeface="Times New Roman"/>
                <a:cs typeface="Times New Roman"/>
              </a:rPr>
              <a:t>last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10" dirty="0">
                <a:latin typeface="Times New Roman"/>
                <a:cs typeface="Times New Roman"/>
              </a:rPr>
              <a:t>a  </a:t>
            </a:r>
            <a:r>
              <a:rPr sz="2800" spc="-55" dirty="0">
                <a:latin typeface="Times New Roman"/>
                <a:cs typeface="Times New Roman"/>
              </a:rPr>
              <a:t>sentential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form)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400"/>
            <a:ext cx="10439400" cy="644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697865">
              <a:lnSpc>
                <a:spcPct val="100000"/>
              </a:lnSpc>
              <a:spcBef>
                <a:spcPts val="100"/>
              </a:spcBef>
              <a:tabLst>
                <a:tab pos="6137910" algn="l"/>
              </a:tabLst>
            </a:pP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Computing </a:t>
            </a:r>
            <a:r>
              <a:rPr sz="2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</a:t>
            </a:r>
            <a:r>
              <a:rPr sz="28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[FIRST(α) </a:t>
            </a:r>
            <a:r>
              <a:rPr sz="2800" u="heavy" spc="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{the</a:t>
            </a:r>
            <a:r>
              <a:rPr sz="2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	</a:t>
            </a: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terminals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 </a:t>
            </a: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begin </a:t>
            </a: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 </a:t>
            </a:r>
            <a:r>
              <a:rPr sz="28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 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derived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sz="280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α}]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382905" indent="-332740">
              <a:lnSpc>
                <a:spcPct val="100000"/>
              </a:lnSpc>
              <a:buAutoNum type="arabicPeriod"/>
              <a:tabLst>
                <a:tab pos="383540" algn="l"/>
                <a:tab pos="7588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70" dirty="0">
                <a:latin typeface="Times New Roman"/>
                <a:cs typeface="Times New Roman"/>
              </a:rPr>
              <a:t>X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FIRST(X)={ε}</a:t>
            </a:r>
            <a:endParaRPr sz="2800">
              <a:latin typeface="Times New Roman"/>
              <a:cs typeface="Times New Roman"/>
            </a:endParaRPr>
          </a:p>
          <a:p>
            <a:pPr marL="382905" indent="-33274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3540" algn="l"/>
                <a:tab pos="7588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70" dirty="0">
                <a:latin typeface="Times New Roman"/>
                <a:cs typeface="Times New Roman"/>
              </a:rPr>
              <a:t>X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75" dirty="0">
                <a:latin typeface="Times New Roman"/>
                <a:cs typeface="Times New Roman"/>
              </a:rPr>
              <a:t>FIRST(X)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4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{X}</a:t>
            </a:r>
            <a:endParaRPr sz="2800">
              <a:latin typeface="Times New Roman"/>
              <a:cs typeface="Times New Roman"/>
            </a:endParaRPr>
          </a:p>
          <a:p>
            <a:pPr marL="50800" marR="13779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3540" algn="l"/>
                <a:tab pos="7588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70" dirty="0">
                <a:latin typeface="Times New Roman"/>
                <a:cs typeface="Times New Roman"/>
              </a:rPr>
              <a:t>X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70" dirty="0">
                <a:latin typeface="Times New Roman"/>
                <a:cs typeface="Times New Roman"/>
              </a:rPr>
              <a:t>X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45" dirty="0">
                <a:latin typeface="Times New Roman"/>
                <a:cs typeface="Times New Roman"/>
              </a:rPr>
              <a:t>rule </a:t>
            </a:r>
            <a:r>
              <a:rPr sz="2800" spc="-5" dirty="0">
                <a:latin typeface="Times New Roman"/>
                <a:cs typeface="Times New Roman"/>
              </a:rPr>
              <a:t>then  </a:t>
            </a:r>
            <a:r>
              <a:rPr sz="2800" spc="-55" dirty="0">
                <a:latin typeface="Times New Roman"/>
                <a:cs typeface="Times New Roman"/>
              </a:rPr>
              <a:t>FIRST(X)=FIRST(X) </a:t>
            </a:r>
            <a:r>
              <a:rPr sz="2800" spc="-10" dirty="0">
                <a:latin typeface="AoyagiKouzanFontT"/>
                <a:cs typeface="AoyagiKouzanFontT"/>
              </a:rPr>
              <a:t>∪</a:t>
            </a:r>
            <a:r>
              <a:rPr sz="2800" spc="-615" dirty="0">
                <a:latin typeface="AoyagiKouzanFontT"/>
                <a:cs typeface="AoyagiKouzanFontT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  <a:p>
            <a:pPr marL="382905" indent="-33274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3540" algn="l"/>
                <a:tab pos="75882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70" dirty="0">
                <a:latin typeface="Times New Roman"/>
                <a:cs typeface="Times New Roman"/>
              </a:rPr>
              <a:t>X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70" dirty="0">
                <a:latin typeface="Times New Roman"/>
                <a:cs typeface="Times New Roman"/>
              </a:rPr>
              <a:t>X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05" dirty="0">
                <a:latin typeface="Times New Roman"/>
                <a:cs typeface="Times New Roman"/>
              </a:rPr>
              <a:t>Y</a:t>
            </a:r>
            <a:r>
              <a:rPr sz="2775" spc="-157" baseline="-31531" dirty="0">
                <a:latin typeface="Times New Roman"/>
                <a:cs typeface="Times New Roman"/>
              </a:rPr>
              <a:t>1</a:t>
            </a:r>
            <a:r>
              <a:rPr sz="2800" spc="-105" dirty="0">
                <a:latin typeface="Times New Roman"/>
                <a:cs typeface="Times New Roman"/>
              </a:rPr>
              <a:t>Y</a:t>
            </a:r>
            <a:r>
              <a:rPr sz="2775" spc="-157" baseline="-31531" dirty="0">
                <a:latin typeface="Times New Roman"/>
                <a:cs typeface="Times New Roman"/>
              </a:rPr>
              <a:t>2 </a:t>
            </a:r>
            <a:r>
              <a:rPr sz="2800" spc="-55" dirty="0">
                <a:latin typeface="Times New Roman"/>
                <a:cs typeface="Times New Roman"/>
              </a:rPr>
              <a:t>…Y</a:t>
            </a:r>
            <a:r>
              <a:rPr sz="2775" spc="-82" baseline="-31531" dirty="0">
                <a:latin typeface="Times New Roman"/>
                <a:cs typeface="Times New Roman"/>
              </a:rPr>
              <a:t>n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45" dirty="0">
                <a:latin typeface="Times New Roman"/>
                <a:cs typeface="Times New Roman"/>
              </a:rPr>
              <a:t>rule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387350" indent="-337185">
              <a:lnSpc>
                <a:spcPct val="100000"/>
              </a:lnSpc>
              <a:spcBef>
                <a:spcPts val="900"/>
              </a:spcBef>
              <a:buAutoNum type="alphaLcParenR"/>
              <a:tabLst>
                <a:tab pos="387985" algn="l"/>
                <a:tab pos="718185" algn="l"/>
              </a:tabLst>
            </a:pP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b="1" spc="-60" dirty="0">
                <a:latin typeface="Times New Roman"/>
                <a:cs typeface="Times New Roman"/>
              </a:rPr>
              <a:t>a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85" dirty="0">
                <a:latin typeface="Times New Roman"/>
                <a:cs typeface="Times New Roman"/>
              </a:rPr>
              <a:t>FIRST(Y</a:t>
            </a:r>
            <a:r>
              <a:rPr sz="2775" spc="-127" baseline="-31531" dirty="0">
                <a:latin typeface="Times New Roman"/>
                <a:cs typeface="Times New Roman"/>
              </a:rPr>
              <a:t>1</a:t>
            </a:r>
            <a:r>
              <a:rPr sz="2800" spc="-8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75" dirty="0">
                <a:latin typeface="Times New Roman"/>
                <a:cs typeface="Times New Roman"/>
              </a:rPr>
              <a:t>FIRST(X) </a:t>
            </a:r>
            <a:r>
              <a:rPr sz="2800" spc="285" dirty="0">
                <a:latin typeface="Times New Roman"/>
                <a:cs typeface="Times New Roman"/>
              </a:rPr>
              <a:t>= </a:t>
            </a:r>
            <a:r>
              <a:rPr sz="2800" spc="-75" dirty="0">
                <a:latin typeface="Times New Roman"/>
                <a:cs typeface="Times New Roman"/>
              </a:rPr>
              <a:t>FIRST(X) </a:t>
            </a:r>
            <a:r>
              <a:rPr sz="2800" spc="-10" dirty="0">
                <a:latin typeface="AoyagiKouzanFontT"/>
                <a:cs typeface="AoyagiKouzanFontT"/>
              </a:rPr>
              <a:t>∪</a:t>
            </a:r>
            <a:r>
              <a:rPr sz="2800" spc="-345" dirty="0">
                <a:latin typeface="AoyagiKouzanFontT"/>
                <a:cs typeface="AoyagiKouzanFontT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0800" marR="477520">
              <a:lnSpc>
                <a:spcPct val="100000"/>
              </a:lnSpc>
              <a:spcBef>
                <a:spcPts val="900"/>
              </a:spcBef>
              <a:buAutoNum type="alphaLcParenR"/>
              <a:tabLst>
                <a:tab pos="424815" algn="l"/>
                <a:tab pos="755650" algn="l"/>
              </a:tabLst>
            </a:pP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b="1" spc="-60" dirty="0">
                <a:latin typeface="Times New Roman"/>
                <a:cs typeface="Times New Roman"/>
              </a:rPr>
              <a:t>a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90" dirty="0">
                <a:latin typeface="Times New Roman"/>
                <a:cs typeface="Times New Roman"/>
              </a:rPr>
              <a:t>FIRST(Y</a:t>
            </a:r>
            <a:r>
              <a:rPr sz="2775" spc="-135" baseline="-31531" dirty="0">
                <a:latin typeface="Times New Roman"/>
                <a:cs typeface="Times New Roman"/>
              </a:rPr>
              <a:t>i</a:t>
            </a:r>
            <a:r>
              <a:rPr sz="2800" spc="-90" dirty="0">
                <a:latin typeface="Times New Roman"/>
                <a:cs typeface="Times New Roman"/>
              </a:rPr>
              <a:t>)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30" dirty="0">
                <a:latin typeface="Times New Roman"/>
                <a:cs typeface="Times New Roman"/>
              </a:rPr>
              <a:t>all </a:t>
            </a:r>
            <a:r>
              <a:rPr sz="2800" spc="-90" dirty="0">
                <a:latin typeface="Times New Roman"/>
                <a:cs typeface="Times New Roman"/>
              </a:rPr>
              <a:t>FIRST(Y</a:t>
            </a:r>
            <a:r>
              <a:rPr sz="2775" spc="-135" baseline="-31531" dirty="0">
                <a:latin typeface="Times New Roman"/>
                <a:cs typeface="Times New Roman"/>
              </a:rPr>
              <a:t>j</a:t>
            </a:r>
            <a:r>
              <a:rPr sz="2800" spc="-9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60" dirty="0">
                <a:latin typeface="Times New Roman"/>
                <a:cs typeface="Times New Roman"/>
              </a:rPr>
              <a:t>j=1,...,i-1 </a:t>
            </a:r>
            <a:r>
              <a:rPr sz="2800" spc="-5" dirty="0">
                <a:latin typeface="Times New Roman"/>
                <a:cs typeface="Times New Roman"/>
              </a:rPr>
              <a:t>then  </a:t>
            </a:r>
            <a:r>
              <a:rPr sz="2800" spc="-75" dirty="0">
                <a:latin typeface="Times New Roman"/>
                <a:cs typeface="Times New Roman"/>
              </a:rPr>
              <a:t>FIRST(X) </a:t>
            </a:r>
            <a:r>
              <a:rPr sz="2800" spc="285" dirty="0">
                <a:latin typeface="Times New Roman"/>
                <a:cs typeface="Times New Roman"/>
              </a:rPr>
              <a:t>= </a:t>
            </a:r>
            <a:r>
              <a:rPr sz="2800" spc="-75" dirty="0">
                <a:latin typeface="Times New Roman"/>
                <a:cs typeface="Times New Roman"/>
              </a:rPr>
              <a:t>FIRST(X) </a:t>
            </a:r>
            <a:r>
              <a:rPr sz="2800" spc="-10" dirty="0">
                <a:latin typeface="AoyagiKouzanFontT"/>
                <a:cs typeface="AoyagiKouzanFontT"/>
              </a:rPr>
              <a:t>∪</a:t>
            </a:r>
            <a:r>
              <a:rPr sz="2800" spc="-815" dirty="0">
                <a:latin typeface="AoyagiKouzanFontT"/>
                <a:cs typeface="AoyagiKouzanFontT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90525" indent="-340360">
              <a:lnSpc>
                <a:spcPct val="100000"/>
              </a:lnSpc>
              <a:spcBef>
                <a:spcPts val="900"/>
              </a:spcBef>
              <a:buAutoNum type="alphaLcParenR"/>
              <a:tabLst>
                <a:tab pos="391160" algn="l"/>
                <a:tab pos="721995" algn="l"/>
              </a:tabLst>
            </a:pP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30" dirty="0">
                <a:latin typeface="Times New Roman"/>
                <a:cs typeface="Times New Roman"/>
              </a:rPr>
              <a:t>all </a:t>
            </a:r>
            <a:r>
              <a:rPr sz="2800" spc="-90" dirty="0">
                <a:latin typeface="Times New Roman"/>
                <a:cs typeface="Times New Roman"/>
              </a:rPr>
              <a:t>FIRST(Y</a:t>
            </a:r>
            <a:r>
              <a:rPr sz="2775" spc="-135" baseline="-31531" dirty="0">
                <a:latin typeface="Times New Roman"/>
                <a:cs typeface="Times New Roman"/>
              </a:rPr>
              <a:t>j</a:t>
            </a:r>
            <a:r>
              <a:rPr sz="2800" spc="-9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40" dirty="0">
                <a:latin typeface="Times New Roman"/>
                <a:cs typeface="Times New Roman"/>
              </a:rPr>
              <a:t>j=1,...,n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75" dirty="0">
                <a:latin typeface="Times New Roman"/>
                <a:cs typeface="Times New Roman"/>
              </a:rPr>
              <a:t>FIRST(X) </a:t>
            </a:r>
            <a:r>
              <a:rPr sz="2800" spc="285" dirty="0">
                <a:latin typeface="Times New Roman"/>
                <a:cs typeface="Times New Roman"/>
              </a:rPr>
              <a:t>= </a:t>
            </a:r>
            <a:r>
              <a:rPr sz="2800" spc="-75" dirty="0">
                <a:latin typeface="Times New Roman"/>
                <a:cs typeface="Times New Roman"/>
              </a:rPr>
              <a:t>FIRST(X) </a:t>
            </a:r>
            <a:r>
              <a:rPr sz="2800" spc="-10" dirty="0">
                <a:latin typeface="AoyagiKouzanFontT"/>
                <a:cs typeface="AoyagiKouzanFontT"/>
              </a:rPr>
              <a:t>∪</a:t>
            </a:r>
            <a:r>
              <a:rPr sz="2800" spc="-250" dirty="0">
                <a:latin typeface="AoyagiKouzanFontT"/>
                <a:cs typeface="AoyagiKouzanFontT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1" y="457200"/>
            <a:ext cx="76609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5205" algn="l"/>
              </a:tabLst>
            </a:pPr>
            <a:r>
              <a:rPr sz="4800" spc="-315" dirty="0">
                <a:solidFill>
                  <a:srgbClr val="262626"/>
                </a:solidFill>
              </a:rPr>
              <a:t>T</a:t>
            </a:r>
            <a:r>
              <a:rPr sz="4800" spc="-165" dirty="0">
                <a:solidFill>
                  <a:srgbClr val="262626"/>
                </a:solidFill>
              </a:rPr>
              <a:t>ype</a:t>
            </a:r>
            <a:r>
              <a:rPr sz="4800" spc="-130" dirty="0">
                <a:solidFill>
                  <a:srgbClr val="262626"/>
                </a:solidFill>
              </a:rPr>
              <a:t>s</a:t>
            </a:r>
            <a:r>
              <a:rPr sz="4800" spc="-5" dirty="0">
                <a:solidFill>
                  <a:srgbClr val="262626"/>
                </a:solidFill>
              </a:rPr>
              <a:t> o</a:t>
            </a:r>
            <a:r>
              <a:rPr sz="4800" dirty="0">
                <a:solidFill>
                  <a:srgbClr val="262626"/>
                </a:solidFill>
              </a:rPr>
              <a:t>f	</a:t>
            </a:r>
            <a:r>
              <a:rPr sz="4800" spc="-120" dirty="0">
                <a:solidFill>
                  <a:srgbClr val="262626"/>
                </a:solidFill>
              </a:rPr>
              <a:t>P</a:t>
            </a:r>
            <a:r>
              <a:rPr sz="4800" spc="-90" dirty="0">
                <a:solidFill>
                  <a:srgbClr val="262626"/>
                </a:solidFill>
              </a:rPr>
              <a:t>arser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676402"/>
            <a:ext cx="9966960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97726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4640580" algn="l"/>
              </a:tabLst>
            </a:pPr>
            <a:r>
              <a:rPr sz="2800" spc="-20" dirty="0">
                <a:latin typeface="Times New Roman"/>
                <a:cs typeface="Times New Roman"/>
              </a:rPr>
              <a:t>There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25" dirty="0">
                <a:latin typeface="Times New Roman"/>
                <a:cs typeface="Times New Roman"/>
              </a:rPr>
              <a:t>three </a:t>
            </a:r>
            <a:r>
              <a:rPr sz="2800" spc="-75" dirty="0">
                <a:latin typeface="Times New Roman"/>
                <a:cs typeface="Times New Roman"/>
              </a:rPr>
              <a:t>general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types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50" dirty="0">
                <a:latin typeface="Times New Roman"/>
                <a:cs typeface="Times New Roman"/>
              </a:rPr>
              <a:t>parsers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70" dirty="0">
                <a:latin typeface="Times New Roman"/>
                <a:cs typeface="Times New Roman"/>
              </a:rPr>
              <a:t>grammars: </a:t>
            </a:r>
            <a:r>
              <a:rPr sz="2800" spc="-85" dirty="0">
                <a:latin typeface="Times New Roman"/>
                <a:cs typeface="Times New Roman"/>
              </a:rPr>
              <a:t>universal</a:t>
            </a:r>
            <a:r>
              <a:rPr sz="2800" spc="-85">
                <a:latin typeface="Times New Roman"/>
                <a:cs typeface="Times New Roman"/>
              </a:rPr>
              <a:t>,  </a:t>
            </a:r>
            <a:r>
              <a:rPr sz="2800" spc="-25" smtClean="0">
                <a:latin typeface="Times New Roman"/>
                <a:cs typeface="Times New Roman"/>
              </a:rPr>
              <a:t>top-down 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bottom-up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b="1" spc="-40" dirty="0">
                <a:latin typeface="Times New Roman"/>
                <a:cs typeface="Times New Roman"/>
              </a:rPr>
              <a:t>Universal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Parser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  <a:tab pos="3556000" algn="l"/>
              </a:tabLst>
            </a:pPr>
            <a:r>
              <a:rPr sz="2800" spc="-60" dirty="0">
                <a:latin typeface="Times New Roman"/>
                <a:cs typeface="Times New Roman"/>
              </a:rPr>
              <a:t>Can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110" dirty="0">
                <a:latin typeface="Times New Roman"/>
                <a:cs typeface="Times New Roman"/>
              </a:rPr>
              <a:t>any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kind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55" dirty="0">
                <a:latin typeface="Times New Roman"/>
                <a:cs typeface="Times New Roman"/>
              </a:rPr>
              <a:t>grammars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55" dirty="0">
                <a:latin typeface="Times New Roman"/>
                <a:cs typeface="Times New Roman"/>
              </a:rPr>
              <a:t>Too inefficient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5" dirty="0">
                <a:latin typeface="Times New Roman"/>
                <a:cs typeface="Times New Roman"/>
              </a:rPr>
              <a:t>use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5" dirty="0">
                <a:latin typeface="Times New Roman"/>
                <a:cs typeface="Times New Roman"/>
              </a:rPr>
              <a:t>production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compilers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  <a:tab pos="1470025" algn="l"/>
              </a:tabLst>
            </a:pPr>
            <a:r>
              <a:rPr sz="2800" spc="-85" dirty="0">
                <a:latin typeface="Times New Roman"/>
                <a:cs typeface="Times New Roman"/>
              </a:rPr>
              <a:t>E.g.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85" dirty="0">
                <a:latin typeface="Times New Roman"/>
                <a:cs typeface="Times New Roman"/>
              </a:rPr>
              <a:t>universal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40" dirty="0">
                <a:latin typeface="Times New Roman"/>
                <a:cs typeface="Times New Roman"/>
              </a:rPr>
              <a:t>methods: </a:t>
            </a:r>
            <a:r>
              <a:rPr sz="2800" spc="-80" dirty="0">
                <a:latin typeface="Times New Roman"/>
                <a:cs typeface="Times New Roman"/>
              </a:rPr>
              <a:t>CYK </a:t>
            </a:r>
            <a:r>
              <a:rPr sz="2800" spc="-55" dirty="0">
                <a:latin typeface="Times New Roman"/>
                <a:cs typeface="Times New Roman"/>
              </a:rPr>
              <a:t>algorithm, </a:t>
            </a:r>
            <a:r>
              <a:rPr sz="2800" spc="-135" dirty="0">
                <a:latin typeface="Times New Roman"/>
                <a:cs typeface="Times New Roman"/>
              </a:rPr>
              <a:t>Earley’s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143510" marR="46735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methods </a:t>
            </a:r>
            <a:r>
              <a:rPr sz="2800" spc="-55" dirty="0">
                <a:latin typeface="Times New Roman"/>
                <a:cs typeface="Times New Roman"/>
              </a:rPr>
              <a:t>commonly </a:t>
            </a:r>
            <a:r>
              <a:rPr sz="2800" spc="-50" dirty="0">
                <a:latin typeface="Times New Roman"/>
                <a:cs typeface="Times New Roman"/>
              </a:rPr>
              <a:t>used </a:t>
            </a:r>
            <a:r>
              <a:rPr sz="2800" spc="-55" dirty="0">
                <a:latin typeface="Times New Roman"/>
                <a:cs typeface="Times New Roman"/>
              </a:rPr>
              <a:t>in compilers 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90" dirty="0">
                <a:latin typeface="Times New Roman"/>
                <a:cs typeface="Times New Roman"/>
              </a:rPr>
              <a:t>classified as </a:t>
            </a:r>
            <a:r>
              <a:rPr sz="2800" spc="-70" dirty="0">
                <a:latin typeface="Times New Roman"/>
                <a:cs typeface="Times New Roman"/>
              </a:rPr>
              <a:t>being  </a:t>
            </a:r>
            <a:r>
              <a:rPr sz="2800" spc="-45" dirty="0">
                <a:latin typeface="Times New Roman"/>
                <a:cs typeface="Times New Roman"/>
              </a:rPr>
              <a:t>either </a:t>
            </a:r>
            <a:r>
              <a:rPr sz="2800" spc="-20" dirty="0">
                <a:latin typeface="Times New Roman"/>
                <a:cs typeface="Times New Roman"/>
              </a:rPr>
              <a:t>top-down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bottom-up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393" y="796024"/>
            <a:ext cx="10044007" cy="4652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Times New Roman"/>
                <a:cs typeface="Times New Roman"/>
              </a:rPr>
              <a:t>Now,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20" dirty="0">
                <a:latin typeface="Times New Roman"/>
                <a:cs typeface="Times New Roman"/>
              </a:rPr>
              <a:t>compute </a:t>
            </a:r>
            <a:r>
              <a:rPr sz="2800" spc="-55" dirty="0">
                <a:latin typeface="Times New Roman"/>
                <a:cs typeface="Times New Roman"/>
              </a:rPr>
              <a:t>FIRST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any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35" dirty="0">
                <a:latin typeface="Times New Roman"/>
                <a:cs typeface="Times New Roman"/>
              </a:rPr>
              <a:t>X</a:t>
            </a:r>
            <a:r>
              <a:rPr sz="2775" spc="-52" baseline="-31531" dirty="0">
                <a:latin typeface="Times New Roman"/>
                <a:cs typeface="Times New Roman"/>
              </a:rPr>
              <a:t>1</a:t>
            </a:r>
            <a:r>
              <a:rPr sz="2800" spc="-35" dirty="0">
                <a:latin typeface="Times New Roman"/>
                <a:cs typeface="Times New Roman"/>
              </a:rPr>
              <a:t>X</a:t>
            </a:r>
            <a:r>
              <a:rPr sz="2775" spc="-52" baseline="-31531" dirty="0">
                <a:latin typeface="Times New Roman"/>
                <a:cs typeface="Times New Roman"/>
              </a:rPr>
              <a:t>2</a:t>
            </a:r>
            <a:r>
              <a:rPr sz="2800" spc="-35" dirty="0">
                <a:latin typeface="Times New Roman"/>
                <a:cs typeface="Times New Roman"/>
              </a:rPr>
              <a:t>…X</a:t>
            </a:r>
            <a:r>
              <a:rPr sz="2775" spc="-52" baseline="-31531" dirty="0">
                <a:latin typeface="Times New Roman"/>
                <a:cs typeface="Times New Roman"/>
              </a:rPr>
              <a:t>n </a:t>
            </a:r>
            <a:r>
              <a:rPr sz="2800" spc="-90" dirty="0">
                <a:latin typeface="Times New Roman"/>
                <a:cs typeface="Times New Roman"/>
              </a:rPr>
              <a:t>as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6725284" algn="l"/>
              </a:tabLst>
            </a:pPr>
            <a:r>
              <a:rPr sz="2800" spc="-50" dirty="0">
                <a:latin typeface="Times New Roman"/>
                <a:cs typeface="Times New Roman"/>
              </a:rPr>
              <a:t>Add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0" dirty="0">
                <a:latin typeface="Times New Roman"/>
                <a:cs typeface="Times New Roman"/>
              </a:rPr>
              <a:t>FIRST(X</a:t>
            </a:r>
            <a:r>
              <a:rPr sz="2775" spc="-89" baseline="-31531" dirty="0">
                <a:latin typeface="Times New Roman"/>
                <a:cs typeface="Times New Roman"/>
              </a:rPr>
              <a:t>1</a:t>
            </a:r>
            <a:r>
              <a:rPr sz="2800" spc="-60" dirty="0">
                <a:latin typeface="Times New Roman"/>
                <a:cs typeface="Times New Roman"/>
              </a:rPr>
              <a:t>X</a:t>
            </a:r>
            <a:r>
              <a:rPr sz="2775" spc="-89" baseline="-31531" dirty="0">
                <a:latin typeface="Times New Roman"/>
                <a:cs typeface="Times New Roman"/>
              </a:rPr>
              <a:t>2</a:t>
            </a:r>
            <a:r>
              <a:rPr sz="2800" spc="-60" dirty="0">
                <a:latin typeface="Times New Roman"/>
                <a:cs typeface="Times New Roman"/>
              </a:rPr>
              <a:t>…X</a:t>
            </a:r>
            <a:r>
              <a:rPr sz="2775" spc="-89" baseline="-31531" dirty="0">
                <a:latin typeface="Times New Roman"/>
                <a:cs typeface="Times New Roman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) </a:t>
            </a:r>
            <a:r>
              <a:rPr sz="2800" spc="-130" dirty="0">
                <a:latin typeface="Times New Roman"/>
                <a:cs typeface="Times New Roman"/>
              </a:rPr>
              <a:t>all </a:t>
            </a:r>
            <a:r>
              <a:rPr sz="2800" spc="-25" dirty="0">
                <a:latin typeface="Times New Roman"/>
                <a:cs typeface="Times New Roman"/>
              </a:rPr>
              <a:t>non-ε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65" dirty="0">
                <a:latin typeface="Times New Roman"/>
                <a:cs typeface="Times New Roman"/>
              </a:rPr>
              <a:t>FIRST(X</a:t>
            </a:r>
            <a:r>
              <a:rPr sz="2775" spc="-97" baseline="-31531" dirty="0">
                <a:latin typeface="Times New Roman"/>
                <a:cs typeface="Times New Roman"/>
              </a:rPr>
              <a:t>1</a:t>
            </a:r>
            <a:r>
              <a:rPr sz="2800" spc="-6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76200" marR="55880">
              <a:lnSpc>
                <a:spcPct val="100000"/>
              </a:lnSpc>
              <a:tabLst>
                <a:tab pos="1718310" algn="l"/>
                <a:tab pos="3723004" algn="l"/>
                <a:tab pos="4425950" algn="l"/>
                <a:tab pos="6433185" algn="l"/>
              </a:tabLst>
            </a:pPr>
            <a:r>
              <a:rPr sz="2800" spc="-80" dirty="0">
                <a:latin typeface="Times New Roman"/>
                <a:cs typeface="Times New Roman"/>
              </a:rPr>
              <a:t>Also </a:t>
            </a:r>
            <a:r>
              <a:rPr sz="2800" spc="-40" dirty="0">
                <a:latin typeface="Times New Roman"/>
                <a:cs typeface="Times New Roman"/>
              </a:rPr>
              <a:t>add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non-ε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70" dirty="0">
                <a:latin typeface="Times New Roman"/>
                <a:cs typeface="Times New Roman"/>
              </a:rPr>
              <a:t>FIRST(X</a:t>
            </a:r>
            <a:r>
              <a:rPr sz="2775" spc="-104" baseline="-31531" dirty="0">
                <a:latin typeface="Times New Roman"/>
                <a:cs typeface="Times New Roman"/>
              </a:rPr>
              <a:t>2</a:t>
            </a:r>
            <a:r>
              <a:rPr sz="2800" spc="-70" dirty="0">
                <a:latin typeface="Times New Roman"/>
                <a:cs typeface="Times New Roman"/>
              </a:rPr>
              <a:t>),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80" dirty="0">
                <a:latin typeface="Times New Roman"/>
                <a:cs typeface="Times New Roman"/>
              </a:rPr>
              <a:t>FIRST(X</a:t>
            </a:r>
            <a:r>
              <a:rPr sz="2775" spc="-120" baseline="-31531" dirty="0">
                <a:latin typeface="Times New Roman"/>
                <a:cs typeface="Times New Roman"/>
              </a:rPr>
              <a:t>1</a:t>
            </a:r>
            <a:r>
              <a:rPr sz="2800" spc="-80" dirty="0">
                <a:latin typeface="Times New Roman"/>
                <a:cs typeface="Times New Roman"/>
              </a:rPr>
              <a:t>);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non-ε  </a:t>
            </a:r>
            <a:r>
              <a:rPr sz="2800" spc="-75">
                <a:latin typeface="Times New Roman"/>
                <a:cs typeface="Times New Roman"/>
              </a:rPr>
              <a:t>symbols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70" smtClean="0">
                <a:latin typeface="Times New Roman"/>
                <a:cs typeface="Times New Roman"/>
              </a:rPr>
              <a:t>FIRST(X</a:t>
            </a:r>
            <a:r>
              <a:rPr sz="2775" spc="-104" baseline="-31531" smtClean="0">
                <a:latin typeface="Times New Roman"/>
                <a:cs typeface="Times New Roman"/>
              </a:rPr>
              <a:t>3</a:t>
            </a:r>
            <a:r>
              <a:rPr sz="2800" spc="-70">
                <a:latin typeface="Times New Roman"/>
                <a:cs typeface="Times New Roman"/>
              </a:rPr>
              <a:t>),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85" smtClean="0">
                <a:latin typeface="Times New Roman"/>
                <a:cs typeface="Times New Roman"/>
              </a:rPr>
              <a:t>if</a:t>
            </a:r>
            <a:r>
              <a:rPr lang="en-US" sz="2800" spc="-85" dirty="0" smtClean="0">
                <a:latin typeface="Times New Roman"/>
                <a:cs typeface="Times New Roman"/>
              </a:rPr>
              <a:t> </a:t>
            </a:r>
            <a:r>
              <a:rPr sz="2800" spc="-130" smtClean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0" dirty="0">
                <a:latin typeface="Times New Roman"/>
                <a:cs typeface="Times New Roman"/>
              </a:rPr>
              <a:t>FIRST(X</a:t>
            </a:r>
            <a:r>
              <a:rPr sz="2775" spc="-104" baseline="-31531" dirty="0">
                <a:latin typeface="Times New Roman"/>
                <a:cs typeface="Times New Roman"/>
              </a:rPr>
              <a:t>1</a:t>
            </a:r>
            <a:r>
              <a:rPr sz="2800" spc="-70" dirty="0">
                <a:latin typeface="Times New Roman"/>
                <a:cs typeface="Times New Roman"/>
              </a:rPr>
              <a:t>)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80" dirty="0">
                <a:latin typeface="Times New Roman"/>
                <a:cs typeface="Times New Roman"/>
              </a:rPr>
              <a:t>FIRST(X</a:t>
            </a:r>
            <a:r>
              <a:rPr sz="2775" spc="-120" baseline="-31531" dirty="0">
                <a:latin typeface="Times New Roman"/>
                <a:cs typeface="Times New Roman"/>
              </a:rPr>
              <a:t>2</a:t>
            </a:r>
            <a:r>
              <a:rPr sz="2800" spc="-80" dirty="0">
                <a:latin typeface="Times New Roman"/>
                <a:cs typeface="Times New Roman"/>
              </a:rPr>
              <a:t>);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25" dirty="0">
                <a:latin typeface="Times New Roman"/>
                <a:cs typeface="Times New Roman"/>
              </a:rPr>
              <a:t>so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800" spc="-135" dirty="0">
                <a:latin typeface="Times New Roman"/>
                <a:cs typeface="Times New Roman"/>
              </a:rPr>
              <a:t>Finally, </a:t>
            </a:r>
            <a:r>
              <a:rPr sz="2800" spc="-40" dirty="0">
                <a:latin typeface="Times New Roman"/>
                <a:cs typeface="Times New Roman"/>
              </a:rPr>
              <a:t>add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30" dirty="0">
                <a:latin typeface="Times New Roman"/>
                <a:cs typeface="Times New Roman"/>
              </a:rPr>
              <a:t>to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FIRST(X</a:t>
            </a:r>
            <a:r>
              <a:rPr sz="2775" spc="-89" baseline="-31531" dirty="0">
                <a:latin typeface="Times New Roman"/>
                <a:cs typeface="Times New Roman"/>
              </a:rPr>
              <a:t>1</a:t>
            </a:r>
            <a:r>
              <a:rPr sz="2800" spc="-60" dirty="0">
                <a:latin typeface="Times New Roman"/>
                <a:cs typeface="Times New Roman"/>
              </a:rPr>
              <a:t>X</a:t>
            </a:r>
            <a:r>
              <a:rPr sz="2775" spc="-89" baseline="-31531" dirty="0">
                <a:latin typeface="Times New Roman"/>
                <a:cs typeface="Times New Roman"/>
              </a:rPr>
              <a:t>2</a:t>
            </a:r>
            <a:r>
              <a:rPr sz="2800" spc="-60" dirty="0">
                <a:latin typeface="Times New Roman"/>
                <a:cs typeface="Times New Roman"/>
              </a:rPr>
              <a:t>…X</a:t>
            </a:r>
            <a:r>
              <a:rPr sz="2775" spc="-89" baseline="-31531" dirty="0">
                <a:latin typeface="Times New Roman"/>
                <a:cs typeface="Times New Roman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) </a:t>
            </a:r>
            <a:r>
              <a:rPr sz="2800" spc="-100" dirty="0">
                <a:latin typeface="Times New Roman"/>
                <a:cs typeface="Times New Roman"/>
              </a:rPr>
              <a:t>if,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30" dirty="0">
                <a:latin typeface="Times New Roman"/>
                <a:cs typeface="Times New Roman"/>
              </a:rPr>
              <a:t>all </a:t>
            </a:r>
            <a:r>
              <a:rPr sz="2800" spc="-114" dirty="0">
                <a:latin typeface="Times New Roman"/>
                <a:cs typeface="Times New Roman"/>
              </a:rPr>
              <a:t>i,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5" dirty="0">
                <a:latin typeface="Times New Roman"/>
                <a:cs typeface="Times New Roman"/>
              </a:rPr>
              <a:t>FIRST(X</a:t>
            </a:r>
            <a:r>
              <a:rPr sz="2775" spc="-112" baseline="-31531" dirty="0">
                <a:latin typeface="Times New Roman"/>
                <a:cs typeface="Times New Roman"/>
              </a:rPr>
              <a:t>i</a:t>
            </a:r>
            <a:r>
              <a:rPr sz="2800" spc="-7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9829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23759" algn="l"/>
              </a:tabLst>
            </a:pPr>
            <a:r>
              <a:rPr sz="3200" u="sng" spc="-40" dirty="0">
                <a:uFill>
                  <a:solidFill>
                    <a:srgbClr val="000000"/>
                  </a:solidFill>
                </a:uFill>
              </a:rPr>
              <a:t>Computing </a:t>
            </a:r>
            <a:r>
              <a:rPr sz="3200" u="sng" spc="-30" dirty="0">
                <a:uFill>
                  <a:solidFill>
                    <a:srgbClr val="000000"/>
                  </a:solidFill>
                </a:uFill>
              </a:rPr>
              <a:t>FOLLOW </a:t>
            </a:r>
            <a:r>
              <a:rPr sz="3200" u="sng" spc="-75" dirty="0">
                <a:uFill>
                  <a:solidFill>
                    <a:srgbClr val="000000"/>
                  </a:solidFill>
                </a:uFill>
              </a:rPr>
              <a:t>[FOLLOW(A) </a:t>
            </a:r>
            <a:r>
              <a:rPr sz="3200" u="sng" spc="285" dirty="0">
                <a:uFill>
                  <a:solidFill>
                    <a:srgbClr val="000000"/>
                  </a:solidFill>
                </a:uFill>
              </a:rPr>
              <a:t>=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</a:rPr>
              <a:t>{the</a:t>
            </a:r>
            <a:r>
              <a:rPr sz="3200" u="sng" spc="-11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40">
                <a:uFill>
                  <a:solidFill>
                    <a:srgbClr val="000000"/>
                  </a:solidFill>
                </a:uFill>
              </a:rPr>
              <a:t>set</a:t>
            </a:r>
            <a:r>
              <a:rPr sz="3200" u="sng" spc="5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5" smtClean="0">
                <a:uFill>
                  <a:solidFill>
                    <a:srgbClr val="000000"/>
                  </a:solidFill>
                </a:uFill>
              </a:rPr>
              <a:t>of</a:t>
            </a:r>
            <a:r>
              <a:rPr lang="en-US" sz="3200" u="sng" spc="-5" dirty="0" smtClean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50" smtClean="0">
                <a:uFill>
                  <a:solidFill>
                    <a:srgbClr val="000000"/>
                  </a:solidFill>
                </a:uFill>
              </a:rPr>
              <a:t>terminals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</a:rPr>
              <a:t>that </a:t>
            </a:r>
            <a:r>
              <a:rPr sz="3200" u="sng" spc="-60" dirty="0">
                <a:uFill>
                  <a:solidFill>
                    <a:srgbClr val="000000"/>
                  </a:solidFill>
                </a:uFill>
              </a:rPr>
              <a:t>can </a:t>
            </a:r>
            <a:r>
              <a:rPr sz="3200" u="sng" spc="-60" dirty="0"/>
              <a:t> </a:t>
            </a:r>
            <a:r>
              <a:rPr sz="3200" u="sng" spc="-85" dirty="0">
                <a:uFill>
                  <a:solidFill>
                    <a:srgbClr val="000000"/>
                  </a:solidFill>
                </a:uFill>
              </a:rPr>
              <a:t>immediately </a:t>
            </a:r>
            <a:r>
              <a:rPr sz="3200" u="sng" spc="-80" dirty="0">
                <a:uFill>
                  <a:solidFill>
                    <a:srgbClr val="000000"/>
                  </a:solidFill>
                </a:uFill>
              </a:rPr>
              <a:t>follow </a:t>
            </a:r>
            <a:r>
              <a:rPr sz="3200" u="sng" spc="-30" dirty="0">
                <a:uFill>
                  <a:solidFill>
                    <a:srgbClr val="000000"/>
                  </a:solidFill>
                </a:uFill>
              </a:rPr>
              <a:t>non-terminal</a:t>
            </a:r>
            <a:r>
              <a:rPr sz="3200" u="sng" spc="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110" dirty="0">
                <a:uFill>
                  <a:solidFill>
                    <a:srgbClr val="000000"/>
                  </a:solidFill>
                </a:uFill>
              </a:rPr>
              <a:t>A}]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752600"/>
            <a:ext cx="9829800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8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5440" algn="l"/>
              </a:tabLst>
            </a:pPr>
            <a:r>
              <a:rPr sz="2800" spc="-80" dirty="0">
                <a:latin typeface="Times New Roman"/>
                <a:cs typeface="Times New Roman"/>
              </a:rPr>
              <a:t>Place </a:t>
            </a:r>
            <a:r>
              <a:rPr sz="2800" spc="-150" dirty="0">
                <a:latin typeface="Times New Roman"/>
                <a:cs typeface="Times New Roman"/>
              </a:rPr>
              <a:t>$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5" dirty="0">
                <a:latin typeface="Times New Roman"/>
                <a:cs typeface="Times New Roman"/>
              </a:rPr>
              <a:t>FOLLOW(S), </a:t>
            </a:r>
            <a:r>
              <a:rPr sz="2800" spc="-60" dirty="0">
                <a:latin typeface="Times New Roman"/>
                <a:cs typeface="Times New Roman"/>
              </a:rPr>
              <a:t>where </a:t>
            </a: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start </a:t>
            </a:r>
            <a:r>
              <a:rPr sz="2800" spc="-75" dirty="0">
                <a:latin typeface="Times New Roman"/>
                <a:cs typeface="Times New Roman"/>
              </a:rPr>
              <a:t>symbol,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50" dirty="0">
                <a:latin typeface="Times New Roman"/>
                <a:cs typeface="Times New Roman"/>
              </a:rPr>
              <a:t>$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50" dirty="0">
                <a:latin typeface="Times New Roman"/>
                <a:cs typeface="Times New Roman"/>
              </a:rPr>
              <a:t>right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endmarker</a:t>
            </a:r>
            <a:endParaRPr sz="2800">
              <a:latin typeface="Times New Roman"/>
              <a:cs typeface="Times New Roman"/>
            </a:endParaRPr>
          </a:p>
          <a:p>
            <a:pPr marL="12700" marR="1828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</a:tabLst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95" dirty="0">
                <a:latin typeface="Times New Roman"/>
                <a:cs typeface="Times New Roman"/>
              </a:rPr>
              <a:t>every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15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05" dirty="0">
                <a:latin typeface="Times New Roman"/>
                <a:cs typeface="Times New Roman"/>
              </a:rPr>
              <a:t>αAβ, </a:t>
            </a:r>
            <a:r>
              <a:rPr sz="2800" spc="-60" dirty="0">
                <a:latin typeface="Times New Roman"/>
                <a:cs typeface="Times New Roman"/>
              </a:rPr>
              <a:t>where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110" dirty="0">
                <a:latin typeface="Times New Roman"/>
                <a:cs typeface="Times New Roman"/>
              </a:rPr>
              <a:t>any </a:t>
            </a:r>
            <a:r>
              <a:rPr sz="2800" spc="-55" dirty="0">
                <a:latin typeface="Times New Roman"/>
                <a:cs typeface="Times New Roman"/>
              </a:rPr>
              <a:t>strings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75" dirty="0">
                <a:latin typeface="Times New Roman"/>
                <a:cs typeface="Times New Roman"/>
              </a:rPr>
              <a:t>symbols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35" dirty="0">
                <a:latin typeface="Times New Roman"/>
                <a:cs typeface="Times New Roman"/>
              </a:rPr>
              <a:t>non-terminal,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70" dirty="0">
                <a:latin typeface="Times New Roman"/>
                <a:cs typeface="Times New Roman"/>
              </a:rPr>
              <a:t>everything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5" dirty="0">
                <a:latin typeface="Times New Roman"/>
                <a:cs typeface="Times New Roman"/>
              </a:rPr>
              <a:t>FIRST(β)  </a:t>
            </a:r>
            <a:r>
              <a:rPr sz="2800" spc="-60" dirty="0">
                <a:latin typeface="Times New Roman"/>
                <a:cs typeface="Times New Roman"/>
              </a:rPr>
              <a:t>except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70" dirty="0">
                <a:latin typeface="Times New Roman"/>
                <a:cs typeface="Times New Roman"/>
              </a:rPr>
              <a:t>placed </a:t>
            </a:r>
            <a:r>
              <a:rPr sz="2800" spc="25" dirty="0">
                <a:latin typeface="Times New Roman"/>
                <a:cs typeface="Times New Roman"/>
              </a:rPr>
              <a:t>on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FOLLOW(A)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</a:tabLst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95" dirty="0">
                <a:latin typeface="Times New Roman"/>
                <a:cs typeface="Times New Roman"/>
              </a:rPr>
              <a:t>every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15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20" dirty="0">
                <a:latin typeface="Times New Roman"/>
                <a:cs typeface="Times New Roman"/>
              </a:rPr>
              <a:t>αA,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15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05" dirty="0">
                <a:latin typeface="Times New Roman"/>
                <a:cs typeface="Times New Roman"/>
              </a:rPr>
              <a:t>αAβ, </a:t>
            </a:r>
            <a:r>
              <a:rPr sz="2800" spc="-65" dirty="0">
                <a:latin typeface="Times New Roman"/>
                <a:cs typeface="Times New Roman"/>
              </a:rPr>
              <a:t>where  </a:t>
            </a:r>
            <a:r>
              <a:rPr sz="2800" spc="-75" dirty="0">
                <a:latin typeface="Times New Roman"/>
                <a:cs typeface="Times New Roman"/>
              </a:rPr>
              <a:t>FIRST(β) </a:t>
            </a:r>
            <a:r>
              <a:rPr sz="2800" spc="-40" dirty="0">
                <a:latin typeface="Times New Roman"/>
                <a:cs typeface="Times New Roman"/>
              </a:rPr>
              <a:t>contains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114" dirty="0">
                <a:latin typeface="Times New Roman"/>
                <a:cs typeface="Times New Roman"/>
              </a:rPr>
              <a:t>(i.e.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85" dirty="0">
                <a:latin typeface="Times New Roman"/>
                <a:cs typeface="Times New Roman"/>
              </a:rPr>
              <a:t>nullable),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70" dirty="0">
                <a:latin typeface="Times New Roman"/>
                <a:cs typeface="Times New Roman"/>
              </a:rPr>
              <a:t>everything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65" dirty="0">
                <a:latin typeface="Times New Roman"/>
                <a:cs typeface="Times New Roman"/>
              </a:rPr>
              <a:t>FOLLOW(B) 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45" dirty="0">
                <a:latin typeface="Times New Roman"/>
                <a:cs typeface="Times New Roman"/>
              </a:rPr>
              <a:t>added </a:t>
            </a:r>
            <a:r>
              <a:rPr sz="2800" spc="30" dirty="0">
                <a:latin typeface="Times New Roman"/>
                <a:cs typeface="Times New Roman"/>
              </a:rPr>
              <a:t>to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FOLLOW(A)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762000"/>
          <a:ext cx="9982200" cy="568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193"/>
                <a:gridCol w="3393345"/>
                <a:gridCol w="4129662"/>
              </a:tblGrid>
              <a:tr h="470533">
                <a:tc>
                  <a:txBody>
                    <a:bodyPr/>
                    <a:lstStyle/>
                    <a:p>
                      <a:pPr marL="31750">
                        <a:lnSpc>
                          <a:spcPts val="2975"/>
                        </a:lnSpc>
                      </a:pPr>
                      <a:r>
                        <a:rPr sz="2600" spc="114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6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2800" i="1" spc="45" dirty="0">
                          <a:latin typeface="Times New Roman"/>
                          <a:cs typeface="Times New Roman"/>
                        </a:rPr>
                        <a:t>'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ts val="2935"/>
                        </a:lnSpc>
                      </a:pP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FIRST(F)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{(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id}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2975"/>
                        </a:lnSpc>
                      </a:pP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FIRST(TE</a:t>
                      </a:r>
                      <a:r>
                        <a:rPr sz="2800" i="1" spc="-35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{(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-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id}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DFC6"/>
                    </a:solidFill>
                  </a:tcPr>
                </a:tc>
              </a:tr>
              <a:tr h="541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6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i="1" spc="60" dirty="0">
                          <a:latin typeface="Times New Roman"/>
                          <a:cs typeface="Times New Roman"/>
                        </a:rPr>
                        <a:t>'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sz="2600" spc="95" dirty="0">
                          <a:latin typeface="Times New Roman"/>
                          <a:cs typeface="Times New Roman"/>
                        </a:rPr>
                        <a:t>+TE</a:t>
                      </a:r>
                      <a:r>
                        <a:rPr sz="2800" i="1" spc="95" dirty="0">
                          <a:latin typeface="Times New Roman"/>
                          <a:cs typeface="Times New Roman"/>
                        </a:rPr>
                        <a:t>' </a:t>
                      </a:r>
                      <a:r>
                        <a:rPr sz="2600" spc="775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600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120" dirty="0">
                          <a:latin typeface="Times New Roman"/>
                          <a:cs typeface="Times New Roman"/>
                        </a:rPr>
                        <a:t>ε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R="34480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FIRST(T</a:t>
                      </a:r>
                      <a:r>
                        <a:rPr sz="2800" i="1" spc="-50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100" dirty="0">
                          <a:latin typeface="Times New Roman"/>
                          <a:cs typeface="Times New Roman"/>
                        </a:rPr>
                        <a:t>{*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-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70" dirty="0">
                          <a:latin typeface="Times New Roman"/>
                          <a:cs typeface="Times New Roman"/>
                        </a:rPr>
                        <a:t>ε}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FIRST(+TE</a:t>
                      </a:r>
                      <a:r>
                        <a:rPr sz="2800" i="1" spc="-10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85" dirty="0">
                          <a:latin typeface="Times New Roman"/>
                          <a:cs typeface="Times New Roman"/>
                        </a:rPr>
                        <a:t>{+}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</a:tr>
              <a:tr h="541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1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10" dirty="0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sz="2800" i="1" spc="10" dirty="0">
                          <a:latin typeface="Times New Roman"/>
                          <a:cs typeface="Times New Roman"/>
                        </a:rPr>
                        <a:t>'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FIRST(T)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{(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id}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FIRST(FT</a:t>
                      </a:r>
                      <a:r>
                        <a:rPr sz="2800" i="1" spc="-45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{(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id}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</a:tr>
              <a:tr h="541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i="1" spc="5" dirty="0">
                          <a:latin typeface="Times New Roman"/>
                          <a:cs typeface="Times New Roman"/>
                        </a:rPr>
                        <a:t>'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*FT</a:t>
                      </a:r>
                      <a:r>
                        <a:rPr sz="2800" i="1" spc="-45" dirty="0">
                          <a:latin typeface="Times New Roman"/>
                          <a:cs typeface="Times New Roman"/>
                        </a:rPr>
                        <a:t>' </a:t>
                      </a:r>
                      <a:r>
                        <a:rPr sz="2600" spc="775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120" dirty="0">
                          <a:latin typeface="Times New Roman"/>
                          <a:cs typeface="Times New Roman"/>
                        </a:rPr>
                        <a:t>ε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R="33401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FIRST(E</a:t>
                      </a:r>
                      <a:r>
                        <a:rPr sz="2800" i="1" spc="-40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60" dirty="0">
                          <a:latin typeface="Times New Roman"/>
                          <a:cs typeface="Times New Roman"/>
                        </a:rPr>
                        <a:t>{+,</a:t>
                      </a:r>
                      <a:r>
                        <a:rPr sz="2600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70" dirty="0">
                          <a:latin typeface="Times New Roman"/>
                          <a:cs typeface="Times New Roman"/>
                        </a:rPr>
                        <a:t>ε}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spc="-75" dirty="0">
                          <a:latin typeface="Times New Roman"/>
                          <a:cs typeface="Times New Roman"/>
                        </a:rPr>
                        <a:t>FIRST(ε)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{ε}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solidFill>
                      <a:srgbClr val="E6DFC6"/>
                    </a:solidFill>
                  </a:tcPr>
                </a:tc>
              </a:tr>
              <a:tr h="7950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spc="15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(E) </a:t>
                      </a:r>
                      <a:r>
                        <a:rPr sz="2600" spc="775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65" dirty="0">
                          <a:latin typeface="Times New Roman"/>
                          <a:cs typeface="Times New Roman"/>
                        </a:rPr>
                        <a:t>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R="33845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FIRST(E)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{(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id}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FIRST(*FT</a:t>
                      </a:r>
                      <a:r>
                        <a:rPr sz="2800" i="1" spc="-60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6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65" dirty="0">
                          <a:latin typeface="Times New Roman"/>
                          <a:cs typeface="Times New Roman"/>
                        </a:rPr>
                        <a:t>{*}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solidFill>
                      <a:srgbClr val="E6DFC6"/>
                    </a:solidFill>
                  </a:tcPr>
                </a:tc>
              </a:tr>
              <a:tr h="27990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95"/>
                        </a:spcBef>
                      </a:pPr>
                      <a:r>
                        <a:rPr sz="2600" u="heavy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26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u="heavy" spc="-1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8765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391160" marR="294640">
                        <a:lnSpc>
                          <a:spcPct val="135000"/>
                        </a:lnSpc>
                        <a:spcBef>
                          <a:spcPts val="1100"/>
                        </a:spcBef>
                      </a:pPr>
                      <a:r>
                        <a:rPr sz="2600" spc="-65" dirty="0">
                          <a:latin typeface="Times New Roman"/>
                          <a:cs typeface="Times New Roman"/>
                        </a:rPr>
                        <a:t>FIRST( 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(E) </a:t>
                      </a:r>
                      <a:r>
                        <a:rPr sz="2600" spc="-11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2600" spc="-110" dirty="0">
                          <a:latin typeface="Times New Roman"/>
                          <a:cs typeface="Times New Roman"/>
                        </a:rPr>
                        <a:t>(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}  </a:t>
                      </a:r>
                      <a:r>
                        <a:rPr sz="2600" spc="-70" dirty="0">
                          <a:latin typeface="Times New Roman"/>
                          <a:cs typeface="Times New Roman"/>
                        </a:rPr>
                        <a:t>FIRST(id)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2600" spc="-65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2600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39700" marB="0"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195"/>
                        </a:spcBef>
                      </a:pP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FOLLOW(E)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2600" spc="-140" dirty="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600" spc="-1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FOLLOW(E</a:t>
                      </a:r>
                      <a:r>
                        <a:rPr sz="2800" i="1" spc="-30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2600" spc="-140" dirty="0">
                          <a:latin typeface="Times New Roman"/>
                          <a:cs typeface="Times New Roman"/>
                        </a:rPr>
                        <a:t>$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600" spc="-1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FOLLOW(T)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2600" spc="90" dirty="0">
                          <a:latin typeface="Times New Roman"/>
                          <a:cs typeface="Times New Roman"/>
                        </a:rPr>
                        <a:t>+, </a:t>
                      </a:r>
                      <a:r>
                        <a:rPr sz="2600" spc="-11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600" spc="-140" dirty="0"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sz="26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FOLLOW(T</a:t>
                      </a:r>
                      <a:r>
                        <a:rPr sz="2800" i="1" spc="-40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2600" spc="90" dirty="0">
                          <a:latin typeface="Times New Roman"/>
                          <a:cs typeface="Times New Roman"/>
                        </a:rPr>
                        <a:t>+, </a:t>
                      </a:r>
                      <a:r>
                        <a:rPr sz="2600" spc="-11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600" spc="-140" dirty="0"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sz="26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FOLLOW(F) </a:t>
                      </a:r>
                      <a:r>
                        <a:rPr sz="2600" spc="26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600" spc="60" dirty="0">
                          <a:latin typeface="Times New Roman"/>
                          <a:cs typeface="Times New Roman"/>
                        </a:rPr>
                        <a:t>{+, </a:t>
                      </a:r>
                      <a:r>
                        <a:rPr sz="2600" spc="-140" dirty="0">
                          <a:latin typeface="Times New Roman"/>
                          <a:cs typeface="Times New Roman"/>
                        </a:rPr>
                        <a:t>*, </a:t>
                      </a:r>
                      <a:r>
                        <a:rPr sz="2600" spc="-11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600" spc="-85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600" spc="-140" dirty="0"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78765" marB="0">
                    <a:solidFill>
                      <a:srgbClr val="E6DF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85800"/>
            <a:ext cx="10439400" cy="569707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220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13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00" dirty="0">
                <a:latin typeface="Times New Roman"/>
                <a:cs typeface="Times New Roman"/>
              </a:rPr>
              <a:t>Ca </a:t>
            </a:r>
            <a:r>
              <a:rPr sz="2400" spc="835" dirty="0">
                <a:latin typeface="Times New Roman"/>
                <a:cs typeface="Times New Roman"/>
              </a:rPr>
              <a:t>|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ε</a:t>
            </a:r>
            <a:endParaRPr sz="2400">
              <a:latin typeface="Times New Roman"/>
              <a:cs typeface="Times New Roman"/>
            </a:endParaRPr>
          </a:p>
          <a:p>
            <a:pPr marL="12700" marR="8553450">
              <a:lnSpc>
                <a:spcPct val="126800"/>
              </a:lnSpc>
            </a:pPr>
            <a:r>
              <a:rPr sz="2400" spc="-150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50">
                <a:latin typeface="Times New Roman"/>
                <a:cs typeface="Times New Roman"/>
              </a:rPr>
              <a:t>BaAC </a:t>
            </a:r>
            <a:r>
              <a:rPr sz="2400" spc="835" smtClean="0">
                <a:latin typeface="Times New Roman"/>
                <a:cs typeface="Times New Roman"/>
              </a:rPr>
              <a:t>|</a:t>
            </a:r>
            <a:r>
              <a:rPr sz="2400" spc="215" smtClean="0">
                <a:latin typeface="Times New Roman"/>
                <a:cs typeface="Times New Roman"/>
              </a:rPr>
              <a:t> </a:t>
            </a:r>
            <a:r>
              <a:rPr sz="2400" spc="-80" smtClean="0">
                <a:latin typeface="Times New Roman"/>
                <a:cs typeface="Times New Roman"/>
              </a:rPr>
              <a:t>c  </a:t>
            </a:r>
            <a:r>
              <a:rPr sz="2400" spc="-90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25" dirty="0">
                <a:latin typeface="Times New Roman"/>
                <a:cs typeface="Times New Roman"/>
              </a:rPr>
              <a:t>b </a:t>
            </a:r>
            <a:r>
              <a:rPr sz="2400" spc="835" dirty="0">
                <a:latin typeface="Times New Roman"/>
                <a:cs typeface="Times New Roman"/>
              </a:rPr>
              <a:t>|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ε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839200" algn="l"/>
              </a:tabLst>
            </a:pPr>
            <a:r>
              <a:rPr sz="2400" spc="-25" dirty="0">
                <a:latin typeface="Times New Roman"/>
                <a:cs typeface="Times New Roman"/>
              </a:rPr>
              <a:t>Notice </a:t>
            </a:r>
            <a:r>
              <a:rPr sz="2400" spc="-140" dirty="0">
                <a:latin typeface="Times New Roman"/>
                <a:cs typeface="Times New Roman"/>
              </a:rPr>
              <a:t>we </a:t>
            </a:r>
            <a:r>
              <a:rPr sz="2400" spc="-90" dirty="0">
                <a:latin typeface="Times New Roman"/>
                <a:cs typeface="Times New Roman"/>
              </a:rPr>
              <a:t>have </a:t>
            </a:r>
            <a:r>
              <a:rPr sz="2400" spc="-110" dirty="0">
                <a:latin typeface="Times New Roman"/>
                <a:cs typeface="Times New Roman"/>
              </a:rPr>
              <a:t>a </a:t>
            </a:r>
            <a:r>
              <a:rPr sz="2400" spc="-65" dirty="0">
                <a:latin typeface="Times New Roman"/>
                <a:cs typeface="Times New Roman"/>
              </a:rPr>
              <a:t>left-recursive </a:t>
            </a:r>
            <a:r>
              <a:rPr sz="2400" spc="-15" dirty="0">
                <a:latin typeface="Times New Roman"/>
                <a:cs typeface="Times New Roman"/>
              </a:rPr>
              <a:t>production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35" dirty="0">
                <a:latin typeface="Times New Roman"/>
                <a:cs typeface="Times New Roman"/>
              </a:rPr>
              <a:t>must </a:t>
            </a:r>
            <a:r>
              <a:rPr sz="2400" spc="-30">
                <a:latin typeface="Times New Roman"/>
                <a:cs typeface="Times New Roman"/>
              </a:rPr>
              <a:t>be</a:t>
            </a:r>
            <a:r>
              <a:rPr sz="2400" spc="515">
                <a:latin typeface="Times New Roman"/>
                <a:cs typeface="Times New Roman"/>
              </a:rPr>
              <a:t> </a:t>
            </a:r>
            <a:r>
              <a:rPr sz="2400" spc="-90" smtClean="0">
                <a:latin typeface="Times New Roman"/>
                <a:cs typeface="Times New Roman"/>
              </a:rPr>
              <a:t>fix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spc="-85" smtClean="0">
                <a:latin typeface="Times New Roman"/>
                <a:cs typeface="Times New Roman"/>
              </a:rPr>
              <a:t>if</a:t>
            </a:r>
            <a:r>
              <a:rPr lang="en-US" sz="2400" spc="-85" dirty="0" smtClean="0">
                <a:latin typeface="Times New Roman"/>
                <a:cs typeface="Times New Roman"/>
              </a:rPr>
              <a:t>  </a:t>
            </a:r>
            <a:r>
              <a:rPr sz="2400" spc="-140" smtClean="0">
                <a:latin typeface="Times New Roman"/>
                <a:cs typeface="Times New Roman"/>
              </a:rPr>
              <a:t>we </a:t>
            </a:r>
            <a:r>
              <a:rPr sz="2400" spc="-65" dirty="0">
                <a:latin typeface="Times New Roman"/>
                <a:cs typeface="Times New Roman"/>
              </a:rPr>
              <a:t>are </a:t>
            </a:r>
            <a:r>
              <a:rPr sz="2400" spc="30" dirty="0">
                <a:latin typeface="Times New Roman"/>
                <a:cs typeface="Times New Roman"/>
              </a:rPr>
              <a:t>to </a:t>
            </a:r>
            <a:r>
              <a:rPr sz="2400" spc="-65" dirty="0">
                <a:latin typeface="Times New Roman"/>
                <a:cs typeface="Times New Roman"/>
              </a:rPr>
              <a:t>use  </a:t>
            </a:r>
            <a:r>
              <a:rPr sz="2400" spc="-114" dirty="0">
                <a:latin typeface="Times New Roman"/>
                <a:cs typeface="Times New Roman"/>
              </a:rPr>
              <a:t>LL(1)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parsing:</a:t>
            </a:r>
            <a:endParaRPr sz="2400">
              <a:latin typeface="Times New Roman"/>
              <a:cs typeface="Times New Roman"/>
            </a:endParaRPr>
          </a:p>
          <a:p>
            <a:pPr marL="12700" marR="5967095">
              <a:lnSpc>
                <a:spcPct val="126800"/>
              </a:lnSpc>
            </a:pPr>
            <a:r>
              <a:rPr sz="2400" spc="-150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50">
                <a:latin typeface="Times New Roman"/>
                <a:cs typeface="Times New Roman"/>
              </a:rPr>
              <a:t>BaAC </a:t>
            </a:r>
            <a:r>
              <a:rPr sz="2400" spc="835" smtClean="0">
                <a:latin typeface="Times New Roman"/>
                <a:cs typeface="Times New Roman"/>
              </a:rPr>
              <a:t>|</a:t>
            </a:r>
            <a:r>
              <a:rPr sz="2400" spc="-80" smtClean="0">
                <a:latin typeface="Times New Roman"/>
                <a:cs typeface="Times New Roman"/>
              </a:rPr>
              <a:t>c </a:t>
            </a:r>
            <a:endParaRPr lang="en-US" sz="2400" spc="-80" dirty="0" smtClean="0">
              <a:latin typeface="Times New Roman"/>
              <a:cs typeface="Times New Roman"/>
            </a:endParaRPr>
          </a:p>
          <a:p>
            <a:pPr marL="12700" marR="5967095">
              <a:lnSpc>
                <a:spcPct val="126800"/>
              </a:lnSpc>
            </a:pPr>
            <a:r>
              <a:rPr sz="2400" spc="-45" smtClean="0">
                <a:latin typeface="Times New Roman"/>
                <a:cs typeface="Times New Roman"/>
              </a:rPr>
              <a:t>becomes </a:t>
            </a:r>
            <a:endParaRPr lang="en-US" sz="2400" spc="-45" dirty="0" smtClean="0">
              <a:latin typeface="Times New Roman"/>
              <a:cs typeface="Times New Roman"/>
            </a:endParaRPr>
          </a:p>
          <a:p>
            <a:pPr marL="12700" marR="5967095">
              <a:lnSpc>
                <a:spcPct val="126800"/>
              </a:lnSpc>
            </a:pPr>
            <a:r>
              <a:rPr sz="2400" spc="-150" smtClean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cB</a:t>
            </a:r>
            <a:r>
              <a:rPr sz="2400" i="1" spc="-65">
                <a:latin typeface="Times New Roman"/>
                <a:cs typeface="Times New Roman"/>
              </a:rPr>
              <a:t>'  </a:t>
            </a:r>
            <a:endParaRPr lang="en-US" sz="2400" i="1" spc="-65" dirty="0" smtClean="0">
              <a:latin typeface="Times New Roman"/>
              <a:cs typeface="Times New Roman"/>
            </a:endParaRPr>
          </a:p>
          <a:p>
            <a:pPr marL="12700" marR="5967095">
              <a:lnSpc>
                <a:spcPct val="126800"/>
              </a:lnSpc>
            </a:pPr>
            <a:r>
              <a:rPr sz="2400" spc="-70" smtClean="0">
                <a:latin typeface="Times New Roman"/>
                <a:cs typeface="Times New Roman"/>
              </a:rPr>
              <a:t>B</a:t>
            </a:r>
            <a:r>
              <a:rPr sz="2400" i="1" spc="-70" dirty="0">
                <a:latin typeface="Times New Roman"/>
                <a:cs typeface="Times New Roman"/>
              </a:rPr>
              <a:t>'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14" dirty="0">
                <a:latin typeface="Times New Roman"/>
                <a:cs typeface="Times New Roman"/>
              </a:rPr>
              <a:t>aACB</a:t>
            </a:r>
            <a:r>
              <a:rPr sz="2400" i="1" spc="-114" dirty="0">
                <a:latin typeface="Times New Roman"/>
                <a:cs typeface="Times New Roman"/>
              </a:rPr>
              <a:t>' </a:t>
            </a:r>
            <a:r>
              <a:rPr sz="2400" spc="835" dirty="0">
                <a:latin typeface="Times New Roman"/>
                <a:cs typeface="Times New Roman"/>
              </a:rPr>
              <a:t>|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ε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9" y="476151"/>
            <a:ext cx="10287001" cy="557947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-1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>
                <a:latin typeface="Times New Roman"/>
                <a:cs typeface="Times New Roman"/>
              </a:rPr>
              <a:t>new </a:t>
            </a:r>
            <a:r>
              <a:rPr sz="2800" spc="-55" smtClean="0">
                <a:latin typeface="Times New Roman"/>
                <a:cs typeface="Times New Roman"/>
              </a:rPr>
              <a:t>grammar</a:t>
            </a:r>
            <a:r>
              <a:rPr lang="en-US" sz="2800" spc="-55" dirty="0" smtClean="0">
                <a:latin typeface="Times New Roman"/>
                <a:cs typeface="Times New Roman"/>
              </a:rPr>
              <a:t>(G)</a:t>
            </a:r>
            <a:r>
              <a:rPr sz="2800" spc="75" smtClean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is: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AB</a:t>
            </a:r>
            <a:endParaRPr sz="2800">
              <a:latin typeface="Times New Roman"/>
              <a:cs typeface="Times New Roman"/>
            </a:endParaRPr>
          </a:p>
          <a:p>
            <a:pPr marL="12700" marR="8312150">
              <a:lnSpc>
                <a:spcPct val="126800"/>
              </a:lnSpc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00" dirty="0">
                <a:latin typeface="Times New Roman"/>
                <a:cs typeface="Times New Roman"/>
              </a:rPr>
              <a:t>Ca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30">
                <a:latin typeface="Times New Roman"/>
                <a:cs typeface="Times New Roman"/>
              </a:rPr>
              <a:t>ε  </a:t>
            </a:r>
            <a:endParaRPr lang="en-US" sz="2800" spc="-130" dirty="0" smtClean="0">
              <a:latin typeface="Times New Roman"/>
              <a:cs typeface="Times New Roman"/>
            </a:endParaRPr>
          </a:p>
          <a:p>
            <a:pPr marL="12700" marR="8312150">
              <a:lnSpc>
                <a:spcPct val="126800"/>
              </a:lnSpc>
            </a:pPr>
            <a:r>
              <a:rPr sz="2800" spc="-150" smtClean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cB</a:t>
            </a:r>
            <a:r>
              <a:rPr sz="2800" i="1" spc="-75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12700" marR="7747634">
              <a:lnSpc>
                <a:spcPct val="126800"/>
              </a:lnSpc>
            </a:pPr>
            <a:r>
              <a:rPr sz="2800" spc="-80" dirty="0">
                <a:latin typeface="Times New Roman"/>
                <a:cs typeface="Times New Roman"/>
              </a:rPr>
              <a:t>B'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4" dirty="0">
                <a:latin typeface="Times New Roman"/>
                <a:cs typeface="Times New Roman"/>
              </a:rPr>
              <a:t>aACB</a:t>
            </a:r>
            <a:r>
              <a:rPr sz="2800" i="1" spc="-114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  </a:t>
            </a:r>
            <a:r>
              <a:rPr sz="2800" spc="-90" dirty="0">
                <a:latin typeface="Times New Roman"/>
                <a:cs typeface="Times New Roman"/>
              </a:rPr>
              <a:t>C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25" dirty="0">
                <a:latin typeface="Times New Roman"/>
                <a:cs typeface="Times New Roman"/>
              </a:rPr>
              <a:t>b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825740" algn="l"/>
              </a:tabLst>
            </a:pPr>
            <a:r>
              <a:rPr sz="2800" spc="45" dirty="0">
                <a:latin typeface="Times New Roman"/>
                <a:cs typeface="Times New Roman"/>
              </a:rPr>
              <a:t>It </a:t>
            </a:r>
            <a:r>
              <a:rPr sz="2800" spc="-50" dirty="0">
                <a:latin typeface="Times New Roman"/>
                <a:cs typeface="Times New Roman"/>
              </a:rPr>
              <a:t>helps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20" dirty="0">
                <a:latin typeface="Times New Roman"/>
                <a:cs typeface="Times New Roman"/>
              </a:rPr>
              <a:t>compute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80" dirty="0">
                <a:latin typeface="Times New Roman"/>
                <a:cs typeface="Times New Roman"/>
              </a:rPr>
              <a:t>nullable </a:t>
            </a:r>
            <a:r>
              <a:rPr sz="2800" spc="-40" dirty="0">
                <a:latin typeface="Times New Roman"/>
                <a:cs typeface="Times New Roman"/>
              </a:rPr>
              <a:t>set </a:t>
            </a:r>
            <a:r>
              <a:rPr sz="2800" spc="-114" dirty="0">
                <a:latin typeface="Times New Roman"/>
                <a:cs typeface="Times New Roman"/>
              </a:rPr>
              <a:t>(i.e., </a:t>
            </a:r>
            <a:r>
              <a:rPr sz="2800" spc="-15" dirty="0">
                <a:latin typeface="Times New Roman"/>
                <a:cs typeface="Times New Roman"/>
              </a:rPr>
              <a:t>those </a:t>
            </a:r>
            <a:r>
              <a:rPr sz="2800" spc="-35" dirty="0">
                <a:latin typeface="Times New Roman"/>
                <a:cs typeface="Times New Roman"/>
              </a:rPr>
              <a:t>non-terminals </a:t>
            </a:r>
            <a:r>
              <a:rPr sz="2800" spc="-70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that  </a:t>
            </a:r>
            <a:r>
              <a:rPr sz="2800" spc="-95" dirty="0">
                <a:latin typeface="Times New Roman"/>
                <a:cs typeface="Times New Roman"/>
              </a:rPr>
              <a:t>X</a:t>
            </a:r>
            <a:r>
              <a:rPr sz="2800" spc="-95" dirty="0">
                <a:latin typeface="AoyagiKouzanFontT"/>
                <a:cs typeface="AoyagiKouzanFontT"/>
              </a:rPr>
              <a:t>⇒</a:t>
            </a:r>
            <a:r>
              <a:rPr sz="2800" spc="-95" dirty="0">
                <a:latin typeface="Times New Roman"/>
                <a:cs typeface="Times New Roman"/>
              </a:rPr>
              <a:t>* </a:t>
            </a:r>
            <a:r>
              <a:rPr sz="2800" spc="-114" dirty="0">
                <a:latin typeface="Times New Roman"/>
                <a:cs typeface="Times New Roman"/>
              </a:rPr>
              <a:t>ε), </a:t>
            </a:r>
            <a:r>
              <a:rPr sz="2800" spc="-70" dirty="0">
                <a:latin typeface="Times New Roman"/>
                <a:cs typeface="Times New Roman"/>
              </a:rPr>
              <a:t>since </a:t>
            </a:r>
            <a:r>
              <a:rPr sz="2800" spc="-95" dirty="0">
                <a:latin typeface="Times New Roman"/>
                <a:cs typeface="Times New Roman"/>
              </a:rPr>
              <a:t>you </a:t>
            </a:r>
            <a:r>
              <a:rPr sz="2800" spc="-35" dirty="0">
                <a:latin typeface="Times New Roman"/>
                <a:cs typeface="Times New Roman"/>
              </a:rPr>
              <a:t>need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0" dirty="0">
                <a:latin typeface="Times New Roman"/>
                <a:cs typeface="Times New Roman"/>
              </a:rPr>
              <a:t>refer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80" dirty="0">
                <a:latin typeface="Times New Roman"/>
                <a:cs typeface="Times New Roman"/>
              </a:rPr>
              <a:t>nullable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status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70" dirty="0">
                <a:latin typeface="Times New Roman"/>
                <a:cs typeface="Times New Roman"/>
              </a:rPr>
              <a:t>various  </a:t>
            </a:r>
            <a:r>
              <a:rPr sz="2800" spc="-35" dirty="0">
                <a:latin typeface="Times New Roman"/>
                <a:cs typeface="Times New Roman"/>
              </a:rPr>
              <a:t>nonterminals </a:t>
            </a:r>
            <a:r>
              <a:rPr sz="2800" spc="-50" dirty="0">
                <a:latin typeface="Times New Roman"/>
                <a:cs typeface="Times New Roman"/>
              </a:rPr>
              <a:t>when </a:t>
            </a:r>
            <a:r>
              <a:rPr sz="2800" spc="-40" dirty="0">
                <a:latin typeface="Times New Roman"/>
                <a:cs typeface="Times New Roman"/>
              </a:rPr>
              <a:t>computing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80" dirty="0">
                <a:latin typeface="Times New Roman"/>
                <a:cs typeface="Times New Roman"/>
              </a:rPr>
              <a:t>follow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sets: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70" dirty="0">
                <a:latin typeface="Times New Roman"/>
                <a:cs typeface="Times New Roman"/>
              </a:rPr>
              <a:t>nullable(G) </a:t>
            </a:r>
            <a:r>
              <a:rPr sz="2800" spc="285" dirty="0">
                <a:latin typeface="Times New Roman"/>
                <a:cs typeface="Times New Roman"/>
              </a:rPr>
              <a:t>= </a:t>
            </a:r>
            <a:r>
              <a:rPr sz="2800" spc="-75" dirty="0">
                <a:latin typeface="Times New Roman"/>
                <a:cs typeface="Times New Roman"/>
              </a:rPr>
              <a:t>{A, </a:t>
            </a:r>
            <a:r>
              <a:rPr sz="2800" spc="-65" dirty="0">
                <a:latin typeface="Times New Roman"/>
                <a:cs typeface="Times New Roman"/>
              </a:rPr>
              <a:t>B</a:t>
            </a:r>
            <a:r>
              <a:rPr sz="2800" i="1" spc="-65" dirty="0">
                <a:latin typeface="Times New Roman"/>
                <a:cs typeface="Times New Roman"/>
              </a:rPr>
              <a:t>'</a:t>
            </a:r>
            <a:r>
              <a:rPr sz="2800" spc="-65" dirty="0">
                <a:latin typeface="Times New Roman"/>
                <a:cs typeface="Times New Roman"/>
              </a:rPr>
              <a:t>,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C}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638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-35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9829800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135826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100" dirty="0">
                <a:latin typeface="Times New Roman"/>
                <a:cs typeface="Times New Roman"/>
              </a:rPr>
              <a:t>Recursive </a:t>
            </a:r>
            <a:r>
              <a:rPr sz="2800" spc="-25" dirty="0">
                <a:latin typeface="Times New Roman"/>
                <a:cs typeface="Times New Roman"/>
              </a:rPr>
              <a:t>Descent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150" dirty="0">
                <a:latin typeface="Times New Roman"/>
                <a:cs typeface="Times New Roman"/>
              </a:rPr>
              <a:t>always </a:t>
            </a:r>
            <a:r>
              <a:rPr sz="2800" spc="-40" dirty="0">
                <a:latin typeface="Times New Roman"/>
                <a:cs typeface="Times New Roman"/>
              </a:rPr>
              <a:t>chooses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114" dirty="0">
                <a:latin typeface="Times New Roman"/>
                <a:cs typeface="Times New Roman"/>
              </a:rPr>
              <a:t>available 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65" dirty="0">
                <a:latin typeface="Times New Roman"/>
                <a:cs typeface="Times New Roman"/>
              </a:rPr>
              <a:t>whenever </a:t>
            </a:r>
            <a:r>
              <a:rPr sz="2800" spc="-25" dirty="0">
                <a:latin typeface="Times New Roman"/>
                <a:cs typeface="Times New Roman"/>
              </a:rPr>
              <a:t>encountered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non-terminal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294630" algn="l"/>
              </a:tabLst>
            </a:pP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inefficient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75" dirty="0">
                <a:latin typeface="Times New Roman"/>
                <a:cs typeface="Times New Roman"/>
              </a:rPr>
              <a:t>causes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lot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75" dirty="0">
                <a:latin typeface="Times New Roman"/>
                <a:cs typeface="Times New Roman"/>
              </a:rPr>
              <a:t>backtracking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45" dirty="0">
                <a:latin typeface="Times New Roman"/>
                <a:cs typeface="Times New Roman"/>
              </a:rPr>
              <a:t>It </a:t>
            </a:r>
            <a:r>
              <a:rPr sz="2800" spc="-75" dirty="0">
                <a:latin typeface="Times New Roman"/>
                <a:cs typeface="Times New Roman"/>
              </a:rPr>
              <a:t>also </a:t>
            </a:r>
            <a:r>
              <a:rPr sz="2800" spc="-50" dirty="0">
                <a:latin typeface="Times New Roman"/>
                <a:cs typeface="Times New Roman"/>
              </a:rPr>
              <a:t>suffers </a:t>
            </a:r>
            <a:r>
              <a:rPr sz="2800" spc="-10" dirty="0">
                <a:latin typeface="Times New Roman"/>
                <a:cs typeface="Times New Roman"/>
              </a:rPr>
              <a:t>from the </a:t>
            </a:r>
            <a:r>
              <a:rPr sz="2800" spc="-45" dirty="0">
                <a:latin typeface="Times New Roman"/>
                <a:cs typeface="Times New Roman"/>
              </a:rPr>
              <a:t>left-recursion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7261859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80" dirty="0">
                <a:latin typeface="Times New Roman"/>
                <a:cs typeface="Times New Roman"/>
              </a:rPr>
              <a:t>recursive </a:t>
            </a:r>
            <a:r>
              <a:rPr sz="2800" spc="-35" dirty="0">
                <a:latin typeface="Times New Roman"/>
                <a:cs typeface="Times New Roman"/>
              </a:rPr>
              <a:t>descent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75" dirty="0">
                <a:latin typeface="Times New Roman"/>
                <a:cs typeface="Times New Roman"/>
              </a:rPr>
              <a:t>work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efficiently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35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spc="-75" dirty="0">
                <a:latin typeface="Times New Roman"/>
                <a:cs typeface="Times New Roman"/>
              </a:rPr>
              <a:t>backtracking</a:t>
            </a:r>
            <a:endParaRPr sz="2800">
              <a:latin typeface="Times New Roman"/>
              <a:cs typeface="Times New Roman"/>
            </a:endParaRPr>
          </a:p>
          <a:p>
            <a:pPr marL="143510" marR="6146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43522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70" dirty="0">
                <a:latin typeface="Times New Roman"/>
                <a:cs typeface="Times New Roman"/>
              </a:rPr>
              <a:t>predictive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55" dirty="0">
                <a:latin typeface="Times New Roman"/>
                <a:cs typeface="Times New Roman"/>
              </a:rPr>
              <a:t>tries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0" dirty="0">
                <a:latin typeface="Times New Roman"/>
                <a:cs typeface="Times New Roman"/>
              </a:rPr>
              <a:t>predict </a:t>
            </a:r>
            <a:r>
              <a:rPr sz="2800" spc="-75" dirty="0">
                <a:latin typeface="Times New Roman"/>
                <a:cs typeface="Times New Roman"/>
              </a:rPr>
              <a:t>which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-30" dirty="0">
                <a:latin typeface="Times New Roman"/>
                <a:cs typeface="Times New Roman"/>
              </a:rPr>
              <a:t>produces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70" dirty="0">
                <a:latin typeface="Times New Roman"/>
                <a:cs typeface="Times New Roman"/>
              </a:rPr>
              <a:t>least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chances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75" dirty="0">
                <a:latin typeface="Times New Roman"/>
                <a:cs typeface="Times New Roman"/>
              </a:rPr>
              <a:t>backtracking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55" dirty="0">
                <a:latin typeface="Times New Roman"/>
                <a:cs typeface="Times New Roman"/>
              </a:rPr>
              <a:t>infinite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looping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5791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-35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2000" y="1752600"/>
            <a:ext cx="9982200" cy="4237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21082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972810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70" dirty="0">
                <a:latin typeface="Times New Roman"/>
                <a:cs typeface="Times New Roman"/>
              </a:rPr>
              <a:t>predictive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60" dirty="0">
                <a:latin typeface="Times New Roman"/>
                <a:cs typeface="Times New Roman"/>
              </a:rPr>
              <a:t>characterized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60" dirty="0">
                <a:latin typeface="Times New Roman"/>
                <a:cs typeface="Times New Roman"/>
              </a:rPr>
              <a:t>its </a:t>
            </a:r>
            <a:r>
              <a:rPr sz="2800" spc="-105" dirty="0">
                <a:latin typeface="Times New Roman"/>
                <a:cs typeface="Times New Roman"/>
              </a:rPr>
              <a:t>ability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5" dirty="0">
                <a:latin typeface="Times New Roman"/>
                <a:cs typeface="Times New Roman"/>
              </a:rPr>
              <a:t>choose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90" dirty="0">
                <a:latin typeface="Times New Roman"/>
                <a:cs typeface="Times New Roman"/>
              </a:rPr>
              <a:t>apply </a:t>
            </a:r>
            <a:r>
              <a:rPr sz="2800" spc="-110" dirty="0">
                <a:latin typeface="Times New Roman"/>
                <a:cs typeface="Times New Roman"/>
              </a:rPr>
              <a:t>solely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basis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0" dirty="0">
                <a:latin typeface="Times New Roman"/>
                <a:cs typeface="Times New Roman"/>
              </a:rPr>
              <a:t>next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35" dirty="0">
                <a:latin typeface="Times New Roman"/>
                <a:cs typeface="Times New Roman"/>
              </a:rPr>
              <a:t>and 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current </a:t>
            </a:r>
            <a:r>
              <a:rPr sz="2800" spc="-30" dirty="0">
                <a:latin typeface="Times New Roman"/>
                <a:cs typeface="Times New Roman"/>
              </a:rPr>
              <a:t>non-terminal </a:t>
            </a:r>
            <a:r>
              <a:rPr sz="2800" spc="-65" dirty="0">
                <a:latin typeface="Times New Roman"/>
                <a:cs typeface="Times New Roman"/>
              </a:rPr>
              <a:t>being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processed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90" dirty="0">
                <a:latin typeface="Times New Roman"/>
                <a:cs typeface="Times New Roman"/>
              </a:rPr>
              <a:t>To </a:t>
            </a:r>
            <a:r>
              <a:rPr sz="2800" spc="-65" dirty="0">
                <a:latin typeface="Times New Roman"/>
                <a:cs typeface="Times New Roman"/>
              </a:rPr>
              <a:t>enable </a:t>
            </a:r>
            <a:r>
              <a:rPr sz="2800" spc="-70" dirty="0">
                <a:latin typeface="Times New Roman"/>
                <a:cs typeface="Times New Roman"/>
              </a:rPr>
              <a:t>this,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35" dirty="0">
                <a:latin typeface="Times New Roman"/>
                <a:cs typeface="Times New Roman"/>
              </a:rPr>
              <a:t>must </a:t>
            </a:r>
            <a:r>
              <a:rPr sz="2800" spc="-75" dirty="0">
                <a:latin typeface="Times New Roman"/>
                <a:cs typeface="Times New Roman"/>
              </a:rPr>
              <a:t>take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particular </a:t>
            </a:r>
            <a:r>
              <a:rPr sz="2800" spc="15" dirty="0">
                <a:latin typeface="Times New Roman"/>
                <a:cs typeface="Times New Roman"/>
              </a:rPr>
              <a:t>form </a:t>
            </a:r>
            <a:r>
              <a:rPr sz="2800" spc="-95" dirty="0">
                <a:latin typeface="Times New Roman"/>
                <a:cs typeface="Times New Roman"/>
              </a:rPr>
              <a:t>called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14" dirty="0">
                <a:latin typeface="Times New Roman"/>
                <a:cs typeface="Times New Roman"/>
              </a:rPr>
              <a:t>LL(1) 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  <a:p>
            <a:pPr marL="143510" marR="800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165671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"L" </a:t>
            </a:r>
            <a:r>
              <a:rPr sz="2800" spc="-60" dirty="0">
                <a:latin typeface="Times New Roman"/>
                <a:cs typeface="Times New Roman"/>
              </a:rPr>
              <a:t>means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60" dirty="0">
                <a:latin typeface="Times New Roman"/>
                <a:cs typeface="Times New Roman"/>
              </a:rPr>
              <a:t>scan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70" dirty="0">
                <a:latin typeface="Times New Roman"/>
                <a:cs typeface="Times New Roman"/>
              </a:rPr>
              <a:t>right;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second  </a:t>
            </a:r>
            <a:r>
              <a:rPr sz="2800" spc="-45" dirty="0">
                <a:latin typeface="Times New Roman"/>
                <a:cs typeface="Times New Roman"/>
              </a:rPr>
              <a:t>"L" </a:t>
            </a:r>
            <a:r>
              <a:rPr sz="2800" spc="-60" dirty="0">
                <a:latin typeface="Times New Roman"/>
                <a:cs typeface="Times New Roman"/>
              </a:rPr>
              <a:t>means </a:t>
            </a:r>
            <a:r>
              <a:rPr sz="2800" spc="-140" dirty="0">
                <a:latin typeface="Times New Roman"/>
                <a:cs typeface="Times New Roman"/>
              </a:rPr>
              <a:t>we </a:t>
            </a:r>
            <a:r>
              <a:rPr sz="2800" spc="-55" dirty="0">
                <a:latin typeface="Times New Roman"/>
                <a:cs typeface="Times New Roman"/>
              </a:rPr>
              <a:t>create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leftmost </a:t>
            </a:r>
            <a:r>
              <a:rPr sz="2800" spc="-70" dirty="0">
                <a:latin typeface="Times New Roman"/>
                <a:cs typeface="Times New Roman"/>
              </a:rPr>
              <a:t>derivation;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90" dirty="0">
                <a:latin typeface="Times New Roman"/>
                <a:cs typeface="Times New Roman"/>
              </a:rPr>
              <a:t>1 </a:t>
            </a:r>
            <a:r>
              <a:rPr sz="2800" spc="-60" dirty="0">
                <a:latin typeface="Times New Roman"/>
                <a:cs typeface="Times New Roman"/>
              </a:rPr>
              <a:t>means </a:t>
            </a:r>
            <a:r>
              <a:rPr sz="2800" spc="-10" dirty="0">
                <a:latin typeface="Times New Roman"/>
                <a:cs typeface="Times New Roman"/>
              </a:rPr>
              <a:t>one </a:t>
            </a:r>
            <a:r>
              <a:rPr sz="2800" spc="-15" dirty="0">
                <a:latin typeface="Times New Roman"/>
                <a:cs typeface="Times New Roman"/>
              </a:rPr>
              <a:t>input 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45" dirty="0">
                <a:latin typeface="Times New Roman"/>
                <a:cs typeface="Times New Roman"/>
              </a:rPr>
              <a:t>look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ahead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14" dirty="0">
                <a:latin typeface="Times New Roman"/>
                <a:cs typeface="Times New Roman"/>
              </a:rPr>
              <a:t>LL(1)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-80" dirty="0">
                <a:latin typeface="Times New Roman"/>
                <a:cs typeface="Times New Roman"/>
              </a:rPr>
              <a:t>recursive </a:t>
            </a:r>
            <a:r>
              <a:rPr sz="2800" spc="-20" dirty="0">
                <a:latin typeface="Times New Roman"/>
                <a:cs typeface="Times New Roman"/>
              </a:rPr>
              <a:t>productions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left-factored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096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rgbClr val="262626"/>
                </a:solidFill>
              </a:rPr>
              <a:t>LL(1)</a:t>
            </a:r>
            <a:r>
              <a:rPr sz="4800" spc="-70" dirty="0">
                <a:solidFill>
                  <a:srgbClr val="262626"/>
                </a:solidFill>
              </a:rPr>
              <a:t> </a:t>
            </a:r>
            <a:r>
              <a:rPr sz="4800" spc="-45" dirty="0">
                <a:solidFill>
                  <a:srgbClr val="262626"/>
                </a:solidFill>
              </a:rPr>
              <a:t>Grammars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2000" y="1828800"/>
            <a:ext cx="9753600" cy="38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2476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6619240" algn="l"/>
              </a:tabLst>
            </a:pPr>
            <a:r>
              <a:rPr sz="2800" spc="-70" dirty="0">
                <a:latin typeface="Times New Roman"/>
                <a:cs typeface="Times New Roman"/>
              </a:rPr>
              <a:t>Predictive </a:t>
            </a:r>
            <a:r>
              <a:rPr sz="2800" spc="-65" dirty="0">
                <a:latin typeface="Times New Roman"/>
                <a:cs typeface="Times New Roman"/>
              </a:rPr>
              <a:t>parsers,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30" dirty="0">
                <a:latin typeface="Times New Roman"/>
                <a:cs typeface="Times New Roman"/>
              </a:rPr>
              <a:t>is, </a:t>
            </a:r>
            <a:r>
              <a:rPr sz="2800" spc="-60" dirty="0">
                <a:latin typeface="Times New Roman"/>
                <a:cs typeface="Times New Roman"/>
              </a:rPr>
              <a:t>recursive-descent </a:t>
            </a:r>
            <a:r>
              <a:rPr sz="2800" spc="-50" dirty="0">
                <a:latin typeface="Times New Roman"/>
                <a:cs typeface="Times New Roman"/>
              </a:rPr>
              <a:t>parsers </a:t>
            </a:r>
            <a:r>
              <a:rPr sz="2800" spc="-60" dirty="0">
                <a:latin typeface="Times New Roman"/>
                <a:cs typeface="Times New Roman"/>
              </a:rPr>
              <a:t>needing </a:t>
            </a:r>
            <a:r>
              <a:rPr sz="2800" spc="20" dirty="0">
                <a:latin typeface="Times New Roman"/>
                <a:cs typeface="Times New Roman"/>
              </a:rPr>
              <a:t>no  </a:t>
            </a:r>
            <a:r>
              <a:rPr sz="2800" spc="-75" dirty="0">
                <a:latin typeface="Times New Roman"/>
                <a:cs typeface="Times New Roman"/>
              </a:rPr>
              <a:t>backtracking,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15" dirty="0">
                <a:latin typeface="Times New Roman"/>
                <a:cs typeface="Times New Roman"/>
              </a:rPr>
              <a:t>constructed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class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55" dirty="0">
                <a:latin typeface="Times New Roman"/>
                <a:cs typeface="Times New Roman"/>
              </a:rPr>
              <a:t>grammars </a:t>
            </a:r>
            <a:r>
              <a:rPr sz="2800" spc="-95" dirty="0">
                <a:latin typeface="Times New Roman"/>
                <a:cs typeface="Times New Roman"/>
              </a:rPr>
              <a:t>called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LL(1)</a:t>
            </a:r>
            <a:endParaRPr sz="2800">
              <a:latin typeface="Times New Roman"/>
              <a:cs typeface="Times New Roman"/>
            </a:endParaRPr>
          </a:p>
          <a:p>
            <a:pPr marL="143510" marR="90487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70" dirty="0">
                <a:latin typeface="Times New Roman"/>
                <a:cs typeface="Times New Roman"/>
              </a:rPr>
              <a:t>predictive </a:t>
            </a:r>
            <a:r>
              <a:rPr sz="2800" spc="-20" dirty="0">
                <a:latin typeface="Times New Roman"/>
                <a:cs typeface="Times New Roman"/>
              </a:rPr>
              <a:t>top-down </a:t>
            </a:r>
            <a:r>
              <a:rPr sz="2800" spc="-50" dirty="0">
                <a:latin typeface="Times New Roman"/>
                <a:cs typeface="Times New Roman"/>
              </a:rPr>
              <a:t>techniques(either </a:t>
            </a:r>
            <a:r>
              <a:rPr sz="2800" spc="-60" dirty="0">
                <a:latin typeface="Times New Roman"/>
                <a:cs typeface="Times New Roman"/>
              </a:rPr>
              <a:t>recursive-descent </a:t>
            </a:r>
            <a:r>
              <a:rPr sz="2800" spc="10" dirty="0">
                <a:latin typeface="Times New Roman"/>
                <a:cs typeface="Times New Roman"/>
              </a:rPr>
              <a:t>or  </a:t>
            </a:r>
            <a:r>
              <a:rPr sz="2800" spc="-70" dirty="0">
                <a:latin typeface="Times New Roman"/>
                <a:cs typeface="Times New Roman"/>
              </a:rPr>
              <a:t>table-driven) </a:t>
            </a:r>
            <a:r>
              <a:rPr sz="2800" spc="-55" dirty="0">
                <a:latin typeface="Times New Roman"/>
                <a:cs typeface="Times New Roman"/>
              </a:rPr>
              <a:t>require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LL(1)</a:t>
            </a:r>
            <a:endParaRPr sz="2800">
              <a:latin typeface="Times New Roman"/>
              <a:cs typeface="Times New Roman"/>
            </a:endParaRPr>
          </a:p>
          <a:p>
            <a:pPr marL="143510" marR="25971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847340" algn="l"/>
                <a:tab pos="5392420" algn="l"/>
              </a:tabLst>
            </a:pPr>
            <a:r>
              <a:rPr sz="2800" spc="35" dirty="0">
                <a:latin typeface="Times New Roman"/>
                <a:cs typeface="Times New Roman"/>
              </a:rPr>
              <a:t>One </a:t>
            </a:r>
            <a:r>
              <a:rPr sz="2800" spc="-120" dirty="0">
                <a:latin typeface="Times New Roman"/>
                <a:cs typeface="Times New Roman"/>
              </a:rPr>
              <a:t>fully </a:t>
            </a:r>
            <a:r>
              <a:rPr sz="2800" spc="-75" dirty="0">
                <a:latin typeface="Times New Roman"/>
                <a:cs typeface="Times New Roman"/>
              </a:rPr>
              <a:t>general </a:t>
            </a:r>
            <a:r>
              <a:rPr sz="2800" spc="-195" dirty="0">
                <a:latin typeface="Times New Roman"/>
                <a:cs typeface="Times New Roman"/>
              </a:rPr>
              <a:t>way  </a:t>
            </a:r>
            <a:r>
              <a:rPr sz="2800" spc="30" dirty="0">
                <a:latin typeface="Times New Roman"/>
                <a:cs typeface="Times New Roman"/>
              </a:rPr>
              <a:t>to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determine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4" dirty="0">
                <a:latin typeface="Times New Roman"/>
                <a:cs typeface="Times New Roman"/>
              </a:rPr>
              <a:t>LL(1)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0" dirty="0">
                <a:latin typeface="Times New Roman"/>
                <a:cs typeface="Times New Roman"/>
              </a:rPr>
              <a:t>build 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table 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see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95" dirty="0">
                <a:latin typeface="Times New Roman"/>
                <a:cs typeface="Times New Roman"/>
              </a:rPr>
              <a:t>you </a:t>
            </a:r>
            <a:r>
              <a:rPr sz="2800" spc="-90" dirty="0">
                <a:latin typeface="Times New Roman"/>
                <a:cs typeface="Times New Roman"/>
              </a:rPr>
              <a:t>have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conflicts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grammar whose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table has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70" dirty="0">
                <a:latin typeface="Times New Roman"/>
                <a:cs typeface="Times New Roman"/>
              </a:rPr>
              <a:t>multiple </a:t>
            </a:r>
            <a:r>
              <a:rPr sz="2800" spc="-45" dirty="0">
                <a:latin typeface="Times New Roman"/>
                <a:cs typeface="Times New Roman"/>
              </a:rPr>
              <a:t>defined </a:t>
            </a:r>
            <a:r>
              <a:rPr sz="2800" spc="-50" dirty="0">
                <a:latin typeface="Times New Roman"/>
                <a:cs typeface="Times New Roman"/>
              </a:rPr>
              <a:t>entries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85" dirty="0">
                <a:latin typeface="Times New Roman"/>
                <a:cs typeface="Times New Roman"/>
              </a:rPr>
              <a:t>said 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114" dirty="0">
                <a:latin typeface="Times New Roman"/>
                <a:cs typeface="Times New Roman"/>
              </a:rPr>
              <a:t>LL(1)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03584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Constructing </a:t>
            </a:r>
            <a:r>
              <a:rPr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LL(1) </a:t>
            </a:r>
            <a:r>
              <a:rPr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Parsing 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869284"/>
            <a:ext cx="3646169" cy="110543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0" dirty="0">
                <a:latin typeface="Times New Roman"/>
                <a:cs typeface="Times New Roman"/>
              </a:rPr>
              <a:t>Input: </a:t>
            </a:r>
            <a:r>
              <a:rPr sz="2800" spc="-114" dirty="0">
                <a:latin typeface="Times New Roman"/>
                <a:cs typeface="Times New Roman"/>
              </a:rPr>
              <a:t>LL(1) </a:t>
            </a:r>
            <a:r>
              <a:rPr sz="2800" spc="-25" dirty="0">
                <a:latin typeface="Times New Roman"/>
                <a:cs typeface="Times New Roman"/>
              </a:rPr>
              <a:t>Grammar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0" dirty="0">
                <a:latin typeface="Times New Roman"/>
                <a:cs typeface="Times New Roman"/>
              </a:rPr>
              <a:t>Output: </a:t>
            </a:r>
            <a:r>
              <a:rPr sz="2800" spc="-75" dirty="0">
                <a:latin typeface="Times New Roman"/>
                <a:cs typeface="Times New Roman"/>
              </a:rPr>
              <a:t>Parsing </a:t>
            </a:r>
            <a:r>
              <a:rPr sz="2800" spc="-85" dirty="0">
                <a:latin typeface="Times New Roman"/>
                <a:cs typeface="Times New Roman"/>
              </a:rPr>
              <a:t>Table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1524000"/>
            <a:ext cx="6095047" cy="461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26800"/>
              </a:lnSpc>
              <a:spcBef>
                <a:spcPts val="100"/>
              </a:spcBef>
              <a:tabLst>
                <a:tab pos="492252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70" dirty="0">
                <a:latin typeface="Times New Roman"/>
                <a:cs typeface="Times New Roman"/>
              </a:rPr>
              <a:t>each </a:t>
            </a:r>
            <a:r>
              <a:rPr sz="2400" spc="-15" dirty="0">
                <a:latin typeface="Times New Roman"/>
                <a:cs typeface="Times New Roman"/>
              </a:rPr>
              <a:t>production </a:t>
            </a:r>
            <a:r>
              <a:rPr sz="2400" spc="-45" dirty="0">
                <a:latin typeface="Times New Roman"/>
                <a:cs typeface="Times New Roman"/>
              </a:rPr>
              <a:t>rule </a:t>
            </a:r>
            <a:r>
              <a:rPr sz="2400" spc="-13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114">
                <a:latin typeface="Times New Roman"/>
                <a:cs typeface="Times New Roman"/>
              </a:rPr>
              <a:t>α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110" smtClean="0">
                <a:latin typeface="Times New Roman"/>
                <a:cs typeface="Times New Roman"/>
              </a:rPr>
              <a:t>a </a:t>
            </a:r>
            <a:r>
              <a:rPr sz="2400" spc="-55" dirty="0">
                <a:latin typeface="Times New Roman"/>
                <a:cs typeface="Times New Roman"/>
              </a:rPr>
              <a:t>grammar </a:t>
            </a:r>
            <a:r>
              <a:rPr sz="2400" spc="135" dirty="0">
                <a:latin typeface="Times New Roman"/>
                <a:cs typeface="Times New Roman"/>
              </a:rPr>
              <a:t>G 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70" dirty="0">
                <a:latin typeface="Times New Roman"/>
                <a:cs typeface="Times New Roman"/>
              </a:rPr>
              <a:t>each </a:t>
            </a:r>
            <a:r>
              <a:rPr sz="2400" spc="-45" dirty="0">
                <a:latin typeface="Times New Roman"/>
                <a:cs typeface="Times New Roman"/>
              </a:rPr>
              <a:t>terminal </a:t>
            </a:r>
            <a:r>
              <a:rPr sz="2400" b="1" spc="-60" dirty="0">
                <a:latin typeface="Times New Roman"/>
                <a:cs typeface="Times New Roman"/>
              </a:rPr>
              <a:t>a </a:t>
            </a:r>
            <a:r>
              <a:rPr sz="2400" spc="-55" dirty="0">
                <a:latin typeface="Times New Roman"/>
                <a:cs typeface="Times New Roman"/>
              </a:rPr>
              <a:t>in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FIRST(α)</a:t>
            </a:r>
            <a:endParaRPr sz="2400">
              <a:latin typeface="Times New Roman"/>
              <a:cs typeface="Times New Roman"/>
            </a:endParaRPr>
          </a:p>
          <a:p>
            <a:pPr marL="469265" marR="2861310" indent="457200">
              <a:lnSpc>
                <a:spcPct val="126800"/>
              </a:lnSpc>
              <a:tabLst>
                <a:tab pos="800735" algn="l"/>
              </a:tabLst>
            </a:pPr>
            <a:r>
              <a:rPr sz="2400" spc="-40" dirty="0">
                <a:latin typeface="Times New Roman"/>
                <a:cs typeface="Times New Roman"/>
              </a:rPr>
              <a:t>add </a:t>
            </a:r>
            <a:r>
              <a:rPr sz="2400" spc="-13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14" dirty="0">
                <a:latin typeface="Times New Roman"/>
                <a:cs typeface="Times New Roman"/>
              </a:rPr>
              <a:t>α </a:t>
            </a:r>
            <a:r>
              <a:rPr sz="2400" spc="30">
                <a:latin typeface="Times New Roman"/>
                <a:cs typeface="Times New Roman"/>
              </a:rPr>
              <a:t>to </a:t>
            </a:r>
            <a:r>
              <a:rPr sz="2400" spc="-130" smtClean="0">
                <a:latin typeface="Times New Roman"/>
                <a:cs typeface="Times New Roman"/>
              </a:rPr>
              <a:t>[</a:t>
            </a:r>
            <a:r>
              <a:rPr sz="2400" spc="-130" dirty="0">
                <a:latin typeface="Times New Roman"/>
                <a:cs typeface="Times New Roman"/>
              </a:rPr>
              <a:t>A,</a:t>
            </a:r>
            <a:r>
              <a:rPr sz="2400" b="1" spc="-13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]  </a:t>
            </a:r>
            <a:r>
              <a:rPr sz="2400" spc="-85" dirty="0">
                <a:latin typeface="Times New Roman"/>
                <a:cs typeface="Times New Roman"/>
              </a:rPr>
              <a:t>if	</a:t>
            </a:r>
            <a:r>
              <a:rPr sz="2400" spc="-130">
                <a:latin typeface="Times New Roman"/>
                <a:cs typeface="Times New Roman"/>
              </a:rPr>
              <a:t>ε </a:t>
            </a:r>
            <a:r>
              <a:rPr lang="en-US" sz="2400" spc="-130" dirty="0" smtClean="0">
                <a:latin typeface="Times New Roman"/>
                <a:cs typeface="Times New Roman"/>
              </a:rPr>
              <a:t> </a:t>
            </a:r>
            <a:r>
              <a:rPr sz="2400" spc="-55" smtClean="0">
                <a:latin typeface="Times New Roman"/>
                <a:cs typeface="Times New Roman"/>
              </a:rPr>
              <a:t>in </a:t>
            </a:r>
            <a:r>
              <a:rPr sz="2400" spc="-80" dirty="0">
                <a:latin typeface="Times New Roman"/>
                <a:cs typeface="Times New Roman"/>
              </a:rPr>
              <a:t>FIRST(α)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383665" marR="871219" indent="-457200">
              <a:lnSpc>
                <a:spcPct val="126800"/>
              </a:lnSpc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70" dirty="0">
                <a:latin typeface="Times New Roman"/>
                <a:cs typeface="Times New Roman"/>
              </a:rPr>
              <a:t>each </a:t>
            </a:r>
            <a:r>
              <a:rPr sz="2400" spc="-45" dirty="0">
                <a:latin typeface="Times New Roman"/>
                <a:cs typeface="Times New Roman"/>
              </a:rPr>
              <a:t>terminal </a:t>
            </a:r>
            <a:r>
              <a:rPr sz="2400" b="1" spc="-60" dirty="0">
                <a:latin typeface="Times New Roman"/>
                <a:cs typeface="Times New Roman"/>
              </a:rPr>
              <a:t>a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65" dirty="0">
                <a:latin typeface="Times New Roman"/>
                <a:cs typeface="Times New Roman"/>
              </a:rPr>
              <a:t>FOLLOW(A)  </a:t>
            </a:r>
            <a:r>
              <a:rPr sz="2400" spc="-40" dirty="0">
                <a:latin typeface="Times New Roman"/>
                <a:cs typeface="Times New Roman"/>
              </a:rPr>
              <a:t>add </a:t>
            </a:r>
            <a:r>
              <a:rPr sz="2400" spc="-13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14" dirty="0">
                <a:latin typeface="Times New Roman"/>
                <a:cs typeface="Times New Roman"/>
              </a:rPr>
              <a:t>α </a:t>
            </a:r>
            <a:r>
              <a:rPr sz="2400" spc="30" dirty="0">
                <a:latin typeface="Times New Roman"/>
                <a:cs typeface="Times New Roman"/>
              </a:rPr>
              <a:t>to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M[A,</a:t>
            </a:r>
            <a:r>
              <a:rPr sz="2400" b="1" spc="-13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926465" marR="183515" indent="-457200">
              <a:lnSpc>
                <a:spcPct val="126800"/>
              </a:lnSpc>
              <a:tabLst>
                <a:tab pos="800735" algn="l"/>
              </a:tabLst>
            </a:pPr>
            <a:r>
              <a:rPr sz="2400" spc="-85" dirty="0">
                <a:latin typeface="Times New Roman"/>
                <a:cs typeface="Times New Roman"/>
              </a:rPr>
              <a:t>if	</a:t>
            </a:r>
            <a:r>
              <a:rPr sz="2400" spc="-130" dirty="0">
                <a:latin typeface="Times New Roman"/>
                <a:cs typeface="Times New Roman"/>
              </a:rPr>
              <a:t>ε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80" dirty="0">
                <a:latin typeface="Times New Roman"/>
                <a:cs typeface="Times New Roman"/>
              </a:rPr>
              <a:t>FIRST(α)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150" dirty="0">
                <a:latin typeface="Times New Roman"/>
                <a:cs typeface="Times New Roman"/>
              </a:rPr>
              <a:t>$ </a:t>
            </a: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65" dirty="0">
                <a:latin typeface="Times New Roman"/>
                <a:cs typeface="Times New Roman"/>
              </a:rPr>
              <a:t>FOLLOW(A) </a:t>
            </a:r>
            <a:r>
              <a:rPr sz="2400" spc="-5" dirty="0">
                <a:latin typeface="Times New Roman"/>
                <a:cs typeface="Times New Roman"/>
              </a:rPr>
              <a:t>then  </a:t>
            </a:r>
            <a:r>
              <a:rPr sz="2400" spc="-40" dirty="0">
                <a:latin typeface="Times New Roman"/>
                <a:cs typeface="Times New Roman"/>
              </a:rPr>
              <a:t>add </a:t>
            </a:r>
            <a:r>
              <a:rPr sz="2400" spc="-13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114" dirty="0">
                <a:latin typeface="Times New Roman"/>
                <a:cs typeface="Times New Roman"/>
              </a:rPr>
              <a:t>α </a:t>
            </a:r>
            <a:r>
              <a:rPr sz="2400" spc="30" dirty="0">
                <a:latin typeface="Times New Roman"/>
                <a:cs typeface="Times New Roman"/>
              </a:rPr>
              <a:t>to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M[A,$]</a:t>
            </a:r>
            <a:endParaRPr sz="2400">
              <a:latin typeface="Times New Roman"/>
              <a:cs typeface="Times New Roman"/>
            </a:endParaRPr>
          </a:p>
          <a:p>
            <a:pPr marL="12700" marR="379095">
              <a:lnSpc>
                <a:spcPct val="100000"/>
              </a:lnSpc>
              <a:spcBef>
                <a:spcPts val="894"/>
              </a:spcBef>
              <a:tabLst>
                <a:tab pos="4121785" algn="l"/>
              </a:tabLst>
            </a:pPr>
            <a:r>
              <a:rPr sz="2400" spc="-85" dirty="0">
                <a:latin typeface="Times New Roman"/>
                <a:cs typeface="Times New Roman"/>
              </a:rPr>
              <a:t>make </a:t>
            </a:r>
            <a:r>
              <a:rPr sz="2400" spc="-130" dirty="0">
                <a:latin typeface="Times New Roman"/>
                <a:cs typeface="Times New Roman"/>
              </a:rPr>
              <a:t>all </a:t>
            </a:r>
            <a:r>
              <a:rPr sz="2400" spc="-40" dirty="0">
                <a:latin typeface="Times New Roman"/>
                <a:cs typeface="Times New Roman"/>
              </a:rPr>
              <a:t>undefined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0">
                <a:latin typeface="Times New Roman"/>
                <a:cs typeface="Times New Roman"/>
              </a:rPr>
              <a:t>entries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the </a:t>
            </a:r>
            <a:r>
              <a:rPr sz="2400" spc="-65" dirty="0">
                <a:latin typeface="Times New Roman"/>
                <a:cs typeface="Times New Roman"/>
              </a:rPr>
              <a:t>parsing </a:t>
            </a:r>
            <a:r>
              <a:rPr sz="2400" spc="-60" dirty="0">
                <a:latin typeface="Times New Roman"/>
                <a:cs typeface="Times New Roman"/>
              </a:rPr>
              <a:t>table  </a:t>
            </a:r>
            <a:r>
              <a:rPr sz="2400" spc="-160" dirty="0">
                <a:latin typeface="Times New Roman"/>
                <a:cs typeface="Times New Roman"/>
              </a:rPr>
              <a:t>M </a:t>
            </a:r>
            <a:r>
              <a:rPr sz="2400" spc="-90" dirty="0">
                <a:latin typeface="Times New Roman"/>
                <a:cs typeface="Times New Roman"/>
              </a:rPr>
              <a:t>as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381000"/>
            <a:ext cx="4419600" cy="353834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70"/>
              </a:spcBef>
            </a:pPr>
            <a:r>
              <a:rPr lang="en-US" sz="2400" spc="5" dirty="0" smtClean="0">
                <a:latin typeface="Times New Roman"/>
                <a:cs typeface="Times New Roman"/>
              </a:rPr>
              <a:t>Example: Consider the grammar G</a:t>
            </a:r>
            <a:r>
              <a:rPr lang="en-US" sz="2800" spc="-55" dirty="0" smtClean="0"/>
              <a:t>:</a:t>
            </a:r>
          </a:p>
          <a:p>
            <a:pPr marL="12700" marR="5080">
              <a:lnSpc>
                <a:spcPct val="127000"/>
              </a:lnSpc>
              <a:spcBef>
                <a:spcPts val="170"/>
              </a:spcBef>
            </a:pPr>
            <a:r>
              <a:rPr lang="en-US" sz="2800" spc="-55" dirty="0" smtClean="0"/>
              <a:t>  </a:t>
            </a:r>
            <a:br>
              <a:rPr lang="en-US" sz="2800" spc="-55" dirty="0" smtClean="0"/>
            </a:br>
            <a:r>
              <a:rPr lang="en-US" sz="2400" spc="5" dirty="0" smtClean="0">
                <a:latin typeface="Times New Roman"/>
                <a:cs typeface="Times New Roman"/>
              </a:rPr>
              <a:t>E → TE'</a:t>
            </a:r>
            <a:br>
              <a:rPr lang="en-US" sz="2400" spc="5" dirty="0" smtClean="0">
                <a:latin typeface="Times New Roman"/>
                <a:cs typeface="Times New Roman"/>
              </a:rPr>
            </a:br>
            <a:r>
              <a:rPr lang="en-US" sz="2400" spc="5" dirty="0" smtClean="0">
                <a:latin typeface="Times New Roman"/>
                <a:cs typeface="Times New Roman"/>
              </a:rPr>
              <a:t>E' → +TE' | </a:t>
            </a:r>
            <a:r>
              <a:rPr lang="el-GR" sz="2400" spc="5" dirty="0" smtClean="0">
                <a:latin typeface="Times New Roman"/>
                <a:cs typeface="Times New Roman"/>
              </a:rPr>
              <a:t>ε  </a:t>
            </a:r>
            <a:br>
              <a:rPr lang="el-GR" sz="2400" spc="5" dirty="0" smtClean="0">
                <a:latin typeface="Times New Roman"/>
                <a:cs typeface="Times New Roman"/>
              </a:rPr>
            </a:br>
            <a:r>
              <a:rPr lang="en-US" sz="2400" spc="5" dirty="0" smtClean="0">
                <a:latin typeface="Times New Roman"/>
                <a:cs typeface="Times New Roman"/>
              </a:rPr>
              <a:t>T → FT'</a:t>
            </a:r>
          </a:p>
          <a:p>
            <a:pPr marL="12700" marR="5080">
              <a:lnSpc>
                <a:spcPct val="127000"/>
              </a:lnSpc>
              <a:spcBef>
                <a:spcPts val="170"/>
              </a:spcBef>
            </a:pPr>
            <a:r>
              <a:rPr sz="2400" spc="5" smtClean="0">
                <a:latin typeface="Times New Roman"/>
                <a:cs typeface="Times New Roman"/>
              </a:rPr>
              <a:t>T</a:t>
            </a:r>
            <a:r>
              <a:rPr sz="2400" i="1" spc="5" dirty="0">
                <a:latin typeface="Times New Roman"/>
                <a:cs typeface="Times New Roman"/>
              </a:rPr>
              <a:t>'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45" dirty="0">
                <a:latin typeface="Times New Roman"/>
                <a:cs typeface="Times New Roman"/>
              </a:rPr>
              <a:t>*FT</a:t>
            </a:r>
            <a:r>
              <a:rPr sz="2400" i="1" spc="-45" dirty="0">
                <a:latin typeface="Times New Roman"/>
                <a:cs typeface="Times New Roman"/>
              </a:rPr>
              <a:t>' </a:t>
            </a:r>
            <a:r>
              <a:rPr sz="2400" spc="775" dirty="0">
                <a:latin typeface="Times New Roman"/>
                <a:cs typeface="Times New Roman"/>
              </a:rPr>
              <a:t>|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20">
                <a:latin typeface="Times New Roman"/>
                <a:cs typeface="Times New Roman"/>
              </a:rPr>
              <a:t>ε  </a:t>
            </a:r>
            <a:endParaRPr lang="en-US" sz="2400" spc="-12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7000"/>
              </a:lnSpc>
              <a:spcBef>
                <a:spcPts val="170"/>
              </a:spcBef>
            </a:pPr>
            <a:r>
              <a:rPr sz="2400" spc="15" smtClean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40" dirty="0">
                <a:latin typeface="Times New Roman"/>
                <a:cs typeface="Times New Roman"/>
              </a:rPr>
              <a:t>(E) </a:t>
            </a:r>
            <a:r>
              <a:rPr sz="2400" spc="775" dirty="0">
                <a:latin typeface="Times New Roman"/>
                <a:cs typeface="Times New Roman"/>
              </a:rPr>
              <a:t>|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3962400"/>
            <a:ext cx="3012182" cy="264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600" spc="-60" dirty="0">
                <a:latin typeface="Times New Roman"/>
                <a:cs typeface="Times New Roman"/>
              </a:rPr>
              <a:t>FIRST(F) </a:t>
            </a:r>
            <a:r>
              <a:rPr sz="2600" spc="45" dirty="0">
                <a:latin typeface="Times New Roman"/>
                <a:cs typeface="Times New Roman"/>
              </a:rPr>
              <a:t>={( </a:t>
            </a:r>
            <a:r>
              <a:rPr sz="2600" spc="-85" dirty="0">
                <a:latin typeface="Times New Roman"/>
                <a:cs typeface="Times New Roman"/>
              </a:rPr>
              <a:t>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id}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600" spc="-50" dirty="0">
                <a:latin typeface="Times New Roman"/>
                <a:cs typeface="Times New Roman"/>
              </a:rPr>
              <a:t>FIRST(T</a:t>
            </a:r>
            <a:r>
              <a:rPr sz="2800" i="1" spc="-50" dirty="0">
                <a:latin typeface="Times New Roman"/>
                <a:cs typeface="Times New Roman"/>
              </a:rPr>
              <a:t>'</a:t>
            </a:r>
            <a:r>
              <a:rPr sz="2600" spc="-50" dirty="0">
                <a:latin typeface="Times New Roman"/>
                <a:cs typeface="Times New Roman"/>
              </a:rPr>
              <a:t>) </a:t>
            </a:r>
            <a:r>
              <a:rPr sz="2600" spc="-10" dirty="0">
                <a:latin typeface="Times New Roman"/>
                <a:cs typeface="Times New Roman"/>
              </a:rPr>
              <a:t>={*, </a:t>
            </a:r>
            <a:r>
              <a:rPr sz="2600" spc="-120" dirty="0">
                <a:latin typeface="Times New Roman"/>
                <a:cs typeface="Times New Roman"/>
              </a:rPr>
              <a:t>ε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600" spc="-60" dirty="0">
                <a:latin typeface="Times New Roman"/>
                <a:cs typeface="Times New Roman"/>
              </a:rPr>
              <a:t>FIRST(T) </a:t>
            </a:r>
            <a:r>
              <a:rPr sz="2600" spc="45" dirty="0">
                <a:latin typeface="Times New Roman"/>
                <a:cs typeface="Times New Roman"/>
              </a:rPr>
              <a:t>={( </a:t>
            </a:r>
            <a:r>
              <a:rPr sz="2600" spc="-85" dirty="0">
                <a:latin typeface="Times New Roman"/>
                <a:cs typeface="Times New Roman"/>
              </a:rPr>
              <a:t>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id}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600" spc="-40" dirty="0">
                <a:latin typeface="Times New Roman"/>
                <a:cs typeface="Times New Roman"/>
              </a:rPr>
              <a:t>FIRST(E</a:t>
            </a:r>
            <a:r>
              <a:rPr sz="2800" i="1" spc="-40" dirty="0">
                <a:latin typeface="Times New Roman"/>
                <a:cs typeface="Times New Roman"/>
              </a:rPr>
              <a:t>'</a:t>
            </a:r>
            <a:r>
              <a:rPr sz="2600" spc="-40" dirty="0">
                <a:latin typeface="Times New Roman"/>
                <a:cs typeface="Times New Roman"/>
              </a:rPr>
              <a:t>) </a:t>
            </a:r>
            <a:r>
              <a:rPr sz="2600" spc="105" dirty="0">
                <a:latin typeface="Times New Roman"/>
                <a:cs typeface="Times New Roman"/>
              </a:rPr>
              <a:t>={+, </a:t>
            </a:r>
            <a:r>
              <a:rPr sz="2600" spc="-120" dirty="0">
                <a:latin typeface="Times New Roman"/>
                <a:cs typeface="Times New Roman"/>
              </a:rPr>
              <a:t>ε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600" spc="-50" dirty="0">
                <a:latin typeface="Times New Roman"/>
                <a:cs typeface="Times New Roman"/>
              </a:rPr>
              <a:t>FIRST(E) </a:t>
            </a:r>
            <a:r>
              <a:rPr sz="2600" spc="45" dirty="0">
                <a:latin typeface="Times New Roman"/>
                <a:cs typeface="Times New Roman"/>
              </a:rPr>
              <a:t>={( </a:t>
            </a:r>
            <a:r>
              <a:rPr sz="2600" spc="-85" dirty="0">
                <a:latin typeface="Times New Roman"/>
                <a:cs typeface="Times New Roman"/>
              </a:rPr>
              <a:t>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id}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0" y="3352800"/>
            <a:ext cx="3479659" cy="264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600" spc="-35" dirty="0">
                <a:latin typeface="Times New Roman"/>
                <a:cs typeface="Times New Roman"/>
              </a:rPr>
              <a:t>FOLLOW(E) </a:t>
            </a:r>
            <a:r>
              <a:rPr sz="2600" spc="5" dirty="0">
                <a:latin typeface="Times New Roman"/>
                <a:cs typeface="Times New Roman"/>
              </a:rPr>
              <a:t>={$,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)}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600" spc="-30" dirty="0">
                <a:latin typeface="Times New Roman"/>
                <a:cs typeface="Times New Roman"/>
              </a:rPr>
              <a:t>FOLLOW(E</a:t>
            </a:r>
            <a:r>
              <a:rPr sz="2800" i="1" spc="-30" dirty="0">
                <a:latin typeface="Times New Roman"/>
                <a:cs typeface="Times New Roman"/>
              </a:rPr>
              <a:t>'</a:t>
            </a:r>
            <a:r>
              <a:rPr sz="2600" spc="-30" dirty="0">
                <a:latin typeface="Times New Roman"/>
                <a:cs typeface="Times New Roman"/>
              </a:rPr>
              <a:t>) </a:t>
            </a:r>
            <a:r>
              <a:rPr sz="2600" spc="5" dirty="0">
                <a:latin typeface="Times New Roman"/>
                <a:cs typeface="Times New Roman"/>
              </a:rPr>
              <a:t>={$,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)}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600" spc="-45" dirty="0">
                <a:latin typeface="Times New Roman"/>
                <a:cs typeface="Times New Roman"/>
              </a:rPr>
              <a:t>FOLLOW(T) </a:t>
            </a:r>
            <a:r>
              <a:rPr sz="2600" spc="105" dirty="0">
                <a:latin typeface="Times New Roman"/>
                <a:cs typeface="Times New Roman"/>
              </a:rPr>
              <a:t>={+, </a:t>
            </a:r>
            <a:r>
              <a:rPr sz="2600" spc="-114" dirty="0">
                <a:latin typeface="Times New Roman"/>
                <a:cs typeface="Times New Roman"/>
              </a:rPr>
              <a:t>$,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)}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600" spc="-40" dirty="0">
                <a:latin typeface="Times New Roman"/>
                <a:cs typeface="Times New Roman"/>
              </a:rPr>
              <a:t>FOLLOW(T</a:t>
            </a:r>
            <a:r>
              <a:rPr sz="2800" i="1" spc="-40" dirty="0">
                <a:latin typeface="Times New Roman"/>
                <a:cs typeface="Times New Roman"/>
              </a:rPr>
              <a:t>'</a:t>
            </a:r>
            <a:r>
              <a:rPr sz="2600" spc="-40" dirty="0">
                <a:latin typeface="Times New Roman"/>
                <a:cs typeface="Times New Roman"/>
              </a:rPr>
              <a:t>) </a:t>
            </a:r>
            <a:r>
              <a:rPr sz="2600" spc="105" dirty="0">
                <a:latin typeface="Times New Roman"/>
                <a:cs typeface="Times New Roman"/>
              </a:rPr>
              <a:t>={+, </a:t>
            </a:r>
            <a:r>
              <a:rPr sz="2600" spc="-114" dirty="0">
                <a:latin typeface="Times New Roman"/>
                <a:cs typeface="Times New Roman"/>
              </a:rPr>
              <a:t>$,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)}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600" spc="-45" dirty="0">
                <a:latin typeface="Times New Roman"/>
                <a:cs typeface="Times New Roman"/>
              </a:rPr>
              <a:t>FOLLOW(F) </a:t>
            </a:r>
            <a:r>
              <a:rPr sz="2600" spc="105" dirty="0">
                <a:latin typeface="Times New Roman"/>
                <a:cs typeface="Times New Roman"/>
              </a:rPr>
              <a:t>={+, </a:t>
            </a:r>
            <a:r>
              <a:rPr sz="2600" spc="-140" dirty="0">
                <a:latin typeface="Times New Roman"/>
                <a:cs typeface="Times New Roman"/>
              </a:rPr>
              <a:t>*, </a:t>
            </a:r>
            <a:r>
              <a:rPr sz="2600" spc="-114" dirty="0">
                <a:latin typeface="Times New Roman"/>
                <a:cs typeface="Times New Roman"/>
              </a:rPr>
              <a:t>$,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)}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0" y="2585740"/>
            <a:ext cx="3195973" cy="4272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600" spc="-35" dirty="0">
                <a:latin typeface="Times New Roman"/>
                <a:cs typeface="Times New Roman"/>
              </a:rPr>
              <a:t>FIRST(TE</a:t>
            </a:r>
            <a:r>
              <a:rPr sz="2800" i="1" spc="-35" dirty="0">
                <a:latin typeface="Times New Roman"/>
                <a:cs typeface="Times New Roman"/>
              </a:rPr>
              <a:t>'</a:t>
            </a:r>
            <a:r>
              <a:rPr sz="2600" spc="-35" dirty="0">
                <a:latin typeface="Times New Roman"/>
                <a:cs typeface="Times New Roman"/>
              </a:rPr>
              <a:t>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65" dirty="0">
                <a:latin typeface="Times New Roman"/>
                <a:cs typeface="Times New Roman"/>
              </a:rPr>
              <a:t>{(,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id}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600" spc="-10" dirty="0">
                <a:latin typeface="Times New Roman"/>
                <a:cs typeface="Times New Roman"/>
              </a:rPr>
              <a:t>FIRST(+TE</a:t>
            </a:r>
            <a:r>
              <a:rPr sz="2800" i="1" spc="-10" dirty="0">
                <a:latin typeface="Times New Roman"/>
                <a:cs typeface="Times New Roman"/>
              </a:rPr>
              <a:t>'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spc="265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{+}</a:t>
            </a:r>
            <a:endParaRPr sz="2600">
              <a:latin typeface="Times New Roman"/>
              <a:cs typeface="Times New Roman"/>
            </a:endParaRPr>
          </a:p>
          <a:p>
            <a:pPr marL="12700" marR="35560">
              <a:lnSpc>
                <a:spcPct val="128600"/>
              </a:lnSpc>
              <a:spcBef>
                <a:spcPts val="15"/>
              </a:spcBef>
            </a:pPr>
            <a:r>
              <a:rPr sz="2600" spc="-75" dirty="0">
                <a:latin typeface="Times New Roman"/>
                <a:cs typeface="Times New Roman"/>
              </a:rPr>
              <a:t>FIRST(ε)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5" dirty="0">
                <a:latin typeface="Times New Roman"/>
                <a:cs typeface="Times New Roman"/>
              </a:rPr>
              <a:t>{ </a:t>
            </a:r>
            <a:r>
              <a:rPr sz="2600" spc="-120" dirty="0">
                <a:latin typeface="Times New Roman"/>
                <a:cs typeface="Times New Roman"/>
              </a:rPr>
              <a:t>ε </a:t>
            </a:r>
            <a:r>
              <a:rPr sz="2600" spc="-5" dirty="0">
                <a:latin typeface="Times New Roman"/>
                <a:cs typeface="Times New Roman"/>
              </a:rPr>
              <a:t>}  </a:t>
            </a:r>
            <a:r>
              <a:rPr sz="2600" spc="-45" dirty="0">
                <a:latin typeface="Times New Roman"/>
                <a:cs typeface="Times New Roman"/>
              </a:rPr>
              <a:t>FIRST(FT</a:t>
            </a:r>
            <a:r>
              <a:rPr sz="2800" i="1" spc="-45" dirty="0">
                <a:latin typeface="Times New Roman"/>
                <a:cs typeface="Times New Roman"/>
              </a:rPr>
              <a:t>'</a:t>
            </a:r>
            <a:r>
              <a:rPr sz="2600" spc="-45" dirty="0">
                <a:latin typeface="Times New Roman"/>
                <a:cs typeface="Times New Roman"/>
              </a:rPr>
              <a:t>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65" dirty="0">
                <a:latin typeface="Times New Roman"/>
                <a:cs typeface="Times New Roman"/>
              </a:rPr>
              <a:t>{(,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id}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600" spc="-60" dirty="0">
                <a:latin typeface="Times New Roman"/>
                <a:cs typeface="Times New Roman"/>
              </a:rPr>
              <a:t>FIRST(*FT</a:t>
            </a:r>
            <a:r>
              <a:rPr sz="2800" i="1" spc="-60" dirty="0">
                <a:latin typeface="Times New Roman"/>
                <a:cs typeface="Times New Roman"/>
              </a:rPr>
              <a:t>'</a:t>
            </a:r>
            <a:r>
              <a:rPr sz="2600" spc="-60" dirty="0">
                <a:latin typeface="Times New Roman"/>
                <a:cs typeface="Times New Roman"/>
              </a:rPr>
              <a:t>) </a:t>
            </a:r>
            <a:r>
              <a:rPr sz="2600" spc="265" dirty="0">
                <a:latin typeface="Times New Roman"/>
                <a:cs typeface="Times New Roman"/>
              </a:rPr>
              <a:t>=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{*}</a:t>
            </a:r>
            <a:endParaRPr sz="2600">
              <a:latin typeface="Times New Roman"/>
              <a:cs typeface="Times New Roman"/>
            </a:endParaRPr>
          </a:p>
          <a:p>
            <a:pPr marL="12700" marR="490855" algn="just">
              <a:lnSpc>
                <a:spcPct val="128800"/>
              </a:lnSpc>
              <a:spcBef>
                <a:spcPts val="10"/>
              </a:spcBef>
            </a:pPr>
            <a:r>
              <a:rPr sz="2600" spc="-75" dirty="0">
                <a:latin typeface="Times New Roman"/>
                <a:cs typeface="Times New Roman"/>
              </a:rPr>
              <a:t>FIRST(ε)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5" dirty="0">
                <a:latin typeface="Times New Roman"/>
                <a:cs typeface="Times New Roman"/>
              </a:rPr>
              <a:t>{ </a:t>
            </a:r>
            <a:r>
              <a:rPr sz="2600" spc="-120" dirty="0">
                <a:latin typeface="Times New Roman"/>
                <a:cs typeface="Times New Roman"/>
              </a:rPr>
              <a:t>ε </a:t>
            </a:r>
            <a:r>
              <a:rPr sz="2600" spc="-5" dirty="0">
                <a:latin typeface="Times New Roman"/>
                <a:cs typeface="Times New Roman"/>
              </a:rPr>
              <a:t>}  </a:t>
            </a:r>
            <a:r>
              <a:rPr sz="2600" spc="-60" dirty="0">
                <a:latin typeface="Times New Roman"/>
                <a:cs typeface="Times New Roman"/>
              </a:rPr>
              <a:t>FIRST((E)) </a:t>
            </a:r>
            <a:r>
              <a:rPr sz="2600" spc="265" dirty="0">
                <a:latin typeface="Times New Roman"/>
                <a:cs typeface="Times New Roman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{(}  </a:t>
            </a:r>
            <a:r>
              <a:rPr sz="2600" spc="-70" dirty="0">
                <a:latin typeface="Times New Roman"/>
                <a:cs typeface="Times New Roman"/>
              </a:rPr>
              <a:t>FIRST(id) </a:t>
            </a:r>
            <a:r>
              <a:rPr sz="2600" spc="265" dirty="0">
                <a:latin typeface="Times New Roman"/>
                <a:cs typeface="Times New Roman"/>
              </a:rPr>
              <a:t>=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{id}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1" y="533400"/>
            <a:ext cx="73866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5205" algn="l"/>
              </a:tabLst>
            </a:pPr>
            <a:r>
              <a:rPr sz="4800" spc="-315" dirty="0">
                <a:solidFill>
                  <a:srgbClr val="262626"/>
                </a:solidFill>
              </a:rPr>
              <a:t>T</a:t>
            </a:r>
            <a:r>
              <a:rPr sz="4800" spc="-165" dirty="0">
                <a:solidFill>
                  <a:srgbClr val="262626"/>
                </a:solidFill>
              </a:rPr>
              <a:t>ype</a:t>
            </a:r>
            <a:r>
              <a:rPr sz="4800" spc="-130" dirty="0">
                <a:solidFill>
                  <a:srgbClr val="262626"/>
                </a:solidFill>
              </a:rPr>
              <a:t>s</a:t>
            </a:r>
            <a:r>
              <a:rPr sz="4800" spc="-5" dirty="0">
                <a:solidFill>
                  <a:srgbClr val="262626"/>
                </a:solidFill>
              </a:rPr>
              <a:t> o</a:t>
            </a:r>
            <a:r>
              <a:rPr sz="4800" dirty="0">
                <a:solidFill>
                  <a:srgbClr val="262626"/>
                </a:solidFill>
              </a:rPr>
              <a:t>f	</a:t>
            </a:r>
            <a:r>
              <a:rPr sz="4800" spc="-120" dirty="0">
                <a:solidFill>
                  <a:srgbClr val="262626"/>
                </a:solidFill>
              </a:rPr>
              <a:t>P</a:t>
            </a:r>
            <a:r>
              <a:rPr sz="4800" spc="-90" dirty="0">
                <a:solidFill>
                  <a:srgbClr val="262626"/>
                </a:solidFill>
              </a:rPr>
              <a:t>arser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2960" y="1752601"/>
            <a:ext cx="10149840" cy="303416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6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Top-Down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Parser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35" dirty="0">
                <a:latin typeface="Times New Roman"/>
                <a:cs typeface="Times New Roman"/>
              </a:rPr>
              <a:t>tree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created </a:t>
            </a:r>
            <a:r>
              <a:rPr sz="2800" spc="25" dirty="0">
                <a:latin typeface="Times New Roman"/>
                <a:cs typeface="Times New Roman"/>
              </a:rPr>
              <a:t>top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bottom, </a:t>
            </a:r>
            <a:r>
              <a:rPr sz="2800" spc="-45" dirty="0">
                <a:latin typeface="Times New Roman"/>
                <a:cs typeface="Times New Roman"/>
              </a:rPr>
              <a:t>starting </a:t>
            </a:r>
            <a:r>
              <a:rPr sz="2800" spc="-10" dirty="0">
                <a:latin typeface="Times New Roman"/>
                <a:cs typeface="Times New Roman"/>
              </a:rPr>
              <a:t>from the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root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110" dirty="0">
                <a:latin typeface="Times New Roman"/>
                <a:cs typeface="Times New Roman"/>
              </a:rPr>
              <a:t>LL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20" dirty="0">
                <a:latin typeface="Times New Roman"/>
                <a:cs typeface="Times New Roman"/>
              </a:rPr>
              <a:t>top-down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parsing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b="1" spc="10" dirty="0">
                <a:latin typeface="Times New Roman"/>
                <a:cs typeface="Times New Roman"/>
              </a:rPr>
              <a:t>Bottom-Up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Parser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0" dirty="0">
                <a:latin typeface="Times New Roman"/>
                <a:cs typeface="Times New Roman"/>
              </a:rPr>
              <a:t>created </a:t>
            </a:r>
            <a:r>
              <a:rPr sz="2800" spc="15" dirty="0">
                <a:latin typeface="Times New Roman"/>
                <a:cs typeface="Times New Roman"/>
              </a:rPr>
              <a:t>bottom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25" dirty="0">
                <a:latin typeface="Times New Roman"/>
                <a:cs typeface="Times New Roman"/>
              </a:rPr>
              <a:t>top; </a:t>
            </a:r>
            <a:r>
              <a:rPr sz="2800" spc="-45" dirty="0">
                <a:latin typeface="Times New Roman"/>
                <a:cs typeface="Times New Roman"/>
              </a:rPr>
              <a:t>starting </a:t>
            </a:r>
            <a:r>
              <a:rPr sz="2800" spc="-10" dirty="0">
                <a:latin typeface="Times New Roman"/>
                <a:cs typeface="Times New Roman"/>
              </a:rPr>
              <a:t>from the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leaves</a:t>
            </a:r>
            <a:endParaRPr sz="2800">
              <a:latin typeface="Times New Roman"/>
              <a:cs typeface="Times New Roman"/>
            </a:endParaRPr>
          </a:p>
          <a:p>
            <a:pPr marL="417830" lvl="1" indent="-144780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</a:tabLst>
            </a:pPr>
            <a:r>
              <a:rPr sz="2800" spc="-114" dirty="0">
                <a:latin typeface="Times New Roman"/>
                <a:cs typeface="Times New Roman"/>
              </a:rPr>
              <a:t>LR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bottom-up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parsing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" y="237743"/>
            <a:ext cx="10550462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580" y="6382493"/>
                </a:moveTo>
                <a:lnTo>
                  <a:pt x="0" y="6382493"/>
                </a:lnTo>
                <a:lnTo>
                  <a:pt x="0" y="0"/>
                </a:lnTo>
                <a:lnTo>
                  <a:pt x="11722580" y="0"/>
                </a:lnTo>
                <a:lnTo>
                  <a:pt x="11722580" y="6382493"/>
                </a:lnTo>
                <a:close/>
              </a:path>
            </a:pathLst>
          </a:custGeom>
          <a:solidFill>
            <a:srgbClr val="E6D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547" y="370144"/>
            <a:ext cx="10321802" cy="614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2269" y="964198"/>
            <a:ext cx="39569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75" dirty="0">
                <a:latin typeface="Times New Roman"/>
                <a:cs typeface="Times New Roman"/>
              </a:rPr>
              <a:t>Final Parsing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Table: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6506" y="2073870"/>
            <a:ext cx="9579761" cy="34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9372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262626"/>
                </a:solidFill>
              </a:rPr>
              <a:t>Nonrecursive </a:t>
            </a: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5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735177" y="1600202"/>
            <a:ext cx="9784080" cy="4044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398145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</a:tabLst>
            </a:pPr>
            <a:r>
              <a:rPr spc="-130" dirty="0"/>
              <a:t>A </a:t>
            </a:r>
            <a:r>
              <a:rPr spc="-55" dirty="0"/>
              <a:t>nonrecursive </a:t>
            </a:r>
            <a:r>
              <a:rPr spc="-70" dirty="0"/>
              <a:t>predictive </a:t>
            </a:r>
            <a:r>
              <a:rPr spc="-45" dirty="0"/>
              <a:t>parser </a:t>
            </a:r>
            <a:r>
              <a:rPr spc="-55" dirty="0"/>
              <a:t>can </a:t>
            </a:r>
            <a:r>
              <a:rPr spc="-30" dirty="0"/>
              <a:t>be </a:t>
            </a:r>
            <a:r>
              <a:rPr spc="-55" dirty="0"/>
              <a:t>built </a:t>
            </a:r>
            <a:r>
              <a:rPr spc="-125" dirty="0"/>
              <a:t>by </a:t>
            </a:r>
            <a:r>
              <a:rPr spc="-70" dirty="0"/>
              <a:t>maintaining </a:t>
            </a:r>
            <a:r>
              <a:rPr spc="-110" dirty="0"/>
              <a:t>a </a:t>
            </a:r>
            <a:r>
              <a:rPr spc="-75" dirty="0"/>
              <a:t>stack  </a:t>
            </a:r>
            <a:r>
              <a:rPr spc="-125" dirty="0"/>
              <a:t>explicitly, </a:t>
            </a:r>
            <a:r>
              <a:rPr spc="-25" dirty="0"/>
              <a:t>rather </a:t>
            </a:r>
            <a:r>
              <a:rPr spc="-10" dirty="0"/>
              <a:t>than </a:t>
            </a:r>
            <a:r>
              <a:rPr spc="-95" dirty="0"/>
              <a:t>implicitly </a:t>
            </a:r>
            <a:r>
              <a:rPr spc="-114" dirty="0"/>
              <a:t>via </a:t>
            </a:r>
            <a:r>
              <a:rPr spc="-80" dirty="0"/>
              <a:t>recursive</a:t>
            </a:r>
            <a:r>
              <a:rPr spc="345" dirty="0"/>
              <a:t> </a:t>
            </a:r>
            <a:r>
              <a:rPr spc="-110" dirty="0"/>
              <a:t>calls</a:t>
            </a:r>
          </a:p>
          <a:p>
            <a:pPr marL="14732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</a:tabLst>
            </a:pPr>
            <a:r>
              <a:rPr spc="55" dirty="0"/>
              <a:t>Non </a:t>
            </a:r>
            <a:r>
              <a:rPr spc="-80" dirty="0"/>
              <a:t>recursive </a:t>
            </a:r>
            <a:r>
              <a:rPr spc="-70" dirty="0"/>
              <a:t>predictive </a:t>
            </a:r>
            <a:r>
              <a:rPr spc="-65" dirty="0"/>
              <a:t>parsing </a:t>
            </a:r>
            <a:r>
              <a:rPr spc="-105" dirty="0"/>
              <a:t>is </a:t>
            </a:r>
            <a:r>
              <a:rPr spc="-110" dirty="0"/>
              <a:t>a </a:t>
            </a:r>
            <a:r>
              <a:rPr spc="-55" dirty="0"/>
              <a:t>table </a:t>
            </a:r>
            <a:r>
              <a:rPr spc="-65" dirty="0"/>
              <a:t>driven</a:t>
            </a:r>
            <a:r>
              <a:rPr spc="405" dirty="0"/>
              <a:t> </a:t>
            </a:r>
            <a:r>
              <a:rPr spc="-45" dirty="0"/>
              <a:t>parser</a:t>
            </a:r>
          </a:p>
          <a:p>
            <a:pPr marL="14732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</a:tabLst>
            </a:pPr>
            <a:r>
              <a:rPr spc="-5" dirty="0"/>
              <a:t>The </a:t>
            </a:r>
            <a:r>
              <a:rPr spc="-55" dirty="0"/>
              <a:t>table </a:t>
            </a:r>
            <a:r>
              <a:rPr spc="-65" dirty="0"/>
              <a:t>driven </a:t>
            </a:r>
            <a:r>
              <a:rPr spc="-70" dirty="0"/>
              <a:t>predictive </a:t>
            </a:r>
            <a:r>
              <a:rPr spc="-45" dirty="0"/>
              <a:t>parser </a:t>
            </a:r>
            <a:r>
              <a:rPr spc="-55" dirty="0"/>
              <a:t>has </a:t>
            </a:r>
            <a:r>
              <a:rPr spc="-75" dirty="0"/>
              <a:t>stack, </a:t>
            </a:r>
            <a:r>
              <a:rPr spc="-15" dirty="0"/>
              <a:t>input </a:t>
            </a:r>
            <a:r>
              <a:rPr spc="-45" dirty="0"/>
              <a:t>buffer, </a:t>
            </a:r>
            <a:r>
              <a:rPr spc="-65" dirty="0"/>
              <a:t>parsing </a:t>
            </a:r>
            <a:r>
              <a:rPr spc="-60" dirty="0"/>
              <a:t>table  </a:t>
            </a:r>
            <a:r>
              <a:rPr spc="-30" dirty="0"/>
              <a:t>and </a:t>
            </a:r>
            <a:r>
              <a:rPr spc="5" dirty="0"/>
              <a:t>output</a:t>
            </a:r>
            <a:r>
              <a:rPr spc="15" dirty="0"/>
              <a:t> </a:t>
            </a:r>
            <a:r>
              <a:rPr spc="-45" dirty="0"/>
              <a:t>stream</a:t>
            </a:r>
          </a:p>
          <a:p>
            <a:pPr marL="147320" marR="24193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</a:tabLst>
            </a:pPr>
            <a:r>
              <a:rPr spc="-5" dirty="0"/>
              <a:t>The </a:t>
            </a:r>
            <a:r>
              <a:rPr spc="-15" dirty="0"/>
              <a:t>input </a:t>
            </a:r>
            <a:r>
              <a:rPr spc="-30" dirty="0"/>
              <a:t>buffer </a:t>
            </a:r>
            <a:r>
              <a:rPr spc="-40" dirty="0"/>
              <a:t>contains </a:t>
            </a:r>
            <a:r>
              <a:rPr spc="-10" dirty="0"/>
              <a:t>the </a:t>
            </a:r>
            <a:r>
              <a:rPr spc="-40" dirty="0"/>
              <a:t>sentence </a:t>
            </a:r>
            <a:r>
              <a:rPr spc="30" dirty="0"/>
              <a:t>to </a:t>
            </a:r>
            <a:r>
              <a:rPr spc="-30" dirty="0"/>
              <a:t>be </a:t>
            </a:r>
            <a:r>
              <a:rPr spc="-45" dirty="0"/>
              <a:t>parsed </a:t>
            </a:r>
            <a:r>
              <a:rPr spc="-75" dirty="0"/>
              <a:t>followed </a:t>
            </a:r>
            <a:r>
              <a:rPr spc="-125" dirty="0"/>
              <a:t>by </a:t>
            </a:r>
            <a:r>
              <a:rPr spc="-150" dirty="0"/>
              <a:t>$ </a:t>
            </a:r>
            <a:r>
              <a:rPr spc="-95" dirty="0"/>
              <a:t>as  </a:t>
            </a:r>
            <a:r>
              <a:rPr spc="-45" dirty="0"/>
              <a:t>an </a:t>
            </a:r>
            <a:r>
              <a:rPr spc="-20" dirty="0"/>
              <a:t>end</a:t>
            </a:r>
            <a:r>
              <a:rPr spc="30" dirty="0"/>
              <a:t> </a:t>
            </a:r>
            <a:r>
              <a:rPr spc="-60" dirty="0"/>
              <a:t>marker</a:t>
            </a:r>
          </a:p>
          <a:p>
            <a:pPr marL="14732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7955" algn="l"/>
                <a:tab pos="4444365" algn="l"/>
              </a:tabLst>
            </a:pPr>
            <a:r>
              <a:rPr spc="-5" dirty="0"/>
              <a:t>The </a:t>
            </a:r>
            <a:r>
              <a:rPr spc="-75" dirty="0"/>
              <a:t>stack </a:t>
            </a:r>
            <a:r>
              <a:rPr spc="-40" dirty="0"/>
              <a:t>contains</a:t>
            </a:r>
            <a:r>
              <a:rPr spc="114" dirty="0"/>
              <a:t> </a:t>
            </a:r>
            <a:r>
              <a:rPr spc="-75" dirty="0"/>
              <a:t>symbols</a:t>
            </a:r>
            <a:r>
              <a:rPr spc="15" dirty="0"/>
              <a:t> </a:t>
            </a:r>
            <a:r>
              <a:rPr spc="-5" dirty="0"/>
              <a:t>of	</a:t>
            </a:r>
            <a:r>
              <a:rPr spc="-10" dirty="0"/>
              <a:t>the</a:t>
            </a:r>
            <a:r>
              <a:rPr spc="-5" dirty="0"/>
              <a:t> </a:t>
            </a:r>
            <a:r>
              <a:rPr spc="-55" dirty="0"/>
              <a:t>grammar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9067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262626"/>
                </a:solidFill>
              </a:rPr>
              <a:t>Nonrecursive </a:t>
            </a: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5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5800" y="1752600"/>
            <a:ext cx="9519531" cy="44678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6488430" algn="l"/>
              </a:tabLst>
            </a:pPr>
            <a:r>
              <a:rPr sz="2800" spc="-85" dirty="0">
                <a:latin typeface="Times New Roman"/>
                <a:cs typeface="Times New Roman"/>
              </a:rPr>
              <a:t>Initially </a:t>
            </a:r>
            <a:r>
              <a:rPr sz="2800" spc="-75" dirty="0">
                <a:latin typeface="Times New Roman"/>
                <a:cs typeface="Times New Roman"/>
              </a:rPr>
              <a:t>stack </a:t>
            </a:r>
            <a:r>
              <a:rPr sz="2800" spc="-40" dirty="0">
                <a:latin typeface="Times New Roman"/>
                <a:cs typeface="Times New Roman"/>
              </a:rPr>
              <a:t>contains </a:t>
            </a:r>
            <a:r>
              <a:rPr sz="2800" spc="-15" dirty="0">
                <a:latin typeface="Times New Roman"/>
                <a:cs typeface="Times New Roman"/>
              </a:rPr>
              <a:t>start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25" dirty="0">
                <a:latin typeface="Times New Roman"/>
                <a:cs typeface="Times New Roman"/>
              </a:rPr>
              <a:t>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50" dirty="0">
                <a:latin typeface="Times New Roman"/>
                <a:cs typeface="Times New Roman"/>
              </a:rPr>
              <a:t>$</a:t>
            </a:r>
            <a:endParaRPr sz="2800">
              <a:latin typeface="Times New Roman"/>
              <a:cs typeface="Times New Roman"/>
            </a:endParaRPr>
          </a:p>
          <a:p>
            <a:pPr marL="143510" marR="492759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45" dirty="0">
                <a:latin typeface="Times New Roman"/>
                <a:cs typeface="Times New Roman"/>
              </a:rPr>
              <a:t>When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stack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40" dirty="0">
                <a:latin typeface="Times New Roman"/>
                <a:cs typeface="Times New Roman"/>
              </a:rPr>
              <a:t>emptied </a:t>
            </a:r>
            <a:r>
              <a:rPr sz="2800" spc="-114" dirty="0">
                <a:latin typeface="Times New Roman"/>
                <a:cs typeface="Times New Roman"/>
              </a:rPr>
              <a:t>(i.e. </a:t>
            </a:r>
            <a:r>
              <a:rPr sz="2800" spc="-85" dirty="0">
                <a:latin typeface="Times New Roman"/>
                <a:cs typeface="Times New Roman"/>
              </a:rPr>
              <a:t>only </a:t>
            </a:r>
            <a:r>
              <a:rPr sz="2800" spc="-150" dirty="0">
                <a:latin typeface="Times New Roman"/>
                <a:cs typeface="Times New Roman"/>
              </a:rPr>
              <a:t>$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left 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stack),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105" dirty="0">
                <a:latin typeface="Times New Roman"/>
                <a:cs typeface="Times New Roman"/>
              </a:rPr>
              <a:t>is  </a:t>
            </a:r>
            <a:r>
              <a:rPr sz="2800" spc="-40" dirty="0">
                <a:latin typeface="Times New Roman"/>
                <a:cs typeface="Times New Roman"/>
              </a:rPr>
              <a:t>completed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7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table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two dimensional </a:t>
            </a:r>
            <a:r>
              <a:rPr sz="2800" spc="-90" dirty="0">
                <a:latin typeface="Times New Roman"/>
                <a:cs typeface="Times New Roman"/>
              </a:rPr>
              <a:t>array </a:t>
            </a:r>
            <a:r>
              <a:rPr sz="2800" spc="-145" dirty="0">
                <a:latin typeface="Times New Roman"/>
                <a:cs typeface="Times New Roman"/>
              </a:rPr>
              <a:t>M[A,a] </a:t>
            </a:r>
            <a:r>
              <a:rPr sz="2800" spc="-50" dirty="0">
                <a:latin typeface="Times New Roman"/>
                <a:cs typeface="Times New Roman"/>
              </a:rPr>
              <a:t>containing </a:t>
            </a:r>
            <a:r>
              <a:rPr sz="2800" spc="-25" dirty="0">
                <a:latin typeface="Times New Roman"/>
                <a:cs typeface="Times New Roman"/>
              </a:rPr>
              <a:t>information  </a:t>
            </a:r>
            <a:r>
              <a:rPr sz="2800" spc="-15" dirty="0">
                <a:latin typeface="Times New Roman"/>
                <a:cs typeface="Times New Roman"/>
              </a:rPr>
              <a:t>about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production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50" dirty="0">
                <a:latin typeface="Times New Roman"/>
                <a:cs typeface="Times New Roman"/>
              </a:rPr>
              <a:t>used </a:t>
            </a:r>
            <a:r>
              <a:rPr sz="2800" spc="10" dirty="0">
                <a:latin typeface="Times New Roman"/>
                <a:cs typeface="Times New Roman"/>
              </a:rPr>
              <a:t>upon </a:t>
            </a:r>
            <a:r>
              <a:rPr sz="2800" spc="-85" dirty="0">
                <a:latin typeface="Times New Roman"/>
                <a:cs typeface="Times New Roman"/>
              </a:rPr>
              <a:t>seeing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35" dirty="0">
                <a:latin typeface="Times New Roman"/>
                <a:cs typeface="Times New Roman"/>
              </a:rPr>
              <a:t>and  </a:t>
            </a:r>
            <a:r>
              <a:rPr sz="2800" spc="-30" dirty="0">
                <a:latin typeface="Times New Roman"/>
                <a:cs typeface="Times New Roman"/>
              </a:rPr>
              <a:t>nonterminal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spc="-40" dirty="0">
                <a:latin typeface="Times New Roman"/>
                <a:cs typeface="Times New Roman"/>
              </a:rPr>
              <a:t>entry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table </a:t>
            </a:r>
            <a:r>
              <a:rPr sz="2800" spc="-35" dirty="0">
                <a:latin typeface="Times New Roman"/>
                <a:cs typeface="Times New Roman"/>
              </a:rPr>
              <a:t>holds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production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rule</a:t>
            </a:r>
            <a:endParaRPr sz="2800">
              <a:latin typeface="Times New Roman"/>
              <a:cs typeface="Times New Roman"/>
            </a:endParaRPr>
          </a:p>
          <a:p>
            <a:pPr marL="143510" marR="113919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spc="-40" dirty="0">
                <a:latin typeface="Times New Roman"/>
                <a:cs typeface="Times New Roman"/>
              </a:rPr>
              <a:t>column </a:t>
            </a:r>
            <a:r>
              <a:rPr sz="2800" spc="-35" dirty="0">
                <a:latin typeface="Times New Roman"/>
                <a:cs typeface="Times New Roman"/>
              </a:rPr>
              <a:t>holds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120" dirty="0">
                <a:latin typeface="Times New Roman"/>
                <a:cs typeface="Times New Roman"/>
              </a:rPr>
              <a:t>$,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70" dirty="0">
                <a:latin typeface="Times New Roman"/>
                <a:cs typeface="Times New Roman"/>
              </a:rPr>
              <a:t>each </a:t>
            </a:r>
            <a:r>
              <a:rPr sz="2800" spc="-60" dirty="0">
                <a:latin typeface="Times New Roman"/>
                <a:cs typeface="Times New Roman"/>
              </a:rPr>
              <a:t>row </a:t>
            </a:r>
            <a:r>
              <a:rPr sz="2800" spc="-35" dirty="0">
                <a:latin typeface="Times New Roman"/>
                <a:cs typeface="Times New Roman"/>
              </a:rPr>
              <a:t>holds </a:t>
            </a:r>
            <a:r>
              <a:rPr sz="2800" spc="20" dirty="0">
                <a:latin typeface="Times New Roman"/>
                <a:cs typeface="Times New Roman"/>
              </a:rPr>
              <a:t>non  </a:t>
            </a:r>
            <a:r>
              <a:rPr sz="2800" spc="-45" dirty="0">
                <a:latin typeface="Times New Roman"/>
                <a:cs typeface="Times New Roman"/>
              </a:rPr>
              <a:t>terminal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9296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262626"/>
                </a:solidFill>
              </a:rPr>
              <a:t>Nonrecursive </a:t>
            </a: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5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2000" y="1905000"/>
            <a:ext cx="9595731" cy="392158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Algorithm:</a:t>
            </a:r>
            <a:endParaRPr sz="28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15" dirty="0">
                <a:latin typeface="Times New Roman"/>
                <a:cs typeface="Times New Roman"/>
              </a:rPr>
              <a:t>INPUT: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b="1" spc="-40" dirty="0">
                <a:latin typeface="Times New Roman"/>
                <a:cs typeface="Times New Roman"/>
              </a:rPr>
              <a:t>w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table </a:t>
            </a:r>
            <a:r>
              <a:rPr sz="2800" b="1" spc="-80" dirty="0">
                <a:latin typeface="Times New Roman"/>
                <a:cs typeface="Times New Roman"/>
              </a:rPr>
              <a:t>M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5" dirty="0">
                <a:latin typeface="Times New Roman"/>
                <a:cs typeface="Times New Roman"/>
              </a:rPr>
              <a:t>grammar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spc="-114" dirty="0">
                <a:latin typeface="Times New Roman"/>
                <a:cs typeface="Times New Roman"/>
              </a:rPr>
              <a:t>G</a:t>
            </a:r>
            <a:r>
              <a:rPr sz="2800" spc="-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43510" marR="22796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094230" algn="l"/>
                <a:tab pos="7343140" algn="l"/>
              </a:tabLst>
            </a:pPr>
            <a:r>
              <a:rPr sz="2800" spc="-25" dirty="0">
                <a:latin typeface="Times New Roman"/>
                <a:cs typeface="Times New Roman"/>
              </a:rPr>
              <a:t>OUTPUT: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b="1" spc="-40" dirty="0">
                <a:latin typeface="Times New Roman"/>
                <a:cs typeface="Times New Roman"/>
              </a:rPr>
              <a:t>w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b="1" spc="-45" dirty="0">
                <a:latin typeface="Times New Roman"/>
                <a:cs typeface="Times New Roman"/>
              </a:rPr>
              <a:t>L(G)</a:t>
            </a:r>
            <a:r>
              <a:rPr sz="2800" spc="-45" dirty="0">
                <a:latin typeface="Times New Roman"/>
                <a:cs typeface="Times New Roman"/>
              </a:rPr>
              <a:t>,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leftmost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derivation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b="1" spc="-105" dirty="0">
                <a:latin typeface="Times New Roman"/>
                <a:cs typeface="Times New Roman"/>
              </a:rPr>
              <a:t>w</a:t>
            </a:r>
            <a:r>
              <a:rPr sz="2800" spc="-105" dirty="0">
                <a:latin typeface="Times New Roman"/>
                <a:cs typeface="Times New Roman"/>
              </a:rPr>
              <a:t>; </a:t>
            </a:r>
            <a:r>
              <a:rPr sz="2800" spc="-60" dirty="0">
                <a:latin typeface="Times New Roman"/>
                <a:cs typeface="Times New Roman"/>
              </a:rPr>
              <a:t>otherwise, </a:t>
            </a:r>
            <a:r>
              <a:rPr sz="2800" spc="-45" dirty="0">
                <a:latin typeface="Times New Roman"/>
                <a:cs typeface="Times New Roman"/>
              </a:rPr>
              <a:t>an  </a:t>
            </a:r>
            <a:r>
              <a:rPr sz="2800" dirty="0">
                <a:latin typeface="Times New Roman"/>
                <a:cs typeface="Times New Roman"/>
              </a:rPr>
              <a:t>error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indication.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492750" algn="l"/>
                <a:tab pos="7277734" algn="l"/>
              </a:tabLst>
            </a:pPr>
            <a:r>
              <a:rPr sz="2800" spc="25" dirty="0">
                <a:latin typeface="Times New Roman"/>
                <a:cs typeface="Times New Roman"/>
              </a:rPr>
              <a:t>METHOD: </a:t>
            </a:r>
            <a:r>
              <a:rPr sz="2800" spc="-110" dirty="0">
                <a:latin typeface="Times New Roman"/>
                <a:cs typeface="Times New Roman"/>
              </a:rPr>
              <a:t>Initially,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configuration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b="1" spc="-70" dirty="0">
                <a:latin typeface="Times New Roman"/>
                <a:cs typeface="Times New Roman"/>
              </a:rPr>
              <a:t>w$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30" dirty="0">
                <a:latin typeface="Times New Roman"/>
                <a:cs typeface="Times New Roman"/>
              </a:rPr>
              <a:t>buffer 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start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latin typeface="Times New Roman"/>
                <a:cs typeface="Times New Roman"/>
              </a:rPr>
              <a:t>S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b="1" spc="-140" dirty="0">
                <a:latin typeface="Times New Roman"/>
                <a:cs typeface="Times New Roman"/>
              </a:rPr>
              <a:t>G </a:t>
            </a:r>
            <a:r>
              <a:rPr sz="2800" spc="25" dirty="0">
                <a:latin typeface="Times New Roman"/>
                <a:cs typeface="Times New Roman"/>
              </a:rPr>
              <a:t>on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stack, </a:t>
            </a:r>
            <a:r>
              <a:rPr sz="2800" spc="-65" dirty="0">
                <a:latin typeface="Times New Roman"/>
                <a:cs typeface="Times New Roman"/>
              </a:rPr>
              <a:t>above </a:t>
            </a:r>
            <a:r>
              <a:rPr sz="2800" b="1" spc="-90" dirty="0">
                <a:latin typeface="Times New Roman"/>
                <a:cs typeface="Times New Roman"/>
              </a:rPr>
              <a:t>$</a:t>
            </a:r>
            <a:r>
              <a:rPr sz="2800" spc="-90" dirty="0">
                <a:latin typeface="Times New Roman"/>
                <a:cs typeface="Times New Roman"/>
              </a:rPr>
              <a:t>. 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following </a:t>
            </a:r>
            <a:r>
              <a:rPr sz="2800" spc="-50" dirty="0">
                <a:latin typeface="Times New Roman"/>
                <a:cs typeface="Times New Roman"/>
              </a:rPr>
              <a:t>algorithm </a:t>
            </a:r>
            <a:r>
              <a:rPr sz="2800" spc="-65" dirty="0">
                <a:latin typeface="Times New Roman"/>
                <a:cs typeface="Times New Roman"/>
              </a:rPr>
              <a:t>uses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0" dirty="0">
                <a:latin typeface="Times New Roman"/>
                <a:cs typeface="Times New Roman"/>
              </a:rPr>
              <a:t>predictive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table </a:t>
            </a:r>
            <a:r>
              <a:rPr sz="2800" b="1" spc="-80" dirty="0">
                <a:latin typeface="Times New Roman"/>
                <a:cs typeface="Times New Roman"/>
              </a:rPr>
              <a:t>M </a:t>
            </a:r>
            <a:r>
              <a:rPr sz="2800" spc="25" dirty="0">
                <a:latin typeface="Times New Roman"/>
                <a:cs typeface="Times New Roman"/>
              </a:rPr>
              <a:t>to  </a:t>
            </a:r>
            <a:r>
              <a:rPr sz="2800" spc="-25" dirty="0">
                <a:latin typeface="Times New Roman"/>
                <a:cs typeface="Times New Roman"/>
              </a:rPr>
              <a:t>produce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70" dirty="0">
                <a:latin typeface="Times New Roman"/>
                <a:cs typeface="Times New Roman"/>
              </a:rPr>
              <a:t>predictive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724" y="661003"/>
            <a:ext cx="9441698" cy="550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915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262626"/>
                </a:solidFill>
              </a:rPr>
              <a:t>Nonrecursive </a:t>
            </a: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5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25842" y="1999992"/>
            <a:ext cx="7051358" cy="330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100"/>
              </a:spcBef>
            </a:pP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 </a:t>
            </a: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Consider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>
                <a:latin typeface="Times New Roman"/>
                <a:cs typeface="Times New Roman"/>
              </a:rPr>
              <a:t>grammar  </a:t>
            </a:r>
            <a:endParaRPr lang="en-US" sz="2800" spc="-5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6800"/>
              </a:lnSpc>
              <a:spcBef>
                <a:spcPts val="100"/>
              </a:spcBef>
            </a:pPr>
            <a:r>
              <a:rPr sz="2800" spc="125" smtClean="0">
                <a:latin typeface="Times New Roman"/>
                <a:cs typeface="Times New Roman"/>
              </a:rPr>
              <a:t>E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TE</a:t>
            </a:r>
            <a:r>
              <a:rPr sz="2800" i="1" spc="45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12700" marR="2646680">
              <a:lnSpc>
                <a:spcPct val="126800"/>
              </a:lnSpc>
            </a:pPr>
            <a:r>
              <a:rPr sz="2800" spc="65" dirty="0">
                <a:latin typeface="Times New Roman"/>
                <a:cs typeface="Times New Roman"/>
              </a:rPr>
              <a:t>E</a:t>
            </a:r>
            <a:r>
              <a:rPr sz="2800" i="1" spc="65" dirty="0">
                <a:latin typeface="Times New Roman"/>
                <a:cs typeface="Times New Roman"/>
              </a:rPr>
              <a:t>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105" dirty="0">
                <a:latin typeface="Times New Roman"/>
                <a:cs typeface="Times New Roman"/>
              </a:rPr>
              <a:t>+TE</a:t>
            </a:r>
            <a:r>
              <a:rPr sz="2800" i="1" spc="105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spc="-130">
                <a:latin typeface="Times New Roman"/>
                <a:cs typeface="Times New Roman"/>
              </a:rPr>
              <a:t>ε  </a:t>
            </a:r>
            <a:endParaRPr lang="en-US" sz="2800" spc="-130" dirty="0" smtClean="0">
              <a:latin typeface="Times New Roman"/>
              <a:cs typeface="Times New Roman"/>
            </a:endParaRPr>
          </a:p>
          <a:p>
            <a:pPr marL="12700" marR="2646680">
              <a:lnSpc>
                <a:spcPct val="126800"/>
              </a:lnSpc>
            </a:pPr>
            <a:r>
              <a:rPr sz="2800" spc="10" smtClean="0">
                <a:latin typeface="Times New Roman"/>
                <a:cs typeface="Times New Roman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FT</a:t>
            </a:r>
            <a:r>
              <a:rPr sz="2800" i="1" spc="10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  <a:p>
            <a:pPr marL="12700" marR="2780030">
              <a:lnSpc>
                <a:spcPct val="126800"/>
              </a:lnSpc>
            </a:pP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i="1" spc="5" dirty="0">
                <a:latin typeface="Times New Roman"/>
                <a:cs typeface="Times New Roman"/>
              </a:rPr>
              <a:t>'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45" dirty="0">
                <a:latin typeface="Times New Roman"/>
                <a:cs typeface="Times New Roman"/>
              </a:rPr>
              <a:t>*FT</a:t>
            </a:r>
            <a:r>
              <a:rPr sz="2800" i="1" spc="-45" dirty="0">
                <a:latin typeface="Times New Roman"/>
                <a:cs typeface="Times New Roman"/>
              </a:rPr>
              <a:t>'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30">
                <a:latin typeface="Times New Roman"/>
                <a:cs typeface="Times New Roman"/>
              </a:rPr>
              <a:t>ε  </a:t>
            </a:r>
            <a:endParaRPr lang="en-US" sz="2800" spc="-130" dirty="0" smtClean="0">
              <a:latin typeface="Times New Roman"/>
              <a:cs typeface="Times New Roman"/>
            </a:endParaRPr>
          </a:p>
          <a:p>
            <a:pPr marL="12700" marR="2780030">
              <a:lnSpc>
                <a:spcPct val="126800"/>
              </a:lnSpc>
            </a:pPr>
            <a:r>
              <a:rPr sz="2800" spc="15" smtClean="0">
                <a:latin typeface="Times New Roman"/>
                <a:cs typeface="Times New Roman"/>
              </a:rPr>
              <a:t>F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40" dirty="0">
                <a:latin typeface="Times New Roman"/>
                <a:cs typeface="Times New Roman"/>
              </a:rPr>
              <a:t>(E)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id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991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262626"/>
                </a:solidFill>
              </a:rPr>
              <a:t>Nonrecursive </a:t>
            </a: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5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72268" y="2114292"/>
            <a:ext cx="55571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5" dirty="0">
                <a:latin typeface="Times New Roman"/>
                <a:cs typeface="Times New Roman"/>
              </a:rPr>
              <a:t>Its </a:t>
            </a:r>
            <a:r>
              <a:rPr sz="2800" spc="-75" dirty="0">
                <a:latin typeface="Times New Roman"/>
                <a:cs typeface="Times New Roman"/>
              </a:rPr>
              <a:t>Parsing </a:t>
            </a:r>
            <a:r>
              <a:rPr sz="2800" spc="-85" dirty="0">
                <a:latin typeface="Times New Roman"/>
                <a:cs typeface="Times New Roman"/>
              </a:rPr>
              <a:t>Table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is: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8" y="2932022"/>
            <a:ext cx="9052541" cy="3289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9152"/>
            <a:ext cx="3276599" cy="4312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800"/>
              </a:lnSpc>
              <a:spcBef>
                <a:spcPts val="100"/>
              </a:spcBef>
            </a:pPr>
            <a:r>
              <a:rPr spc="-95" dirty="0"/>
              <a:t>Moves </a:t>
            </a:r>
            <a:r>
              <a:rPr spc="-60" dirty="0"/>
              <a:t>made </a:t>
            </a:r>
            <a:r>
              <a:rPr spc="-125" dirty="0"/>
              <a:t>by </a:t>
            </a:r>
            <a:r>
              <a:rPr spc="-110" dirty="0"/>
              <a:t>a  </a:t>
            </a:r>
            <a:r>
              <a:rPr spc="-70" dirty="0"/>
              <a:t>predictive </a:t>
            </a:r>
            <a:r>
              <a:rPr spc="-45" dirty="0"/>
              <a:t>parser  </a:t>
            </a:r>
            <a:r>
              <a:rPr spc="25" dirty="0"/>
              <a:t>on</a:t>
            </a:r>
            <a:r>
              <a:rPr spc="-15" dirty="0"/>
              <a:t> 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5029200"/>
            <a:ext cx="2362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id </a:t>
            </a:r>
            <a:r>
              <a:rPr sz="2800" b="1" spc="270" dirty="0">
                <a:latin typeface="Times New Roman"/>
                <a:cs typeface="Times New Roman"/>
              </a:rPr>
              <a:t>+ </a:t>
            </a:r>
            <a:r>
              <a:rPr sz="2800" b="1" spc="-5" dirty="0">
                <a:latin typeface="Times New Roman"/>
                <a:cs typeface="Times New Roman"/>
              </a:rPr>
              <a:t>id </a:t>
            </a:r>
            <a:r>
              <a:rPr sz="2800" b="1" spc="-30" dirty="0">
                <a:latin typeface="Times New Roman"/>
                <a:cs typeface="Times New Roman"/>
              </a:rPr>
              <a:t>*</a:t>
            </a:r>
            <a:r>
              <a:rPr sz="2800" b="1" spc="-3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4388" y="298202"/>
            <a:ext cx="7127423" cy="6279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841" y="450669"/>
            <a:ext cx="3774759" cy="331552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6800"/>
              </a:lnSpc>
            </a:pPr>
            <a:r>
              <a:rPr sz="2800" spc="-45" dirty="0">
                <a:latin typeface="Times New Roman"/>
                <a:cs typeface="Times New Roman"/>
              </a:rPr>
              <a:t>Consider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>
                <a:latin typeface="Times New Roman"/>
                <a:cs typeface="Times New Roman"/>
              </a:rPr>
              <a:t>grammar  </a:t>
            </a:r>
            <a:endParaRPr lang="en-US" sz="2800" spc="-5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6800"/>
              </a:lnSpc>
            </a:pPr>
            <a:r>
              <a:rPr sz="2800" spc="-220" smtClean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2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aBa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15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65" dirty="0">
                <a:latin typeface="Times New Roman"/>
                <a:cs typeface="Times New Roman"/>
              </a:rPr>
              <a:t>bB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7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table </a:t>
            </a:r>
            <a:r>
              <a:rPr sz="2800" spc="-150" dirty="0">
                <a:latin typeface="Times New Roman"/>
                <a:cs typeface="Times New Roman"/>
              </a:rPr>
              <a:t>will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be: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3082" y="4109741"/>
          <a:ext cx="7756396" cy="1614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099"/>
                <a:gridCol w="1939099"/>
                <a:gridCol w="1939099"/>
                <a:gridCol w="1939099"/>
              </a:tblGrid>
              <a:tr h="533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</a:tr>
              <a:tr h="5407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20" dirty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25" dirty="0">
                          <a:latin typeface="Times New Roman"/>
                          <a:cs typeface="Times New Roman"/>
                        </a:rPr>
                        <a:t>aBa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</a:tr>
              <a:tr h="5407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30" dirty="0">
                          <a:latin typeface="Times New Roman"/>
                          <a:cs typeface="Times New Roman"/>
                        </a:rPr>
                        <a:t>ε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bB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1" y="457200"/>
            <a:ext cx="647224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5205" algn="l"/>
              </a:tabLst>
            </a:pPr>
            <a:r>
              <a:rPr sz="4800" spc="-315" dirty="0">
                <a:solidFill>
                  <a:srgbClr val="262626"/>
                </a:solidFill>
              </a:rPr>
              <a:t>T</a:t>
            </a:r>
            <a:r>
              <a:rPr sz="4800" spc="-165" dirty="0">
                <a:solidFill>
                  <a:srgbClr val="262626"/>
                </a:solidFill>
              </a:rPr>
              <a:t>ype</a:t>
            </a:r>
            <a:r>
              <a:rPr sz="4800" spc="-130" dirty="0">
                <a:solidFill>
                  <a:srgbClr val="262626"/>
                </a:solidFill>
              </a:rPr>
              <a:t>s</a:t>
            </a:r>
            <a:r>
              <a:rPr sz="4800" spc="-5" dirty="0">
                <a:solidFill>
                  <a:srgbClr val="262626"/>
                </a:solidFill>
              </a:rPr>
              <a:t> o</a:t>
            </a:r>
            <a:r>
              <a:rPr sz="4800" dirty="0">
                <a:solidFill>
                  <a:srgbClr val="262626"/>
                </a:solidFill>
              </a:rPr>
              <a:t>f	</a:t>
            </a:r>
            <a:r>
              <a:rPr sz="4800" spc="-120" dirty="0">
                <a:solidFill>
                  <a:srgbClr val="262626"/>
                </a:solidFill>
              </a:rPr>
              <a:t>P</a:t>
            </a:r>
            <a:r>
              <a:rPr sz="4800" spc="-90" dirty="0">
                <a:solidFill>
                  <a:srgbClr val="262626"/>
                </a:solidFill>
              </a:rPr>
              <a:t>arser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2" y="1905002"/>
            <a:ext cx="9626211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368300" indent="-131445">
              <a:lnSpc>
                <a:spcPct val="100000"/>
              </a:lnSpc>
              <a:spcBef>
                <a:spcPts val="1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0" dirty="0">
                <a:latin typeface="Times New Roman"/>
                <a:cs typeface="Times New Roman"/>
              </a:rPr>
              <a:t>Both top-down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5" dirty="0">
                <a:latin typeface="Times New Roman"/>
                <a:cs typeface="Times New Roman"/>
              </a:rPr>
              <a:t>bottom-up </a:t>
            </a:r>
            <a:r>
              <a:rPr sz="2800" spc="-50" dirty="0">
                <a:latin typeface="Times New Roman"/>
                <a:cs typeface="Times New Roman"/>
              </a:rPr>
              <a:t>parsers </a:t>
            </a:r>
            <a:r>
              <a:rPr sz="2800" spc="-60" dirty="0">
                <a:latin typeface="Times New Roman"/>
                <a:cs typeface="Times New Roman"/>
              </a:rPr>
              <a:t>scan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input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-55" dirty="0">
                <a:latin typeface="Times New Roman"/>
                <a:cs typeface="Times New Roman"/>
              </a:rPr>
              <a:t>left </a:t>
            </a:r>
            <a:r>
              <a:rPr sz="2800" spc="25" dirty="0">
                <a:latin typeface="Times New Roman"/>
                <a:cs typeface="Times New Roman"/>
              </a:rPr>
              <a:t>to  </a:t>
            </a:r>
            <a:r>
              <a:rPr sz="2800" spc="-50" dirty="0">
                <a:latin typeface="Times New Roman"/>
                <a:cs typeface="Times New Roman"/>
              </a:rPr>
              <a:t>right </a:t>
            </a:r>
            <a:r>
              <a:rPr sz="2800" spc="-40" dirty="0">
                <a:latin typeface="Times New Roman"/>
                <a:cs typeface="Times New Roman"/>
              </a:rPr>
              <a:t>(one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time)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667635" algn="l"/>
              </a:tabLst>
            </a:pPr>
            <a:r>
              <a:rPr sz="2800" spc="-40" dirty="0">
                <a:latin typeface="Times New Roman"/>
                <a:cs typeface="Times New Roman"/>
              </a:rPr>
              <a:t>Efficient </a:t>
            </a:r>
            <a:r>
              <a:rPr sz="2800" spc="-20" dirty="0">
                <a:latin typeface="Times New Roman"/>
                <a:cs typeface="Times New Roman"/>
              </a:rPr>
              <a:t>top-down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5" dirty="0">
                <a:latin typeface="Times New Roman"/>
                <a:cs typeface="Times New Roman"/>
              </a:rPr>
              <a:t>bottom-up </a:t>
            </a:r>
            <a:r>
              <a:rPr sz="2800" spc="-50" dirty="0">
                <a:latin typeface="Times New Roman"/>
                <a:cs typeface="Times New Roman"/>
              </a:rPr>
              <a:t>parsers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85" dirty="0">
                <a:latin typeface="Times New Roman"/>
                <a:cs typeface="Times New Roman"/>
              </a:rPr>
              <a:t>only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45" dirty="0">
                <a:latin typeface="Times New Roman"/>
                <a:cs typeface="Times New Roman"/>
              </a:rPr>
              <a:t>implemented 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sub-classes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40" dirty="0">
                <a:latin typeface="Times New Roman"/>
                <a:cs typeface="Times New Roman"/>
              </a:rPr>
              <a:t>context-free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grammars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" y="237743"/>
            <a:ext cx="10550462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580" y="6382493"/>
                </a:moveTo>
                <a:lnTo>
                  <a:pt x="0" y="6382493"/>
                </a:lnTo>
                <a:lnTo>
                  <a:pt x="0" y="0"/>
                </a:lnTo>
                <a:lnTo>
                  <a:pt x="11722580" y="0"/>
                </a:lnTo>
                <a:lnTo>
                  <a:pt x="11722580" y="6382493"/>
                </a:lnTo>
                <a:close/>
              </a:path>
            </a:pathLst>
          </a:custGeom>
          <a:solidFill>
            <a:srgbClr val="E6D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382" y="370144"/>
          <a:ext cx="10303001" cy="6444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62"/>
                <a:gridCol w="2798635"/>
                <a:gridCol w="2152269"/>
                <a:gridCol w="3445574"/>
                <a:gridCol w="953261"/>
              </a:tblGrid>
              <a:tr h="477956">
                <a:tc gridSpan="5">
                  <a:txBody>
                    <a:bodyPr/>
                    <a:lstStyle/>
                    <a:p>
                      <a:pPr marL="963294" indent="-157480">
                        <a:lnSpc>
                          <a:spcPts val="3130"/>
                        </a:lnSpc>
                        <a:buClr>
                          <a:srgbClr val="262626"/>
                        </a:buClr>
                        <a:buChar char="◦"/>
                        <a:tabLst>
                          <a:tab pos="963930" algn="l"/>
                        </a:tabLst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Given </a:t>
                      </a: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sz="2800" i="1" spc="-385" dirty="0">
                          <a:latin typeface="Times New Roman"/>
                          <a:cs typeface="Times New Roman"/>
                        </a:rPr>
                        <a:t>w </a:t>
                      </a:r>
                      <a:r>
                        <a:rPr sz="2800" spc="28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8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abba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solidFill>
                      <a:srgbClr val="E6D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8148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Stack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58C8C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90" dirty="0">
                          <a:latin typeface="Times New Roman"/>
                          <a:cs typeface="Times New Roman"/>
                        </a:rPr>
                        <a:t>$S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abba$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800" spc="-220" dirty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25" dirty="0">
                          <a:latin typeface="Times New Roman"/>
                          <a:cs typeface="Times New Roman"/>
                        </a:rPr>
                        <a:t>aBa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35" dirty="0">
                          <a:latin typeface="Times New Roman"/>
                          <a:cs typeface="Times New Roman"/>
                        </a:rPr>
                        <a:t>$aBa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abba$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40" dirty="0">
                          <a:latin typeface="Times New Roman"/>
                          <a:cs typeface="Times New Roman"/>
                        </a:rPr>
                        <a:t>$aB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bba$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bB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$aBb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55" dirty="0">
                          <a:latin typeface="Times New Roman"/>
                          <a:cs typeface="Times New Roman"/>
                        </a:rPr>
                        <a:t>bba$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40" dirty="0">
                          <a:latin typeface="Times New Roman"/>
                          <a:cs typeface="Times New Roman"/>
                        </a:rPr>
                        <a:t>$aB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80" dirty="0">
                          <a:latin typeface="Times New Roman"/>
                          <a:cs typeface="Times New Roman"/>
                        </a:rPr>
                        <a:t>ba$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bB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$aBb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80" dirty="0">
                          <a:latin typeface="Times New Roman"/>
                          <a:cs typeface="Times New Roman"/>
                        </a:rPr>
                        <a:t>ba$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40" dirty="0">
                          <a:latin typeface="Times New Roman"/>
                          <a:cs typeface="Times New Roman"/>
                        </a:rPr>
                        <a:t>$aB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35" dirty="0">
                          <a:latin typeface="Times New Roman"/>
                          <a:cs typeface="Times New Roman"/>
                        </a:rPr>
                        <a:t>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28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30" dirty="0">
                          <a:latin typeface="Times New Roman"/>
                          <a:cs typeface="Times New Roman"/>
                        </a:rPr>
                        <a:t>ε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5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35" dirty="0">
                          <a:latin typeface="Times New Roman"/>
                          <a:cs typeface="Times New Roman"/>
                        </a:rPr>
                        <a:t>$a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35" dirty="0">
                          <a:latin typeface="Times New Roman"/>
                          <a:cs typeface="Times New Roman"/>
                        </a:rPr>
                        <a:t>a$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  <a:tr h="9550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$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760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Accept; 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Successful  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completion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DA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B w="9525">
                      <a:solidFill>
                        <a:srgbClr val="3F3F3F"/>
                      </a:solidFill>
                      <a:prstDash val="solid"/>
                    </a:lnB>
                    <a:solidFill>
                      <a:srgbClr val="E6DF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842" y="424909"/>
            <a:ext cx="5222558" cy="3313728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25" dirty="0">
                <a:latin typeface="Times New Roman"/>
                <a:cs typeface="Times New Roman"/>
              </a:rPr>
              <a:t>Output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10" dirty="0"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22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4" dirty="0">
                <a:latin typeface="Times New Roman"/>
                <a:cs typeface="Times New Roman"/>
              </a:rPr>
              <a:t>aBa, </a:t>
            </a:r>
            <a:r>
              <a:rPr sz="2800" spc="-15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30" dirty="0">
                <a:latin typeface="Times New Roman"/>
                <a:cs typeface="Times New Roman"/>
              </a:rPr>
              <a:t>bB, </a:t>
            </a:r>
            <a:r>
              <a:rPr sz="2800" spc="-15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30" dirty="0">
                <a:latin typeface="Times New Roman"/>
                <a:cs typeface="Times New Roman"/>
              </a:rPr>
              <a:t>bB, </a:t>
            </a:r>
            <a:r>
              <a:rPr sz="2800" spc="-150" dirty="0">
                <a:latin typeface="Times New Roman"/>
                <a:cs typeface="Times New Roman"/>
              </a:rPr>
              <a:t>B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ε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20" dirty="0">
                <a:latin typeface="Times New Roman"/>
                <a:cs typeface="Times New Roman"/>
              </a:rPr>
              <a:t>So,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spc="-10" dirty="0">
                <a:latin typeface="Times New Roman"/>
                <a:cs typeface="Times New Roman"/>
              </a:rPr>
              <a:t>leftmost </a:t>
            </a:r>
            <a:r>
              <a:rPr sz="2800" b="1" spc="-55" dirty="0">
                <a:latin typeface="Times New Roman"/>
                <a:cs typeface="Times New Roman"/>
              </a:rPr>
              <a:t>derivation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22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0" dirty="0">
                <a:latin typeface="AoyagiKouzanFontT"/>
                <a:cs typeface="AoyagiKouzanFontT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aBa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0" dirty="0">
                <a:latin typeface="AoyagiKouzanFontT"/>
                <a:cs typeface="AoyagiKouzanFontT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abBa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0" dirty="0">
                <a:latin typeface="AoyagiKouzanFontT"/>
                <a:cs typeface="AoyagiKouzanFontT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abbBa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715" dirty="0">
                <a:latin typeface="AoyagiKouzanFontT"/>
                <a:cs typeface="AoyagiKouzanFontT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abba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75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spc="-35" dirty="0">
                <a:latin typeface="Times New Roman"/>
                <a:cs typeface="Times New Roman"/>
              </a:rPr>
              <a:t>parse </a:t>
            </a:r>
            <a:r>
              <a:rPr sz="2800" b="1" spc="-50" dirty="0">
                <a:latin typeface="Times New Roman"/>
                <a:cs typeface="Times New Roman"/>
              </a:rPr>
              <a:t>tree </a:t>
            </a:r>
            <a:r>
              <a:rPr sz="2800" b="1" spc="-40" dirty="0">
                <a:latin typeface="Times New Roman"/>
                <a:cs typeface="Times New Roman"/>
              </a:rPr>
              <a:t>will</a:t>
            </a:r>
            <a:r>
              <a:rPr sz="2800" b="1" spc="125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be: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86600" y="685800"/>
            <a:ext cx="2318417" cy="5507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6172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rgbClr val="262626"/>
                </a:solidFill>
              </a:rPr>
              <a:t>LL(1)</a:t>
            </a:r>
            <a:r>
              <a:rPr sz="4800" spc="-70" dirty="0">
                <a:solidFill>
                  <a:srgbClr val="262626"/>
                </a:solidFill>
              </a:rPr>
              <a:t> </a:t>
            </a:r>
            <a:r>
              <a:rPr sz="4800" spc="-45" dirty="0">
                <a:solidFill>
                  <a:srgbClr val="262626"/>
                </a:solidFill>
              </a:rPr>
              <a:t>Grammars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72268" y="1999992"/>
            <a:ext cx="9290931" cy="239809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75" dirty="0">
                <a:latin typeface="Times New Roman"/>
                <a:cs typeface="Times New Roman"/>
              </a:rPr>
              <a:t>No </a:t>
            </a:r>
            <a:r>
              <a:rPr sz="2800" spc="-60" dirty="0">
                <a:latin typeface="Times New Roman"/>
                <a:cs typeface="Times New Roman"/>
              </a:rPr>
              <a:t>ambiguous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65" dirty="0">
                <a:latin typeface="Times New Roman"/>
                <a:cs typeface="Times New Roman"/>
              </a:rPr>
              <a:t>left-recursive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LL(1)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There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75" dirty="0">
                <a:latin typeface="Times New Roman"/>
                <a:cs typeface="Times New Roman"/>
              </a:rPr>
              <a:t>general </a:t>
            </a:r>
            <a:r>
              <a:rPr sz="2800" spc="-50" dirty="0">
                <a:latin typeface="Times New Roman"/>
                <a:cs typeface="Times New Roman"/>
              </a:rPr>
              <a:t>rules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75" dirty="0">
                <a:latin typeface="Times New Roman"/>
                <a:cs typeface="Times New Roman"/>
              </a:rPr>
              <a:t>which </a:t>
            </a:r>
            <a:r>
              <a:rPr sz="2800" spc="-60" dirty="0">
                <a:latin typeface="Times New Roman"/>
                <a:cs typeface="Times New Roman"/>
              </a:rPr>
              <a:t>multiple-defined </a:t>
            </a:r>
            <a:r>
              <a:rPr sz="2800" spc="-50" dirty="0">
                <a:latin typeface="Times New Roman"/>
                <a:cs typeface="Times New Roman"/>
              </a:rPr>
              <a:t>entries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30" dirty="0">
                <a:latin typeface="Times New Roman"/>
                <a:cs typeface="Times New Roman"/>
              </a:rPr>
              <a:t>be  </a:t>
            </a:r>
            <a:r>
              <a:rPr sz="2800" spc="-60" dirty="0">
                <a:latin typeface="Times New Roman"/>
                <a:cs typeface="Times New Roman"/>
              </a:rPr>
              <a:t>made </a:t>
            </a:r>
            <a:r>
              <a:rPr sz="2800" spc="-90" dirty="0">
                <a:latin typeface="Times New Roman"/>
                <a:cs typeface="Times New Roman"/>
              </a:rPr>
              <a:t>single-valued </a:t>
            </a:r>
            <a:r>
              <a:rPr sz="2800" spc="-35" dirty="0">
                <a:latin typeface="Times New Roman"/>
                <a:cs typeface="Times New Roman"/>
              </a:rPr>
              <a:t>without </a:t>
            </a:r>
            <a:r>
              <a:rPr sz="2800" spc="-65" dirty="0">
                <a:latin typeface="Times New Roman"/>
                <a:cs typeface="Times New Roman"/>
              </a:rPr>
              <a:t>affecting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language </a:t>
            </a:r>
            <a:r>
              <a:rPr sz="2800" spc="-55" dirty="0">
                <a:latin typeface="Times New Roman"/>
                <a:cs typeface="Times New Roman"/>
              </a:rPr>
              <a:t>recognized </a:t>
            </a:r>
            <a:r>
              <a:rPr sz="2800" spc="-125" dirty="0">
                <a:latin typeface="Times New Roman"/>
                <a:cs typeface="Times New Roman"/>
              </a:rPr>
              <a:t>by </a:t>
            </a:r>
            <a:r>
              <a:rPr sz="2800" spc="-110" dirty="0">
                <a:latin typeface="Times New Roman"/>
                <a:cs typeface="Times New Roman"/>
              </a:rPr>
              <a:t>a  </a:t>
            </a:r>
            <a:r>
              <a:rPr sz="2800" spc="-80" dirty="0">
                <a:latin typeface="Times New Roman"/>
                <a:cs typeface="Times New Roman"/>
              </a:rPr>
              <a:t>grammar(i.e. 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spc="-75" dirty="0">
                <a:latin typeface="Times New Roman"/>
                <a:cs typeface="Times New Roman"/>
              </a:rPr>
              <a:t>general </a:t>
            </a:r>
            <a:r>
              <a:rPr sz="2800" spc="-50" dirty="0">
                <a:latin typeface="Times New Roman"/>
                <a:cs typeface="Times New Roman"/>
              </a:rPr>
              <a:t>rules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convert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25" dirty="0">
                <a:latin typeface="Times New Roman"/>
                <a:cs typeface="Times New Roman"/>
              </a:rPr>
              <a:t>non </a:t>
            </a:r>
            <a:r>
              <a:rPr sz="2800" spc="-114" dirty="0">
                <a:latin typeface="Times New Roman"/>
                <a:cs typeface="Times New Roman"/>
              </a:rPr>
              <a:t>LL(1)  </a:t>
            </a:r>
            <a:r>
              <a:rPr sz="2800" spc="-55" dirty="0">
                <a:latin typeface="Times New Roman"/>
                <a:cs typeface="Times New Roman"/>
              </a:rPr>
              <a:t>grammar </a:t>
            </a:r>
            <a:r>
              <a:rPr sz="2800" spc="-15" dirty="0">
                <a:latin typeface="Times New Roman"/>
                <a:cs typeface="Times New Roman"/>
              </a:rPr>
              <a:t>into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14" dirty="0">
                <a:latin typeface="Times New Roman"/>
                <a:cs typeface="Times New Roman"/>
              </a:rPr>
              <a:t>LL(1)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grammar)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610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0575" algn="l"/>
              </a:tabLst>
            </a:pPr>
            <a:r>
              <a:rPr sz="4800" spc="-40" dirty="0">
                <a:solidFill>
                  <a:srgbClr val="262626"/>
                </a:solidFill>
              </a:rPr>
              <a:t>Properties</a:t>
            </a:r>
            <a:r>
              <a:rPr sz="4800" spc="10" dirty="0">
                <a:solidFill>
                  <a:srgbClr val="262626"/>
                </a:solidFill>
              </a:rPr>
              <a:t> </a:t>
            </a:r>
            <a:r>
              <a:rPr sz="4800" spc="-5" dirty="0">
                <a:solidFill>
                  <a:srgbClr val="262626"/>
                </a:solidFill>
              </a:rPr>
              <a:t>of	</a:t>
            </a:r>
            <a:r>
              <a:rPr sz="4800" spc="-195" dirty="0">
                <a:solidFill>
                  <a:srgbClr val="262626"/>
                </a:solidFill>
              </a:rPr>
              <a:t>LL(1)</a:t>
            </a:r>
            <a:r>
              <a:rPr sz="4800" spc="-65" dirty="0">
                <a:solidFill>
                  <a:srgbClr val="262626"/>
                </a:solidFill>
              </a:rPr>
              <a:t> </a:t>
            </a:r>
            <a:r>
              <a:rPr sz="4800" spc="-35" dirty="0">
                <a:solidFill>
                  <a:srgbClr val="262626"/>
                </a:solidFill>
              </a:rPr>
              <a:t>Grammar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9753600" cy="403700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</a:tabLst>
            </a:pPr>
            <a:r>
              <a:rPr sz="2800" spc="75" dirty="0">
                <a:latin typeface="Times New Roman"/>
                <a:cs typeface="Times New Roman"/>
              </a:rPr>
              <a:t>No </a:t>
            </a:r>
            <a:r>
              <a:rPr sz="2800" spc="-90" dirty="0">
                <a:latin typeface="Times New Roman"/>
                <a:cs typeface="Times New Roman"/>
              </a:rPr>
              <a:t>Ambiguity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75" dirty="0">
                <a:latin typeface="Times New Roman"/>
                <a:cs typeface="Times New Roman"/>
              </a:rPr>
              <a:t>No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Recursion</a:t>
            </a:r>
            <a:endParaRPr sz="2800">
              <a:latin typeface="Times New Roman"/>
              <a:cs typeface="Times New Roman"/>
            </a:endParaRPr>
          </a:p>
          <a:p>
            <a:pPr marL="194945" marR="18224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95580" algn="l"/>
                <a:tab pos="3750945" algn="l"/>
                <a:tab pos="6665595" algn="l"/>
              </a:tabLst>
            </a:pP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-110" dirty="0">
                <a:latin typeface="Times New Roman"/>
                <a:cs typeface="Times New Roman"/>
              </a:rPr>
              <a:t>any </a:t>
            </a:r>
            <a:r>
              <a:rPr sz="2800" spc="-114" dirty="0">
                <a:latin typeface="Times New Roman"/>
                <a:cs typeface="Times New Roman"/>
              </a:rPr>
              <a:t>LL(1)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grammar,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25" dirty="0">
                <a:latin typeface="Times New Roman"/>
                <a:cs typeface="Times New Roman"/>
              </a:rPr>
              <a:t>there </a:t>
            </a:r>
            <a:r>
              <a:rPr sz="2800" spc="-80" dirty="0">
                <a:latin typeface="Times New Roman"/>
                <a:cs typeface="Times New Roman"/>
              </a:rPr>
              <a:t>exists </a:t>
            </a:r>
            <a:r>
              <a:rPr sz="2800" spc="-110" dirty="0">
                <a:latin typeface="Times New Roman"/>
                <a:cs typeface="Times New Roman"/>
              </a:rPr>
              <a:t>a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rule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15" dirty="0">
                <a:latin typeface="Times New Roman"/>
                <a:cs typeface="Times New Roman"/>
              </a:rPr>
              <a:t>form </a:t>
            </a: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835" dirty="0">
                <a:latin typeface="Times New Roman"/>
                <a:cs typeface="Times New Roman"/>
              </a:rPr>
              <a:t>|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90" dirty="0">
                <a:latin typeface="Times New Roman"/>
                <a:cs typeface="Times New Roman"/>
              </a:rPr>
              <a:t>,  </a:t>
            </a:r>
            <a:r>
              <a:rPr sz="2800" spc="-60" dirty="0">
                <a:latin typeface="Times New Roman"/>
                <a:cs typeface="Times New Roman"/>
              </a:rPr>
              <a:t>where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45" dirty="0">
                <a:latin typeface="Times New Roman"/>
                <a:cs typeface="Times New Roman"/>
              </a:rPr>
              <a:t>distinct,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  <a:tab pos="3361690" algn="l"/>
              </a:tabLst>
            </a:pP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110" dirty="0">
                <a:latin typeface="Times New Roman"/>
                <a:cs typeface="Times New Roman"/>
              </a:rPr>
              <a:t>any </a:t>
            </a:r>
            <a:r>
              <a:rPr sz="2800" spc="-45" dirty="0">
                <a:latin typeface="Times New Roman"/>
                <a:cs typeface="Times New Roman"/>
              </a:rPr>
              <a:t>terminal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i="1" spc="-180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i="1" spc="-26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AoyagiKouzanFontT"/>
                <a:cs typeface="AoyagiKouzanFontT"/>
              </a:rPr>
              <a:t>∈ </a:t>
            </a:r>
            <a:r>
              <a:rPr sz="2800" spc="-80" dirty="0">
                <a:latin typeface="Times New Roman"/>
                <a:cs typeface="Times New Roman"/>
              </a:rPr>
              <a:t>FIRST(α)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i="1" spc="-26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AoyagiKouzanFontT"/>
                <a:cs typeface="AoyagiKouzanFontT"/>
              </a:rPr>
              <a:t>∉</a:t>
            </a:r>
            <a:r>
              <a:rPr sz="2800" spc="-750" dirty="0">
                <a:latin typeface="AoyagiKouzanFontT"/>
                <a:cs typeface="AoyagiKouzanFontT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FIRST(β)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90" dirty="0">
                <a:latin typeface="Times New Roman"/>
                <a:cs typeface="Times New Roman"/>
              </a:rPr>
              <a:t>vice-versa</a:t>
            </a:r>
            <a:endParaRPr sz="280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Either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105" dirty="0">
                <a:latin typeface="AoyagiKouzanFontT"/>
                <a:cs typeface="AoyagiKouzanFontT"/>
              </a:rPr>
              <a:t>⇒</a:t>
            </a:r>
            <a:r>
              <a:rPr sz="2800" spc="-105" dirty="0">
                <a:latin typeface="Times New Roman"/>
                <a:cs typeface="Times New Roman"/>
              </a:rPr>
              <a:t>*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105" dirty="0">
                <a:latin typeface="AoyagiKouzanFontT"/>
                <a:cs typeface="AoyagiKouzanFontT"/>
              </a:rPr>
              <a:t>⇒</a:t>
            </a:r>
            <a:r>
              <a:rPr sz="2800" spc="-105" dirty="0">
                <a:latin typeface="Times New Roman"/>
                <a:cs typeface="Times New Roman"/>
              </a:rPr>
              <a:t>* </a:t>
            </a:r>
            <a:r>
              <a:rPr sz="2800" spc="-130" dirty="0">
                <a:latin typeface="Times New Roman"/>
                <a:cs typeface="Times New Roman"/>
              </a:rPr>
              <a:t>ε </a:t>
            </a:r>
            <a:r>
              <a:rPr sz="2800" spc="-35" dirty="0">
                <a:latin typeface="Times New Roman"/>
                <a:cs typeface="Times New Roman"/>
              </a:rPr>
              <a:t>(or </a:t>
            </a:r>
            <a:r>
              <a:rPr sz="2800" spc="-50" dirty="0">
                <a:latin typeface="Times New Roman"/>
                <a:cs typeface="Times New Roman"/>
              </a:rPr>
              <a:t>neither), </a:t>
            </a:r>
            <a:r>
              <a:rPr sz="2800" spc="5" dirty="0">
                <a:latin typeface="Times New Roman"/>
                <a:cs typeface="Times New Roman"/>
              </a:rPr>
              <a:t>but </a:t>
            </a:r>
            <a:r>
              <a:rPr sz="2800" spc="25" dirty="0">
                <a:latin typeface="Times New Roman"/>
                <a:cs typeface="Times New Roman"/>
              </a:rPr>
              <a:t>not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both</a:t>
            </a:r>
            <a:endParaRPr sz="2800">
              <a:latin typeface="Times New Roman"/>
              <a:cs typeface="Times New Roman"/>
            </a:endParaRPr>
          </a:p>
          <a:p>
            <a:pPr marL="12700" marR="32956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45440" algn="l"/>
                <a:tab pos="720725" algn="l"/>
                <a:tab pos="523240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105" dirty="0">
                <a:latin typeface="AoyagiKouzanFontT"/>
                <a:cs typeface="AoyagiKouzanFontT"/>
              </a:rPr>
              <a:t>⇒</a:t>
            </a:r>
            <a:r>
              <a:rPr sz="2800" spc="-105" dirty="0">
                <a:latin typeface="Times New Roman"/>
                <a:cs typeface="Times New Roman"/>
              </a:rPr>
              <a:t>* </a:t>
            </a:r>
            <a:r>
              <a:rPr sz="2800" spc="-114" dirty="0">
                <a:latin typeface="Times New Roman"/>
                <a:cs typeface="Times New Roman"/>
              </a:rPr>
              <a:t>ε,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30" dirty="0">
                <a:latin typeface="Times New Roman"/>
                <a:cs typeface="Times New Roman"/>
              </a:rPr>
              <a:t>does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80" dirty="0">
                <a:latin typeface="Times New Roman"/>
                <a:cs typeface="Times New Roman"/>
              </a:rPr>
              <a:t>derive </a:t>
            </a:r>
            <a:r>
              <a:rPr sz="2800" spc="-110" dirty="0">
                <a:latin typeface="Times New Roman"/>
                <a:cs typeface="Times New Roman"/>
              </a:rPr>
              <a:t>any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65" dirty="0">
                <a:latin typeface="Times New Roman"/>
                <a:cs typeface="Times New Roman"/>
              </a:rPr>
              <a:t>beginning with </a:t>
            </a:r>
            <a:r>
              <a:rPr sz="2800" spc="-110" dirty="0">
                <a:latin typeface="Times New Roman"/>
                <a:cs typeface="Times New Roman"/>
              </a:rPr>
              <a:t>a 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75" dirty="0">
                <a:latin typeface="Times New Roman"/>
                <a:cs typeface="Times New Roman"/>
              </a:rPr>
              <a:t>FOLLOW(A);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likewise,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114" dirty="0">
                <a:latin typeface="Times New Roman"/>
                <a:cs typeface="Times New Roman"/>
              </a:rPr>
              <a:t>α </a:t>
            </a:r>
            <a:r>
              <a:rPr sz="2800" spc="-105" dirty="0">
                <a:latin typeface="AoyagiKouzanFontT"/>
                <a:cs typeface="AoyagiKouzanFontT"/>
              </a:rPr>
              <a:t>⇒</a:t>
            </a:r>
            <a:r>
              <a:rPr sz="2800" spc="-105" dirty="0">
                <a:latin typeface="Times New Roman"/>
                <a:cs typeface="Times New Roman"/>
              </a:rPr>
              <a:t>* </a:t>
            </a:r>
            <a:r>
              <a:rPr sz="2800" spc="-114" dirty="0">
                <a:latin typeface="Times New Roman"/>
                <a:cs typeface="Times New Roman"/>
              </a:rPr>
              <a:t>ε,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50" dirty="0">
                <a:latin typeface="Times New Roman"/>
                <a:cs typeface="Times New Roman"/>
              </a:rPr>
              <a:t>β </a:t>
            </a:r>
            <a:r>
              <a:rPr sz="2800" spc="-30" dirty="0">
                <a:latin typeface="Times New Roman"/>
                <a:cs typeface="Times New Roman"/>
              </a:rPr>
              <a:t>does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80" dirty="0">
                <a:latin typeface="Times New Roman"/>
                <a:cs typeface="Times New Roman"/>
              </a:rPr>
              <a:t>derive  </a:t>
            </a:r>
            <a:r>
              <a:rPr sz="2800" spc="-110" dirty="0">
                <a:latin typeface="Times New Roman"/>
                <a:cs typeface="Times New Roman"/>
              </a:rPr>
              <a:t>any </a:t>
            </a:r>
            <a:r>
              <a:rPr sz="2800" spc="-55" dirty="0">
                <a:latin typeface="Times New Roman"/>
                <a:cs typeface="Times New Roman"/>
              </a:rPr>
              <a:t>string </a:t>
            </a:r>
            <a:r>
              <a:rPr sz="2800" spc="-65" dirty="0">
                <a:latin typeface="Times New Roman"/>
                <a:cs typeface="Times New Roman"/>
              </a:rPr>
              <a:t>beginning with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55" dirty="0">
                <a:latin typeface="Times New Roman"/>
                <a:cs typeface="Times New Roman"/>
              </a:rPr>
              <a:t>in</a:t>
            </a:r>
            <a:r>
              <a:rPr sz="2800" spc="41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FOLLOW(A)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71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rgbClr val="262626"/>
                </a:solidFill>
              </a:rPr>
              <a:t>LL(1)</a:t>
            </a:r>
            <a:r>
              <a:rPr sz="4800" spc="-70" dirty="0">
                <a:solidFill>
                  <a:srgbClr val="262626"/>
                </a:solidFill>
              </a:rPr>
              <a:t> </a:t>
            </a:r>
            <a:r>
              <a:rPr sz="4800" spc="-45" dirty="0">
                <a:solidFill>
                  <a:srgbClr val="262626"/>
                </a:solidFill>
              </a:rPr>
              <a:t>Grammars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08140" y="2314120"/>
            <a:ext cx="9956499" cy="368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9448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0395" algn="l"/>
              </a:tabLst>
            </a:pPr>
            <a:r>
              <a:rPr sz="4800" spc="70" dirty="0">
                <a:solidFill>
                  <a:srgbClr val="262626"/>
                </a:solidFill>
              </a:rPr>
              <a:t>Error</a:t>
            </a:r>
            <a:r>
              <a:rPr sz="4800" spc="5" dirty="0">
                <a:solidFill>
                  <a:srgbClr val="262626"/>
                </a:solidFill>
              </a:rPr>
              <a:t> </a:t>
            </a:r>
            <a:r>
              <a:rPr sz="4800" spc="-160" dirty="0">
                <a:solidFill>
                  <a:srgbClr val="262626"/>
                </a:solidFill>
              </a:rPr>
              <a:t>Recovery</a:t>
            </a:r>
            <a:r>
              <a:rPr sz="4800" spc="10" dirty="0">
                <a:solidFill>
                  <a:srgbClr val="262626"/>
                </a:solidFill>
              </a:rPr>
              <a:t> </a:t>
            </a:r>
            <a:r>
              <a:rPr sz="4800" spc="-95" dirty="0">
                <a:solidFill>
                  <a:srgbClr val="262626"/>
                </a:solidFill>
              </a:rPr>
              <a:t>in	</a:t>
            </a:r>
            <a:r>
              <a:rPr sz="4800" spc="-114" dirty="0">
                <a:solidFill>
                  <a:srgbClr val="262626"/>
                </a:solidFill>
              </a:rPr>
              <a:t>Predictive</a:t>
            </a:r>
            <a:r>
              <a:rPr sz="4800" spc="-30" dirty="0">
                <a:solidFill>
                  <a:srgbClr val="262626"/>
                </a:solidFill>
              </a:rPr>
              <a:t> </a:t>
            </a:r>
            <a:r>
              <a:rPr sz="4800" spc="-130" dirty="0">
                <a:solidFill>
                  <a:srgbClr val="262626"/>
                </a:solidFill>
              </a:rPr>
              <a:t>Parsing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72269" y="2050791"/>
            <a:ext cx="8749094" cy="32213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6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5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135" dirty="0">
                <a:latin typeface="Times New Roman"/>
                <a:cs typeface="Times New Roman"/>
              </a:rPr>
              <a:t>may </a:t>
            </a:r>
            <a:r>
              <a:rPr sz="2800" spc="-35" dirty="0">
                <a:latin typeface="Times New Roman"/>
                <a:cs typeface="Times New Roman"/>
              </a:rPr>
              <a:t>occur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0" dirty="0">
                <a:latin typeface="Times New Roman"/>
                <a:cs typeface="Times New Roman"/>
              </a:rPr>
              <a:t>predictive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40" dirty="0">
                <a:latin typeface="Times New Roman"/>
                <a:cs typeface="Times New Roman"/>
              </a:rPr>
              <a:t>due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85" dirty="0">
                <a:latin typeface="Times New Roman"/>
                <a:cs typeface="Times New Roman"/>
              </a:rPr>
              <a:t>following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reasons</a:t>
            </a:r>
            <a:endParaRPr sz="2800">
              <a:latin typeface="Times New Roman"/>
              <a:cs typeface="Times New Roman"/>
            </a:endParaRPr>
          </a:p>
          <a:p>
            <a:pPr marL="417830" marR="12700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  <a:tab pos="793750" algn="l"/>
                <a:tab pos="558609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stack </a:t>
            </a:r>
            <a:r>
              <a:rPr sz="2800" spc="-30" dirty="0">
                <a:latin typeface="Times New Roman"/>
                <a:cs typeface="Times New Roman"/>
              </a:rPr>
              <a:t>does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40" dirty="0">
                <a:latin typeface="Times New Roman"/>
                <a:cs typeface="Times New Roman"/>
              </a:rPr>
              <a:t>match </a:t>
            </a:r>
            <a:r>
              <a:rPr sz="2800" spc="-65" dirty="0">
                <a:latin typeface="Times New Roman"/>
                <a:cs typeface="Times New Roman"/>
              </a:rPr>
              <a:t>with 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current input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symbol</a:t>
            </a:r>
            <a:endParaRPr sz="2800">
              <a:latin typeface="Times New Roman"/>
              <a:cs typeface="Times New Roman"/>
            </a:endParaRPr>
          </a:p>
          <a:p>
            <a:pPr marL="417830" marR="713740" lvl="1" indent="-1441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18465" algn="l"/>
                <a:tab pos="793750" algn="l"/>
                <a:tab pos="2300605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top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stack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25" dirty="0">
                <a:latin typeface="Times New Roman"/>
                <a:cs typeface="Times New Roman"/>
              </a:rPr>
              <a:t>non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45" dirty="0">
                <a:latin typeface="Times New Roman"/>
                <a:cs typeface="Times New Roman"/>
              </a:rPr>
              <a:t>terminal </a:t>
            </a:r>
            <a:r>
              <a:rPr sz="2800" spc="-110" dirty="0">
                <a:latin typeface="Times New Roman"/>
                <a:cs typeface="Times New Roman"/>
              </a:rPr>
              <a:t>A,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current input  </a:t>
            </a:r>
            <a:r>
              <a:rPr sz="2800" spc="-75" dirty="0">
                <a:latin typeface="Times New Roman"/>
                <a:cs typeface="Times New Roman"/>
              </a:rPr>
              <a:t>symbol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i="1" spc="-180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,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0" dirty="0">
                <a:latin typeface="Times New Roman"/>
                <a:cs typeface="Times New Roman"/>
              </a:rPr>
              <a:t>entry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40" dirty="0">
                <a:latin typeface="Times New Roman"/>
                <a:cs typeface="Times New Roman"/>
              </a:rPr>
              <a:t>M[A, </a:t>
            </a:r>
            <a:r>
              <a:rPr sz="2800" i="1" spc="-225" dirty="0">
                <a:latin typeface="Times New Roman"/>
                <a:cs typeface="Times New Roman"/>
              </a:rPr>
              <a:t>a</a:t>
            </a:r>
            <a:r>
              <a:rPr sz="2800" spc="-225" dirty="0">
                <a:latin typeface="Times New Roman"/>
                <a:cs typeface="Times New Roman"/>
              </a:rPr>
              <a:t>]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65" dirty="0">
                <a:latin typeface="Times New Roman"/>
                <a:cs typeface="Times New Roman"/>
              </a:rPr>
              <a:t>parsing </a:t>
            </a:r>
            <a:r>
              <a:rPr sz="2800" spc="-55" dirty="0">
                <a:latin typeface="Times New Roman"/>
                <a:cs typeface="Times New Roman"/>
              </a:rPr>
              <a:t>table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empty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28600"/>
            <a:ext cx="9677400" cy="45781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68910" indent="-156845" algn="just">
              <a:lnSpc>
                <a:spcPct val="100000"/>
              </a:lnSpc>
              <a:spcBef>
                <a:spcPts val="600"/>
              </a:spcBef>
              <a:buClr>
                <a:srgbClr val="262626"/>
              </a:buClr>
              <a:buChar char="◦"/>
              <a:tabLst>
                <a:tab pos="169545" algn="l"/>
              </a:tabLst>
            </a:pPr>
            <a:r>
              <a:rPr sz="2800" b="1" spc="-100" dirty="0">
                <a:latin typeface="Times New Roman"/>
                <a:cs typeface="Times New Roman"/>
              </a:rPr>
              <a:t>What </a:t>
            </a:r>
            <a:r>
              <a:rPr sz="2800" b="1" dirty="0">
                <a:latin typeface="Times New Roman"/>
                <a:cs typeface="Times New Roman"/>
              </a:rPr>
              <a:t>should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spc="-80" dirty="0">
                <a:latin typeface="Times New Roman"/>
                <a:cs typeface="Times New Roman"/>
              </a:rPr>
              <a:t>parser </a:t>
            </a:r>
            <a:r>
              <a:rPr sz="2800" b="1" spc="20" dirty="0">
                <a:latin typeface="Times New Roman"/>
                <a:cs typeface="Times New Roman"/>
              </a:rPr>
              <a:t>do </a:t>
            </a:r>
            <a:r>
              <a:rPr sz="2800" b="1" spc="-5" dirty="0">
                <a:latin typeface="Times New Roman"/>
                <a:cs typeface="Times New Roman"/>
              </a:rPr>
              <a:t>in </a:t>
            </a:r>
            <a:r>
              <a:rPr sz="2800" b="1" spc="-35" dirty="0">
                <a:latin typeface="Times New Roman"/>
                <a:cs typeface="Times New Roman"/>
              </a:rPr>
              <a:t>an </a:t>
            </a:r>
            <a:r>
              <a:rPr sz="2800" b="1" spc="-125" dirty="0">
                <a:latin typeface="Times New Roman"/>
                <a:cs typeface="Times New Roman"/>
              </a:rPr>
              <a:t>error</a:t>
            </a:r>
            <a:r>
              <a:rPr sz="2800" b="1" spc="16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case?</a:t>
            </a:r>
            <a:endParaRPr sz="2800">
              <a:latin typeface="Times New Roman"/>
              <a:cs typeface="Times New Roman"/>
            </a:endParaRPr>
          </a:p>
          <a:p>
            <a:pPr marL="443230" marR="5080" lvl="1" indent="-156845" algn="just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4386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35" dirty="0">
                <a:latin typeface="Times New Roman"/>
                <a:cs typeface="Times New Roman"/>
              </a:rPr>
              <a:t>should </a:t>
            </a:r>
            <a:r>
              <a:rPr sz="2800" spc="-45" dirty="0">
                <a:latin typeface="Times New Roman"/>
                <a:cs typeface="Times New Roman"/>
              </a:rPr>
              <a:t>try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0" dirty="0">
                <a:latin typeface="Times New Roman"/>
                <a:cs typeface="Times New Roman"/>
              </a:rPr>
              <a:t>determine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-25" dirty="0">
                <a:latin typeface="Times New Roman"/>
                <a:cs typeface="Times New Roman"/>
              </a:rPr>
              <a:t>occurred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soon 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65" dirty="0">
                <a:latin typeface="Times New Roman"/>
                <a:cs typeface="Times New Roman"/>
              </a:rPr>
              <a:t>possible. </a:t>
            </a:r>
            <a:r>
              <a:rPr sz="2800" spc="-125" dirty="0">
                <a:latin typeface="Times New Roman"/>
                <a:cs typeface="Times New Roman"/>
              </a:rPr>
              <a:t>Waiting </a:t>
            </a:r>
            <a:r>
              <a:rPr sz="2800" spc="25" dirty="0">
                <a:latin typeface="Times New Roman"/>
                <a:cs typeface="Times New Roman"/>
              </a:rPr>
              <a:t>too </a:t>
            </a:r>
            <a:r>
              <a:rPr sz="2800" spc="-60" dirty="0">
                <a:latin typeface="Times New Roman"/>
                <a:cs typeface="Times New Roman"/>
              </a:rPr>
              <a:t>long </a:t>
            </a:r>
            <a:r>
              <a:rPr sz="2800" spc="-25" dirty="0">
                <a:latin typeface="Times New Roman"/>
                <a:cs typeface="Times New Roman"/>
              </a:rPr>
              <a:t>before </a:t>
            </a:r>
            <a:r>
              <a:rPr sz="2800" spc="-75" dirty="0">
                <a:latin typeface="Times New Roman"/>
                <a:cs typeface="Times New Roman"/>
              </a:rPr>
              <a:t>declaring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80" dirty="0">
                <a:latin typeface="Times New Roman"/>
                <a:cs typeface="Times New Roman"/>
              </a:rPr>
              <a:t>cause </a:t>
            </a:r>
            <a:r>
              <a:rPr sz="2800" spc="-10" dirty="0">
                <a:latin typeface="Times New Roman"/>
                <a:cs typeface="Times New Roman"/>
              </a:rPr>
              <a:t>the 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65" dirty="0">
                <a:latin typeface="Times New Roman"/>
                <a:cs typeface="Times New Roman"/>
              </a:rPr>
              <a:t>lose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actual </a:t>
            </a:r>
            <a:r>
              <a:rPr sz="2800" spc="-45" dirty="0">
                <a:latin typeface="Times New Roman"/>
                <a:cs typeface="Times New Roman"/>
              </a:rPr>
              <a:t>location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  <a:p>
            <a:pPr marL="443230" marR="306705" lvl="1" indent="-1568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4386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65" dirty="0">
                <a:latin typeface="Times New Roman"/>
                <a:cs typeface="Times New Roman"/>
              </a:rPr>
              <a:t>suitable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55" dirty="0">
                <a:latin typeface="Times New Roman"/>
                <a:cs typeface="Times New Roman"/>
              </a:rPr>
              <a:t>comprehensive </a:t>
            </a:r>
            <a:r>
              <a:rPr sz="2800" spc="-80" dirty="0">
                <a:latin typeface="Times New Roman"/>
                <a:cs typeface="Times New Roman"/>
              </a:rPr>
              <a:t>message </a:t>
            </a:r>
            <a:r>
              <a:rPr sz="2800" spc="-35" dirty="0">
                <a:latin typeface="Times New Roman"/>
                <a:cs typeface="Times New Roman"/>
              </a:rPr>
              <a:t>should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15" dirty="0">
                <a:latin typeface="Times New Roman"/>
                <a:cs typeface="Times New Roman"/>
              </a:rPr>
              <a:t>reported</a:t>
            </a:r>
            <a:r>
              <a:rPr sz="2800" spc="-15">
                <a:latin typeface="Times New Roman"/>
                <a:cs typeface="Times New Roman"/>
              </a:rPr>
              <a:t>.  </a:t>
            </a:r>
            <a:endParaRPr sz="2800">
              <a:latin typeface="Times New Roman"/>
              <a:cs typeface="Times New Roman"/>
            </a:endParaRPr>
          </a:p>
          <a:p>
            <a:pPr marL="443230" marR="48260" lvl="1" indent="-156845">
              <a:lnSpc>
                <a:spcPct val="100000"/>
              </a:lnSpc>
              <a:spcBef>
                <a:spcPts val="500"/>
              </a:spcBef>
              <a:buClr>
                <a:srgbClr val="262626"/>
              </a:buClr>
              <a:buChar char="◦"/>
              <a:tabLst>
                <a:tab pos="443865" algn="l"/>
                <a:tab pos="6649720" algn="l"/>
              </a:tabLst>
            </a:pPr>
            <a:r>
              <a:rPr sz="2800" spc="-45" dirty="0">
                <a:latin typeface="Times New Roman"/>
                <a:cs typeface="Times New Roman"/>
              </a:rPr>
              <a:t>After an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55" dirty="0">
                <a:latin typeface="Times New Roman"/>
                <a:cs typeface="Times New Roman"/>
              </a:rPr>
              <a:t>has </a:t>
            </a:r>
            <a:r>
              <a:rPr sz="2800" spc="-35" dirty="0">
                <a:latin typeface="Times New Roman"/>
                <a:cs typeface="Times New Roman"/>
              </a:rPr>
              <a:t>occurred,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35" dirty="0">
                <a:latin typeface="Times New Roman"/>
                <a:cs typeface="Times New Roman"/>
              </a:rPr>
              <a:t>must </a:t>
            </a:r>
            <a:r>
              <a:rPr sz="2800" spc="-85" dirty="0">
                <a:latin typeface="Times New Roman"/>
                <a:cs typeface="Times New Roman"/>
              </a:rPr>
              <a:t>pick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55" dirty="0">
                <a:latin typeface="Times New Roman"/>
                <a:cs typeface="Times New Roman"/>
              </a:rPr>
              <a:t>reasonable </a:t>
            </a:r>
            <a:r>
              <a:rPr sz="2800" spc="-80" dirty="0">
                <a:latin typeface="Times New Roman"/>
                <a:cs typeface="Times New Roman"/>
              </a:rPr>
              <a:t>place 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0" dirty="0">
                <a:latin typeface="Times New Roman"/>
                <a:cs typeface="Times New Roman"/>
              </a:rPr>
              <a:t>resume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65" dirty="0">
                <a:latin typeface="Times New Roman"/>
                <a:cs typeface="Times New Roman"/>
              </a:rPr>
              <a:t>parse. </a:t>
            </a:r>
            <a:r>
              <a:rPr sz="2800" spc="-40" dirty="0">
                <a:latin typeface="Times New Roman"/>
                <a:cs typeface="Times New Roman"/>
              </a:rPr>
              <a:t>Rather </a:t>
            </a:r>
            <a:r>
              <a:rPr sz="2800" spc="-10" dirty="0">
                <a:latin typeface="Times New Roman"/>
                <a:cs typeface="Times New Roman"/>
              </a:rPr>
              <a:t>than </a:t>
            </a:r>
            <a:r>
              <a:rPr sz="2800" spc="-114" dirty="0">
                <a:latin typeface="Times New Roman"/>
                <a:cs typeface="Times New Roman"/>
              </a:rPr>
              <a:t>giving </a:t>
            </a:r>
            <a:r>
              <a:rPr sz="2800" spc="-5" dirty="0">
                <a:latin typeface="Times New Roman"/>
                <a:cs typeface="Times New Roman"/>
              </a:rPr>
              <a:t>up </a:t>
            </a:r>
            <a:r>
              <a:rPr sz="2800" spc="-40" dirty="0">
                <a:latin typeface="Times New Roman"/>
                <a:cs typeface="Times New Roman"/>
              </a:rPr>
              <a:t>at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5" dirty="0">
                <a:latin typeface="Times New Roman"/>
                <a:cs typeface="Times New Roman"/>
              </a:rPr>
              <a:t>first </a:t>
            </a:r>
            <a:r>
              <a:rPr sz="2800" spc="-35" dirty="0">
                <a:latin typeface="Times New Roman"/>
                <a:cs typeface="Times New Roman"/>
              </a:rPr>
              <a:t>problem, </a:t>
            </a:r>
            <a:r>
              <a:rPr sz="2800" spc="-110" dirty="0">
                <a:latin typeface="Times New Roman"/>
                <a:cs typeface="Times New Roman"/>
              </a:rPr>
              <a:t>a  </a:t>
            </a:r>
            <a:r>
              <a:rPr sz="2800" spc="-45" dirty="0">
                <a:latin typeface="Times New Roman"/>
                <a:cs typeface="Times New Roman"/>
              </a:rPr>
              <a:t>parser </a:t>
            </a:r>
            <a:r>
              <a:rPr sz="2800" spc="-35" dirty="0">
                <a:latin typeface="Times New Roman"/>
                <a:cs typeface="Times New Roman"/>
              </a:rPr>
              <a:t>should </a:t>
            </a:r>
            <a:r>
              <a:rPr sz="2800" spc="-150" dirty="0">
                <a:latin typeface="Times New Roman"/>
                <a:cs typeface="Times New Roman"/>
              </a:rPr>
              <a:t>always </a:t>
            </a:r>
            <a:r>
              <a:rPr sz="2800" spc="-45" dirty="0">
                <a:latin typeface="Times New Roman"/>
                <a:cs typeface="Times New Roman"/>
              </a:rPr>
              <a:t>try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0" dirty="0">
                <a:latin typeface="Times New Roman"/>
                <a:cs typeface="Times New Roman"/>
              </a:rPr>
              <a:t>parse </a:t>
            </a:r>
            <a:r>
              <a:rPr sz="2800" spc="-90" dirty="0">
                <a:latin typeface="Times New Roman"/>
                <a:cs typeface="Times New Roman"/>
              </a:rPr>
              <a:t>as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much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35" dirty="0">
                <a:latin typeface="Times New Roman"/>
                <a:cs typeface="Times New Roman"/>
              </a:rPr>
              <a:t>code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55" dirty="0">
                <a:latin typeface="Times New Roman"/>
                <a:cs typeface="Times New Roman"/>
              </a:rPr>
              <a:t>possible in  </a:t>
            </a:r>
            <a:r>
              <a:rPr sz="2800" spc="-15" dirty="0">
                <a:latin typeface="Times New Roman"/>
                <a:cs typeface="Times New Roman"/>
              </a:rPr>
              <a:t>order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40" dirty="0">
                <a:latin typeface="Times New Roman"/>
                <a:cs typeface="Times New Roman"/>
              </a:rPr>
              <a:t>find </a:t>
            </a:r>
            <a:r>
              <a:rPr sz="2800" spc="-90" dirty="0">
                <a:latin typeface="Times New Roman"/>
                <a:cs typeface="Times New Roman"/>
              </a:rPr>
              <a:t>as many </a:t>
            </a:r>
            <a:r>
              <a:rPr sz="2800" spc="-85" dirty="0">
                <a:latin typeface="Times New Roman"/>
                <a:cs typeface="Times New Roman"/>
              </a:rPr>
              <a:t>real </a:t>
            </a:r>
            <a:r>
              <a:rPr sz="2800" spc="-15" dirty="0">
                <a:latin typeface="Times New Roman"/>
                <a:cs typeface="Times New Roman"/>
              </a:rPr>
              <a:t>errors </a:t>
            </a:r>
            <a:r>
              <a:rPr sz="2800" spc="-90" dirty="0">
                <a:latin typeface="Times New Roman"/>
                <a:cs typeface="Times New Roman"/>
              </a:rPr>
              <a:t>as </a:t>
            </a:r>
            <a:r>
              <a:rPr sz="2800" spc="-55" dirty="0">
                <a:latin typeface="Times New Roman"/>
                <a:cs typeface="Times New Roman"/>
              </a:rPr>
              <a:t>possible </a:t>
            </a:r>
            <a:r>
              <a:rPr sz="2800" spc="-50" dirty="0">
                <a:latin typeface="Times New Roman"/>
                <a:cs typeface="Times New Roman"/>
              </a:rPr>
              <a:t>during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95" dirty="0">
                <a:latin typeface="Times New Roman"/>
                <a:cs typeface="Times New Roman"/>
              </a:rPr>
              <a:t>single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run.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533400"/>
            <a:ext cx="55578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262626"/>
                </a:solidFill>
              </a:rPr>
              <a:t>Error</a:t>
            </a:r>
            <a:r>
              <a:rPr sz="4800" spc="-60" dirty="0">
                <a:solidFill>
                  <a:srgbClr val="262626"/>
                </a:solidFill>
              </a:rPr>
              <a:t> </a:t>
            </a:r>
            <a:r>
              <a:rPr sz="4800" spc="-85" dirty="0">
                <a:solidFill>
                  <a:srgbClr val="262626"/>
                </a:solidFill>
              </a:rPr>
              <a:t>Handling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1520" y="1752600"/>
            <a:ext cx="9966960" cy="44678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2353945" algn="l"/>
              </a:tabLst>
            </a:pPr>
            <a:r>
              <a:rPr sz="2800" spc="-55" dirty="0">
                <a:latin typeface="Times New Roman"/>
                <a:cs typeface="Times New Roman"/>
              </a:rPr>
              <a:t>Every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phase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compiler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prone </a:t>
            </a:r>
            <a:r>
              <a:rPr sz="2800" spc="30" dirty="0">
                <a:latin typeface="Times New Roman"/>
                <a:cs typeface="Times New Roman"/>
              </a:rPr>
              <a:t>to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errors</a:t>
            </a:r>
            <a:endParaRPr sz="2800">
              <a:latin typeface="Times New Roman"/>
              <a:cs typeface="Times New Roman"/>
            </a:endParaRPr>
          </a:p>
          <a:p>
            <a:pPr marL="143510" marR="8255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3017520" algn="l"/>
              </a:tabLst>
            </a:pPr>
            <a:r>
              <a:rPr sz="2800" spc="-105" dirty="0">
                <a:latin typeface="Times New Roman"/>
                <a:cs typeface="Times New Roman"/>
              </a:rPr>
              <a:t>Syntax </a:t>
            </a:r>
            <a:r>
              <a:rPr sz="2800" spc="-110" dirty="0">
                <a:latin typeface="Times New Roman"/>
                <a:cs typeface="Times New Roman"/>
              </a:rPr>
              <a:t>analysis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60" dirty="0">
                <a:latin typeface="Times New Roman"/>
                <a:cs typeface="Times New Roman"/>
              </a:rPr>
              <a:t>semantic </a:t>
            </a:r>
            <a:r>
              <a:rPr sz="2800" spc="-110" dirty="0">
                <a:latin typeface="Times New Roman"/>
                <a:cs typeface="Times New Roman"/>
              </a:rPr>
              <a:t>analysis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phases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most  </a:t>
            </a:r>
            <a:r>
              <a:rPr sz="2800" spc="-10" dirty="0">
                <a:latin typeface="Times New Roman"/>
                <a:cs typeface="Times New Roman"/>
              </a:rPr>
              <a:t>common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0">
                <a:latin typeface="Times New Roman"/>
                <a:cs typeface="Times New Roman"/>
              </a:rPr>
              <a:t>sources</a:t>
            </a:r>
            <a:r>
              <a:rPr sz="2800" spc="15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of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15" smtClean="0">
                <a:latin typeface="Times New Roman"/>
                <a:cs typeface="Times New Roman"/>
              </a:rPr>
              <a:t>errors</a:t>
            </a:r>
            <a:endParaRPr sz="2800">
              <a:latin typeface="Times New Roman"/>
              <a:cs typeface="Times New Roman"/>
            </a:endParaRPr>
          </a:p>
          <a:p>
            <a:pPr marL="143510" marR="62293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</a:tabLst>
            </a:pPr>
            <a:r>
              <a:rPr sz="2800" spc="-85" dirty="0">
                <a:latin typeface="Times New Roman"/>
                <a:cs typeface="Times New Roman"/>
              </a:rPr>
              <a:t>Syntactic </a:t>
            </a:r>
            <a:r>
              <a:rPr sz="2800" spc="-15" dirty="0">
                <a:latin typeface="Times New Roman"/>
                <a:cs typeface="Times New Roman"/>
              </a:rPr>
              <a:t>errors </a:t>
            </a:r>
            <a:r>
              <a:rPr sz="2800" spc="-65" dirty="0">
                <a:latin typeface="Times New Roman"/>
                <a:cs typeface="Times New Roman"/>
              </a:rPr>
              <a:t>include </a:t>
            </a:r>
            <a:r>
              <a:rPr sz="2800" spc="-75" dirty="0">
                <a:latin typeface="Times New Roman"/>
                <a:cs typeface="Times New Roman"/>
              </a:rPr>
              <a:t>misplaced </a:t>
            </a:r>
            <a:r>
              <a:rPr sz="2800" spc="-55" dirty="0">
                <a:latin typeface="Times New Roman"/>
                <a:cs typeface="Times New Roman"/>
              </a:rPr>
              <a:t>semicolons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60" dirty="0">
                <a:latin typeface="Times New Roman"/>
                <a:cs typeface="Times New Roman"/>
              </a:rPr>
              <a:t>extra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90" dirty="0">
                <a:latin typeface="Times New Roman"/>
                <a:cs typeface="Times New Roman"/>
              </a:rPr>
              <a:t>missing  </a:t>
            </a:r>
            <a:r>
              <a:rPr sz="2800" spc="-75" dirty="0">
                <a:latin typeface="Times New Roman"/>
                <a:cs typeface="Times New Roman"/>
              </a:rPr>
              <a:t>braces;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30" dirty="0">
                <a:latin typeface="Times New Roman"/>
                <a:cs typeface="Times New Roman"/>
              </a:rPr>
              <a:t>is, </a:t>
            </a:r>
            <a:r>
              <a:rPr sz="2800" spc="5" dirty="0">
                <a:latin typeface="Times New Roman"/>
                <a:cs typeface="Times New Roman"/>
              </a:rPr>
              <a:t>“{”or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“}”</a:t>
            </a:r>
            <a:endParaRPr sz="2800">
              <a:latin typeface="Times New Roman"/>
              <a:cs typeface="Times New Roman"/>
            </a:endParaRPr>
          </a:p>
          <a:p>
            <a:pPr marL="143510" marR="5080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7403465" algn="l"/>
              </a:tabLst>
            </a:pPr>
            <a:r>
              <a:rPr sz="2800" spc="-100" dirty="0">
                <a:latin typeface="Times New Roman"/>
                <a:cs typeface="Times New Roman"/>
              </a:rPr>
              <a:t>As </a:t>
            </a:r>
            <a:r>
              <a:rPr sz="2800" spc="-15" dirty="0">
                <a:latin typeface="Times New Roman"/>
                <a:cs typeface="Times New Roman"/>
              </a:rPr>
              <a:t>another </a:t>
            </a:r>
            <a:r>
              <a:rPr sz="2800" spc="-85" dirty="0">
                <a:latin typeface="Times New Roman"/>
                <a:cs typeface="Times New Roman"/>
              </a:rPr>
              <a:t>example,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90" dirty="0">
                <a:latin typeface="Times New Roman"/>
                <a:cs typeface="Times New Roman"/>
              </a:rPr>
              <a:t>C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150" dirty="0">
                <a:latin typeface="Times New Roman"/>
                <a:cs typeface="Times New Roman"/>
              </a:rPr>
              <a:t>Java,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5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appearance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b="1" spc="35" dirty="0">
                <a:latin typeface="Times New Roman"/>
                <a:cs typeface="Times New Roman"/>
              </a:rPr>
              <a:t>case </a:t>
            </a:r>
            <a:r>
              <a:rPr sz="2800" spc="-30" dirty="0">
                <a:latin typeface="Times New Roman"/>
                <a:cs typeface="Times New Roman"/>
              </a:rPr>
              <a:t>statement  </a:t>
            </a:r>
            <a:r>
              <a:rPr sz="2800" spc="-35" dirty="0">
                <a:latin typeface="Times New Roman"/>
                <a:cs typeface="Times New Roman"/>
              </a:rPr>
              <a:t>without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70" dirty="0">
                <a:latin typeface="Times New Roman"/>
                <a:cs typeface="Times New Roman"/>
              </a:rPr>
              <a:t>enclosing </a:t>
            </a:r>
            <a:r>
              <a:rPr sz="2800" b="1" spc="-5" dirty="0">
                <a:latin typeface="Times New Roman"/>
                <a:cs typeface="Times New Roman"/>
              </a:rPr>
              <a:t>switch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75" dirty="0">
                <a:latin typeface="Times New Roman"/>
                <a:cs typeface="Times New Roman"/>
              </a:rPr>
              <a:t>syntactic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error</a:t>
            </a:r>
            <a:endParaRPr sz="2800">
              <a:latin typeface="Times New Roman"/>
              <a:cs typeface="Times New Roman"/>
            </a:endParaRPr>
          </a:p>
          <a:p>
            <a:pPr marL="143510" marR="286385" indent="-131445">
              <a:lnSpc>
                <a:spcPct val="100000"/>
              </a:lnSpc>
              <a:spcBef>
                <a:spcPts val="900"/>
              </a:spcBef>
              <a:buClr>
                <a:srgbClr val="262626"/>
              </a:buClr>
              <a:buSzPct val="96428"/>
              <a:buChar char="◦"/>
              <a:tabLst>
                <a:tab pos="144145" algn="l"/>
                <a:tab pos="519430" algn="l"/>
              </a:tabLst>
            </a:pPr>
            <a:r>
              <a:rPr sz="2800" spc="15" dirty="0">
                <a:latin typeface="Times New Roman"/>
                <a:cs typeface="Times New Roman"/>
              </a:rPr>
              <a:t>If	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60" dirty="0">
                <a:latin typeface="Times New Roman"/>
                <a:cs typeface="Times New Roman"/>
              </a:rPr>
              <a:t>occurs,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40" dirty="0">
                <a:latin typeface="Times New Roman"/>
                <a:cs typeface="Times New Roman"/>
              </a:rPr>
              <a:t>process </a:t>
            </a:r>
            <a:r>
              <a:rPr sz="2800" spc="-35" dirty="0">
                <a:latin typeface="Times New Roman"/>
                <a:cs typeface="Times New Roman"/>
              </a:rPr>
              <a:t>should </a:t>
            </a:r>
            <a:r>
              <a:rPr sz="2800" spc="25" dirty="0">
                <a:latin typeface="Times New Roman"/>
                <a:cs typeface="Times New Roman"/>
              </a:rPr>
              <a:t>not </a:t>
            </a:r>
            <a:r>
              <a:rPr sz="2800" spc="-30" dirty="0">
                <a:latin typeface="Times New Roman"/>
                <a:cs typeface="Times New Roman"/>
              </a:rPr>
              <a:t>terminate </a:t>
            </a:r>
            <a:r>
              <a:rPr sz="2800" spc="5" dirty="0">
                <a:latin typeface="Times New Roman"/>
                <a:cs typeface="Times New Roman"/>
              </a:rPr>
              <a:t>but </a:t>
            </a:r>
            <a:r>
              <a:rPr sz="2800" spc="-50" dirty="0">
                <a:latin typeface="Times New Roman"/>
                <a:cs typeface="Times New Roman"/>
              </a:rPr>
              <a:t>instead </a:t>
            </a:r>
            <a:r>
              <a:rPr sz="2800" spc="15" dirty="0">
                <a:latin typeface="Times New Roman"/>
                <a:cs typeface="Times New Roman"/>
              </a:rPr>
              <a:t>report 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error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-45" dirty="0">
                <a:latin typeface="Times New Roman"/>
                <a:cs typeface="Times New Roman"/>
              </a:rPr>
              <a:t>try </a:t>
            </a:r>
            <a:r>
              <a:rPr sz="2800" spc="30" dirty="0">
                <a:latin typeface="Times New Roman"/>
                <a:cs typeface="Times New Roman"/>
              </a:rPr>
              <a:t>to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advance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C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</TotalTime>
  <Words>3153</Words>
  <Application>Microsoft Office PowerPoint</Application>
  <PresentationFormat>Custom</PresentationFormat>
  <Paragraphs>530</Paragraphs>
  <Slides>86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DoCSE</vt:lpstr>
      <vt:lpstr>COMP409: Compiler Design   3. Syntax Analysis</vt:lpstr>
      <vt:lpstr>Introduction</vt:lpstr>
      <vt:lpstr>Introduction</vt:lpstr>
      <vt:lpstr>The Role of the Parser</vt:lpstr>
      <vt:lpstr>The Role of the Parser</vt:lpstr>
      <vt:lpstr>Types of Parser</vt:lpstr>
      <vt:lpstr>Types of Parser</vt:lpstr>
      <vt:lpstr>Types of Parser</vt:lpstr>
      <vt:lpstr>Error Handling</vt:lpstr>
      <vt:lpstr>Error Recovery Techniques</vt:lpstr>
      <vt:lpstr>Error Recovery Techniques</vt:lpstr>
      <vt:lpstr>Error Recovery Techniques</vt:lpstr>
      <vt:lpstr>Error Recovery Techniques</vt:lpstr>
      <vt:lpstr>Error Recovery Techniques</vt:lpstr>
      <vt:lpstr>Context Free Grammar</vt:lpstr>
      <vt:lpstr>Slide 16</vt:lpstr>
      <vt:lpstr>Notational Conventions</vt:lpstr>
      <vt:lpstr>Derivations</vt:lpstr>
      <vt:lpstr>Derivations</vt:lpstr>
      <vt:lpstr>Derivations</vt:lpstr>
      <vt:lpstr>Derivations</vt:lpstr>
      <vt:lpstr>Slide 22</vt:lpstr>
      <vt:lpstr>Parse Tree</vt:lpstr>
      <vt:lpstr>Parse Tree</vt:lpstr>
      <vt:lpstr>Sequence of  parse trees for  the derivation</vt:lpstr>
      <vt:lpstr>Ambiguity</vt:lpstr>
      <vt:lpstr>Ambiguity</vt:lpstr>
      <vt:lpstr>Ambiguity</vt:lpstr>
      <vt:lpstr>Left Recursion</vt:lpstr>
      <vt:lpstr>Left Recursion</vt:lpstr>
      <vt:lpstr>Left Recursion</vt:lpstr>
      <vt:lpstr>Removing Left Recursion</vt:lpstr>
      <vt:lpstr>Removing Left Recursion</vt:lpstr>
      <vt:lpstr>Removing Left Recursion</vt:lpstr>
      <vt:lpstr>Slide 35</vt:lpstr>
      <vt:lpstr>Slide 36</vt:lpstr>
      <vt:lpstr>Slide 37</vt:lpstr>
      <vt:lpstr>Left Factoring</vt:lpstr>
      <vt:lpstr>Left Factoring</vt:lpstr>
      <vt:lpstr>Left Factoring</vt:lpstr>
      <vt:lpstr>Slide 41</vt:lpstr>
      <vt:lpstr>Slide 42</vt:lpstr>
      <vt:lpstr>Parsing</vt:lpstr>
      <vt:lpstr>Top-Down Parsing</vt:lpstr>
      <vt:lpstr>Top-Down Parsing</vt:lpstr>
      <vt:lpstr>Top-Down Parsing</vt:lpstr>
      <vt:lpstr>Recursive-Descent Parsing</vt:lpstr>
      <vt:lpstr>Recursive-Descent Parsing</vt:lpstr>
      <vt:lpstr>Slide 49</vt:lpstr>
      <vt:lpstr>Slide 50</vt:lpstr>
      <vt:lpstr>Slide 51</vt:lpstr>
      <vt:lpstr>Recursive-Descent Parsing</vt:lpstr>
      <vt:lpstr>Slide 53</vt:lpstr>
      <vt:lpstr>Slide 54</vt:lpstr>
      <vt:lpstr>Slide 55</vt:lpstr>
      <vt:lpstr>Nonrecursive Predictive Parsing</vt:lpstr>
      <vt:lpstr>FIRST and FOLLOW</vt:lpstr>
      <vt:lpstr>Slide 58</vt:lpstr>
      <vt:lpstr>Slide 59</vt:lpstr>
      <vt:lpstr>Slide 60</vt:lpstr>
      <vt:lpstr>Computing FOLLOW [FOLLOW(A) = {the set of terminals that can  immediately follow non-terminal A}]</vt:lpstr>
      <vt:lpstr>Slide 62</vt:lpstr>
      <vt:lpstr>Slide 63</vt:lpstr>
      <vt:lpstr>Slide 64</vt:lpstr>
      <vt:lpstr>Predictive Parsing</vt:lpstr>
      <vt:lpstr>Predictive Parsing</vt:lpstr>
      <vt:lpstr>LL(1) Grammars</vt:lpstr>
      <vt:lpstr>Constructing LL(1) Parsing  Table</vt:lpstr>
      <vt:lpstr>Slide 69</vt:lpstr>
      <vt:lpstr>Slide 70</vt:lpstr>
      <vt:lpstr>Slide 71</vt:lpstr>
      <vt:lpstr>Nonrecursive Predictive Parsing</vt:lpstr>
      <vt:lpstr>Nonrecursive Predictive Parsing</vt:lpstr>
      <vt:lpstr>Nonrecursive Predictive Parsing</vt:lpstr>
      <vt:lpstr>Slide 75</vt:lpstr>
      <vt:lpstr>Nonrecursive Predictive Parsing</vt:lpstr>
      <vt:lpstr>Nonrecursive Predictive Parsing</vt:lpstr>
      <vt:lpstr>Moves made by a  predictive parser  on input</vt:lpstr>
      <vt:lpstr>Slide 79</vt:lpstr>
      <vt:lpstr>Slide 80</vt:lpstr>
      <vt:lpstr>Slide 81</vt:lpstr>
      <vt:lpstr>LL(1) Grammars</vt:lpstr>
      <vt:lpstr>Properties of LL(1) Grammar</vt:lpstr>
      <vt:lpstr>LL(1) Grammars</vt:lpstr>
      <vt:lpstr>Error Recovery in Predictive Parsing</vt:lpstr>
      <vt:lpstr>Slide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security issues in wireless sensor networks: attacks and defenses</dc:title>
  <dc:creator>Sushil</dc:creator>
  <cp:lastModifiedBy>Sushil</cp:lastModifiedBy>
  <cp:revision>150</cp:revision>
  <dcterms:created xsi:type="dcterms:W3CDTF">2022-01-11T04:55:42Z</dcterms:created>
  <dcterms:modified xsi:type="dcterms:W3CDTF">2022-08-29T06:21:32Z</dcterms:modified>
</cp:coreProperties>
</file>