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4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406" r:id="rId25"/>
    <p:sldId id="327" r:id="rId26"/>
    <p:sldId id="328" r:id="rId27"/>
    <p:sldId id="329" r:id="rId28"/>
    <p:sldId id="407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79" r:id="rId78"/>
    <p:sldId id="380" r:id="rId79"/>
    <p:sldId id="381" r:id="rId80"/>
    <p:sldId id="382" r:id="rId81"/>
    <p:sldId id="384" r:id="rId82"/>
    <p:sldId id="385" r:id="rId83"/>
    <p:sldId id="408" r:id="rId84"/>
    <p:sldId id="409" r:id="rId85"/>
    <p:sldId id="386" r:id="rId86"/>
    <p:sldId id="383" r:id="rId87"/>
    <p:sldId id="387" r:id="rId88"/>
    <p:sldId id="388" r:id="rId89"/>
    <p:sldId id="389" r:id="rId90"/>
    <p:sldId id="390" r:id="rId91"/>
    <p:sldId id="391" r:id="rId92"/>
    <p:sldId id="392" r:id="rId93"/>
    <p:sldId id="393" r:id="rId94"/>
    <p:sldId id="394" r:id="rId95"/>
    <p:sldId id="395" r:id="rId96"/>
    <p:sldId id="396" r:id="rId97"/>
    <p:sldId id="397" r:id="rId98"/>
    <p:sldId id="398" r:id="rId99"/>
    <p:sldId id="399" r:id="rId100"/>
    <p:sldId id="400" r:id="rId101"/>
    <p:sldId id="401" r:id="rId102"/>
    <p:sldId id="402" r:id="rId103"/>
    <p:sldId id="403" r:id="rId104"/>
    <p:sldId id="404" r:id="rId105"/>
    <p:sldId id="405" r:id="rId106"/>
    <p:sldId id="410" r:id="rId107"/>
    <p:sldId id="411" r:id="rId108"/>
    <p:sldId id="412" r:id="rId109"/>
    <p:sldId id="413" r:id="rId110"/>
    <p:sldId id="416" r:id="rId111"/>
    <p:sldId id="414" r:id="rId112"/>
    <p:sldId id="415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45" autoAdjust="0"/>
    <p:restoredTop sz="93369" autoAdjust="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5B305-1429-4BF9-813A-0E4546CC308D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CF88-E801-48F1-9BBD-B370F4475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2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F88-E801-48F1-9BBD-B370F44750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848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A4B970-BA4B-4BFC-891B-1CE1CF83E7FF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C7E5-BEAB-46B6-B51D-62244ACCBFE9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320B2799-51FC-4032-8A09-5FE25FF3805E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8D6-FC73-4A66-A259-71B7A6AFB82D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94A-728B-44AA-A467-35214B844CDB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49F0D7F-A896-4649-BF07-CEBC53A6796E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D666ED-D275-43B9-BB25-29EFE4DB0628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2A67-091A-4755-90BF-CAAA321503EB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F9C-F30F-48A9-A0C7-7D3A71F3C16F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7243-1176-40B7-B50E-28E3D63844F9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0D705FED-9AEF-4F04-B0A0-D0BA1F0EAA94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E0BDC8-1D5B-41A4-85BF-BD1452B63462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shilnepal@ku.edu.n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85800"/>
            <a:ext cx="67818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COMP409: Compiler Design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3796"/>
            <a:ext cx="6705600" cy="685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601980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Kathmandu University</a:t>
            </a:r>
            <a:endParaRPr lang="en-US" sz="20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28800" y="3505200"/>
            <a:ext cx="6705600" cy="16764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Instructor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Sushil Nepal, Assistant 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600" dirty="0" smtClean="0"/>
              <a:t>Block: 9-308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sushil</a:t>
            </a:r>
            <a:r>
              <a:rPr lang="en-US" sz="2600" dirty="0" smtClean="0">
                <a:hlinkClick r:id="rId3"/>
              </a:rPr>
              <a:t>nepal@ku.edu.np</a:t>
            </a:r>
            <a:endParaRPr lang="en-US" sz="2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Contact: 9851-151617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2045" t="4127" r="3877"/>
          <a:stretch>
            <a:fillRect/>
          </a:stretch>
        </p:blipFill>
        <p:spPr bwMode="auto">
          <a:xfrm>
            <a:off x="228600" y="6104208"/>
            <a:ext cx="611855" cy="617952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Tokens,</a:t>
            </a:r>
            <a:r>
              <a:rPr spc="-295" dirty="0"/>
              <a:t> </a:t>
            </a:r>
            <a:r>
              <a:rPr spc="165" dirty="0"/>
              <a:t>Patterns</a:t>
            </a:r>
            <a:r>
              <a:rPr spc="-295" dirty="0"/>
              <a:t> </a:t>
            </a:r>
            <a:r>
              <a:rPr spc="90" dirty="0"/>
              <a:t>and</a:t>
            </a:r>
            <a:r>
              <a:rPr spc="-295" dirty="0"/>
              <a:t> </a:t>
            </a:r>
            <a:r>
              <a:rPr spc="95" dirty="0"/>
              <a:t>Lexemes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724543"/>
            <a:ext cx="7068503" cy="447943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59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u="heavy" spc="10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Patterns</a:t>
            </a:r>
            <a:endParaRPr sz="2400">
              <a:latin typeface="Arial"/>
              <a:cs typeface="Arial"/>
            </a:endParaRPr>
          </a:p>
          <a:p>
            <a:pPr marL="971550" marR="318135" lvl="1" indent="-412115">
              <a:lnSpc>
                <a:spcPts val="3270"/>
              </a:lnSpc>
              <a:spcBef>
                <a:spcPts val="77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Patterns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rules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describing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60" dirty="0">
                <a:solidFill>
                  <a:srgbClr val="181A0E"/>
                </a:solidFill>
                <a:latin typeface="Arial"/>
                <a:cs typeface="Arial"/>
              </a:rPr>
              <a:t>lexemes  </a:t>
            </a: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belonging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endParaRPr sz="2400">
              <a:latin typeface="Arial"/>
              <a:cs typeface="Arial"/>
            </a:endParaRPr>
          </a:p>
          <a:p>
            <a:pPr marL="971550" marR="5080" lvl="1" indent="-412115">
              <a:lnSpc>
                <a:spcPts val="3270"/>
              </a:lnSpc>
              <a:spcBef>
                <a:spcPts val="70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5" dirty="0">
                <a:solidFill>
                  <a:srgbClr val="181A0E"/>
                </a:solidFill>
                <a:latin typeface="Arial"/>
                <a:cs typeface="Arial"/>
              </a:rPr>
              <a:t>example: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“letter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followed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letters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i="1" spc="-2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digits”  </a:t>
            </a:r>
            <a:r>
              <a:rPr sz="2400" i="1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5" dirty="0">
                <a:solidFill>
                  <a:srgbClr val="181A0E"/>
                </a:solidFill>
                <a:latin typeface="Arial"/>
                <a:cs typeface="Arial"/>
              </a:rPr>
              <a:t>“non-empty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sequence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digits”</a:t>
            </a:r>
            <a:endParaRPr sz="2400">
              <a:latin typeface="Arial"/>
              <a:cs typeface="Arial"/>
            </a:endParaRPr>
          </a:p>
          <a:p>
            <a:pPr marL="971550" marR="404495" lvl="1" indent="-412115">
              <a:lnSpc>
                <a:spcPts val="3270"/>
              </a:lnSpc>
              <a:spcBef>
                <a:spcPts val="70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3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expressions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5" dirty="0">
                <a:solidFill>
                  <a:srgbClr val="181A0E"/>
                </a:solidFill>
                <a:latin typeface="Arial"/>
                <a:cs typeface="Arial"/>
              </a:rPr>
              <a:t>usually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used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specify 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patterns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2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-60" dirty="0">
                <a:solidFill>
                  <a:srgbClr val="181A0E"/>
                </a:solidFill>
                <a:latin typeface="Arial"/>
                <a:cs typeface="Arial"/>
              </a:rPr>
              <a:t>Eg: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intnum</a:t>
            </a:r>
            <a:r>
              <a:rPr sz="2400" b="1" i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i="1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deﬁned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as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[0-9][0-9]*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371600"/>
            <a:ext cx="791098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baseline="-3104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have two sets of states. One set will contain q1, q2, </a:t>
            </a:r>
            <a:r>
              <a: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q4 </a:t>
            </a:r>
            <a:r>
              <a:rPr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ﬁnal</a:t>
            </a:r>
            <a:r>
              <a:rPr lang="en-US" sz="200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states of DFA and another set will contain remaining states.  So P</a:t>
            </a:r>
            <a:r>
              <a:rPr lang="en-US" sz="2000" baseline="-3104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= { { q1, q2, q4 }, { q0, q3, q5 } }.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382416"/>
            <a:ext cx="7654766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b="1" spc="-23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sz="2000" b="1" spc="-33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7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sz="2000" spc="-16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135" baseline="-3104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-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17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7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8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spc="-16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sz="2000" spc="-17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2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sz="2000" spc="-17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sz="2000" spc="-16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6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7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sz="2000" spc="-17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4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209" baseline="-3104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2000" spc="127" baseline="-3104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17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85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8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10" dirty="0" smtClean="0">
                <a:latin typeface="Times New Roman" pitchFamily="18" charset="0"/>
                <a:cs typeface="Times New Roman" pitchFamily="18" charset="0"/>
              </a:rPr>
              <a:t>partitioned </a:t>
            </a:r>
            <a:r>
              <a:rPr lang="en-US" sz="2000" spc="12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-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not:</a:t>
            </a:r>
          </a:p>
          <a:p>
            <a:pPr marL="38100">
              <a:spcBef>
                <a:spcPts val="1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 set { q1, q2, q4 } :</a:t>
            </a:r>
          </a:p>
          <a:p>
            <a:pPr marL="38100" marR="441325">
              <a:lnSpc>
                <a:spcPts val="2930"/>
              </a:lnSpc>
              <a:spcBef>
                <a:spcPts val="160"/>
              </a:spcBef>
            </a:pP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q1, 0 ) =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q2, 0 ) = q2 and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q1, 1 ) =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q2, 1 ) = q5, So q1 and q2  are not distinguishable.</a:t>
            </a:r>
          </a:p>
          <a:p>
            <a:pPr marL="38100" marR="89535">
              <a:lnSpc>
                <a:spcPts val="2930"/>
              </a:lnSpc>
              <a:spcBef>
                <a:spcPts val="5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Similarly,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q1, 0 ) =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q4, 0 ) = q2 and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q1, 1 ) =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q4, 1 ) = q5, So q1  and q4 are not distinguishable.</a:t>
            </a:r>
          </a:p>
          <a:p>
            <a:pPr marL="38100" marR="30480">
              <a:lnSpc>
                <a:spcPts val="2930"/>
              </a:lnSpc>
              <a:spcBef>
                <a:spcPts val="1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Since, q1 and q2 are not distinguishable and q1 and q4 are also not  distinguishable, So q2 and q4 are not distinguishable. So, { q1, q2, q4 }  set will not be partitioned in P</a:t>
            </a:r>
            <a:r>
              <a:rPr lang="en-US" sz="2000" baseline="-31045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84810" indent="-346710">
              <a:lnSpc>
                <a:spcPts val="3025"/>
              </a:lnSpc>
              <a:spcBef>
                <a:spcPts val="950"/>
              </a:spcBef>
              <a:buAutoNum type="romanLcParenR" startAt="2"/>
              <a:tabLst>
                <a:tab pos="384810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 set { q0, q3, q5 } :</a:t>
            </a:r>
          </a:p>
          <a:p>
            <a:pPr marL="38100">
              <a:lnSpc>
                <a:spcPts val="3025"/>
              </a:lnSpc>
            </a:pP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q0, 0 ) = q3 and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q3, 0 ) = q0   </a:t>
            </a:r>
            <a:r>
              <a:rPr lang="en-US" sz="200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spc="-1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2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pc="-1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9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q0,</a:t>
            </a:r>
            <a:r>
              <a:rPr lang="en-US" sz="2000" spc="-17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8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spc="-1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spc="-17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q1</a:t>
            </a:r>
            <a:r>
              <a:rPr lang="en-US" sz="2000" spc="-1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1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δ(</a:t>
            </a:r>
            <a:r>
              <a:rPr lang="en-US" sz="2000" spc="-1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q3,</a:t>
            </a:r>
            <a:r>
              <a:rPr lang="en-US" sz="2000" spc="-1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4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pc="-17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2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-1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spc="-170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75" dirty="0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q4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09600"/>
            <a:ext cx="7939564" cy="559832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000" smtClean="0">
                <a:solidFill>
                  <a:srgbClr val="181A0E"/>
                </a:solidFill>
                <a:latin typeface="Arial"/>
                <a:cs typeface="Arial"/>
              </a:rPr>
              <a:t>Moves of q0 and q3 on input symbol 0 are q3 and q0 respectively  which are in same set in partition P</a:t>
            </a:r>
            <a:r>
              <a:rPr sz="2000" baseline="-31045" smtClean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000" smtClean="0">
                <a:solidFill>
                  <a:srgbClr val="181A0E"/>
                </a:solidFill>
                <a:latin typeface="Arial"/>
                <a:cs typeface="Arial"/>
              </a:rPr>
              <a:t>. Similarly, Moves of q0 and q3 on</a:t>
            </a: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 input symbol 1 are q1 and q4 which are in same set in partition P</a:t>
            </a:r>
            <a:r>
              <a:rPr lang="en-US" sz="2000" baseline="-31045" dirty="0" smtClean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. So, q0 and q3 are not distinguishable.</a:t>
            </a:r>
            <a:endParaRPr lang="en-US" sz="2000" dirty="0" smtClean="0">
              <a:latin typeface="Arial"/>
              <a:cs typeface="Arial"/>
            </a:endParaRPr>
          </a:p>
          <a:p>
            <a:pPr marL="38100" marR="30480">
              <a:lnSpc>
                <a:spcPts val="2930"/>
              </a:lnSpc>
              <a:spcBef>
                <a:spcPts val="355"/>
              </a:spcBef>
            </a:pP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δ ( q0, 0 ) = q3 and δ ( q5, 0 ) = q5 and δ ( q0, 1 ) = q1 and δ ( q5, 1 ) = q5  Moves of q0 and q5 on input symbol 1 are q1 and q5 respectively which are in different sets in partition P</a:t>
            </a:r>
            <a:r>
              <a:rPr lang="en-US" sz="2000" baseline="-31045" dirty="0" smtClean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. So, q0 and q5 are distinguishable. So, set { q0, q3, q5 } will be partitioned into { q0, q3 }  and { q5 }. So,</a:t>
            </a:r>
            <a:endParaRPr lang="en-US" sz="2000" dirty="0" smtClean="0">
              <a:latin typeface="Arial"/>
              <a:cs typeface="Arial"/>
            </a:endParaRPr>
          </a:p>
          <a:p>
            <a:pPr marL="38100">
              <a:lnSpc>
                <a:spcPts val="2870"/>
              </a:lnSpc>
            </a:pP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P</a:t>
            </a:r>
            <a:r>
              <a:rPr lang="en-US" sz="2000" baseline="-31045" dirty="0" smtClean="0">
                <a:solidFill>
                  <a:srgbClr val="181A0E"/>
                </a:solidFill>
                <a:latin typeface="Arial"/>
                <a:cs typeface="Arial"/>
              </a:rPr>
              <a:t>1 </a:t>
            </a: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= { { q1, q2, q4 }, { q0, q3}, { q5 } }</a:t>
            </a: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To calculate P</a:t>
            </a:r>
            <a:r>
              <a:rPr lang="en-US" sz="2000" baseline="-31045" dirty="0" smtClean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, we will check whether sets of partition P</a:t>
            </a:r>
            <a:r>
              <a:rPr lang="en-US" sz="2000" baseline="-31045" dirty="0" smtClean="0">
                <a:solidFill>
                  <a:srgbClr val="181A0E"/>
                </a:solidFill>
                <a:latin typeface="Arial"/>
                <a:cs typeface="Arial"/>
              </a:rPr>
              <a:t>1 </a:t>
            </a: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can be partitioned or not:</a:t>
            </a: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ts val="3025"/>
              </a:lnSpc>
              <a:spcBef>
                <a:spcPts val="1015"/>
              </a:spcBef>
            </a:pPr>
            <a:r>
              <a:rPr lang="en-US" sz="2000" b="1" dirty="0" smtClean="0">
                <a:solidFill>
                  <a:srgbClr val="181A0E"/>
                </a:solidFill>
                <a:latin typeface="Verdana"/>
                <a:cs typeface="Verdana"/>
              </a:rPr>
              <a:t>iii)For set { q1, q2, q4 } :</a:t>
            </a:r>
            <a:endParaRPr lang="en-US" sz="2000" dirty="0" smtClean="0">
              <a:latin typeface="Verdana"/>
              <a:cs typeface="Verdana"/>
            </a:endParaRPr>
          </a:p>
          <a:p>
            <a:pPr marL="12700" marR="5080">
              <a:lnSpc>
                <a:spcPts val="2930"/>
              </a:lnSpc>
              <a:spcBef>
                <a:spcPts val="160"/>
              </a:spcBef>
            </a:pPr>
            <a:r>
              <a:rPr lang="en-US" sz="2000" dirty="0" smtClean="0">
                <a:solidFill>
                  <a:srgbClr val="181A0E"/>
                </a:solidFill>
                <a:latin typeface="Arial"/>
                <a:cs typeface="Arial"/>
              </a:rPr>
              <a:t>δ ( q1, 0 ) = δ ( q2, 0 ) = q2 and δ ( q1, 1 ) = δ ( q2, 1 ) = q5, So q1 and q2  are not distinguishable.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192" y="195472"/>
            <a:ext cx="7928610" cy="574516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800" marR="102235">
              <a:lnSpc>
                <a:spcPts val="2620"/>
              </a:lnSpc>
              <a:spcBef>
                <a:spcPts val="600"/>
              </a:spcBef>
            </a:pP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Similarly, δ ( q1, 0 ) = δ ( q4, 0 ) = q2 and δ ( q1, 1 ) = δ ( q4, 1 ) = q5, So q1  and q4 are not distinguishable.</a:t>
            </a:r>
            <a:endParaRPr>
              <a:latin typeface="Arial"/>
              <a:cs typeface="Arial"/>
            </a:endParaRPr>
          </a:p>
          <a:p>
            <a:pPr marL="50800" marR="43180">
              <a:lnSpc>
                <a:spcPts val="2620"/>
              </a:lnSpc>
              <a:spcBef>
                <a:spcPts val="1205"/>
              </a:spcBef>
            </a:pP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Since, q1 and q2 are not distinguishable and q1 and q4 are also not  distinguishable, So q2 and q4 are not distinguishable. So, { q1, q2, q4 }  set will not be partitioned in P</a:t>
            </a:r>
            <a:r>
              <a:rPr baseline="-31045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50800">
              <a:lnSpc>
                <a:spcPts val="2870"/>
              </a:lnSpc>
              <a:spcBef>
                <a:spcPts val="695"/>
              </a:spcBef>
            </a:pPr>
            <a:r>
              <a:rPr b="1" dirty="0">
                <a:solidFill>
                  <a:srgbClr val="181A0E"/>
                </a:solidFill>
                <a:latin typeface="Verdana"/>
                <a:cs typeface="Verdana"/>
              </a:rPr>
              <a:t>iv)For set { q0, q3 } :</a:t>
            </a:r>
            <a:endParaRPr>
              <a:latin typeface="Verdana"/>
              <a:cs typeface="Verdana"/>
            </a:endParaRPr>
          </a:p>
          <a:p>
            <a:pPr marL="50800">
              <a:lnSpc>
                <a:spcPts val="2620"/>
              </a:lnSpc>
            </a:pP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δ ( q0, 0 ) = q3 and δ ( q3, 0 ) = q0</a:t>
            </a:r>
            <a:endParaRPr>
              <a:latin typeface="Arial"/>
              <a:cs typeface="Arial"/>
            </a:endParaRPr>
          </a:p>
          <a:p>
            <a:pPr marL="50800">
              <a:lnSpc>
                <a:spcPts val="2620"/>
              </a:lnSpc>
            </a:pP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δ ( q0, 1 ) = q1 and δ ( q3, 1 ) = q4</a:t>
            </a:r>
            <a:endParaRPr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Moves of q0 and q3 on input symbol 0 are q3 and q0 respectively  which are in same set in partition P</a:t>
            </a:r>
            <a:r>
              <a:rPr baseline="-31045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. Similarly, Moves of q0 and </a:t>
            </a:r>
            <a:r>
              <a:rPr>
                <a:solidFill>
                  <a:srgbClr val="181A0E"/>
                </a:solidFill>
                <a:latin typeface="Arial"/>
                <a:cs typeface="Arial"/>
              </a:rPr>
              <a:t>q3 </a:t>
            </a:r>
            <a:r>
              <a:rPr smtClean="0">
                <a:solidFill>
                  <a:srgbClr val="181A0E"/>
                </a:solidFill>
                <a:latin typeface="Arial"/>
                <a:cs typeface="Arial"/>
              </a:rPr>
              <a:t>on</a:t>
            </a:r>
            <a:r>
              <a:rPr lang="en-US" dirty="0" smtClean="0">
                <a:solidFill>
                  <a:srgbClr val="181A0E"/>
                </a:solidFill>
                <a:latin typeface="Arial"/>
                <a:cs typeface="Arial"/>
              </a:rPr>
              <a:t> input symbol 1 are q1 and q4 which are in same set in partition P</a:t>
            </a:r>
            <a:r>
              <a:rPr lang="en-US" baseline="-31045" dirty="0" smtClean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lang="en-US" dirty="0" smtClean="0">
                <a:solidFill>
                  <a:srgbClr val="181A0E"/>
                </a:solidFill>
                <a:latin typeface="Arial"/>
                <a:cs typeface="Arial"/>
              </a:rPr>
              <a:t>. So, q0 and q3 are not distinguishable.</a:t>
            </a:r>
            <a:endParaRPr lang="en-US" dirty="0" smtClean="0">
              <a:latin typeface="Arial"/>
              <a:cs typeface="Arial"/>
            </a:endParaRPr>
          </a:p>
          <a:p>
            <a:pPr marL="38100">
              <a:lnSpc>
                <a:spcPts val="2870"/>
              </a:lnSpc>
              <a:spcBef>
                <a:spcPts val="700"/>
              </a:spcBef>
            </a:pPr>
            <a:r>
              <a:rPr lang="en-US" b="1" dirty="0" smtClean="0">
                <a:solidFill>
                  <a:srgbClr val="181A0E"/>
                </a:solidFill>
                <a:latin typeface="Verdana"/>
                <a:cs typeface="Verdana"/>
              </a:rPr>
              <a:t>v) For set { q5 }:</a:t>
            </a:r>
            <a:endParaRPr lang="en-US" dirty="0" smtClean="0">
              <a:latin typeface="Verdana"/>
              <a:cs typeface="Verdana"/>
            </a:endParaRPr>
          </a:p>
          <a:p>
            <a:pPr marL="38100" marR="30480">
              <a:lnSpc>
                <a:spcPts val="2620"/>
              </a:lnSpc>
              <a:spcBef>
                <a:spcPts val="254"/>
              </a:spcBef>
            </a:pPr>
            <a:r>
              <a:rPr lang="en-US" dirty="0" smtClean="0">
                <a:solidFill>
                  <a:srgbClr val="181A0E"/>
                </a:solidFill>
                <a:latin typeface="Arial"/>
                <a:cs typeface="Arial"/>
              </a:rPr>
              <a:t>Since we have only one state in this set, it can’t be further  partitioned. So,</a:t>
            </a:r>
            <a:endParaRPr lang="en-US" dirty="0" smtClean="0">
              <a:latin typeface="Arial"/>
              <a:cs typeface="Arial"/>
            </a:endParaRPr>
          </a:p>
          <a:p>
            <a:pPr marL="38100">
              <a:lnSpc>
                <a:spcPts val="2620"/>
              </a:lnSpc>
            </a:pPr>
            <a:r>
              <a:rPr lang="en-US" dirty="0" smtClean="0">
                <a:solidFill>
                  <a:srgbClr val="181A0E"/>
                </a:solidFill>
                <a:latin typeface="Arial"/>
                <a:cs typeface="Arial"/>
              </a:rPr>
              <a:t>P</a:t>
            </a:r>
            <a:r>
              <a:rPr lang="en-US" baseline="-31045" dirty="0" smtClean="0">
                <a:solidFill>
                  <a:srgbClr val="181A0E"/>
                </a:solidFill>
                <a:latin typeface="Arial"/>
                <a:cs typeface="Arial"/>
              </a:rPr>
              <a:t>2 </a:t>
            </a:r>
            <a:r>
              <a:rPr lang="en-US" dirty="0" smtClean="0">
                <a:solidFill>
                  <a:srgbClr val="181A0E"/>
                </a:solidFill>
                <a:latin typeface="Arial"/>
                <a:cs typeface="Arial"/>
              </a:rPr>
              <a:t>= { { q1, q2, q4 }, { q0, q3 }, { q5 } }</a:t>
            </a:r>
            <a:endParaRPr lang="en-US" dirty="0" smtClean="0">
              <a:latin typeface="Arial"/>
              <a:cs typeface="Arial"/>
            </a:endParaRPr>
          </a:p>
          <a:p>
            <a:pPr marL="50800" marR="52069">
              <a:lnSpc>
                <a:spcPts val="2620"/>
              </a:lnSpc>
              <a:spcBef>
                <a:spcPts val="25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892" y="289384"/>
            <a:ext cx="7736205" cy="190500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 marR="43180">
              <a:lnSpc>
                <a:spcPts val="2930"/>
              </a:lnSpc>
              <a:spcBef>
                <a:spcPts val="355"/>
              </a:spcBef>
            </a:pPr>
            <a:r>
              <a:rPr sz="2600" spc="15" dirty="0">
                <a:solidFill>
                  <a:srgbClr val="181A0E"/>
                </a:solidFill>
                <a:latin typeface="Arial"/>
                <a:cs typeface="Arial"/>
              </a:rPr>
              <a:t>Here,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181A0E"/>
                </a:solidFill>
                <a:latin typeface="Arial"/>
                <a:cs typeface="Arial"/>
              </a:rPr>
              <a:t>P</a:t>
            </a:r>
            <a:r>
              <a:rPr sz="2550" spc="-52" baseline="-32679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600" spc="-35" dirty="0">
                <a:solidFill>
                  <a:srgbClr val="181A0E"/>
                </a:solidFill>
                <a:latin typeface="Arial"/>
                <a:cs typeface="Arial"/>
              </a:rPr>
              <a:t>=P</a:t>
            </a:r>
            <a:r>
              <a:rPr sz="2550" spc="-52" baseline="-32679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600" spc="-35" dirty="0">
                <a:solidFill>
                  <a:srgbClr val="181A0E"/>
                </a:solidFill>
                <a:latin typeface="Arial"/>
                <a:cs typeface="Arial"/>
              </a:rPr>
              <a:t>.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-70" dirty="0">
                <a:solidFill>
                  <a:srgbClr val="181A0E"/>
                </a:solidFill>
                <a:latin typeface="Arial"/>
                <a:cs typeface="Arial"/>
              </a:rPr>
              <a:t>So,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181A0E"/>
                </a:solidFill>
                <a:latin typeface="Arial"/>
                <a:cs typeface="Arial"/>
              </a:rPr>
              <a:t>this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35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181A0E"/>
                </a:solidFill>
                <a:latin typeface="Arial"/>
                <a:cs typeface="Arial"/>
              </a:rPr>
              <a:t>ﬁnal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81A0E"/>
                </a:solidFill>
                <a:latin typeface="Arial"/>
                <a:cs typeface="Arial"/>
              </a:rPr>
              <a:t>partition.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181A0E"/>
                </a:solidFill>
                <a:latin typeface="Arial"/>
                <a:cs typeface="Arial"/>
              </a:rPr>
              <a:t>Partition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181A0E"/>
                </a:solidFill>
                <a:latin typeface="Arial"/>
                <a:cs typeface="Arial"/>
              </a:rPr>
              <a:t>P</a:t>
            </a:r>
            <a:r>
              <a:rPr sz="2550" spc="97" baseline="-32679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550" spc="127" baseline="-32679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181A0E"/>
                </a:solidFill>
                <a:latin typeface="Arial"/>
                <a:cs typeface="Arial"/>
              </a:rPr>
              <a:t>means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181A0E"/>
                </a:solidFill>
                <a:latin typeface="Arial"/>
                <a:cs typeface="Arial"/>
              </a:rPr>
              <a:t>q1,  </a:t>
            </a:r>
            <a:r>
              <a:rPr sz="2600" spc="110" dirty="0">
                <a:solidFill>
                  <a:srgbClr val="181A0E"/>
                </a:solidFill>
                <a:latin typeface="Arial"/>
                <a:cs typeface="Arial"/>
              </a:rPr>
              <a:t>q2 </a:t>
            </a:r>
            <a:r>
              <a:rPr sz="2600" spc="5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600" spc="175" dirty="0">
                <a:solidFill>
                  <a:srgbClr val="181A0E"/>
                </a:solidFill>
                <a:latin typeface="Arial"/>
                <a:cs typeface="Arial"/>
              </a:rPr>
              <a:t>q4 </a:t>
            </a:r>
            <a:r>
              <a:rPr sz="2600" spc="90" dirty="0">
                <a:solidFill>
                  <a:srgbClr val="181A0E"/>
                </a:solidFill>
                <a:latin typeface="Arial"/>
                <a:cs typeface="Arial"/>
              </a:rPr>
              <a:t>states </a:t>
            </a:r>
            <a:r>
              <a:rPr sz="2600" spc="45" dirty="0">
                <a:solidFill>
                  <a:srgbClr val="181A0E"/>
                </a:solidFill>
                <a:latin typeface="Arial"/>
                <a:cs typeface="Arial"/>
              </a:rPr>
              <a:t>are </a:t>
            </a:r>
            <a:r>
              <a:rPr sz="2600" spc="100" dirty="0">
                <a:solidFill>
                  <a:srgbClr val="181A0E"/>
                </a:solidFill>
                <a:latin typeface="Arial"/>
                <a:cs typeface="Arial"/>
              </a:rPr>
              <a:t>merged </a:t>
            </a:r>
            <a:r>
              <a:rPr sz="2600" spc="110" dirty="0">
                <a:solidFill>
                  <a:srgbClr val="181A0E"/>
                </a:solidFill>
                <a:latin typeface="Arial"/>
                <a:cs typeface="Arial"/>
              </a:rPr>
              <a:t>into </a:t>
            </a:r>
            <a:r>
              <a:rPr sz="2600" spc="15" dirty="0">
                <a:solidFill>
                  <a:srgbClr val="181A0E"/>
                </a:solidFill>
                <a:latin typeface="Arial"/>
                <a:cs typeface="Arial"/>
              </a:rPr>
              <a:t>one. </a:t>
            </a:r>
            <a:r>
              <a:rPr sz="2600" spc="10" dirty="0">
                <a:solidFill>
                  <a:srgbClr val="181A0E"/>
                </a:solidFill>
                <a:latin typeface="Arial"/>
                <a:cs typeface="Arial"/>
              </a:rPr>
              <a:t>Similarly, </a:t>
            </a:r>
            <a:r>
              <a:rPr sz="2600" spc="225" dirty="0">
                <a:solidFill>
                  <a:srgbClr val="181A0E"/>
                </a:solidFill>
                <a:latin typeface="Arial"/>
                <a:cs typeface="Arial"/>
              </a:rPr>
              <a:t>q0 </a:t>
            </a:r>
            <a:r>
              <a:rPr sz="2600" spc="5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600" spc="165" dirty="0">
                <a:solidFill>
                  <a:srgbClr val="181A0E"/>
                </a:solidFill>
                <a:latin typeface="Arial"/>
                <a:cs typeface="Arial"/>
              </a:rPr>
              <a:t>q3 </a:t>
            </a:r>
            <a:r>
              <a:rPr sz="2600" spc="45" dirty="0">
                <a:solidFill>
                  <a:srgbClr val="181A0E"/>
                </a:solidFill>
                <a:latin typeface="Arial"/>
                <a:cs typeface="Arial"/>
              </a:rPr>
              <a:t>are  </a:t>
            </a:r>
            <a:r>
              <a:rPr sz="2600" spc="105" dirty="0">
                <a:solidFill>
                  <a:srgbClr val="181A0E"/>
                </a:solidFill>
                <a:latin typeface="Arial"/>
                <a:cs typeface="Arial"/>
              </a:rPr>
              <a:t>merged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181A0E"/>
                </a:solidFill>
                <a:latin typeface="Arial"/>
                <a:cs typeface="Arial"/>
              </a:rPr>
              <a:t>into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181A0E"/>
                </a:solidFill>
                <a:latin typeface="Arial"/>
                <a:cs typeface="Arial"/>
              </a:rPr>
              <a:t>one.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181A0E"/>
                </a:solidFill>
                <a:latin typeface="Arial"/>
                <a:cs typeface="Arial"/>
              </a:rPr>
              <a:t>Minimized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81A0E"/>
                </a:solidFill>
                <a:latin typeface="Arial"/>
                <a:cs typeface="Arial"/>
              </a:rPr>
              <a:t>corresponding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6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181A0E"/>
                </a:solidFill>
                <a:latin typeface="Arial"/>
                <a:cs typeface="Arial"/>
              </a:rPr>
              <a:t>given</a:t>
            </a:r>
            <a:r>
              <a:rPr sz="26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181A0E"/>
                </a:solidFill>
                <a:latin typeface="Arial"/>
                <a:cs typeface="Arial"/>
              </a:rPr>
              <a:t>input  </a:t>
            </a:r>
            <a:r>
              <a:rPr sz="2600" spc="-20" dirty="0">
                <a:solidFill>
                  <a:srgbClr val="181A0E"/>
                </a:solidFill>
                <a:latin typeface="Arial"/>
                <a:cs typeface="Arial"/>
              </a:rPr>
              <a:t>DFA </a:t>
            </a:r>
            <a:r>
              <a:rPr sz="2600" spc="35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600" spc="85" dirty="0">
                <a:solidFill>
                  <a:srgbClr val="181A0E"/>
                </a:solidFill>
                <a:latin typeface="Arial"/>
                <a:cs typeface="Arial"/>
              </a:rPr>
              <a:t>shown</a:t>
            </a:r>
            <a:r>
              <a:rPr sz="2600" spc="-53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181A0E"/>
                </a:solidFill>
                <a:latin typeface="Arial"/>
                <a:cs typeface="Arial"/>
              </a:rPr>
              <a:t>below: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0249" y="2400296"/>
            <a:ext cx="6504258" cy="3644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466" y="172637"/>
            <a:ext cx="6231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0" dirty="0">
                <a:solidFill>
                  <a:srgbClr val="181A0E"/>
                </a:solidFill>
                <a:latin typeface="Arial"/>
                <a:cs typeface="Arial"/>
              </a:rPr>
              <a:t>Practice</a:t>
            </a:r>
            <a:r>
              <a:rPr sz="4400" spc="-36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4400" spc="125" dirty="0">
                <a:solidFill>
                  <a:srgbClr val="181A0E"/>
                </a:solidFill>
                <a:latin typeface="Arial"/>
                <a:cs typeface="Arial"/>
              </a:rPr>
              <a:t>Question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467" y="1097047"/>
            <a:ext cx="6231733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90" dirty="0">
                <a:solidFill>
                  <a:srgbClr val="181A0E"/>
                </a:solidFill>
                <a:latin typeface="Arial"/>
                <a:cs typeface="Arial"/>
              </a:rPr>
              <a:t>Q)</a:t>
            </a:r>
            <a:r>
              <a:rPr sz="29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Minimize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following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65" dirty="0">
                <a:solidFill>
                  <a:srgbClr val="181A0E"/>
                </a:solidFill>
                <a:latin typeface="Arial"/>
                <a:cs typeface="Arial"/>
              </a:rPr>
              <a:t>DFA: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8895" y="1714496"/>
            <a:ext cx="4360491" cy="496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75253"/>
            <a:ext cx="580549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20" dirty="0">
                <a:uFill>
                  <a:solidFill>
                    <a:srgbClr val="181A0E"/>
                  </a:solidFill>
                </a:uFill>
              </a:rPr>
              <a:t>Ans: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990834" y="1571621"/>
            <a:ext cx="5162333" cy="4980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Specification and </a:t>
            </a:r>
            <a:r>
              <a:rPr lang="en-US" dirty="0" err="1" smtClean="0"/>
              <a:t>Recognization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4" name="object 3"/>
          <p:cNvSpPr txBox="1"/>
          <p:nvPr/>
        </p:nvSpPr>
        <p:spPr>
          <a:xfrm>
            <a:off x="609600" y="1905000"/>
            <a:ext cx="441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Consider the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grammar: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133600" y="2590800"/>
            <a:ext cx="51816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4" name="object 3"/>
          <p:cNvSpPr txBox="1"/>
          <p:nvPr/>
        </p:nvSpPr>
        <p:spPr>
          <a:xfrm>
            <a:off x="838200" y="1676400"/>
            <a:ext cx="492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40" dirty="0">
                <a:latin typeface="Arial"/>
                <a:cs typeface="Arial"/>
              </a:rPr>
              <a:t>Tokens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above </a:t>
            </a:r>
            <a:r>
              <a:rPr sz="2400" dirty="0">
                <a:latin typeface="Arial"/>
                <a:cs typeface="Arial"/>
              </a:rPr>
              <a:t>grammar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2209800"/>
            <a:ext cx="5038725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990600" y="5486400"/>
            <a:ext cx="583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5" dirty="0">
                <a:latin typeface="Arial"/>
                <a:cs typeface="Arial"/>
              </a:rPr>
              <a:t>Whitespace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identified as </a:t>
            </a:r>
            <a:r>
              <a:rPr sz="2400" spc="-5" dirty="0">
                <a:latin typeface="Arial"/>
                <a:cs typeface="Arial"/>
              </a:rPr>
              <a:t>shown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below: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2133600" y="6096000"/>
            <a:ext cx="4010025" cy="2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36244" y="341122"/>
            <a:ext cx="8379156" cy="112146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1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REGULAR</a:t>
            </a:r>
            <a:r>
              <a:rPr kumimoji="0" lang="en-US" sz="2000" b="0" i="0" u="none" strike="noStrike" kern="1200" cap="none" spc="1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US" sz="3600" b="0" i="0" u="none" strike="noStrike" kern="1200" cap="none" spc="1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</a:t>
            </a:r>
            <a:r>
              <a:rPr kumimoji="0" lang="en-US" sz="36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PATTERNS </a:t>
            </a:r>
            <a:r>
              <a:rPr kumimoji="0" lang="en-US" sz="3600" b="0" i="0" u="none" strike="noStrike" kern="1200" cap="none" spc="2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en-US" sz="3600" b="0" i="0" u="none" strike="noStrike" kern="1200" cap="none" spc="1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TOKENS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Grp="1"/>
          </p:cNvGraphicFramePr>
          <p:nvPr/>
        </p:nvGraphicFramePr>
        <p:xfrm>
          <a:off x="1066800" y="1676400"/>
          <a:ext cx="7421243" cy="480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7505"/>
                <a:gridCol w="1396999"/>
                <a:gridCol w="3126739"/>
              </a:tblGrid>
              <a:tr h="373259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Regular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Expression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655"/>
                        </a:lnSpc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Token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Attribute-value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5340"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spc="45" dirty="0">
                          <a:latin typeface="Arial"/>
                          <a:cs typeface="Arial"/>
                        </a:rPr>
                        <a:t>ws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--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7281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--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</a:tr>
              <a:tr h="405733"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954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--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</a:tr>
              <a:tr h="405712"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then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hen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0121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--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</a:tr>
              <a:tr h="405340"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pointer to table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entry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</a:tr>
              <a:tr h="405681"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num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num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pointer to table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entry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</a:tr>
              <a:tr h="405478"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&lt;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lop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486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160" dirty="0">
                          <a:latin typeface="Arial"/>
                          <a:cs typeface="Arial"/>
                        </a:rPr>
                        <a:t>LT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</a:tr>
              <a:tr h="405563"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lop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9607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</a:tr>
              <a:tr h="405744"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lop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9486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</a:tr>
              <a:tr h="405340"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lop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60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</a:tr>
              <a:tr h="405693"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lop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9486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GT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</a:tr>
              <a:tr h="372931">
                <a:tc>
                  <a:txBody>
                    <a:bodyPr/>
                    <a:lstStyle/>
                    <a:p>
                      <a:pPr marL="616585">
                        <a:lnSpc>
                          <a:spcPts val="281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&gt;=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281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lop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60755">
                        <a:lnSpc>
                          <a:spcPts val="281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45"/>
              </a:spcBef>
            </a:pPr>
            <a:r>
              <a:rPr sz="2800" spc="5" dirty="0">
                <a:latin typeface="Arial"/>
                <a:cs typeface="Arial"/>
              </a:rPr>
              <a:t>In the construction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lexical </a:t>
            </a:r>
            <a:r>
              <a:rPr sz="2800" dirty="0">
                <a:latin typeface="Arial"/>
                <a:cs typeface="Arial"/>
              </a:rPr>
              <a:t>analyzer </a:t>
            </a:r>
            <a:r>
              <a:rPr sz="2800" spc="-10" dirty="0">
                <a:latin typeface="Arial"/>
                <a:cs typeface="Arial"/>
              </a:rPr>
              <a:t>we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first  </a:t>
            </a:r>
            <a:r>
              <a:rPr sz="2800" spc="-5" dirty="0">
                <a:latin typeface="Arial"/>
                <a:cs typeface="Arial"/>
              </a:rPr>
              <a:t>convert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patterns into flowcharts called  “transition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diagrams”.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143000" y="1600200"/>
            <a:ext cx="6477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Attributes </a:t>
            </a:r>
            <a:r>
              <a:rPr spc="250" dirty="0"/>
              <a:t>for</a:t>
            </a:r>
            <a:r>
              <a:rPr spc="-83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1529459"/>
            <a:ext cx="8093980" cy="532854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494665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When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token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represents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more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than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one </a:t>
            </a:r>
            <a:r>
              <a:rPr sz="2400" spc="30" dirty="0">
                <a:solidFill>
                  <a:srgbClr val="181A0E"/>
                </a:solidFill>
                <a:latin typeface="Arial"/>
                <a:cs typeface="Arial"/>
              </a:rPr>
              <a:t>lexeme, 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must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provide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additional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information 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about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particular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lexeme</a:t>
            </a:r>
            <a:endParaRPr sz="24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This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additional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information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called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181A0E"/>
                </a:solidFill>
                <a:latin typeface="Arial"/>
                <a:cs typeface="Arial"/>
              </a:rPr>
              <a:t>as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attribute</a:t>
            </a:r>
            <a:r>
              <a:rPr sz="24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endParaRPr sz="2400">
              <a:latin typeface="Arial"/>
              <a:cs typeface="Arial"/>
            </a:endParaRPr>
          </a:p>
          <a:p>
            <a:pPr marL="441325" marR="641985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-60" dirty="0">
                <a:solidFill>
                  <a:srgbClr val="181A0E"/>
                </a:solidFill>
                <a:latin typeface="Arial"/>
                <a:cs typeface="Arial"/>
              </a:rPr>
              <a:t>Eg: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If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token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id</a:t>
            </a:r>
            <a:r>
              <a:rPr sz="2400" b="1" i="1" spc="-24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matched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var1</a:t>
            </a:r>
            <a:r>
              <a:rPr sz="2400" b="1" i="1" spc="-34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var2</a:t>
            </a:r>
            <a:r>
              <a:rPr sz="2400" b="1" i="1" spc="-24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both,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then 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must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able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represent</a:t>
            </a:r>
            <a:r>
              <a:rPr sz="24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var1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 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var2 </a:t>
            </a:r>
            <a:r>
              <a:rPr sz="2400" spc="5" dirty="0">
                <a:solidFill>
                  <a:srgbClr val="181A0E"/>
                </a:solidFill>
                <a:latin typeface="Arial"/>
                <a:cs typeface="Arial"/>
              </a:rPr>
              <a:t>as </a:t>
            </a: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different</a:t>
            </a:r>
            <a:r>
              <a:rPr sz="2400" spc="-54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identiﬁers</a:t>
            </a:r>
            <a:endParaRPr sz="2400">
              <a:latin typeface="Arial"/>
              <a:cs typeface="Arial"/>
            </a:endParaRPr>
          </a:p>
          <a:p>
            <a:pPr marL="441325" marR="523240" indent="-429259">
              <a:lnSpc>
                <a:spcPts val="3270"/>
              </a:lnSpc>
              <a:spcBef>
                <a:spcPts val="120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obtaining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actual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181A0E"/>
                </a:solidFill>
                <a:latin typeface="Arial"/>
                <a:cs typeface="Arial"/>
              </a:rPr>
              <a:t>value,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associated 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attribute,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generally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pointer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Transition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1066800" y="1600200"/>
            <a:ext cx="6238875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838200" y="2438400"/>
            <a:ext cx="6772275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2362200" y="4191000"/>
            <a:ext cx="3733800" cy="141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990600" y="1752600"/>
            <a:ext cx="6896100" cy="221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2743200" y="4648200"/>
            <a:ext cx="3343275" cy="1343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Attributes </a:t>
            </a:r>
            <a:r>
              <a:rPr spc="250" dirty="0"/>
              <a:t>for</a:t>
            </a:r>
            <a:r>
              <a:rPr spc="-830" dirty="0"/>
              <a:t> </a:t>
            </a:r>
            <a:r>
              <a:rPr spc="50" dirty="0"/>
              <a:t>Tokens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524000"/>
            <a:ext cx="8153400" cy="54155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59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Some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attributes: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-35" dirty="0">
                <a:solidFill>
                  <a:srgbClr val="181A0E"/>
                </a:solidFill>
                <a:latin typeface="Arial"/>
                <a:cs typeface="Arial"/>
              </a:rPr>
              <a:t>&lt;id,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attr&gt;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where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75" dirty="0">
                <a:solidFill>
                  <a:srgbClr val="181A0E"/>
                </a:solidFill>
                <a:latin typeface="Arial"/>
                <a:cs typeface="Arial"/>
              </a:rPr>
              <a:t>attr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pointer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971550" marR="563245" lvl="1" indent="-412115">
              <a:lnSpc>
                <a:spcPts val="3270"/>
              </a:lnSpc>
              <a:spcBef>
                <a:spcPts val="77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&lt;assignop,_&gt;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no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40" dirty="0">
                <a:solidFill>
                  <a:srgbClr val="181A0E"/>
                </a:solidFill>
                <a:latin typeface="Arial"/>
                <a:cs typeface="Arial"/>
              </a:rPr>
              <a:t>attribute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needed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65" dirty="0">
                <a:solidFill>
                  <a:srgbClr val="181A0E"/>
                </a:solidFill>
                <a:latin typeface="Arial"/>
                <a:cs typeface="Arial"/>
              </a:rPr>
              <a:t>(if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 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only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5" dirty="0">
                <a:solidFill>
                  <a:srgbClr val="181A0E"/>
                </a:solidFill>
                <a:latin typeface="Arial"/>
                <a:cs typeface="Arial"/>
              </a:rPr>
              <a:t>assignment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operator)</a:t>
            </a:r>
            <a:endParaRPr sz="2400">
              <a:latin typeface="Arial"/>
              <a:cs typeface="Arial"/>
            </a:endParaRPr>
          </a:p>
          <a:p>
            <a:pPr marL="971550" marR="639445" lvl="1" indent="-412115">
              <a:lnSpc>
                <a:spcPts val="3270"/>
              </a:lnSpc>
              <a:spcBef>
                <a:spcPts val="70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10" dirty="0">
                <a:solidFill>
                  <a:srgbClr val="181A0E"/>
                </a:solidFill>
                <a:latin typeface="Arial"/>
                <a:cs typeface="Arial"/>
              </a:rPr>
              <a:t>&lt;num,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val&gt;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where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val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actual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value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1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-60" dirty="0">
                <a:solidFill>
                  <a:srgbClr val="181A0E"/>
                </a:solidFill>
                <a:latin typeface="Arial"/>
                <a:cs typeface="Arial"/>
              </a:rPr>
              <a:t>Eg: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dest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source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81A0E"/>
                </a:solidFill>
                <a:latin typeface="Arial"/>
                <a:cs typeface="Arial"/>
              </a:rPr>
              <a:t>+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80" dirty="0">
                <a:solidFill>
                  <a:srgbClr val="181A0E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Tokens: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35" dirty="0">
                <a:solidFill>
                  <a:srgbClr val="181A0E"/>
                </a:solidFill>
                <a:latin typeface="Arial"/>
                <a:cs typeface="Arial"/>
              </a:rPr>
              <a:t>&lt;id,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95" dirty="0">
                <a:solidFill>
                  <a:srgbClr val="181A0E"/>
                </a:solidFill>
                <a:latin typeface="Arial"/>
                <a:cs typeface="Arial"/>
              </a:rPr>
              <a:t>pt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dest</a:t>
            </a:r>
            <a:r>
              <a:rPr sz="2400" i="1" spc="30" dirty="0">
                <a:solidFill>
                  <a:srgbClr val="181A0E"/>
                </a:solidFill>
                <a:latin typeface="Arial"/>
                <a:cs typeface="Arial"/>
              </a:rPr>
              <a:t>&gt;,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" dirty="0">
                <a:solidFill>
                  <a:srgbClr val="181A0E"/>
                </a:solidFill>
                <a:latin typeface="Arial"/>
                <a:cs typeface="Arial"/>
              </a:rPr>
              <a:t>&lt;assignop</a:t>
            </a:r>
            <a:r>
              <a:rPr sz="2400" i="1" spc="10">
                <a:solidFill>
                  <a:srgbClr val="181A0E"/>
                </a:solidFill>
                <a:latin typeface="Arial"/>
                <a:cs typeface="Arial"/>
              </a:rPr>
              <a:t>&gt;,</a:t>
            </a:r>
            <a:r>
              <a:rPr sz="2400" i="1" spc="-195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lang="en-US" sz="2400" i="1" spc="-195" dirty="0" smtClean="0">
                <a:solidFill>
                  <a:srgbClr val="181A0E"/>
                </a:solidFill>
                <a:latin typeface="Arial"/>
                <a:cs typeface="Arial"/>
              </a:rPr>
              <a:t>&lt;</a:t>
            </a:r>
            <a:r>
              <a:rPr lang="en-US" sz="2400" i="1" dirty="0" smtClean="0">
                <a:solidFill>
                  <a:srgbClr val="181A0E"/>
                </a:solidFill>
                <a:latin typeface="Arial"/>
                <a:cs typeface="Arial"/>
              </a:rPr>
              <a:t>id, pt for source</a:t>
            </a:r>
            <a:r>
              <a:rPr lang="en-US" sz="2400" i="1" spc="-195" dirty="0" smtClean="0">
                <a:solidFill>
                  <a:srgbClr val="181A0E"/>
                </a:solidFill>
                <a:latin typeface="Arial"/>
                <a:cs typeface="Arial"/>
              </a:rPr>
              <a:t>&gt;, </a:t>
            </a:r>
            <a:r>
              <a:rPr sz="2400" i="1" spc="10" smtClean="0">
                <a:solidFill>
                  <a:srgbClr val="181A0E"/>
                </a:solidFill>
                <a:latin typeface="Arial"/>
                <a:cs typeface="Arial"/>
              </a:rPr>
              <a:t>&lt;num</a:t>
            </a:r>
            <a:r>
              <a:rPr sz="2400" i="1" spc="10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5&gt;</a:t>
            </a:r>
            <a:endParaRPr sz="2400">
              <a:latin typeface="Arial"/>
              <a:cs typeface="Arial"/>
            </a:endParaRPr>
          </a:p>
          <a:p>
            <a:pPr marL="441325" indent="-429259">
              <a:spcBef>
                <a:spcPts val="990"/>
              </a:spcBef>
              <a:buFontTx/>
              <a:buChar char="■"/>
              <a:tabLst>
                <a:tab pos="440690" algn="l"/>
                <a:tab pos="441959" algn="l"/>
              </a:tabLst>
            </a:pPr>
            <a:r>
              <a:rPr sz="2400" spc="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type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its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181A0E"/>
                </a:solidFill>
                <a:latin typeface="Arial"/>
                <a:cs typeface="Arial"/>
              </a:rPr>
              <a:t>attribute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uniquely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>
                <a:solidFill>
                  <a:srgbClr val="181A0E"/>
                </a:solidFill>
                <a:latin typeface="Arial"/>
                <a:cs typeface="Arial"/>
              </a:rPr>
              <a:t>identiﬁes</a:t>
            </a:r>
            <a:r>
              <a:rPr sz="2400" spc="-19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smtClean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lang="en-US" sz="2400" spc="-2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lang="en-US" sz="2400" spc="30" dirty="0" smtClean="0">
                <a:solidFill>
                  <a:srgbClr val="181A0E"/>
                </a:solidFill>
                <a:latin typeface="Arial"/>
                <a:cs typeface="Arial"/>
              </a:rPr>
              <a:t>l</a:t>
            </a:r>
            <a:r>
              <a:rPr lang="en-US" sz="2400" spc="5" dirty="0" smtClean="0">
                <a:solidFill>
                  <a:srgbClr val="181A0E"/>
                </a:solidFill>
                <a:latin typeface="Arial"/>
                <a:cs typeface="Arial"/>
              </a:rPr>
              <a:t>e</a:t>
            </a:r>
            <a:r>
              <a:rPr lang="en-US" sz="2400" spc="15" dirty="0" smtClean="0">
                <a:solidFill>
                  <a:srgbClr val="181A0E"/>
                </a:solidFill>
                <a:latin typeface="Arial"/>
                <a:cs typeface="Arial"/>
              </a:rPr>
              <a:t>x</a:t>
            </a:r>
            <a:r>
              <a:rPr lang="en-US" sz="2400" spc="114" dirty="0" smtClean="0">
                <a:solidFill>
                  <a:srgbClr val="181A0E"/>
                </a:solidFill>
                <a:latin typeface="Arial"/>
                <a:cs typeface="Arial"/>
              </a:rPr>
              <a:t>eme</a:t>
            </a:r>
            <a:endParaRPr lang="en-US" sz="2400" dirty="0" smtClean="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90"/>
              </a:spcBef>
              <a:buChar char="■"/>
              <a:tabLst>
                <a:tab pos="440690" algn="l"/>
                <a:tab pos="441959" algn="l"/>
              </a:tabLst>
            </a:pP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Attributes </a:t>
            </a:r>
            <a:r>
              <a:rPr spc="250" dirty="0"/>
              <a:t>for</a:t>
            </a:r>
            <a:r>
              <a:rPr spc="-83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8077200" cy="44033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109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5" dirty="0">
                <a:solidFill>
                  <a:srgbClr val="181A0E"/>
                </a:solidFill>
                <a:latin typeface="Arial"/>
                <a:cs typeface="Arial"/>
              </a:rPr>
              <a:t>Example: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take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statement</a:t>
            </a:r>
            <a:r>
              <a:rPr sz="2400" spc="105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400" spc="-210">
                <a:solidFill>
                  <a:srgbClr val="181A0E"/>
                </a:solidFill>
                <a:latin typeface="Arial"/>
                <a:cs typeface="Arial"/>
              </a:rPr>
              <a:t> </a:t>
            </a:r>
            <a:endParaRPr lang="en-US" sz="2400" spc="-210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1090"/>
              </a:spcBef>
              <a:tabLst>
                <a:tab pos="440690" algn="l"/>
                <a:tab pos="441959" algn="l"/>
              </a:tabLst>
            </a:pPr>
            <a:r>
              <a:rPr lang="en-US" sz="2400" b="1" spc="-210" dirty="0" smtClean="0">
                <a:solidFill>
                  <a:srgbClr val="181A0E"/>
                </a:solidFill>
                <a:latin typeface="Arial"/>
                <a:cs typeface="Arial"/>
              </a:rPr>
              <a:t>	</a:t>
            </a:r>
            <a:r>
              <a:rPr sz="2400" b="1" smtClean="0">
                <a:solidFill>
                  <a:srgbClr val="181A0E"/>
                </a:solidFill>
                <a:latin typeface="Verdana"/>
                <a:cs typeface="Verdana"/>
              </a:rPr>
              <a:t>area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= 3.1416 * r * r</a:t>
            </a:r>
            <a:endParaRPr sz="2400">
              <a:latin typeface="Verdana"/>
              <a:cs typeface="Verdana"/>
            </a:endParaRPr>
          </a:p>
          <a:p>
            <a:pPr marL="57150" marR="5080">
              <a:lnSpc>
                <a:spcPts val="3270"/>
              </a:lnSpc>
              <a:spcBef>
                <a:spcPts val="1275"/>
              </a:spcBef>
              <a:buFont typeface="Arial"/>
              <a:buAutoNum type="arabicPeriod"/>
              <a:tabLst>
                <a:tab pos="384810" algn="l"/>
              </a:tabLst>
            </a:pP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getnexttoken( )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returns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(id, attr)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where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attr</a:t>
            </a:r>
            <a:r>
              <a:rPr sz="2400" b="1" spc="-37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4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smtClean="0">
                <a:solidFill>
                  <a:srgbClr val="181A0E"/>
                </a:solidFill>
                <a:latin typeface="Arial"/>
                <a:cs typeface="Arial"/>
              </a:rPr>
              <a:t>pointer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area</a:t>
            </a:r>
            <a:r>
              <a:rPr sz="24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57150" marR="655955">
              <a:lnSpc>
                <a:spcPts val="3270"/>
              </a:lnSpc>
              <a:spcBef>
                <a:spcPts val="1200"/>
              </a:spcBef>
              <a:buFont typeface="Arial"/>
              <a:buAutoNum type="arabicPeriod"/>
              <a:tabLst>
                <a:tab pos="433705" algn="l"/>
              </a:tabLst>
            </a:pP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getnexttoken( )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returns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(</a:t>
            </a:r>
            <a:r>
              <a:rPr sz="2400" b="1">
                <a:solidFill>
                  <a:srgbClr val="181A0E"/>
                </a:solidFill>
                <a:latin typeface="Verdana"/>
                <a:cs typeface="Verdana"/>
              </a:rPr>
              <a:t>assignop</a:t>
            </a:r>
            <a:r>
              <a:rPr sz="2400" b="1" smtClean="0">
                <a:solidFill>
                  <a:srgbClr val="181A0E"/>
                </a:solidFill>
                <a:latin typeface="Verdana"/>
                <a:cs typeface="Verdana"/>
              </a:rPr>
              <a:t>)</a:t>
            </a:r>
            <a:r>
              <a:rPr lang="en-US" sz="2400" b="1" dirty="0" smtClean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lang="en-US" sz="2400" dirty="0" smtClean="0">
                <a:solidFill>
                  <a:srgbClr val="181A0E"/>
                </a:solidFill>
                <a:latin typeface="Verdana"/>
                <a:cs typeface="Verdana"/>
              </a:rPr>
              <a:t>where</a:t>
            </a:r>
            <a:r>
              <a:rPr sz="2400" b="1" smtClean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no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181A0E"/>
                </a:solidFill>
                <a:latin typeface="Arial"/>
                <a:cs typeface="Arial"/>
              </a:rPr>
              <a:t>attribute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 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needed,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only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assignment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448945" indent="-392430">
              <a:lnSpc>
                <a:spcPts val="3375"/>
              </a:lnSpc>
              <a:spcBef>
                <a:spcPts val="919"/>
              </a:spcBef>
              <a:buFont typeface="Arial"/>
              <a:buAutoNum type="arabicPeriod"/>
              <a:tabLst>
                <a:tab pos="449580" algn="l"/>
              </a:tabLst>
            </a:pP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getnexttoken( )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returns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(ﬂoatnum, 3.1416</a:t>
            </a:r>
            <a:r>
              <a:rPr sz="2400" b="1">
                <a:solidFill>
                  <a:srgbClr val="181A0E"/>
                </a:solidFill>
                <a:latin typeface="Verdana"/>
                <a:cs typeface="Verdana"/>
              </a:rPr>
              <a:t>)</a:t>
            </a:r>
            <a:r>
              <a:rPr sz="2400" b="1" spc="-635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105" smtClean="0">
                <a:solidFill>
                  <a:srgbClr val="181A0E"/>
                </a:solidFill>
                <a:latin typeface="Arial"/>
                <a:cs typeface="Arial"/>
              </a:rPr>
              <a:t>where</a:t>
            </a:r>
            <a:r>
              <a:rPr lang="en-US" sz="2400" spc="10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smtClean="0">
                <a:solidFill>
                  <a:srgbClr val="181A0E"/>
                </a:solidFill>
                <a:latin typeface="Verdana"/>
                <a:cs typeface="Verdana"/>
              </a:rPr>
              <a:t>3.1416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actual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value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9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0" smtClean="0">
                <a:solidFill>
                  <a:srgbClr val="181A0E"/>
                </a:solidFill>
                <a:latin typeface="Arial"/>
                <a:cs typeface="Arial"/>
              </a:rPr>
              <a:t>ﬂoatnum</a:t>
            </a:r>
            <a:r>
              <a:rPr lang="en-US" sz="2400" spc="150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5" smtClean="0">
                <a:solidFill>
                  <a:srgbClr val="181A0E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53173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Lexical</a:t>
            </a:r>
            <a:r>
              <a:rPr spc="-335" dirty="0"/>
              <a:t> </a:t>
            </a:r>
            <a:r>
              <a:rPr spc="10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752600"/>
            <a:ext cx="7924800" cy="37806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1083945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Though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error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181A0E"/>
                </a:solidFill>
                <a:latin typeface="Arial"/>
                <a:cs typeface="Arial"/>
              </a:rPr>
              <a:t>analysis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normally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not 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common,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possibility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errors</a:t>
            </a:r>
            <a:endParaRPr sz="24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When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error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occurs,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must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not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halt 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2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75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print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error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message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  <a:p>
            <a:pPr marL="441325" marR="1011555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Error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this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phase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found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when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no 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matching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found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181A0E"/>
                </a:solidFill>
                <a:latin typeface="Arial"/>
                <a:cs typeface="Arial"/>
              </a:rPr>
              <a:t>as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given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pattern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5088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Lexical</a:t>
            </a:r>
            <a:r>
              <a:rPr spc="-335" dirty="0"/>
              <a:t> </a:t>
            </a:r>
            <a:r>
              <a:rPr spc="10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752600"/>
            <a:ext cx="7848600" cy="415639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59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Some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error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recovery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Deletion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extraneous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Inserting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missing</a:t>
            </a:r>
            <a:r>
              <a:rPr sz="2400" i="1" spc="-4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45" dirty="0">
                <a:solidFill>
                  <a:srgbClr val="181A0E"/>
                </a:solidFill>
                <a:latin typeface="Arial"/>
                <a:cs typeface="Arial"/>
              </a:rPr>
              <a:t>Replacing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incorrect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5" dirty="0">
                <a:solidFill>
                  <a:srgbClr val="181A0E"/>
                </a:solidFill>
                <a:latin typeface="Arial"/>
                <a:cs typeface="Arial"/>
              </a:rPr>
              <a:t>correct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Transposition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adjacent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characters</a:t>
            </a:r>
            <a:endParaRPr sz="2400">
              <a:latin typeface="Arial"/>
              <a:cs typeface="Arial"/>
            </a:endParaRPr>
          </a:p>
          <a:p>
            <a:pPr marL="441325" marR="879475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error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recovery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normally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expensive 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Recovery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81A0E"/>
                </a:solidFill>
                <a:latin typeface="Arial"/>
                <a:cs typeface="Arial"/>
              </a:rPr>
              <a:t>eg: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ﬁnding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number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transformations 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would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make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correct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tokens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153400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40" dirty="0"/>
              <a:t>Approaches </a:t>
            </a:r>
            <a:r>
              <a:rPr spc="305" dirty="0"/>
              <a:t>to</a:t>
            </a:r>
            <a:r>
              <a:rPr spc="-785" dirty="0"/>
              <a:t> </a:t>
            </a:r>
            <a:r>
              <a:rPr spc="175" dirty="0"/>
              <a:t>Implementing  </a:t>
            </a:r>
            <a:r>
              <a:rPr spc="80" dirty="0"/>
              <a:t>Lexical</a:t>
            </a:r>
            <a:r>
              <a:rPr spc="-290" dirty="0"/>
              <a:t> </a:t>
            </a:r>
            <a:r>
              <a:rPr spc="90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8153400" cy="458843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4520" marR="5080" indent="-527685">
              <a:lnSpc>
                <a:spcPts val="3270"/>
              </a:lnSpc>
              <a:spcBef>
                <a:spcPts val="380"/>
              </a:spcBef>
              <a:buAutoNum type="arabicPeriod"/>
              <a:tabLst>
                <a:tab pos="604520" algn="l"/>
                <a:tab pos="605155" algn="l"/>
              </a:tabLst>
            </a:pPr>
            <a:r>
              <a:rPr sz="2400" spc="20" dirty="0">
                <a:solidFill>
                  <a:srgbClr val="181A0E"/>
                </a:solidFill>
                <a:latin typeface="Arial"/>
                <a:cs typeface="Arial"/>
              </a:rPr>
              <a:t>Use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generator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like</a:t>
            </a:r>
            <a:r>
              <a:rPr sz="2400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Flex</a:t>
            </a:r>
            <a:r>
              <a:rPr sz="24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produces 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from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given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speciﬁcation </a:t>
            </a:r>
            <a:r>
              <a:rPr sz="2400" spc="5" dirty="0">
                <a:solidFill>
                  <a:srgbClr val="181A0E"/>
                </a:solidFill>
                <a:latin typeface="Arial"/>
                <a:cs typeface="Arial"/>
              </a:rPr>
              <a:t>as 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regular </a:t>
            </a: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expression.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generator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provides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routine 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reading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buffering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input.</a:t>
            </a:r>
            <a:endParaRPr sz="2400">
              <a:latin typeface="Arial"/>
              <a:cs typeface="Arial"/>
            </a:endParaRPr>
          </a:p>
          <a:p>
            <a:pPr marL="604520" marR="125730" indent="-577215">
              <a:lnSpc>
                <a:spcPts val="3270"/>
              </a:lnSpc>
              <a:spcBef>
                <a:spcPts val="1205"/>
              </a:spcBef>
              <a:buAutoNum type="arabicPeriod"/>
              <a:tabLst>
                <a:tab pos="604520" algn="l"/>
                <a:tab pos="605155" algn="l"/>
              </a:tabLst>
            </a:pP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Write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in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general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programming 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like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81A0E"/>
                </a:solidFill>
                <a:latin typeface="Arial"/>
                <a:cs typeface="Arial"/>
              </a:rPr>
              <a:t>C.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need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use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I/O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facility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reading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buffering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input.</a:t>
            </a:r>
            <a:endParaRPr sz="2400">
              <a:latin typeface="Arial"/>
              <a:cs typeface="Arial"/>
            </a:endParaRPr>
          </a:p>
          <a:p>
            <a:pPr marL="604520" marR="1015365" indent="-592455">
              <a:lnSpc>
                <a:spcPts val="3270"/>
              </a:lnSpc>
              <a:spcBef>
                <a:spcPts val="1205"/>
              </a:spcBef>
              <a:buAutoNum type="arabicPeriod"/>
              <a:tabLst>
                <a:tab pos="604520" algn="l"/>
                <a:tab pos="605155" algn="l"/>
              </a:tabLst>
            </a:pPr>
            <a:r>
              <a:rPr sz="2400" spc="20" dirty="0">
                <a:solidFill>
                  <a:srgbClr val="181A0E"/>
                </a:solidFill>
                <a:latin typeface="Arial"/>
                <a:cs typeface="Arial"/>
              </a:rPr>
              <a:t>Use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assembly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181A0E"/>
                </a:solidFill>
                <a:latin typeface="Arial"/>
                <a:cs typeface="Arial"/>
              </a:rPr>
              <a:t>write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  </a:t>
            </a:r>
            <a:r>
              <a:rPr sz="2400" spc="-20" dirty="0">
                <a:solidFill>
                  <a:srgbClr val="181A0E"/>
                </a:solidFill>
                <a:latin typeface="Arial"/>
                <a:cs typeface="Arial"/>
              </a:rPr>
              <a:t>analyzer.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Explicitly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manage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reading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input.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153400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40" dirty="0"/>
              <a:t>Approaches </a:t>
            </a:r>
            <a:r>
              <a:rPr spc="305" dirty="0"/>
              <a:t>to</a:t>
            </a:r>
            <a:r>
              <a:rPr spc="-785" dirty="0"/>
              <a:t> </a:t>
            </a:r>
            <a:r>
              <a:rPr spc="175" dirty="0"/>
              <a:t>Implementing  </a:t>
            </a:r>
            <a:r>
              <a:rPr spc="80" dirty="0"/>
              <a:t>Lexical</a:t>
            </a:r>
            <a:r>
              <a:rPr spc="-290" dirty="0"/>
              <a:t> </a:t>
            </a:r>
            <a:r>
              <a:rPr spc="90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76400"/>
            <a:ext cx="8077200" cy="231858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635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These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strategies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increasing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order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difﬁculty 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efﬁciency</a:t>
            </a:r>
            <a:endParaRPr sz="24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Since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deal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characters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181A0E"/>
                </a:solidFill>
                <a:latin typeface="Arial"/>
                <a:cs typeface="Arial"/>
              </a:rPr>
              <a:t>analysis,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 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better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take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some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time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during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implementation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  </a:t>
            </a: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get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efﬁcient</a:t>
            </a:r>
            <a:r>
              <a:rPr sz="2400" spc="-53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64603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Input</a:t>
            </a:r>
            <a:r>
              <a:rPr spc="-355" dirty="0"/>
              <a:t> </a:t>
            </a:r>
            <a:r>
              <a:rPr spc="195" dirty="0"/>
              <a:t>Buffering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00200"/>
            <a:ext cx="8229600" cy="458843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734695" indent="-429259" algn="just">
              <a:lnSpc>
                <a:spcPts val="3270"/>
              </a:lnSpc>
              <a:spcBef>
                <a:spcPts val="380"/>
              </a:spcBef>
              <a:buChar char="■"/>
              <a:tabLst>
                <a:tab pos="441959" algn="l"/>
              </a:tabLst>
            </a:pP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Technique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used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speed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up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reading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source 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program</a:t>
            </a:r>
            <a:endParaRPr sz="2900">
              <a:latin typeface="Arial"/>
              <a:cs typeface="Arial"/>
            </a:endParaRPr>
          </a:p>
          <a:p>
            <a:pPr marL="441325" marR="13970" indent="-429259" algn="just">
              <a:lnSpc>
                <a:spcPts val="3270"/>
              </a:lnSpc>
              <a:spcBef>
                <a:spcPts val="1205"/>
              </a:spcBef>
              <a:buChar char="■"/>
              <a:tabLst>
                <a:tab pos="441959" algn="l"/>
              </a:tabLst>
            </a:pP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many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situations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where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need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look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at 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least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(if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not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more)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additional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5" dirty="0">
                <a:solidFill>
                  <a:srgbClr val="181A0E"/>
                </a:solidFill>
                <a:latin typeface="Arial"/>
                <a:cs typeface="Arial"/>
              </a:rPr>
              <a:t>ahead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 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recognize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lexemes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endParaRPr sz="29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For eg, </a:t>
            </a:r>
            <a:r>
              <a:rPr sz="2900" b="1" dirty="0">
                <a:solidFill>
                  <a:srgbClr val="181A0E"/>
                </a:solidFill>
                <a:latin typeface="Verdana"/>
                <a:cs typeface="Verdana"/>
              </a:rPr>
              <a:t>int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keyword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in </a:t>
            </a:r>
            <a:r>
              <a:rPr sz="2900" spc="-45" dirty="0">
                <a:solidFill>
                  <a:srgbClr val="181A0E"/>
                </a:solidFill>
                <a:latin typeface="Arial"/>
                <a:cs typeface="Arial"/>
              </a:rPr>
              <a:t>C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but </a:t>
            </a:r>
            <a:r>
              <a:rPr sz="2900" b="1" dirty="0">
                <a:solidFill>
                  <a:srgbClr val="181A0E"/>
                </a:solidFill>
                <a:latin typeface="Verdana"/>
                <a:cs typeface="Verdana"/>
              </a:rPr>
              <a:t>intnum</a:t>
            </a:r>
            <a:r>
              <a:rPr sz="2900" b="1" spc="-29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900" spc="25" dirty="0">
                <a:solidFill>
                  <a:srgbClr val="181A0E"/>
                </a:solidFill>
                <a:latin typeface="Arial"/>
                <a:cs typeface="Arial"/>
              </a:rPr>
              <a:t>an 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identiﬁer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so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when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scanner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reads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181A0E"/>
                </a:solidFill>
                <a:latin typeface="Verdana"/>
                <a:cs typeface="Verdana"/>
              </a:rPr>
              <a:t>i, n, t</a:t>
            </a:r>
            <a:r>
              <a:rPr sz="2900" spc="-135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0" dirty="0">
                <a:solidFill>
                  <a:srgbClr val="181A0E"/>
                </a:solidFill>
                <a:latin typeface="Arial"/>
                <a:cs typeface="Arial"/>
              </a:rPr>
              <a:t>has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 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look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other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characters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5" dirty="0">
                <a:solidFill>
                  <a:srgbClr val="181A0E"/>
                </a:solidFill>
                <a:latin typeface="Arial"/>
                <a:cs typeface="Arial"/>
              </a:rPr>
              <a:t>see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whether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just</a:t>
            </a:r>
            <a:r>
              <a:rPr sz="2900" spc="-2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181A0E"/>
                </a:solidFill>
                <a:latin typeface="Verdana"/>
                <a:cs typeface="Verdana"/>
              </a:rPr>
              <a:t>int</a:t>
            </a:r>
            <a:r>
              <a:rPr sz="2900" b="1" spc="-229" dirty="0">
                <a:solidFill>
                  <a:srgbClr val="181A0E"/>
                </a:solidFill>
                <a:latin typeface="Verdana"/>
                <a:cs typeface="Verdana"/>
              </a:rPr>
              <a:t> 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some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other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word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5088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Input</a:t>
            </a:r>
            <a:r>
              <a:rPr spc="-355" dirty="0"/>
              <a:t> </a:t>
            </a:r>
            <a:r>
              <a:rPr spc="195" dirty="0"/>
              <a:t>Buffering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8077200" cy="416524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this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81A0E"/>
                </a:solidFill>
                <a:latin typeface="Arial"/>
                <a:cs typeface="Arial"/>
              </a:rPr>
              <a:t>case,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when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read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next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time,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scanner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needs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move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back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rescan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input 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again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characters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are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not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used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lexeme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this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time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consuming</a:t>
            </a:r>
            <a:endParaRPr sz="2400">
              <a:latin typeface="Arial"/>
              <a:cs typeface="Arial"/>
            </a:endParaRPr>
          </a:p>
          <a:p>
            <a:pPr marL="441325" marR="525145" indent="-429259" algn="just">
              <a:lnSpc>
                <a:spcPts val="3270"/>
              </a:lnSpc>
              <a:spcBef>
                <a:spcPts val="1205"/>
              </a:spcBef>
              <a:buChar char="■"/>
              <a:tabLst>
                <a:tab pos="441959" algn="l"/>
              </a:tabLst>
            </a:pP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181A0E"/>
                </a:solidFill>
                <a:latin typeface="Arial"/>
                <a:cs typeface="Arial"/>
              </a:rPr>
              <a:t>C,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single-character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operators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like</a:t>
            </a:r>
            <a:r>
              <a:rPr sz="2400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-, =,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&lt;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could  </a:t>
            </a: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also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beginning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two-character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operator 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like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-&gt;, ==,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400" spc="-4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&lt;=</a:t>
            </a:r>
            <a:endParaRPr sz="2400">
              <a:latin typeface="Verdana"/>
              <a:cs typeface="Verdana"/>
            </a:endParaRPr>
          </a:p>
          <a:p>
            <a:pPr marL="441325" marR="527685" indent="-429259" algn="just">
              <a:lnSpc>
                <a:spcPts val="3270"/>
              </a:lnSpc>
              <a:spcBef>
                <a:spcPts val="1205"/>
              </a:spcBef>
              <a:buChar char="■"/>
              <a:tabLst>
                <a:tab pos="441959" algn="l"/>
              </a:tabLst>
            </a:pPr>
            <a:r>
              <a:rPr sz="2400" spc="-45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reduce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overhead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181A0E"/>
                </a:solidFill>
                <a:latin typeface="Arial"/>
                <a:cs typeface="Arial"/>
              </a:rPr>
              <a:t>efﬁciently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move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back 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forth,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buffering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technique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52411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Lexical</a:t>
            </a:r>
            <a:r>
              <a:rPr spc="-340" dirty="0"/>
              <a:t> </a:t>
            </a:r>
            <a:r>
              <a:rPr spc="8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752600"/>
            <a:ext cx="8001000" cy="416524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710565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175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initial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part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reading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analyzing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program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text</a:t>
            </a:r>
            <a:endParaRPr sz="29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text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read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divided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into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tokens,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each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 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which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corresponds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symbol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in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programming  </a:t>
            </a:r>
            <a:r>
              <a:rPr sz="2900" spc="25" dirty="0">
                <a:solidFill>
                  <a:srgbClr val="181A0E"/>
                </a:solidFill>
                <a:latin typeface="Arial"/>
                <a:cs typeface="Arial"/>
              </a:rPr>
              <a:t>language,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50" dirty="0">
                <a:solidFill>
                  <a:srgbClr val="181A0E"/>
                </a:solidFill>
                <a:latin typeface="Arial"/>
                <a:cs typeface="Arial"/>
              </a:rPr>
              <a:t>e.g.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variable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0" dirty="0">
                <a:solidFill>
                  <a:srgbClr val="181A0E"/>
                </a:solidFill>
                <a:latin typeface="Arial"/>
                <a:cs typeface="Arial"/>
              </a:rPr>
              <a:t>name,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keyword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5" dirty="0">
                <a:solidFill>
                  <a:srgbClr val="181A0E"/>
                </a:solidFill>
                <a:latin typeface="Arial"/>
                <a:cs typeface="Arial"/>
              </a:rPr>
              <a:t>number,  </a:t>
            </a:r>
            <a:r>
              <a:rPr sz="2900" spc="55" dirty="0">
                <a:solidFill>
                  <a:srgbClr val="181A0E"/>
                </a:solidFill>
                <a:latin typeface="Arial"/>
                <a:cs typeface="Arial"/>
              </a:rPr>
              <a:t>etc.</a:t>
            </a:r>
            <a:endParaRPr sz="2900">
              <a:latin typeface="Arial"/>
              <a:cs typeface="Arial"/>
            </a:endParaRPr>
          </a:p>
          <a:p>
            <a:pPr marL="441325" marR="34671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5" dirty="0">
                <a:solidFill>
                  <a:srgbClr val="181A0E"/>
                </a:solidFill>
                <a:latin typeface="Arial"/>
                <a:cs typeface="Arial"/>
              </a:rPr>
              <a:t>analyzer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181A0E"/>
                </a:solidFill>
                <a:latin typeface="Arial"/>
                <a:cs typeface="Arial"/>
              </a:rPr>
              <a:t>(also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called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" dirty="0">
                <a:solidFill>
                  <a:srgbClr val="181A0E"/>
                </a:solidFill>
                <a:latin typeface="Arial"/>
                <a:cs typeface="Arial"/>
              </a:rPr>
              <a:t>lexer)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will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181A0E"/>
                </a:solidFill>
                <a:latin typeface="Arial"/>
                <a:cs typeface="Arial"/>
              </a:rPr>
              <a:t>as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its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input 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take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individual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letters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divide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this 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string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into</a:t>
            </a:r>
            <a:r>
              <a:rPr sz="2900" spc="-5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tokens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78319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Buffer</a:t>
            </a:r>
            <a:r>
              <a:rPr spc="-310" dirty="0"/>
              <a:t> </a:t>
            </a:r>
            <a:r>
              <a:rPr spc="55" dirty="0"/>
              <a:t>Pairs</a:t>
            </a:r>
            <a:r>
              <a:rPr spc="-305" dirty="0"/>
              <a:t> </a:t>
            </a:r>
            <a:r>
              <a:rPr spc="45" dirty="0"/>
              <a:t>(2N</a:t>
            </a:r>
            <a:r>
              <a:rPr spc="-305" dirty="0"/>
              <a:t> </a:t>
            </a:r>
            <a:r>
              <a:rPr spc="155" dirty="0"/>
              <a:t>Buffering)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752600"/>
            <a:ext cx="7865379" cy="174150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Specialized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buffering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techniques </a:t>
            </a:r>
            <a:r>
              <a:rPr sz="2900" spc="35" dirty="0">
                <a:solidFill>
                  <a:srgbClr val="181A0E"/>
                </a:solidFill>
                <a:latin typeface="Arial"/>
                <a:cs typeface="Arial"/>
              </a:rPr>
              <a:t>have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been 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developed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reduce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amount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overhead 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required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process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single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810000"/>
            <a:ext cx="7200885" cy="1832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4936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Buffer</a:t>
            </a:r>
            <a:r>
              <a:rPr spc="-355" dirty="0"/>
              <a:t> </a:t>
            </a:r>
            <a:r>
              <a:rPr spc="55" dirty="0"/>
              <a:t>Pairs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7848600" cy="501162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800" spc="15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buffer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same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181A0E"/>
                </a:solidFill>
                <a:latin typeface="Arial"/>
                <a:cs typeface="Arial"/>
              </a:rPr>
              <a:t>size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181A0E"/>
                </a:solidFill>
                <a:latin typeface="Arial"/>
                <a:cs typeface="Arial"/>
              </a:rPr>
              <a:t>N,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81A0E"/>
                </a:solidFill>
                <a:latin typeface="Arial"/>
                <a:cs typeface="Arial"/>
              </a:rPr>
              <a:t>usually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800" spc="10" dirty="0">
                <a:solidFill>
                  <a:srgbClr val="181A0E"/>
                </a:solidFill>
                <a:latin typeface="Arial"/>
                <a:cs typeface="Arial"/>
              </a:rPr>
              <a:t>size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disk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81A0E"/>
                </a:solidFill>
                <a:latin typeface="Arial"/>
                <a:cs typeface="Arial"/>
              </a:rPr>
              <a:t>block,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181A0E"/>
                </a:solidFill>
                <a:latin typeface="Arial"/>
                <a:cs typeface="Arial"/>
              </a:rPr>
              <a:t>e.g.,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310" dirty="0">
                <a:solidFill>
                  <a:srgbClr val="181A0E"/>
                </a:solidFill>
                <a:latin typeface="Arial"/>
                <a:cs typeface="Arial"/>
              </a:rPr>
              <a:t>4096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bytes</a:t>
            </a:r>
            <a:endParaRPr sz="2800">
              <a:latin typeface="Arial"/>
              <a:cs typeface="Arial"/>
            </a:endParaRPr>
          </a:p>
          <a:p>
            <a:pPr marL="441325" marR="812165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800" spc="50" dirty="0">
                <a:solidFill>
                  <a:srgbClr val="181A0E"/>
                </a:solidFill>
                <a:latin typeface="Arial"/>
                <a:cs typeface="Arial"/>
              </a:rPr>
              <a:t>Using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system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81A0E"/>
                </a:solidFill>
                <a:latin typeface="Arial"/>
                <a:cs typeface="Arial"/>
              </a:rPr>
              <a:t>read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command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81A0E"/>
                </a:solidFill>
                <a:latin typeface="Arial"/>
                <a:cs typeface="Arial"/>
              </a:rPr>
              <a:t>read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N  </a:t>
            </a:r>
            <a:r>
              <a:rPr sz="2800" spc="85" dirty="0">
                <a:solidFill>
                  <a:srgbClr val="181A0E"/>
                </a:solidFill>
                <a:latin typeface="Arial"/>
                <a:cs typeface="Arial"/>
              </a:rPr>
              <a:t>characters </a:t>
            </a:r>
            <a:r>
              <a:rPr sz="2800" spc="120" dirty="0">
                <a:solidFill>
                  <a:srgbClr val="181A0E"/>
                </a:solidFill>
                <a:latin typeface="Arial"/>
                <a:cs typeface="Arial"/>
              </a:rPr>
              <a:t>into </a:t>
            </a:r>
            <a:r>
              <a:rPr sz="28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buffer, </a:t>
            </a:r>
            <a:r>
              <a:rPr sz="2800" spc="110" dirty="0">
                <a:solidFill>
                  <a:srgbClr val="181A0E"/>
                </a:solidFill>
                <a:latin typeface="Arial"/>
                <a:cs typeface="Arial"/>
              </a:rPr>
              <a:t>rather than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using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one 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system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181A0E"/>
                </a:solidFill>
                <a:latin typeface="Arial"/>
                <a:cs typeface="Arial"/>
              </a:rPr>
              <a:t>call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81A0E"/>
                </a:solidFill>
                <a:latin typeface="Arial"/>
                <a:cs typeface="Arial"/>
              </a:rPr>
              <a:t>per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endParaRPr sz="2800">
              <a:latin typeface="Arial"/>
              <a:cs typeface="Arial"/>
            </a:endParaRPr>
          </a:p>
          <a:p>
            <a:pPr marL="441325" marR="39116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800" spc="16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81A0E"/>
                </a:solidFill>
                <a:latin typeface="Arial"/>
                <a:cs typeface="Arial"/>
              </a:rPr>
              <a:t>fewer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81A0E"/>
                </a:solidFill>
                <a:latin typeface="Arial"/>
                <a:cs typeface="Arial"/>
              </a:rPr>
              <a:t>than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81A0E"/>
                </a:solidFill>
                <a:latin typeface="Arial"/>
                <a:cs typeface="Arial"/>
              </a:rPr>
              <a:t>characters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remain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81A0E"/>
                </a:solidFill>
                <a:latin typeface="Arial"/>
                <a:cs typeface="Arial"/>
              </a:rPr>
              <a:t>ﬁle,  </a:t>
            </a:r>
            <a:r>
              <a:rPr sz="2800" spc="135" dirty="0">
                <a:solidFill>
                  <a:srgbClr val="181A0E"/>
                </a:solidFill>
                <a:latin typeface="Arial"/>
                <a:cs typeface="Arial"/>
              </a:rPr>
              <a:t>then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special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81A0E"/>
                </a:solidFill>
                <a:latin typeface="Arial"/>
                <a:cs typeface="Arial"/>
              </a:rPr>
              <a:t>character,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represented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800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81A0E"/>
                </a:solidFill>
                <a:latin typeface="Verdana"/>
                <a:cs typeface="Verdana"/>
              </a:rPr>
              <a:t>eof</a:t>
            </a:r>
            <a:r>
              <a:rPr sz="2800" b="1" spc="-37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marks 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end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source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181A0E"/>
                </a:solidFill>
                <a:latin typeface="Arial"/>
                <a:cs typeface="Arial"/>
              </a:rPr>
              <a:t>ﬁle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4326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Buffer</a:t>
            </a:r>
            <a:r>
              <a:rPr spc="-355" dirty="0"/>
              <a:t> </a:t>
            </a:r>
            <a:r>
              <a:rPr spc="55" dirty="0"/>
              <a:t>Pairs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1664914"/>
            <a:ext cx="7248525" cy="514127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59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Two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pointers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maintained:</a:t>
            </a:r>
            <a:endParaRPr sz="2400">
              <a:latin typeface="Arial"/>
              <a:cs typeface="Arial"/>
            </a:endParaRPr>
          </a:p>
          <a:p>
            <a:pPr marL="971550" marR="5080" lvl="1" indent="-412115">
              <a:lnSpc>
                <a:spcPts val="3270"/>
              </a:lnSpc>
              <a:spcBef>
                <a:spcPts val="77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Pointer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lexemeBegin</a:t>
            </a:r>
            <a:r>
              <a:rPr sz="2400" i="1" spc="-260" dirty="0">
                <a:solidFill>
                  <a:srgbClr val="181A0E"/>
                </a:solidFill>
                <a:latin typeface="Arial"/>
                <a:cs typeface="Arial"/>
              </a:rPr>
              <a:t>, </a:t>
            </a: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marks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beginning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current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0" dirty="0">
                <a:solidFill>
                  <a:srgbClr val="181A0E"/>
                </a:solidFill>
                <a:latin typeface="Arial"/>
                <a:cs typeface="Arial"/>
              </a:rPr>
              <a:t>lexeme,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whose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extent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45" dirty="0">
                <a:solidFill>
                  <a:srgbClr val="181A0E"/>
                </a:solidFill>
                <a:latin typeface="Arial"/>
                <a:cs typeface="Arial"/>
              </a:rPr>
              <a:t>attempting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0" dirty="0">
                <a:solidFill>
                  <a:srgbClr val="181A0E"/>
                </a:solidFill>
                <a:latin typeface="Arial"/>
                <a:cs typeface="Arial"/>
              </a:rPr>
              <a:t>to 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determine</a:t>
            </a:r>
            <a:endParaRPr sz="2400">
              <a:latin typeface="Arial"/>
              <a:cs typeface="Arial"/>
            </a:endParaRPr>
          </a:p>
          <a:p>
            <a:pPr marL="971550" marR="148590" lvl="1" indent="-412115">
              <a:lnSpc>
                <a:spcPts val="3270"/>
              </a:lnSpc>
              <a:spcBef>
                <a:spcPts val="70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Pointer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forward</a:t>
            </a:r>
            <a:r>
              <a:rPr sz="2400" b="1" i="1" spc="-38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i="1" spc="45" dirty="0">
                <a:solidFill>
                  <a:srgbClr val="181A0E"/>
                </a:solidFill>
                <a:latin typeface="Arial"/>
                <a:cs typeface="Arial"/>
              </a:rPr>
              <a:t>scans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5" dirty="0">
                <a:solidFill>
                  <a:srgbClr val="181A0E"/>
                </a:solidFill>
                <a:latin typeface="Arial"/>
                <a:cs typeface="Arial"/>
              </a:rPr>
              <a:t>ahead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until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5" dirty="0">
                <a:solidFill>
                  <a:srgbClr val="181A0E"/>
                </a:solidFill>
                <a:latin typeface="Arial"/>
                <a:cs typeface="Arial"/>
              </a:rPr>
              <a:t>pattern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match 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found</a:t>
            </a:r>
            <a:endParaRPr sz="2400">
              <a:latin typeface="Arial"/>
              <a:cs typeface="Arial"/>
            </a:endParaRPr>
          </a:p>
          <a:p>
            <a:pPr marL="441325" marR="113030" indent="-429259">
              <a:lnSpc>
                <a:spcPts val="3270"/>
              </a:lnSpc>
              <a:spcBef>
                <a:spcPts val="120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Once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next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lexeme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determined,</a:t>
            </a:r>
            <a:r>
              <a:rPr sz="2400" spc="-2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forward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 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its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right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441325" marR="64135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70" dirty="0">
                <a:solidFill>
                  <a:srgbClr val="181A0E"/>
                </a:solidFill>
                <a:latin typeface="Arial"/>
                <a:cs typeface="Arial"/>
              </a:rPr>
              <a:t>After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lexeme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recorded,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lexemeBegin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set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 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immediately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181A0E"/>
                </a:solidFill>
                <a:latin typeface="Arial"/>
                <a:cs typeface="Arial"/>
              </a:rPr>
              <a:t>after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lexeme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just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found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3945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Buffer</a:t>
            </a:r>
            <a:r>
              <a:rPr spc="-355" dirty="0"/>
              <a:t> </a:t>
            </a:r>
            <a:r>
              <a:rPr spc="55" dirty="0"/>
              <a:t>Pairs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76400"/>
            <a:ext cx="8229600" cy="40113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135255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800" spc="55" dirty="0">
                <a:solidFill>
                  <a:srgbClr val="181A0E"/>
                </a:solidFill>
                <a:latin typeface="Arial"/>
                <a:cs typeface="Arial"/>
              </a:rPr>
              <a:t>In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800" spc="50" dirty="0">
                <a:solidFill>
                  <a:srgbClr val="181A0E"/>
                </a:solidFill>
                <a:latin typeface="Arial"/>
                <a:cs typeface="Arial"/>
              </a:rPr>
              <a:t>above </a:t>
            </a:r>
            <a:r>
              <a:rPr sz="2800" spc="85" dirty="0">
                <a:solidFill>
                  <a:srgbClr val="181A0E"/>
                </a:solidFill>
                <a:latin typeface="Arial"/>
                <a:cs typeface="Arial"/>
              </a:rPr>
              <a:t>ﬁgure, </a:t>
            </a:r>
            <a:r>
              <a:rPr sz="2800" b="1" i="1" dirty="0">
                <a:solidFill>
                  <a:srgbClr val="181A0E"/>
                </a:solidFill>
                <a:latin typeface="Verdana"/>
                <a:cs typeface="Verdana"/>
              </a:rPr>
              <a:t>forward</a:t>
            </a:r>
            <a:r>
              <a:rPr sz="2800" b="1" i="1" spc="-2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181A0E"/>
                </a:solidFill>
                <a:latin typeface="Arial"/>
                <a:cs typeface="Arial"/>
              </a:rPr>
              <a:t>has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passed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end </a:t>
            </a:r>
            <a:r>
              <a:rPr sz="2800" spc="190" dirty="0">
                <a:solidFill>
                  <a:srgbClr val="181A0E"/>
                </a:solidFill>
                <a:latin typeface="Arial"/>
                <a:cs typeface="Arial"/>
              </a:rPr>
              <a:t>of 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81A0E"/>
                </a:solidFill>
                <a:latin typeface="Arial"/>
                <a:cs typeface="Arial"/>
              </a:rPr>
              <a:t>next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181A0E"/>
                </a:solidFill>
                <a:latin typeface="Arial"/>
                <a:cs typeface="Arial"/>
              </a:rPr>
              <a:t>lexeme,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181A0E"/>
                </a:solidFill>
                <a:latin typeface="Arial"/>
                <a:cs typeface="Arial"/>
              </a:rPr>
              <a:t>must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81A0E"/>
                </a:solidFill>
                <a:latin typeface="Arial"/>
                <a:cs typeface="Arial"/>
              </a:rPr>
              <a:t>retracted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81A0E"/>
                </a:solidFill>
                <a:latin typeface="Arial"/>
                <a:cs typeface="Arial"/>
              </a:rPr>
              <a:t>position  </a:t>
            </a:r>
            <a:r>
              <a:rPr sz="2800" spc="200" dirty="0">
                <a:solidFill>
                  <a:srgbClr val="181A0E"/>
                </a:solidFill>
                <a:latin typeface="Arial"/>
                <a:cs typeface="Arial"/>
              </a:rPr>
              <a:t>to </a:t>
            </a:r>
            <a:r>
              <a:rPr sz="2800" spc="130" dirty="0">
                <a:solidFill>
                  <a:srgbClr val="181A0E"/>
                </a:solidFill>
                <a:latin typeface="Arial"/>
                <a:cs typeface="Arial"/>
              </a:rPr>
              <a:t>its</a:t>
            </a:r>
            <a:r>
              <a:rPr sz="2800" spc="-5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181A0E"/>
                </a:solidFill>
                <a:latin typeface="Arial"/>
                <a:cs typeface="Arial"/>
              </a:rPr>
              <a:t>left</a:t>
            </a:r>
            <a:endParaRPr sz="28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Advancing </a:t>
            </a:r>
            <a:r>
              <a:rPr sz="2800" b="1" i="1" dirty="0">
                <a:solidFill>
                  <a:srgbClr val="181A0E"/>
                </a:solidFill>
                <a:latin typeface="Verdana"/>
                <a:cs typeface="Verdana"/>
              </a:rPr>
              <a:t>forward</a:t>
            </a:r>
            <a:r>
              <a:rPr sz="2800" b="1" i="1" spc="-2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requires </a:t>
            </a:r>
            <a:r>
              <a:rPr sz="2800" spc="160" dirty="0">
                <a:solidFill>
                  <a:srgbClr val="181A0E"/>
                </a:solidFill>
                <a:latin typeface="Arial"/>
                <a:cs typeface="Arial"/>
              </a:rPr>
              <a:t>that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 </a:t>
            </a:r>
            <a:r>
              <a:rPr sz="2800" spc="190" dirty="0">
                <a:solidFill>
                  <a:srgbClr val="181A0E"/>
                </a:solidFill>
                <a:latin typeface="Arial"/>
                <a:cs typeface="Arial"/>
              </a:rPr>
              <a:t>ﬁrst </a:t>
            </a:r>
            <a:r>
              <a:rPr sz="2800" spc="165" dirty="0">
                <a:solidFill>
                  <a:srgbClr val="181A0E"/>
                </a:solidFill>
                <a:latin typeface="Arial"/>
                <a:cs typeface="Arial"/>
              </a:rPr>
              <a:t>test  </a:t>
            </a:r>
            <a:r>
              <a:rPr sz="2800" spc="135" dirty="0">
                <a:solidFill>
                  <a:srgbClr val="181A0E"/>
                </a:solidFill>
                <a:latin typeface="Arial"/>
                <a:cs typeface="Arial"/>
              </a:rPr>
              <a:t>whether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 </a:t>
            </a:r>
            <a:r>
              <a:rPr sz="2800" spc="35" dirty="0">
                <a:solidFill>
                  <a:srgbClr val="181A0E"/>
                </a:solidFill>
                <a:latin typeface="Arial"/>
                <a:cs typeface="Arial"/>
              </a:rPr>
              <a:t>have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reached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end </a:t>
            </a:r>
            <a:r>
              <a:rPr sz="28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one </a:t>
            </a:r>
            <a:r>
              <a:rPr sz="28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buffers,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800" spc="170" dirty="0">
                <a:solidFill>
                  <a:srgbClr val="181A0E"/>
                </a:solidFill>
                <a:latin typeface="Arial"/>
                <a:cs typeface="Arial"/>
              </a:rPr>
              <a:t>if </a:t>
            </a:r>
            <a:r>
              <a:rPr sz="2800" spc="-40" dirty="0">
                <a:solidFill>
                  <a:srgbClr val="181A0E"/>
                </a:solidFill>
                <a:latin typeface="Arial"/>
                <a:cs typeface="Arial"/>
              </a:rPr>
              <a:t>so,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 </a:t>
            </a:r>
            <a:r>
              <a:rPr sz="2800" spc="145" dirty="0">
                <a:solidFill>
                  <a:srgbClr val="181A0E"/>
                </a:solidFill>
                <a:latin typeface="Arial"/>
                <a:cs typeface="Arial"/>
              </a:rPr>
              <a:t>must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reload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800" spc="135" dirty="0">
                <a:solidFill>
                  <a:srgbClr val="181A0E"/>
                </a:solidFill>
                <a:latin typeface="Arial"/>
                <a:cs typeface="Arial"/>
              </a:rPr>
              <a:t>other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buffer  </a:t>
            </a:r>
            <a:r>
              <a:rPr sz="28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input,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move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181A0E"/>
                </a:solidFill>
                <a:latin typeface="Arial"/>
                <a:cs typeface="Arial"/>
              </a:rPr>
              <a:t>forward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81A0E"/>
                </a:solidFill>
                <a:latin typeface="Arial"/>
                <a:cs typeface="Arial"/>
              </a:rPr>
              <a:t>beginning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85" dirty="0">
                <a:solidFill>
                  <a:srgbClr val="181A0E"/>
                </a:solidFill>
                <a:latin typeface="Arial"/>
                <a:cs typeface="Arial"/>
              </a:rPr>
              <a:t>of 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newly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loaded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buffer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4876800" y="228600"/>
            <a:ext cx="3124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to advance forward pointer:</a:t>
            </a:r>
          </a:p>
          <a:p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forward at end of first half then begin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reload second half;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forward := forward + 1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forward at end of second half then begin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reload first half;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move forward to beginning of first half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forward := forward + 1;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2802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Se</a:t>
            </a:r>
            <a:r>
              <a:rPr spc="-20" dirty="0"/>
              <a:t>n</a:t>
            </a:r>
            <a:r>
              <a:rPr spc="150" dirty="0"/>
              <a:t>tinels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8077200" cy="358816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800" spc="16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81A0E"/>
                </a:solidFill>
                <a:latin typeface="Arial"/>
                <a:cs typeface="Arial"/>
              </a:rPr>
              <a:t>use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81A0E"/>
                </a:solidFill>
                <a:latin typeface="Arial"/>
                <a:cs typeface="Arial"/>
              </a:rPr>
              <a:t>2N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181A0E"/>
                </a:solidFill>
                <a:latin typeface="Arial"/>
                <a:cs typeface="Arial"/>
              </a:rPr>
              <a:t>buffering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181A0E"/>
                </a:solidFill>
                <a:latin typeface="Arial"/>
                <a:cs typeface="Arial"/>
              </a:rPr>
              <a:t>scheme,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181A0E"/>
                </a:solidFill>
                <a:latin typeface="Arial"/>
                <a:cs typeface="Arial"/>
              </a:rPr>
              <a:t>must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81A0E"/>
                </a:solidFill>
                <a:latin typeface="Arial"/>
                <a:cs typeface="Arial"/>
              </a:rPr>
              <a:t>check, 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each </a:t>
            </a:r>
            <a:r>
              <a:rPr sz="2800" spc="160" dirty="0">
                <a:solidFill>
                  <a:srgbClr val="181A0E"/>
                </a:solidFill>
                <a:latin typeface="Arial"/>
                <a:cs typeface="Arial"/>
              </a:rPr>
              <a:t>time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advance </a:t>
            </a:r>
            <a:r>
              <a:rPr sz="2800" spc="85" dirty="0">
                <a:solidFill>
                  <a:srgbClr val="181A0E"/>
                </a:solidFill>
                <a:latin typeface="Arial"/>
                <a:cs typeface="Arial"/>
              </a:rPr>
              <a:t>forward, </a:t>
            </a:r>
            <a:r>
              <a:rPr sz="2800" spc="160" dirty="0">
                <a:solidFill>
                  <a:srgbClr val="181A0E"/>
                </a:solidFill>
                <a:latin typeface="Arial"/>
                <a:cs typeface="Arial"/>
              </a:rPr>
              <a:t>that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 </a:t>
            </a:r>
            <a:r>
              <a:rPr sz="2800" spc="35" dirty="0">
                <a:solidFill>
                  <a:srgbClr val="181A0E"/>
                </a:solidFill>
                <a:latin typeface="Arial"/>
                <a:cs typeface="Arial"/>
              </a:rPr>
              <a:t>have </a:t>
            </a:r>
            <a:r>
              <a:rPr sz="2800" spc="160" dirty="0">
                <a:solidFill>
                  <a:srgbClr val="181A0E"/>
                </a:solidFill>
                <a:latin typeface="Arial"/>
                <a:cs typeface="Arial"/>
              </a:rPr>
              <a:t>not 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moved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20" dirty="0">
                <a:solidFill>
                  <a:srgbClr val="181A0E"/>
                </a:solidFill>
                <a:latin typeface="Arial"/>
                <a:cs typeface="Arial"/>
              </a:rPr>
              <a:t>off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buffers;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81A0E"/>
                </a:solidFill>
                <a:latin typeface="Arial"/>
                <a:cs typeface="Arial"/>
              </a:rPr>
              <a:t>do,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181A0E"/>
                </a:solidFill>
                <a:latin typeface="Arial"/>
                <a:cs typeface="Arial"/>
              </a:rPr>
              <a:t>then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181A0E"/>
                </a:solidFill>
                <a:latin typeface="Arial"/>
                <a:cs typeface="Arial"/>
              </a:rPr>
              <a:t>must  </a:t>
            </a:r>
            <a:r>
              <a:rPr sz="2800" spc="45" dirty="0">
                <a:solidFill>
                  <a:srgbClr val="181A0E"/>
                </a:solidFill>
                <a:latin typeface="Arial"/>
                <a:cs typeface="Arial"/>
              </a:rPr>
              <a:t>also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reload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81A0E"/>
                </a:solidFill>
                <a:latin typeface="Arial"/>
                <a:cs typeface="Arial"/>
              </a:rPr>
              <a:t>other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buffer</a:t>
            </a:r>
            <a:endParaRPr sz="2800">
              <a:latin typeface="Arial"/>
              <a:cs typeface="Arial"/>
            </a:endParaRPr>
          </a:p>
          <a:p>
            <a:pPr marL="441325" marR="233679" indent="-421005">
              <a:lnSpc>
                <a:spcPts val="3270"/>
              </a:lnSpc>
              <a:spcBef>
                <a:spcPts val="1205"/>
              </a:spcBef>
              <a:buSzPct val="96551"/>
              <a:buChar char="■"/>
              <a:tabLst>
                <a:tab pos="440690" algn="l"/>
                <a:tab pos="441959" algn="l"/>
              </a:tabLst>
            </a:pPr>
            <a:r>
              <a:rPr sz="2800" spc="15" dirty="0">
                <a:solidFill>
                  <a:srgbClr val="181A0E"/>
                </a:solidFill>
                <a:latin typeface="Arial"/>
                <a:cs typeface="Arial"/>
              </a:rPr>
              <a:t>Thus,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181A0E"/>
                </a:solidFill>
                <a:latin typeface="Arial"/>
                <a:cs typeface="Arial"/>
              </a:rPr>
              <a:t>read,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make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00" dirty="0">
                <a:solidFill>
                  <a:srgbClr val="181A0E"/>
                </a:solidFill>
                <a:latin typeface="Arial"/>
                <a:cs typeface="Arial"/>
              </a:rPr>
              <a:t>two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tests: 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end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buffer,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determine  </a:t>
            </a:r>
            <a:r>
              <a:rPr sz="2800" spc="135" dirty="0">
                <a:solidFill>
                  <a:srgbClr val="181A0E"/>
                </a:solidFill>
                <a:latin typeface="Arial"/>
                <a:cs typeface="Arial"/>
              </a:rPr>
              <a:t>what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read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3031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Se</a:t>
            </a:r>
            <a:r>
              <a:rPr spc="-20" dirty="0"/>
              <a:t>n</a:t>
            </a:r>
            <a:r>
              <a:rPr spc="150" dirty="0"/>
              <a:t>tinels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76400"/>
            <a:ext cx="7366159" cy="47065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We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can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combine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buffer-end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test with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test for 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current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extend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buffer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hold</a:t>
            </a:r>
            <a:r>
              <a:rPr sz="2400" spc="-22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 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sentinel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441325" marR="285115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sentinel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special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cannot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part 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source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program,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natural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character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181A0E"/>
                </a:solidFill>
                <a:latin typeface="Verdana"/>
                <a:cs typeface="Verdana"/>
              </a:rPr>
              <a:t>eof</a:t>
            </a:r>
            <a:endParaRPr sz="2400">
              <a:latin typeface="Verdana"/>
              <a:cs typeface="Verdana"/>
            </a:endParaRPr>
          </a:p>
          <a:p>
            <a:pPr marL="441325" marR="163195" indent="-429259">
              <a:lnSpc>
                <a:spcPts val="3270"/>
              </a:lnSpc>
              <a:spcBef>
                <a:spcPts val="1205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400" b="1" spc="-200" dirty="0">
                <a:solidFill>
                  <a:srgbClr val="181A0E"/>
                </a:solidFill>
                <a:latin typeface="Verdana"/>
                <a:cs typeface="Verdana"/>
              </a:rPr>
              <a:t>eof</a:t>
            </a:r>
            <a:r>
              <a:rPr sz="24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retains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its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use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181A0E"/>
                </a:solidFill>
                <a:latin typeface="Arial"/>
                <a:cs typeface="Arial"/>
              </a:rPr>
              <a:t>as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marker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end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entire 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marL="441325" marR="291465" indent="-429259">
              <a:lnSpc>
                <a:spcPts val="3270"/>
              </a:lnSpc>
              <a:spcBef>
                <a:spcPts val="120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Any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181A0E"/>
                </a:solidFill>
                <a:latin typeface="Verdana"/>
                <a:cs typeface="Verdana"/>
              </a:rPr>
              <a:t>eof</a:t>
            </a:r>
            <a:r>
              <a:rPr sz="24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appears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other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than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end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buffer 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means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33361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Se</a:t>
            </a:r>
            <a:r>
              <a:rPr spc="-20" dirty="0"/>
              <a:t>n</a:t>
            </a:r>
            <a:r>
              <a:rPr spc="150" dirty="0"/>
              <a:t>tinels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3048000"/>
            <a:ext cx="7846634" cy="176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600200"/>
            <a:ext cx="7872001" cy="4001095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: = forward + 1;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forward ↑ =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eof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begin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forward at end of first half then begin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reload second half;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forward := forward + 1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 if forward at end of second half then begin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reload first half;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move forward to beginning of first half end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/*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eof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within a buffer signifying end of input */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terminate lexical analysis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917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89919"/>
            <a:ext cx="7848600" cy="418576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181A0E"/>
                </a:solidFill>
                <a:latin typeface="Arial"/>
                <a:cs typeface="Arial"/>
              </a:rPr>
              <a:t>common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way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specifying 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patterns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tokens</a:t>
            </a:r>
            <a:endParaRPr sz="240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19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Some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Deﬁnitions:</a:t>
            </a:r>
            <a:endParaRPr sz="240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90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400" b="1" spc="-245" dirty="0">
                <a:solidFill>
                  <a:srgbClr val="181A0E"/>
                </a:solidFill>
                <a:latin typeface="Verdana"/>
                <a:cs typeface="Verdana"/>
              </a:rPr>
              <a:t>Alphabet:</a:t>
            </a:r>
            <a:endParaRPr sz="2400">
              <a:latin typeface="Verdana"/>
              <a:cs typeface="Verdana"/>
            </a:endParaRPr>
          </a:p>
          <a:p>
            <a:pPr marL="971550" lvl="1" indent="-412750">
              <a:lnSpc>
                <a:spcPts val="3375"/>
              </a:lnSpc>
              <a:spcBef>
                <a:spcPts val="49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symbols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generate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language.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50" dirty="0">
                <a:solidFill>
                  <a:srgbClr val="181A0E"/>
                </a:solid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971550" marR="18415">
              <a:lnSpc>
                <a:spcPts val="3270"/>
              </a:lnSpc>
              <a:spcBef>
                <a:spcPts val="180"/>
              </a:spcBef>
            </a:pP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{0-9}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used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produce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400" i="1" spc="85" smtClean="0">
                <a:solidFill>
                  <a:srgbClr val="181A0E"/>
                </a:solidFill>
                <a:latin typeface="Arial"/>
                <a:cs typeface="Arial"/>
              </a:rPr>
              <a:t>non</a:t>
            </a:r>
            <a:r>
              <a:rPr lang="en-US" sz="2400" i="1" spc="85" dirty="0" smtClean="0">
                <a:solidFill>
                  <a:srgbClr val="181A0E"/>
                </a:solidFill>
                <a:latin typeface="Arial"/>
                <a:cs typeface="Arial"/>
              </a:rPr>
              <a:t>-</a:t>
            </a:r>
            <a:r>
              <a:rPr sz="2400" i="1" spc="85" smtClean="0">
                <a:solidFill>
                  <a:srgbClr val="181A0E"/>
                </a:solidFill>
                <a:latin typeface="Arial"/>
                <a:cs typeface="Arial"/>
              </a:rPr>
              <a:t>negative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integer</a:t>
            </a:r>
            <a:r>
              <a:rPr sz="2400" i="1" spc="-4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971550" marR="89535" lvl="1" indent="-412115">
              <a:lnSpc>
                <a:spcPts val="3270"/>
              </a:lnSpc>
              <a:spcBef>
                <a:spcPts val="70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15" dirty="0">
                <a:solidFill>
                  <a:srgbClr val="181A0E"/>
                </a:solidFill>
                <a:latin typeface="Arial"/>
                <a:cs typeface="Arial"/>
              </a:rPr>
              <a:t>{0-1}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used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produce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binary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The</a:t>
            </a:r>
            <a:r>
              <a:rPr spc="-295" dirty="0"/>
              <a:t> </a:t>
            </a:r>
            <a:r>
              <a:rPr spc="20" dirty="0"/>
              <a:t>Role</a:t>
            </a:r>
            <a:r>
              <a:rPr spc="-295" dirty="0"/>
              <a:t> </a:t>
            </a:r>
            <a:r>
              <a:rPr spc="285" dirty="0"/>
              <a:t>of</a:t>
            </a:r>
            <a:r>
              <a:rPr spc="-295" dirty="0"/>
              <a:t> </a:t>
            </a:r>
            <a:r>
              <a:rPr spc="80" dirty="0"/>
              <a:t>Lexical</a:t>
            </a:r>
            <a:r>
              <a:rPr spc="-295" dirty="0"/>
              <a:t> </a:t>
            </a:r>
            <a:r>
              <a:rPr spc="90" dirty="0"/>
              <a:t>Analyzer</a:t>
            </a:r>
          </a:p>
        </p:txBody>
      </p:sp>
      <p:sp>
        <p:nvSpPr>
          <p:cNvPr id="3" name="object 3"/>
          <p:cNvSpPr/>
          <p:nvPr/>
        </p:nvSpPr>
        <p:spPr>
          <a:xfrm>
            <a:off x="1114423" y="2171695"/>
            <a:ext cx="7411241" cy="395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7831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711719"/>
            <a:ext cx="8229600" cy="3663952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66725" indent="-429259">
              <a:lnSpc>
                <a:spcPct val="100000"/>
              </a:lnSpc>
              <a:spcBef>
                <a:spcPts val="590"/>
              </a:spcBef>
              <a:buFont typeface="Arial"/>
              <a:buChar char="■"/>
              <a:tabLst>
                <a:tab pos="466090" algn="l"/>
                <a:tab pos="467359" algn="l"/>
              </a:tabLst>
            </a:pP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String:</a:t>
            </a:r>
            <a:endParaRPr sz="2400">
              <a:latin typeface="Verdana"/>
              <a:cs typeface="Verdana"/>
            </a:endParaRPr>
          </a:p>
          <a:p>
            <a:pPr marL="9969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96950" algn="l"/>
                <a:tab pos="997585" algn="l"/>
              </a:tabLst>
            </a:pP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Finite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sequence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characters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endParaRPr sz="2400">
              <a:latin typeface="Arial"/>
              <a:cs typeface="Arial"/>
            </a:endParaRPr>
          </a:p>
          <a:p>
            <a:pPr marL="996950" marR="30480" lvl="1" indent="-412115">
              <a:lnSpc>
                <a:spcPts val="3270"/>
              </a:lnSpc>
              <a:spcBef>
                <a:spcPts val="775"/>
              </a:spcBef>
              <a:buChar char="–"/>
              <a:tabLst>
                <a:tab pos="996950" algn="l"/>
                <a:tab pos="997585" algn="l"/>
                <a:tab pos="5281295" algn="l"/>
              </a:tabLst>
            </a:pP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Given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5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alphabet </a:t>
            </a:r>
            <a:r>
              <a:rPr sz="2400" i="1" spc="-1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400" i="1" spc="-155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0" smtClean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195" baseline="32163" smtClean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400" i="1" spc="-80" smtClean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400" i="1" spc="-19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5" dirty="0">
                <a:solidFill>
                  <a:srgbClr val="181A0E"/>
                </a:solidFill>
                <a:latin typeface="Arial"/>
                <a:cs typeface="Arial"/>
              </a:rPr>
              <a:t>A.A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 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length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35" dirty="0">
                <a:solidFill>
                  <a:srgbClr val="181A0E"/>
                </a:solidFill>
                <a:latin typeface="Arial"/>
                <a:cs typeface="Arial"/>
              </a:rPr>
              <a:t>2,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similarly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172" baseline="32163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r>
              <a:rPr sz="2400" i="1" spc="135" baseline="32163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length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996950" marR="429895" lvl="1" indent="-412115">
              <a:lnSpc>
                <a:spcPts val="3270"/>
              </a:lnSpc>
              <a:spcBef>
                <a:spcPts val="705"/>
              </a:spcBef>
              <a:buChar char="–"/>
              <a:tabLst>
                <a:tab pos="996950" algn="l"/>
                <a:tab pos="997585" algn="l"/>
              </a:tabLst>
            </a:pP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length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w</a:t>
            </a:r>
            <a:r>
              <a:rPr sz="2400" b="1" i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denoted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w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90" dirty="0">
                <a:solidFill>
                  <a:srgbClr val="181A0E"/>
                </a:solidFill>
                <a:latin typeface="Arial"/>
                <a:cs typeface="Arial"/>
              </a:rPr>
              <a:t>i.e. 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number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characters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5" dirty="0">
                <a:solidFill>
                  <a:srgbClr val="181A0E"/>
                </a:solidFill>
                <a:latin typeface="Arial"/>
                <a:cs typeface="Arial"/>
              </a:rPr>
              <a:t>(symbols)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400" i="1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w</a:t>
            </a:r>
            <a:endParaRPr sz="2400">
              <a:latin typeface="Verdana"/>
              <a:cs typeface="Verdana"/>
            </a:endParaRPr>
          </a:p>
          <a:p>
            <a:pPr marL="996950" marR="780415" lvl="1" indent="-412115">
              <a:lnSpc>
                <a:spcPts val="3270"/>
              </a:lnSpc>
              <a:spcBef>
                <a:spcPts val="700"/>
              </a:spcBef>
              <a:buChar char="–"/>
              <a:tabLst>
                <a:tab pos="996950" algn="l"/>
                <a:tab pos="997585" algn="l"/>
              </a:tabLst>
            </a:pP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5" dirty="0">
                <a:solidFill>
                  <a:srgbClr val="181A0E"/>
                </a:solidFill>
                <a:latin typeface="Arial"/>
                <a:cs typeface="Arial"/>
              </a:rPr>
              <a:t>also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5" dirty="0">
                <a:solidFill>
                  <a:srgbClr val="181A0E"/>
                </a:solidFill>
                <a:latin typeface="Arial"/>
                <a:cs typeface="Arial"/>
              </a:rPr>
              <a:t>have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1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322" baseline="32163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400" i="1" spc="127" baseline="32163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90" dirty="0">
                <a:solidFill>
                  <a:srgbClr val="181A0E"/>
                </a:solidFill>
                <a:latin typeface="Arial"/>
                <a:cs typeface="Arial"/>
              </a:rPr>
              <a:t>={ε},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where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ε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65" dirty="0">
                <a:solidFill>
                  <a:srgbClr val="181A0E"/>
                </a:solidFill>
                <a:latin typeface="Arial"/>
                <a:cs typeface="Arial"/>
              </a:rPr>
              <a:t>called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0" dirty="0">
                <a:solidFill>
                  <a:srgbClr val="181A0E"/>
                </a:solidFill>
                <a:latin typeface="Arial"/>
                <a:cs typeface="Arial"/>
              </a:rPr>
              <a:t>empty 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7651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8077200" cy="265842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66725" indent="-429259">
              <a:lnSpc>
                <a:spcPct val="100000"/>
              </a:lnSpc>
              <a:spcBef>
                <a:spcPts val="590"/>
              </a:spcBef>
              <a:buFont typeface="Arial"/>
              <a:buChar char="■"/>
              <a:tabLst>
                <a:tab pos="466090" algn="l"/>
                <a:tab pos="467359" algn="l"/>
              </a:tabLst>
            </a:pPr>
            <a:r>
              <a:rPr sz="2400" b="1" spc="-220" dirty="0">
                <a:solidFill>
                  <a:srgbClr val="181A0E"/>
                </a:solidFill>
                <a:latin typeface="Verdana"/>
                <a:cs typeface="Verdana"/>
              </a:rPr>
              <a:t>Kleene</a:t>
            </a:r>
            <a:r>
              <a:rPr sz="2400" b="1" spc="-45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181A0E"/>
                </a:solidFill>
                <a:latin typeface="Verdana"/>
                <a:cs typeface="Verdana"/>
              </a:rPr>
              <a:t>Closure:</a:t>
            </a:r>
            <a:endParaRPr sz="2400">
              <a:latin typeface="Verdana"/>
              <a:cs typeface="Verdana"/>
            </a:endParaRPr>
          </a:p>
          <a:p>
            <a:pPr marL="996950" marR="30480" lvl="1" indent="-412115">
              <a:lnSpc>
                <a:spcPts val="3270"/>
              </a:lnSpc>
              <a:spcBef>
                <a:spcPts val="775"/>
              </a:spcBef>
              <a:buChar char="–"/>
              <a:tabLst>
                <a:tab pos="996950" algn="l"/>
                <a:tab pos="997585" algn="l"/>
              </a:tabLst>
            </a:pP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Kleene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closure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denoted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spc="70" dirty="0">
                <a:solidFill>
                  <a:srgbClr val="181A0E"/>
                </a:solidFill>
                <a:latin typeface="Arial"/>
                <a:cs typeface="Arial"/>
              </a:rPr>
              <a:t>A*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 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set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i="1" spc="20" dirty="0">
                <a:solidFill>
                  <a:srgbClr val="181A0E"/>
                </a:solidFill>
                <a:latin typeface="Arial"/>
                <a:cs typeface="Arial"/>
              </a:rPr>
              <a:t>all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strings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i="1" spc="30" dirty="0">
                <a:solidFill>
                  <a:srgbClr val="181A0E"/>
                </a:solidFill>
                <a:latin typeface="Arial"/>
                <a:cs typeface="Arial"/>
              </a:rPr>
              <a:t>any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length (0 </a:t>
            </a:r>
            <a:r>
              <a:rPr sz="2400" i="1" spc="5" dirty="0">
                <a:solidFill>
                  <a:srgbClr val="181A0E"/>
                </a:solidFill>
                <a:latin typeface="Arial"/>
                <a:cs typeface="Arial"/>
              </a:rPr>
              <a:t>also)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possible  </a:t>
            </a:r>
            <a:r>
              <a:rPr sz="2400" i="1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996950" lvl="1" indent="-412750">
              <a:lnSpc>
                <a:spcPct val="100000"/>
              </a:lnSpc>
              <a:spcBef>
                <a:spcPts val="370"/>
              </a:spcBef>
              <a:buChar char="–"/>
              <a:tabLst>
                <a:tab pos="996950" algn="l"/>
                <a:tab pos="997585" algn="l"/>
              </a:tabLst>
            </a:pP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Mathematically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A*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1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322" baseline="32163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400" i="1" spc="120" baseline="32163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40" dirty="0">
                <a:solidFill>
                  <a:srgbClr val="181A0E"/>
                </a:solidFill>
                <a:latin typeface="DejaVu Sans"/>
                <a:cs typeface="DejaVu Sans"/>
              </a:rPr>
              <a:t>∪</a:t>
            </a:r>
            <a:r>
              <a:rPr sz="2400" i="1" spc="-325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400" i="1" spc="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7" baseline="32163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400" i="1" spc="127" baseline="32163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40" dirty="0">
                <a:solidFill>
                  <a:srgbClr val="181A0E"/>
                </a:solidFill>
                <a:latin typeface="DejaVu Sans"/>
                <a:cs typeface="DejaVu Sans"/>
              </a:rPr>
              <a:t>∪</a:t>
            </a:r>
            <a:r>
              <a:rPr sz="2400" i="1" spc="-325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400" i="1" spc="13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202" baseline="32163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400" i="1" spc="-179" baseline="32163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40" dirty="0">
                <a:solidFill>
                  <a:srgbClr val="181A0E"/>
                </a:solidFill>
                <a:latin typeface="DejaVu Sans"/>
                <a:cs typeface="DejaVu Sans"/>
              </a:rPr>
              <a:t>∪</a:t>
            </a:r>
            <a:r>
              <a:rPr sz="2400" i="1" spc="-325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400" i="1" spc="-730" dirty="0">
                <a:solidFill>
                  <a:srgbClr val="181A0E"/>
                </a:solidFill>
                <a:latin typeface="Arial"/>
                <a:cs typeface="Arial"/>
              </a:rPr>
              <a:t>…        …</a:t>
            </a:r>
            <a:endParaRPr sz="2400">
              <a:latin typeface="Arial"/>
              <a:cs typeface="Arial"/>
            </a:endParaRPr>
          </a:p>
          <a:p>
            <a:pPr marL="996950" lvl="1" indent="-412750">
              <a:lnSpc>
                <a:spcPct val="100000"/>
              </a:lnSpc>
              <a:spcBef>
                <a:spcPts val="430"/>
              </a:spcBef>
              <a:buChar char="–"/>
              <a:tabLst>
                <a:tab pos="996950" algn="l"/>
                <a:tab pos="997585" algn="l"/>
              </a:tabLst>
            </a:pP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0" dirty="0">
                <a:solidFill>
                  <a:srgbClr val="181A0E"/>
                </a:solidFill>
                <a:latin typeface="Arial"/>
                <a:cs typeface="Arial"/>
              </a:rPr>
              <a:t>any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string,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10" dirty="0">
                <a:solidFill>
                  <a:srgbClr val="181A0E"/>
                </a:solidFill>
                <a:latin typeface="Arial"/>
                <a:cs typeface="Arial"/>
              </a:rPr>
              <a:t>w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over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181A0E"/>
                </a:solidFill>
                <a:latin typeface="Arial"/>
                <a:cs typeface="Arial"/>
              </a:rPr>
              <a:t>A,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10" dirty="0">
                <a:solidFill>
                  <a:srgbClr val="181A0E"/>
                </a:solidFill>
                <a:latin typeface="Arial"/>
                <a:cs typeface="Arial"/>
              </a:rPr>
              <a:t>w</a:t>
            </a:r>
            <a:r>
              <a:rPr sz="2400" i="1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30" dirty="0">
                <a:solidFill>
                  <a:srgbClr val="181A0E"/>
                </a:solidFill>
                <a:latin typeface="DejaVu Sans"/>
                <a:cs typeface="DejaVu Sans"/>
              </a:rPr>
              <a:t>∈</a:t>
            </a:r>
            <a:r>
              <a:rPr sz="2400" i="1" spc="-320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A*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307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05000"/>
            <a:ext cx="9144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231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1" y="1620122"/>
            <a:ext cx="7507129" cy="46737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1090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language</a:t>
            </a:r>
            <a:r>
              <a:rPr sz="2000" b="1" spc="-39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130" dirty="0">
                <a:solidFill>
                  <a:srgbClr val="181A0E"/>
                </a:solidFill>
                <a:latin typeface="Arial"/>
                <a:cs typeface="Arial"/>
              </a:rPr>
              <a:t>L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over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such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81A0E"/>
                </a:solidFill>
                <a:latin typeface="Arial"/>
                <a:cs typeface="Arial"/>
              </a:rPr>
              <a:t>L</a:t>
            </a:r>
            <a:r>
              <a:rPr sz="20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oyagiKouzanFontT"/>
                <a:cs typeface="AoyagiKouzanFontT"/>
              </a:rPr>
              <a:t>⊆</a:t>
            </a:r>
            <a:r>
              <a:rPr sz="2000" spc="-830" dirty="0">
                <a:solidFill>
                  <a:srgbClr val="181A0E"/>
                </a:solidFill>
                <a:latin typeface="AoyagiKouzanFontT"/>
                <a:cs typeface="AoyagiKouzanFontT"/>
              </a:rPr>
              <a:t>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A*</a:t>
            </a:r>
            <a:endParaRPr sz="2000">
              <a:latin typeface="Arial"/>
              <a:cs typeface="Arial"/>
            </a:endParaRPr>
          </a:p>
          <a:p>
            <a:pPr marL="441325" marR="436880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string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called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preﬁx</a:t>
            </a:r>
            <a:r>
              <a:rPr sz="2000" b="1" spc="-24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000" spc="-95" dirty="0">
                <a:solidFill>
                  <a:srgbClr val="181A0E"/>
                </a:solidFill>
                <a:latin typeface="Arial"/>
                <a:cs typeface="Arial"/>
              </a:rPr>
              <a:t>w, </a:t>
            </a:r>
            <a:r>
              <a:rPr sz="2000" spc="170" dirty="0">
                <a:solidFill>
                  <a:srgbClr val="181A0E"/>
                </a:solidFill>
                <a:latin typeface="Arial"/>
                <a:cs typeface="Arial"/>
              </a:rPr>
              <a:t>if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string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 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obtained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removing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81A0E"/>
                </a:solidFill>
                <a:latin typeface="Arial"/>
                <a:cs typeface="Arial"/>
              </a:rPr>
              <a:t>zero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more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trailing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characters  </a:t>
            </a:r>
            <a:r>
              <a:rPr sz="20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181A0E"/>
                </a:solidFill>
                <a:latin typeface="Arial"/>
                <a:cs typeface="Arial"/>
              </a:rPr>
              <a:t>w.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proper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preﬁx,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181A0E"/>
                </a:solidFill>
                <a:latin typeface="Arial"/>
                <a:cs typeface="Arial"/>
              </a:rPr>
              <a:t>then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≠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181A0E"/>
                </a:solidFill>
                <a:latin typeface="Arial"/>
                <a:cs typeface="Arial"/>
              </a:rPr>
              <a:t>w.</a:t>
            </a:r>
            <a:endParaRPr sz="2000">
              <a:latin typeface="Arial"/>
              <a:cs typeface="Arial"/>
            </a:endParaRPr>
          </a:p>
          <a:p>
            <a:pPr marL="441325" marR="593725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string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called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sufﬁx</a:t>
            </a:r>
            <a:r>
              <a:rPr sz="2000" b="1" spc="-20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000" spc="-95" dirty="0">
                <a:solidFill>
                  <a:srgbClr val="181A0E"/>
                </a:solidFill>
                <a:latin typeface="Arial"/>
                <a:cs typeface="Arial"/>
              </a:rPr>
              <a:t>w, </a:t>
            </a:r>
            <a:r>
              <a:rPr sz="2000" spc="170" dirty="0">
                <a:solidFill>
                  <a:srgbClr val="181A0E"/>
                </a:solidFill>
                <a:latin typeface="Arial"/>
                <a:cs typeface="Arial"/>
              </a:rPr>
              <a:t>if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string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 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obtained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deleting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81A0E"/>
                </a:solidFill>
                <a:latin typeface="Arial"/>
                <a:cs typeface="Arial"/>
              </a:rPr>
              <a:t>zero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more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leading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characters  </a:t>
            </a:r>
            <a:r>
              <a:rPr sz="20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181A0E"/>
                </a:solidFill>
                <a:latin typeface="Arial"/>
                <a:cs typeface="Arial"/>
              </a:rPr>
              <a:t>w.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181A0E"/>
                </a:solidFill>
                <a:latin typeface="Arial"/>
                <a:cs typeface="Arial"/>
              </a:rPr>
              <a:t>say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proper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181A0E"/>
                </a:solidFill>
                <a:latin typeface="Arial"/>
                <a:cs typeface="Arial"/>
              </a:rPr>
              <a:t>sufﬁx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≠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181A0E"/>
                </a:solidFill>
                <a:latin typeface="Arial"/>
                <a:cs typeface="Arial"/>
              </a:rPr>
              <a:t>w.</a:t>
            </a:r>
            <a:endParaRPr sz="2000">
              <a:latin typeface="Arial"/>
              <a:cs typeface="Arial"/>
            </a:endParaRPr>
          </a:p>
          <a:p>
            <a:pPr marL="441325" marR="33655" indent="-429259">
              <a:lnSpc>
                <a:spcPts val="3270"/>
              </a:lnSpc>
              <a:spcBef>
                <a:spcPts val="1200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called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substring</a:t>
            </a:r>
            <a:r>
              <a:rPr sz="2000" b="1" spc="-37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10" dirty="0">
                <a:solidFill>
                  <a:srgbClr val="181A0E"/>
                </a:solidFill>
                <a:latin typeface="Arial"/>
                <a:cs typeface="Arial"/>
              </a:rPr>
              <a:t>w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obtain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by 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deleting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181A0E"/>
                </a:solidFill>
                <a:latin typeface="Arial"/>
                <a:cs typeface="Arial"/>
              </a:rPr>
              <a:t>zero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more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leading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trailing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characters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441325">
              <a:lnSpc>
                <a:spcPts val="3200"/>
              </a:lnSpc>
            </a:pPr>
            <a:r>
              <a:rPr sz="2000" spc="-100" dirty="0">
                <a:solidFill>
                  <a:srgbClr val="181A0E"/>
                </a:solidFill>
                <a:latin typeface="Arial"/>
                <a:cs typeface="Arial"/>
              </a:rPr>
              <a:t>w.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181A0E"/>
                </a:solidFill>
                <a:latin typeface="Arial"/>
                <a:cs typeface="Arial"/>
              </a:rPr>
              <a:t>say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proper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substring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≠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181A0E"/>
                </a:solidFill>
                <a:latin typeface="Arial"/>
                <a:cs typeface="Arial"/>
              </a:rPr>
              <a:t>w.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688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76400"/>
            <a:ext cx="7951105" cy="332270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54025" indent="-429259">
              <a:lnSpc>
                <a:spcPct val="100000"/>
              </a:lnSpc>
              <a:spcBef>
                <a:spcPts val="950"/>
              </a:spcBef>
              <a:buFont typeface="Arial"/>
              <a:buChar char="■"/>
              <a:tabLst>
                <a:tab pos="453390" algn="l"/>
                <a:tab pos="454659" algn="l"/>
              </a:tabLst>
            </a:pPr>
            <a:r>
              <a:rPr sz="2000" b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Regular Operators:</a:t>
            </a:r>
            <a:endParaRPr sz="2000">
              <a:latin typeface="Verdana"/>
              <a:cs typeface="Verdana"/>
            </a:endParaRPr>
          </a:p>
          <a:p>
            <a:pPr marL="454025" marR="64769" indent="-429259">
              <a:lnSpc>
                <a:spcPts val="3130"/>
              </a:lnSpc>
              <a:spcBef>
                <a:spcPts val="1250"/>
              </a:spcBef>
              <a:buChar char="■"/>
              <a:tabLst>
                <a:tab pos="453390" algn="l"/>
                <a:tab pos="454659" algn="l"/>
              </a:tabLst>
            </a:pP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following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operators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called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operators 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181A0E"/>
                </a:solidFill>
                <a:latin typeface="Arial"/>
                <a:cs typeface="Arial"/>
              </a:rPr>
              <a:t>formed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called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181A0E"/>
                </a:solidFill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  <a:p>
            <a:pPr marL="984250" lvl="1" indent="-412750">
              <a:lnSpc>
                <a:spcPts val="3335"/>
              </a:lnSpc>
              <a:spcBef>
                <a:spcPts val="254"/>
              </a:spcBef>
              <a:buChar char="–"/>
              <a:tabLst>
                <a:tab pos="984250" algn="l"/>
                <a:tab pos="984885" algn="l"/>
              </a:tabLst>
            </a:pPr>
            <a:r>
              <a:rPr sz="2000" i="1" spc="-200" dirty="0">
                <a:solidFill>
                  <a:srgbClr val="181A0E"/>
                </a:solidFill>
                <a:latin typeface="Arial"/>
                <a:cs typeface="Arial"/>
              </a:rPr>
              <a:t>.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85" dirty="0">
                <a:solidFill>
                  <a:srgbClr val="181A0E"/>
                </a:solidFill>
                <a:latin typeface="Arial"/>
                <a:cs typeface="Arial"/>
              </a:rPr>
              <a:t>Concatenation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operator,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120" dirty="0">
                <a:solidFill>
                  <a:srgbClr val="181A0E"/>
                </a:solidFill>
                <a:latin typeface="Arial"/>
                <a:cs typeface="Arial"/>
              </a:rPr>
              <a:t>R.S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20" dirty="0">
                <a:solidFill>
                  <a:srgbClr val="181A0E"/>
                </a:solidFill>
                <a:latin typeface="Arial"/>
                <a:cs typeface="Arial"/>
              </a:rPr>
              <a:t>{rs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45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000" i="1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30" dirty="0">
                <a:solidFill>
                  <a:srgbClr val="181A0E"/>
                </a:solidFill>
                <a:latin typeface="DejaVu Sans"/>
                <a:cs typeface="DejaVu Sans"/>
              </a:rPr>
              <a:t>∈</a:t>
            </a:r>
            <a:r>
              <a:rPr sz="2000" i="1" spc="-320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000" i="1" spc="-19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0" smtClean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i="1" spc="330" smtClean="0">
                <a:solidFill>
                  <a:srgbClr val="181A0E"/>
                </a:solidFill>
                <a:latin typeface="DejaVu Sans"/>
                <a:cs typeface="DejaVu Sans"/>
              </a:rPr>
              <a:t>∈</a:t>
            </a:r>
            <a:r>
              <a:rPr sz="2000" i="1" spc="-434" smtClean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S </a:t>
            </a:r>
            <a:r>
              <a:rPr sz="2000" i="1" spc="-85" dirty="0">
                <a:solidFill>
                  <a:srgbClr val="181A0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5"/>
              </a:spcBef>
              <a:buChar char="–"/>
              <a:tabLst>
                <a:tab pos="984250" algn="l"/>
                <a:tab pos="984885" algn="l"/>
              </a:tabLst>
            </a:pPr>
            <a:r>
              <a:rPr sz="2000" i="1" spc="-30" dirty="0">
                <a:solidFill>
                  <a:srgbClr val="181A0E"/>
                </a:solidFill>
                <a:latin typeface="Arial"/>
                <a:cs typeface="Arial"/>
              </a:rPr>
              <a:t>*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70" dirty="0">
                <a:solidFill>
                  <a:srgbClr val="181A0E"/>
                </a:solidFill>
                <a:latin typeface="Arial"/>
                <a:cs typeface="Arial"/>
              </a:rPr>
              <a:t>Kleene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star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operator,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70" dirty="0">
                <a:solidFill>
                  <a:srgbClr val="181A0E"/>
                </a:solidFill>
                <a:latin typeface="Arial"/>
                <a:cs typeface="Arial"/>
              </a:rPr>
              <a:t>A*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i="1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DejaVu Sans"/>
                <a:cs typeface="DejaVu Sans"/>
              </a:rPr>
              <a:t>⋃</a:t>
            </a:r>
            <a:r>
              <a:rPr sz="2000" i="1" baseline="-32163" dirty="0">
                <a:solidFill>
                  <a:srgbClr val="181A0E"/>
                </a:solidFill>
                <a:latin typeface="Arial"/>
                <a:cs typeface="Arial"/>
              </a:rPr>
              <a:t>i≥0 </a:t>
            </a:r>
            <a:r>
              <a:rPr sz="2000" i="1" spc="10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i="1" spc="150" baseline="32163" dirty="0">
                <a:solidFill>
                  <a:srgbClr val="181A0E"/>
                </a:solidFill>
                <a:latin typeface="Arial"/>
                <a:cs typeface="Arial"/>
              </a:rPr>
              <a:t>i</a:t>
            </a:r>
            <a:endParaRPr sz="2000" baseline="3216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572135">
              <a:lnSpc>
                <a:spcPts val="3335"/>
              </a:lnSpc>
              <a:tabLst>
                <a:tab pos="984250" algn="l"/>
              </a:tabLst>
            </a:pPr>
            <a:r>
              <a:rPr sz="2000" i="1" spc="5" dirty="0">
                <a:solidFill>
                  <a:srgbClr val="181A0E"/>
                </a:solidFill>
                <a:latin typeface="Arial"/>
                <a:cs typeface="Arial"/>
              </a:rPr>
              <a:t>–	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+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85" dirty="0">
                <a:solidFill>
                  <a:srgbClr val="181A0E"/>
                </a:solidFill>
                <a:latin typeface="Arial"/>
                <a:cs typeface="Arial"/>
              </a:rPr>
              <a:t>/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740" dirty="0">
                <a:solidFill>
                  <a:srgbClr val="181A0E"/>
                </a:solidFill>
                <a:latin typeface="DejaVu Sans"/>
                <a:cs typeface="DejaVu Sans"/>
              </a:rPr>
              <a:t>∪</a:t>
            </a:r>
            <a:r>
              <a:rPr sz="2000" i="1" spc="-325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000" i="1" spc="185" dirty="0">
                <a:solidFill>
                  <a:srgbClr val="181A0E"/>
                </a:solidFill>
                <a:latin typeface="Arial"/>
                <a:cs typeface="Arial"/>
              </a:rPr>
              <a:t>/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80" dirty="0">
                <a:solidFill>
                  <a:srgbClr val="181A0E"/>
                </a:solidFill>
                <a:latin typeface="Arial"/>
                <a:cs typeface="Arial"/>
              </a:rPr>
              <a:t>Choice/union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operator,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000" i="1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740" dirty="0">
                <a:solidFill>
                  <a:srgbClr val="181A0E"/>
                </a:solidFill>
                <a:latin typeface="DejaVu Sans"/>
                <a:cs typeface="DejaVu Sans"/>
              </a:rPr>
              <a:t>∪</a:t>
            </a:r>
            <a:r>
              <a:rPr sz="2000" i="1" spc="-325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14" dirty="0">
                <a:solidFill>
                  <a:srgbClr val="181A0E"/>
                </a:solidFill>
                <a:latin typeface="Arial"/>
                <a:cs typeface="Arial"/>
              </a:rPr>
              <a:t>{t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15">
                <a:solidFill>
                  <a:srgbClr val="181A0E"/>
                </a:solidFill>
                <a:latin typeface="Arial"/>
                <a:cs typeface="Arial"/>
              </a:rPr>
              <a:t>t</a:t>
            </a:r>
            <a:r>
              <a:rPr sz="2000" i="1" spc="-195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30" smtClean="0">
                <a:solidFill>
                  <a:srgbClr val="181A0E"/>
                </a:solidFill>
                <a:latin typeface="DejaVu Sans"/>
                <a:cs typeface="DejaVu Sans"/>
              </a:rPr>
              <a:t>∈</a:t>
            </a:r>
            <a:r>
              <a:rPr lang="en-US" sz="2000" i="1" spc="330" dirty="0" smtClean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000" i="1" spc="-80" smtClean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000" i="1" spc="-19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15" dirty="0">
                <a:solidFill>
                  <a:srgbClr val="181A0E"/>
                </a:solidFill>
                <a:latin typeface="Arial"/>
                <a:cs typeface="Arial"/>
              </a:rPr>
              <a:t>t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30" dirty="0">
                <a:solidFill>
                  <a:srgbClr val="181A0E"/>
                </a:solidFill>
                <a:latin typeface="DejaVu Sans"/>
                <a:cs typeface="DejaVu Sans"/>
              </a:rPr>
              <a:t>∈</a:t>
            </a:r>
            <a:r>
              <a:rPr sz="2000" i="1" spc="-320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srgbClr val="181A0E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7069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2052974"/>
            <a:ext cx="6984683" cy="323037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1090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400" b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Regular Expression (RE):</a:t>
            </a:r>
            <a:endParaRPr sz="2400">
              <a:latin typeface="Verdana"/>
              <a:cs typeface="Verdana"/>
            </a:endParaRPr>
          </a:p>
          <a:p>
            <a:pPr marL="441325" marR="5080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use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describe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tokens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programming</a:t>
            </a:r>
            <a:r>
              <a:rPr sz="2400" spc="-36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181A0E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20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400" b="1" smtClean="0">
                <a:solidFill>
                  <a:srgbClr val="181A0E"/>
                </a:solidFill>
                <a:latin typeface="Verdana"/>
                <a:cs typeface="Verdana"/>
              </a:rPr>
              <a:t>Basi</a:t>
            </a:r>
            <a:r>
              <a:rPr lang="en-US" sz="2400" b="1" dirty="0" smtClean="0">
                <a:solidFill>
                  <a:srgbClr val="181A0E"/>
                </a:solidFill>
                <a:latin typeface="Verdana"/>
                <a:cs typeface="Verdana"/>
              </a:rPr>
              <a:t>c</a:t>
            </a:r>
            <a:r>
              <a:rPr sz="2400" b="1" smtClean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Symbol</a:t>
            </a:r>
            <a:endParaRPr sz="2400">
              <a:latin typeface="Verdana"/>
              <a:cs typeface="Verdana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ε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denoting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5" dirty="0">
                <a:solidFill>
                  <a:srgbClr val="181A0E"/>
                </a:solidFill>
                <a:latin typeface="Arial"/>
                <a:cs typeface="Arial"/>
              </a:rPr>
              <a:t>{</a:t>
            </a:r>
            <a:r>
              <a:rPr sz="2400" i="1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ε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5" dirty="0">
                <a:solidFill>
                  <a:srgbClr val="181A0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4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30" dirty="0">
                <a:solidFill>
                  <a:srgbClr val="181A0E"/>
                </a:solidFill>
                <a:latin typeface="DejaVu Sans"/>
                <a:cs typeface="DejaVu Sans"/>
              </a:rPr>
              <a:t>∈</a:t>
            </a:r>
            <a:r>
              <a:rPr sz="2400" i="1" spc="-325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400" i="1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denoting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65" dirty="0">
                <a:solidFill>
                  <a:srgbClr val="181A0E"/>
                </a:solidFill>
                <a:latin typeface="Arial"/>
                <a:cs typeface="Arial"/>
              </a:rPr>
              <a:t>{a}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460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8458200" cy="261610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expressions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denoting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languages  </a:t>
            </a:r>
            <a:r>
              <a:rPr sz="2400" spc="-55" dirty="0">
                <a:solidFill>
                  <a:srgbClr val="181A0E"/>
                </a:solidFill>
                <a:latin typeface="Arial"/>
                <a:cs typeface="Arial"/>
              </a:rPr>
              <a:t>L1(r)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81A0E"/>
                </a:solidFill>
                <a:latin typeface="Arial"/>
                <a:cs typeface="Arial"/>
              </a:rPr>
              <a:t>L2(s)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respectively,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37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145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+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denoting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55" dirty="0">
                <a:solidFill>
                  <a:srgbClr val="181A0E"/>
                </a:solidFill>
                <a:latin typeface="Arial"/>
                <a:cs typeface="Arial"/>
              </a:rPr>
              <a:t>L1(r)</a:t>
            </a:r>
            <a:r>
              <a:rPr sz="2400" i="1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40" dirty="0">
                <a:solidFill>
                  <a:srgbClr val="181A0E"/>
                </a:solidFill>
                <a:latin typeface="DejaVu Sans"/>
                <a:cs typeface="DejaVu Sans"/>
              </a:rPr>
              <a:t>∪</a:t>
            </a:r>
            <a:r>
              <a:rPr sz="2400" i="1" spc="-315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L2(s)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8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rs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denoting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55" dirty="0">
                <a:solidFill>
                  <a:srgbClr val="181A0E"/>
                </a:solidFill>
                <a:latin typeface="Arial"/>
                <a:cs typeface="Arial"/>
              </a:rPr>
              <a:t>L1(r)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.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L2(s)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55" dirty="0">
                <a:solidFill>
                  <a:srgbClr val="181A0E"/>
                </a:solidFill>
                <a:latin typeface="Arial"/>
                <a:cs typeface="Arial"/>
              </a:rPr>
              <a:t>r*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denoting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70" dirty="0">
                <a:solidFill>
                  <a:srgbClr val="181A0E"/>
                </a:solidFill>
                <a:latin typeface="Arial"/>
                <a:cs typeface="Arial"/>
              </a:rPr>
              <a:t>(L1(r)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5" dirty="0">
                <a:solidFill>
                  <a:srgbClr val="181A0E"/>
                </a:solidFill>
                <a:latin typeface="Arial"/>
                <a:cs typeface="Arial"/>
              </a:rPr>
              <a:t>)*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-45" dirty="0">
                <a:solidFill>
                  <a:srgbClr val="181A0E"/>
                </a:solidFill>
                <a:latin typeface="Arial"/>
                <a:cs typeface="Arial"/>
              </a:rPr>
              <a:t>(r)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denoting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55" dirty="0">
                <a:solidFill>
                  <a:srgbClr val="181A0E"/>
                </a:solidFill>
                <a:latin typeface="Arial"/>
                <a:cs typeface="Arial"/>
              </a:rPr>
              <a:t>L1(r)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460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8077200" cy="4050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 indent="-429259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598805" algn="l"/>
                <a:tab pos="599440" algn="l"/>
              </a:tabLst>
            </a:pPr>
            <a:r>
              <a:rPr sz="2900" b="1" i="1" spc="-180" dirty="0">
                <a:solidFill>
                  <a:srgbClr val="181A0E"/>
                </a:solidFill>
                <a:latin typeface="Verdana"/>
                <a:cs typeface="Verdana"/>
              </a:rPr>
              <a:t>Practice</a:t>
            </a:r>
            <a:r>
              <a:rPr sz="2900" b="1" i="1" spc="-40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b="1" i="1" spc="-235" dirty="0">
                <a:solidFill>
                  <a:srgbClr val="181A0E"/>
                </a:solidFill>
                <a:latin typeface="Verdana"/>
                <a:cs typeface="Verdana"/>
              </a:rPr>
              <a:t>Questions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Verdana"/>
              <a:cs typeface="Verdana"/>
            </a:endParaRPr>
          </a:p>
          <a:p>
            <a:pPr marL="672465" indent="-641350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671830" algn="l"/>
                <a:tab pos="672465" algn="l"/>
              </a:tabLst>
            </a:pPr>
            <a:r>
              <a:rPr sz="2400" spc="-95">
                <a:solidFill>
                  <a:srgbClr val="181A0E"/>
                </a:solidFill>
                <a:latin typeface="Arial"/>
                <a:cs typeface="Arial"/>
              </a:rPr>
              <a:t>RE</a:t>
            </a:r>
            <a:r>
              <a:rPr sz="2400" spc="-195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lang="en-US" sz="2400" spc="160" dirty="0" smtClean="0">
                <a:solidFill>
                  <a:srgbClr val="181A0E"/>
                </a:solidFill>
                <a:latin typeface="Arial"/>
                <a:cs typeface="Arial"/>
              </a:rPr>
              <a:t>in which every pair  of adjacent zero’s appear before any pair of adjacent ones.</a:t>
            </a:r>
            <a:endParaRPr sz="2400">
              <a:latin typeface="Arial"/>
              <a:cs typeface="Arial"/>
            </a:endParaRPr>
          </a:p>
          <a:p>
            <a:pPr marL="672465" indent="-659765">
              <a:lnSpc>
                <a:spcPct val="100000"/>
              </a:lnSpc>
              <a:spcBef>
                <a:spcPts val="520"/>
              </a:spcBef>
              <a:buAutoNum type="alphaLcParenBoth"/>
              <a:tabLst>
                <a:tab pos="671830" algn="l"/>
                <a:tab pos="672465" algn="l"/>
              </a:tabLst>
            </a:pPr>
            <a:r>
              <a:rPr sz="2400" spc="-95" dirty="0">
                <a:solidFill>
                  <a:srgbClr val="181A0E"/>
                </a:solidFill>
                <a:latin typeface="Arial"/>
                <a:cs typeface="Arial"/>
              </a:rPr>
              <a:t>RE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gives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binary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having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most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two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181A0E"/>
                </a:solidFill>
                <a:latin typeface="Arial"/>
                <a:cs typeface="Arial"/>
              </a:rPr>
              <a:t>1s</a:t>
            </a:r>
            <a:endParaRPr sz="2400">
              <a:latin typeface="Arial"/>
              <a:cs typeface="Arial"/>
            </a:endParaRPr>
          </a:p>
          <a:p>
            <a:pPr marL="671830" marR="79375" indent="-638810">
              <a:lnSpc>
                <a:spcPct val="114999"/>
              </a:lnSpc>
              <a:spcBef>
                <a:spcPts val="1200"/>
              </a:spcBef>
              <a:buAutoNum type="alphaLcParenBoth"/>
              <a:tabLst>
                <a:tab pos="671830" algn="l"/>
                <a:tab pos="672465" algn="l"/>
              </a:tabLst>
            </a:pPr>
            <a:r>
              <a:rPr sz="2400" spc="-95" dirty="0">
                <a:solidFill>
                  <a:srgbClr val="181A0E"/>
                </a:solidFill>
                <a:latin typeface="Arial"/>
                <a:cs typeface="Arial"/>
              </a:rPr>
              <a:t>RE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denotes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ends 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80" dirty="0">
                <a:solidFill>
                  <a:srgbClr val="181A0E"/>
                </a:solidFill>
                <a:latin typeface="Arial"/>
                <a:cs typeface="Arial"/>
              </a:rPr>
              <a:t>00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(binary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number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multiple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4)</a:t>
            </a:r>
            <a:endParaRPr sz="2400">
              <a:latin typeface="Arial"/>
              <a:cs typeface="Arial"/>
            </a:endParaRPr>
          </a:p>
          <a:p>
            <a:pPr marL="671830" marR="271780" indent="-659765">
              <a:lnSpc>
                <a:spcPct val="114999"/>
              </a:lnSpc>
              <a:buAutoNum type="alphaLcParenBoth"/>
              <a:tabLst>
                <a:tab pos="671830" algn="l"/>
                <a:tab pos="672465" algn="l"/>
              </a:tabLst>
            </a:pPr>
            <a:r>
              <a:rPr sz="2400" spc="-95" dirty="0">
                <a:solidFill>
                  <a:srgbClr val="181A0E"/>
                </a:solidFill>
                <a:latin typeface="Arial"/>
                <a:cs typeface="Arial"/>
              </a:rPr>
              <a:t>RE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denotes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describes 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alternating </a:t>
            </a:r>
            <a:r>
              <a:rPr sz="2400" spc="-114" dirty="0">
                <a:solidFill>
                  <a:srgbClr val="181A0E"/>
                </a:solidFill>
                <a:latin typeface="Arial"/>
                <a:cs typeface="Arial"/>
              </a:rPr>
              <a:t>1s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56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4" dirty="0">
                <a:solidFill>
                  <a:srgbClr val="181A0E"/>
                </a:solidFill>
                <a:latin typeface="Arial"/>
                <a:cs typeface="Arial"/>
              </a:rPr>
              <a:t>0s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841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752600"/>
            <a:ext cx="7848600" cy="361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 indent="-429259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598805" algn="l"/>
                <a:tab pos="599440" algn="l"/>
              </a:tabLst>
            </a:pPr>
            <a:r>
              <a:rPr sz="2900" b="1" i="1" spc="-260" dirty="0">
                <a:solidFill>
                  <a:srgbClr val="181A0E"/>
                </a:solidFill>
                <a:latin typeface="Verdana"/>
                <a:cs typeface="Verdana"/>
              </a:rPr>
              <a:t>Answers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00">
              <a:latin typeface="Verdana"/>
              <a:cs typeface="Verdana"/>
            </a:endParaRPr>
          </a:p>
          <a:p>
            <a:pPr marL="31115">
              <a:lnSpc>
                <a:spcPct val="100000"/>
              </a:lnSpc>
              <a:tabLst>
                <a:tab pos="671830" algn="l"/>
              </a:tabLst>
            </a:pPr>
            <a:r>
              <a:rPr sz="2900" spc="-100" dirty="0">
                <a:solidFill>
                  <a:srgbClr val="181A0E"/>
                </a:solidFill>
                <a:latin typeface="Arial"/>
                <a:cs typeface="Arial"/>
              </a:rPr>
              <a:t>(a)</a:t>
            </a:r>
            <a:r>
              <a:rPr sz="2900" spc="-100">
                <a:solidFill>
                  <a:srgbClr val="181A0E"/>
                </a:solidFill>
                <a:latin typeface="Arial"/>
                <a:cs typeface="Arial"/>
              </a:rPr>
              <a:t>	</a:t>
            </a:r>
            <a:r>
              <a:rPr lang="en-US" sz="2900" spc="15" dirty="0" smtClean="0">
                <a:solidFill>
                  <a:srgbClr val="181A0E"/>
                </a:solidFill>
                <a:latin typeface="Arial"/>
                <a:cs typeface="Arial"/>
              </a:rPr>
              <a:t>(01)*(0011)(01)*</a:t>
            </a:r>
            <a:endParaRPr sz="2900">
              <a:latin typeface="Arial"/>
              <a:cs typeface="Arial"/>
            </a:endParaRPr>
          </a:p>
          <a:p>
            <a:pPr marL="33655" marR="5080" indent="-21590">
              <a:lnSpc>
                <a:spcPct val="150000"/>
              </a:lnSpc>
              <a:tabLst>
                <a:tab pos="671830" algn="l"/>
              </a:tabLst>
            </a:pPr>
            <a:r>
              <a:rPr sz="2900" spc="-50" dirty="0">
                <a:solidFill>
                  <a:srgbClr val="181A0E"/>
                </a:solidFill>
                <a:latin typeface="Arial"/>
                <a:cs typeface="Arial"/>
              </a:rPr>
              <a:t>(b)	</a:t>
            </a: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0*10*10*</a:t>
            </a:r>
            <a:r>
              <a:rPr sz="29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0" dirty="0">
                <a:solidFill>
                  <a:srgbClr val="181A0E"/>
                </a:solidFill>
                <a:latin typeface="Arial"/>
                <a:cs typeface="Arial"/>
              </a:rPr>
              <a:t>+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0*10*</a:t>
            </a:r>
            <a:r>
              <a:rPr sz="29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0" dirty="0">
                <a:solidFill>
                  <a:srgbClr val="181A0E"/>
                </a:solidFill>
                <a:latin typeface="Arial"/>
                <a:cs typeface="Arial"/>
              </a:rPr>
              <a:t>+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75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900" spc="175">
                <a:solidFill>
                  <a:srgbClr val="181A0E"/>
                </a:solidFill>
                <a:latin typeface="Arial"/>
                <a:cs typeface="Arial"/>
              </a:rPr>
              <a:t>*  </a:t>
            </a:r>
            <a:endParaRPr lang="en-US" sz="2900" spc="175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33655" marR="5080" indent="-21590">
              <a:lnSpc>
                <a:spcPct val="150000"/>
              </a:lnSpc>
              <a:tabLst>
                <a:tab pos="671830" algn="l"/>
              </a:tabLst>
            </a:pPr>
            <a:r>
              <a:rPr sz="2900" spc="-55" smtClean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900" spc="-55" dirty="0">
                <a:solidFill>
                  <a:srgbClr val="181A0E"/>
                </a:solidFill>
                <a:latin typeface="Arial"/>
                <a:cs typeface="Arial"/>
              </a:rPr>
              <a:t>c)	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(1+0)*00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671830" algn="l"/>
              </a:tabLst>
            </a:pPr>
            <a:r>
              <a:rPr sz="2900" spc="-50" dirty="0">
                <a:solidFill>
                  <a:srgbClr val="181A0E"/>
                </a:solidFill>
                <a:latin typeface="Arial"/>
                <a:cs typeface="Arial"/>
              </a:rPr>
              <a:t>(d)	</a:t>
            </a:r>
            <a:r>
              <a:rPr sz="2900" spc="-40" dirty="0">
                <a:solidFill>
                  <a:srgbClr val="181A0E"/>
                </a:solidFill>
                <a:latin typeface="Arial"/>
                <a:cs typeface="Arial"/>
              </a:rPr>
              <a:t>(01)* </a:t>
            </a:r>
            <a:r>
              <a:rPr sz="2900" spc="-80" dirty="0">
                <a:solidFill>
                  <a:srgbClr val="181A0E"/>
                </a:solidFill>
                <a:latin typeface="Arial"/>
                <a:cs typeface="Arial"/>
              </a:rPr>
              <a:t>+</a:t>
            </a:r>
            <a:r>
              <a:rPr sz="2900" spc="-3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40" dirty="0">
                <a:solidFill>
                  <a:srgbClr val="181A0E"/>
                </a:solidFill>
                <a:latin typeface="Arial"/>
                <a:cs typeface="Arial"/>
              </a:rPr>
              <a:t>(10)*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917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8001000" cy="31226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590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900" b="1" dirty="0">
                <a:solidFill>
                  <a:srgbClr val="181A0E"/>
                </a:solidFill>
                <a:latin typeface="Verdana"/>
                <a:cs typeface="Verdana"/>
              </a:rPr>
              <a:t>Properties of RE</a:t>
            </a:r>
            <a:endParaRPr sz="2900">
              <a:latin typeface="Verdana"/>
              <a:cs typeface="Verdana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  <a:tab pos="2640330" algn="l"/>
              </a:tabLst>
            </a:pPr>
            <a:r>
              <a:rPr sz="2400" i="1" spc="30" dirty="0">
                <a:solidFill>
                  <a:srgbClr val="181A0E"/>
                </a:solidFill>
                <a:latin typeface="Arial"/>
                <a:cs typeface="Arial"/>
              </a:rPr>
              <a:t>r+s</a:t>
            </a:r>
            <a:r>
              <a:rPr sz="24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4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0" dirty="0">
                <a:solidFill>
                  <a:srgbClr val="181A0E"/>
                </a:solidFill>
                <a:latin typeface="Arial"/>
                <a:cs typeface="Arial"/>
              </a:rPr>
              <a:t>s+r	</a:t>
            </a:r>
            <a:r>
              <a:rPr sz="2400" i="1" spc="-140" dirty="0">
                <a:solidFill>
                  <a:srgbClr val="181A0E"/>
                </a:solidFill>
                <a:latin typeface="Arial"/>
                <a:cs typeface="Arial"/>
              </a:rPr>
              <a:t>(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+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3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commutative)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  <a:tab pos="5718810" algn="l"/>
              </a:tabLst>
            </a:pPr>
            <a:r>
              <a:rPr sz="2400" i="1" spc="5" dirty="0">
                <a:solidFill>
                  <a:srgbClr val="181A0E"/>
                </a:solidFill>
                <a:latin typeface="Arial"/>
                <a:cs typeface="Arial"/>
              </a:rPr>
              <a:t>r+(s+t)</a:t>
            </a:r>
            <a:r>
              <a:rPr sz="24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4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181A0E"/>
                </a:solidFill>
                <a:latin typeface="Arial"/>
                <a:cs typeface="Arial"/>
              </a:rPr>
              <a:t>(r+s)+t</a:t>
            </a:r>
            <a:r>
              <a:rPr sz="24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145" dirty="0">
                <a:solidFill>
                  <a:srgbClr val="181A0E"/>
                </a:solidFill>
                <a:latin typeface="Arial"/>
                <a:cs typeface="Arial"/>
              </a:rPr>
              <a:t>;</a:t>
            </a:r>
            <a:r>
              <a:rPr sz="24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5" dirty="0">
                <a:solidFill>
                  <a:srgbClr val="181A0E"/>
                </a:solidFill>
                <a:latin typeface="Arial"/>
                <a:cs typeface="Arial"/>
              </a:rPr>
              <a:t>r(st)</a:t>
            </a:r>
            <a:r>
              <a:rPr sz="24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4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35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400" i="1" spc="35" smtClean="0">
                <a:solidFill>
                  <a:srgbClr val="181A0E"/>
                </a:solidFill>
                <a:latin typeface="Arial"/>
                <a:cs typeface="Arial"/>
              </a:rPr>
              <a:t>rs)t</a:t>
            </a:r>
            <a:r>
              <a:rPr lang="en-US" sz="2400" i="1" spc="3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110" smtClean="0">
                <a:solidFill>
                  <a:srgbClr val="181A0E"/>
                </a:solidFill>
                <a:latin typeface="Arial"/>
                <a:cs typeface="Arial"/>
              </a:rPr>
              <a:t>(+ </a:t>
            </a:r>
            <a:r>
              <a:rPr sz="2400" i="1" spc="6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.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i="1" spc="-5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associative)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5"/>
              </a:spcBef>
              <a:buChar char="–"/>
              <a:tabLst>
                <a:tab pos="971550" algn="l"/>
                <a:tab pos="972185" algn="l"/>
                <a:tab pos="6266180" algn="l"/>
              </a:tabLst>
            </a:pPr>
            <a:r>
              <a:rPr sz="2400" i="1" spc="20" dirty="0">
                <a:solidFill>
                  <a:srgbClr val="181A0E"/>
                </a:solidFill>
                <a:latin typeface="Arial"/>
                <a:cs typeface="Arial"/>
              </a:rPr>
              <a:t>r(s+t)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400" i="1" spc="-20" dirty="0">
                <a:solidFill>
                  <a:srgbClr val="181A0E"/>
                </a:solidFill>
                <a:latin typeface="Arial"/>
                <a:cs typeface="Arial"/>
              </a:rPr>
              <a:t>(rs)+(rt);</a:t>
            </a:r>
            <a:r>
              <a:rPr sz="2400" i="1" spc="-4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" dirty="0">
                <a:solidFill>
                  <a:srgbClr val="181A0E"/>
                </a:solidFill>
                <a:latin typeface="Arial"/>
                <a:cs typeface="Arial"/>
              </a:rPr>
              <a:t>(r+s)t</a:t>
            </a:r>
            <a:r>
              <a:rPr sz="2400" i="1" spc="-1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181A0E"/>
                </a:solidFill>
                <a:latin typeface="Arial"/>
                <a:cs typeface="Arial"/>
              </a:rPr>
              <a:t>=(rt)+(</a:t>
            </a:r>
            <a:r>
              <a:rPr sz="2400" i="1" spc="5">
                <a:solidFill>
                  <a:srgbClr val="181A0E"/>
                </a:solidFill>
                <a:latin typeface="Arial"/>
                <a:cs typeface="Arial"/>
              </a:rPr>
              <a:t>st</a:t>
            </a:r>
            <a:r>
              <a:rPr sz="2400" i="1" spc="5" smtClean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lang="en-US" sz="2400" i="1" spc="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170" smtClean="0">
                <a:solidFill>
                  <a:srgbClr val="181A0E"/>
                </a:solidFill>
                <a:latin typeface="Arial"/>
                <a:cs typeface="Arial"/>
              </a:rPr>
              <a:t>(.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distributes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over</a:t>
            </a:r>
            <a:r>
              <a:rPr sz="2400" i="1" spc="-54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181A0E"/>
                </a:solidFill>
                <a:latin typeface="Arial"/>
                <a:cs typeface="Arial"/>
              </a:rPr>
              <a:t>+)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  <a:tab pos="2176145" algn="l"/>
              </a:tabLst>
            </a:pP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εr</a:t>
            </a:r>
            <a:r>
              <a:rPr sz="24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4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rε	</a:t>
            </a:r>
            <a:r>
              <a:rPr sz="2400" i="1" spc="-75" dirty="0">
                <a:solidFill>
                  <a:srgbClr val="181A0E"/>
                </a:solidFill>
                <a:latin typeface="Arial"/>
                <a:cs typeface="Arial"/>
              </a:rPr>
              <a:t>(ε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400" i="1" spc="130" dirty="0">
                <a:solidFill>
                  <a:srgbClr val="181A0E"/>
                </a:solidFill>
                <a:latin typeface="Arial"/>
                <a:cs typeface="Arial"/>
              </a:rPr>
              <a:t>identity</a:t>
            </a:r>
            <a:r>
              <a:rPr sz="2400" i="1" spc="-54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element)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  <a:tab pos="2710180" algn="l"/>
              </a:tabLst>
            </a:pPr>
            <a:r>
              <a:rPr sz="2400" i="1" spc="55" dirty="0">
                <a:solidFill>
                  <a:srgbClr val="181A0E"/>
                </a:solidFill>
                <a:latin typeface="Arial"/>
                <a:cs typeface="Arial"/>
              </a:rPr>
              <a:t>r*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4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45" dirty="0">
                <a:solidFill>
                  <a:srgbClr val="181A0E"/>
                </a:solidFill>
                <a:latin typeface="Arial"/>
                <a:cs typeface="Arial"/>
              </a:rPr>
              <a:t>(r+ε)*	</a:t>
            </a:r>
            <a:r>
              <a:rPr sz="2400" i="1" spc="65" dirty="0">
                <a:solidFill>
                  <a:srgbClr val="181A0E"/>
                </a:solidFill>
                <a:latin typeface="Arial"/>
                <a:cs typeface="Arial"/>
              </a:rPr>
              <a:t>(relation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between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30" dirty="0">
                <a:solidFill>
                  <a:srgbClr val="181A0E"/>
                </a:solidFill>
                <a:latin typeface="Arial"/>
                <a:cs typeface="Arial"/>
              </a:rPr>
              <a:t>*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75" dirty="0">
                <a:solidFill>
                  <a:srgbClr val="181A0E"/>
                </a:solidFill>
                <a:latin typeface="Arial"/>
                <a:cs typeface="Arial"/>
              </a:rPr>
              <a:t>ε)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  <a:tab pos="2272665" algn="l"/>
              </a:tabLst>
            </a:pPr>
            <a:r>
              <a:rPr sz="2400" i="1" spc="30" dirty="0">
                <a:solidFill>
                  <a:srgbClr val="181A0E"/>
                </a:solidFill>
                <a:latin typeface="Arial"/>
                <a:cs typeface="Arial"/>
              </a:rPr>
              <a:t>r**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5" dirty="0">
                <a:solidFill>
                  <a:srgbClr val="181A0E"/>
                </a:solidFill>
                <a:latin typeface="Arial"/>
                <a:cs typeface="Arial"/>
              </a:rPr>
              <a:t>r*	</a:t>
            </a:r>
            <a:r>
              <a:rPr sz="2400" i="1" spc="-85" dirty="0">
                <a:solidFill>
                  <a:srgbClr val="181A0E"/>
                </a:solidFill>
                <a:latin typeface="Arial"/>
                <a:cs typeface="Arial"/>
              </a:rPr>
              <a:t>(*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3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idempotent)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The</a:t>
            </a:r>
            <a:r>
              <a:rPr spc="-295" dirty="0"/>
              <a:t> </a:t>
            </a:r>
            <a:r>
              <a:rPr spc="20" dirty="0"/>
              <a:t>Role</a:t>
            </a:r>
            <a:r>
              <a:rPr spc="-295" dirty="0"/>
              <a:t> </a:t>
            </a:r>
            <a:r>
              <a:rPr spc="285" dirty="0"/>
              <a:t>of</a:t>
            </a:r>
            <a:r>
              <a:rPr spc="-295" dirty="0"/>
              <a:t> </a:t>
            </a:r>
            <a:r>
              <a:rPr spc="80" dirty="0"/>
              <a:t>Lexical</a:t>
            </a:r>
            <a:r>
              <a:rPr spc="-295" dirty="0"/>
              <a:t> </a:t>
            </a:r>
            <a:r>
              <a:rPr spc="90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1953476"/>
            <a:ext cx="7140893" cy="416524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12192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70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doesn’t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return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list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tokens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 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once,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returns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when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parser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181A0E"/>
                </a:solidFill>
                <a:latin typeface="Arial"/>
                <a:cs typeface="Arial"/>
              </a:rPr>
              <a:t>asks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token 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parser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requests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next 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whenever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requires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using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getnexttoken( )</a:t>
            </a:r>
            <a:endParaRPr sz="2400">
              <a:latin typeface="Verdana"/>
              <a:cs typeface="Verdana"/>
            </a:endParaRPr>
          </a:p>
          <a:p>
            <a:pPr marL="441325" marR="80645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20" dirty="0">
                <a:solidFill>
                  <a:srgbClr val="181A0E"/>
                </a:solidFill>
                <a:latin typeface="Arial"/>
                <a:cs typeface="Arial"/>
              </a:rPr>
              <a:t>On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receipt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command,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lexer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scans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input 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processes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until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matched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71461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752600"/>
            <a:ext cx="7772400" cy="3866443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1090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400" b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Regular Deﬁnitions:</a:t>
            </a:r>
            <a:endParaRPr sz="2400">
              <a:latin typeface="Verdana"/>
              <a:cs typeface="Verdana"/>
            </a:endParaRPr>
          </a:p>
          <a:p>
            <a:pPr marL="441325" marR="5080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-45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181A0E"/>
                </a:solidFill>
                <a:latin typeface="Arial"/>
                <a:cs typeface="Arial"/>
              </a:rPr>
              <a:t>write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some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languages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can 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difﬁcult,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because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their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expressions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be 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quite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complex</a:t>
            </a:r>
            <a:endParaRPr sz="240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19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those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181A0E"/>
                </a:solidFill>
                <a:latin typeface="Arial"/>
                <a:cs typeface="Arial"/>
              </a:rPr>
              <a:t>cases,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may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use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regular deﬁnitions</a:t>
            </a:r>
            <a:endParaRPr sz="2400">
              <a:latin typeface="Verdana"/>
              <a:cs typeface="Verdana"/>
            </a:endParaRPr>
          </a:p>
          <a:p>
            <a:pPr marL="441325" marR="426720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give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names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expressions,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we 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can use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these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names </a:t>
            </a:r>
            <a:r>
              <a:rPr sz="2400" spc="5" dirty="0">
                <a:solidFill>
                  <a:srgbClr val="181A0E"/>
                </a:solidFill>
                <a:latin typeface="Arial"/>
                <a:cs typeface="Arial"/>
              </a:rPr>
              <a:t>as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symbols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deﬁne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other 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expressions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7374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/>
          <p:nvPr/>
        </p:nvSpPr>
        <p:spPr>
          <a:xfrm>
            <a:off x="989398" y="2724144"/>
            <a:ext cx="7732334" cy="2919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75271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Speciﬁcation </a:t>
            </a:r>
            <a:r>
              <a:rPr spc="285" dirty="0"/>
              <a:t>of</a:t>
            </a:r>
            <a:r>
              <a:rPr spc="-750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1773177"/>
            <a:ext cx="7941580" cy="4331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153035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Identiﬁers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181A0E"/>
                </a:solidFill>
                <a:latin typeface="Arial"/>
                <a:cs typeface="Arial"/>
              </a:rPr>
              <a:t>Pascal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deﬁned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81A0E"/>
                </a:solidFill>
                <a:latin typeface="Arial"/>
                <a:cs typeface="Arial"/>
              </a:rPr>
              <a:t>as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letters 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digits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beginning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letter</a:t>
            </a:r>
            <a:endParaRPr sz="2000">
              <a:latin typeface="Arial"/>
              <a:cs typeface="Arial"/>
            </a:endParaRPr>
          </a:p>
          <a:p>
            <a:pPr marL="971550" marR="3374390">
              <a:lnSpc>
                <a:spcPts val="4470"/>
              </a:lnSpc>
              <a:spcBef>
                <a:spcPts val="245"/>
              </a:spcBef>
            </a:pP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letter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B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00" dirty="0">
                <a:solidFill>
                  <a:srgbClr val="181A0E"/>
                </a:solidFill>
                <a:latin typeface="Arial"/>
                <a:cs typeface="Arial"/>
              </a:rPr>
              <a:t>...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Z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120" smtClean="0">
                <a:solidFill>
                  <a:srgbClr val="181A0E"/>
                </a:solidFill>
                <a:latin typeface="Arial"/>
                <a:cs typeface="Arial"/>
              </a:rPr>
              <a:t>b</a:t>
            </a:r>
            <a:r>
              <a:rPr sz="2000" smtClean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00" smtClean="0">
                <a:solidFill>
                  <a:srgbClr val="181A0E"/>
                </a:solidFill>
                <a:latin typeface="Arial"/>
                <a:cs typeface="Arial"/>
              </a:rPr>
              <a:t>...</a:t>
            </a:r>
            <a:r>
              <a:rPr lang="en-US" sz="2000" spc="-19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55">
                <a:solidFill>
                  <a:srgbClr val="181A0E"/>
                </a:solidFill>
                <a:latin typeface="Arial"/>
                <a:cs typeface="Arial"/>
              </a:rPr>
              <a:t>z  </a:t>
            </a:r>
            <a:r>
              <a:rPr lang="en-US" sz="2000" spc="-5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0" smtClean="0">
                <a:solidFill>
                  <a:srgbClr val="181A0E"/>
                </a:solidFill>
                <a:latin typeface="Arial"/>
                <a:cs typeface="Arial"/>
              </a:rPr>
              <a:t>digit</a:t>
            </a:r>
            <a:r>
              <a:rPr sz="2000" spc="-19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80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65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00" dirty="0">
                <a:solidFill>
                  <a:srgbClr val="181A0E"/>
                </a:solidFill>
                <a:latin typeface="Arial"/>
                <a:cs typeface="Arial"/>
              </a:rPr>
              <a:t>...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lang="en-US" sz="2000" spc="-190" dirty="0" smtClean="0">
                <a:solidFill>
                  <a:srgbClr val="181A0E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971550">
              <a:lnSpc>
                <a:spcPct val="100000"/>
              </a:lnSpc>
              <a:spcBef>
                <a:spcPts val="680"/>
              </a:spcBef>
            </a:pP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id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letter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(letter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81A0E"/>
                </a:solidFill>
                <a:latin typeface="Arial"/>
                <a:cs typeface="Arial"/>
              </a:rPr>
              <a:t>digit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A0E"/>
                </a:solidFill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16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80" dirty="0">
                <a:solidFill>
                  <a:srgbClr val="181A0E"/>
                </a:solidFill>
                <a:latin typeface="Arial"/>
                <a:cs typeface="Arial"/>
              </a:rPr>
              <a:t>try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181A0E"/>
                </a:solidFill>
                <a:latin typeface="Arial"/>
                <a:cs typeface="Arial"/>
              </a:rPr>
              <a:t>write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representing  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identiﬁers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without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using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regular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deﬁnitions, </a:t>
            </a:r>
            <a:r>
              <a:rPr sz="2000" spc="160" dirty="0">
                <a:solidFill>
                  <a:srgbClr val="181A0E"/>
                </a:solidFill>
                <a:latin typeface="Arial"/>
                <a:cs typeface="Arial"/>
              </a:rPr>
              <a:t>that 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will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complex:</a:t>
            </a:r>
            <a:endParaRPr sz="2000">
              <a:latin typeface="Arial"/>
              <a:cs typeface="Arial"/>
            </a:endParaRPr>
          </a:p>
          <a:p>
            <a:pPr marL="971550">
              <a:lnSpc>
                <a:spcPct val="100000"/>
              </a:lnSpc>
              <a:spcBef>
                <a:spcPts val="920"/>
              </a:spcBef>
            </a:pP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(A|...|Z|a|...|z)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(A|...|Z|a|...|z)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(0|...|9)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81A0E"/>
                </a:solidFill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6612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Recognition </a:t>
            </a:r>
            <a:r>
              <a:rPr spc="285" dirty="0"/>
              <a:t>of</a:t>
            </a:r>
            <a:r>
              <a:rPr spc="-765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7062788" cy="458843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 algn="just">
              <a:lnSpc>
                <a:spcPts val="3270"/>
              </a:lnSpc>
              <a:spcBef>
                <a:spcPts val="380"/>
              </a:spcBef>
              <a:buChar char="■"/>
              <a:tabLst>
                <a:tab pos="441959" algn="l"/>
              </a:tabLst>
            </a:pPr>
            <a:r>
              <a:rPr sz="2900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recognizer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program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takes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 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335" dirty="0">
                <a:solidFill>
                  <a:srgbClr val="181A0E"/>
                </a:solidFill>
                <a:latin typeface="Verdana"/>
                <a:cs typeface="Verdana"/>
              </a:rPr>
              <a:t>w</a:t>
            </a:r>
            <a:r>
              <a:rPr sz="2900" spc="-335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answers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“YES”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470" dirty="0">
                <a:solidFill>
                  <a:srgbClr val="181A0E"/>
                </a:solidFill>
                <a:latin typeface="Verdana"/>
                <a:cs typeface="Verdana"/>
              </a:rPr>
              <a:t>w</a:t>
            </a:r>
            <a:r>
              <a:rPr sz="29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sentence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that  </a:t>
            </a:r>
            <a:r>
              <a:rPr sz="2900" spc="25" dirty="0">
                <a:solidFill>
                  <a:srgbClr val="181A0E"/>
                </a:solidFill>
                <a:latin typeface="Arial"/>
                <a:cs typeface="Arial"/>
              </a:rPr>
              <a:t>language,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otherwise</a:t>
            </a:r>
            <a:r>
              <a:rPr sz="2900" spc="-409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“NO”</a:t>
            </a:r>
            <a:endParaRPr sz="2900">
              <a:latin typeface="Arial"/>
              <a:cs typeface="Arial"/>
            </a:endParaRPr>
          </a:p>
          <a:p>
            <a:pPr marL="441325" marR="968375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tokens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that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are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speciﬁed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using </a:t>
            </a:r>
            <a:r>
              <a:rPr sz="2900" spc="-95" dirty="0">
                <a:solidFill>
                  <a:srgbClr val="181A0E"/>
                </a:solidFill>
                <a:latin typeface="Arial"/>
                <a:cs typeface="Arial"/>
              </a:rPr>
              <a:t>RE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are 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recognized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using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diagram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or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ﬁnite 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automata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5" dirty="0">
                <a:solidFill>
                  <a:srgbClr val="181A0E"/>
                </a:solidFill>
                <a:latin typeface="Arial"/>
                <a:cs typeface="Arial"/>
              </a:rPr>
              <a:t>(FA)</a:t>
            </a:r>
            <a:endParaRPr sz="2900">
              <a:latin typeface="Arial"/>
              <a:cs typeface="Arial"/>
            </a:endParaRPr>
          </a:p>
          <a:p>
            <a:pPr marL="441325" marR="117475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Starting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0" dirty="0">
                <a:solidFill>
                  <a:srgbClr val="181A0E"/>
                </a:solidFill>
                <a:latin typeface="Arial"/>
                <a:cs typeface="Arial"/>
              </a:rPr>
              <a:t>start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follow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transition 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deﬁned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69175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Recognition </a:t>
            </a:r>
            <a:r>
              <a:rPr spc="285" dirty="0"/>
              <a:t>of</a:t>
            </a:r>
            <a:r>
              <a:rPr spc="-765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524000"/>
            <a:ext cx="7103745" cy="48577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leads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accepting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state,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then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matched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hence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lexeme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returned, 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otherwise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other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transition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diagrams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are </a:t>
            </a:r>
            <a:r>
              <a:rPr sz="2900" spc="140" dirty="0">
                <a:solidFill>
                  <a:srgbClr val="181A0E"/>
                </a:solidFill>
                <a:latin typeface="Arial"/>
                <a:cs typeface="Arial"/>
              </a:rPr>
              <a:t>tried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out 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until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we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process </a:t>
            </a:r>
            <a:r>
              <a:rPr sz="2900" spc="20" dirty="0">
                <a:solidFill>
                  <a:srgbClr val="181A0E"/>
                </a:solidFill>
                <a:latin typeface="Arial"/>
                <a:cs typeface="Arial"/>
              </a:rPr>
              <a:t>all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transition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diagrams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or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failure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 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detected</a:t>
            </a:r>
            <a:endParaRPr sz="2900">
              <a:latin typeface="Arial"/>
              <a:cs typeface="Arial"/>
            </a:endParaRPr>
          </a:p>
          <a:p>
            <a:pPr marL="441325" marR="304165" indent="-429259" algn="just">
              <a:lnSpc>
                <a:spcPts val="3270"/>
              </a:lnSpc>
              <a:spcBef>
                <a:spcPts val="1210"/>
              </a:spcBef>
              <a:buChar char="■"/>
              <a:tabLst>
                <a:tab pos="441959" algn="l"/>
              </a:tabLst>
            </a:pPr>
            <a:r>
              <a:rPr sz="2900" spc="45" dirty="0">
                <a:solidFill>
                  <a:srgbClr val="181A0E"/>
                </a:solidFill>
                <a:latin typeface="Arial"/>
                <a:cs typeface="Arial"/>
              </a:rPr>
              <a:t>Recognizer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tokens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takes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900" spc="-2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30" dirty="0">
                <a:solidFill>
                  <a:srgbClr val="181A0E"/>
                </a:solidFill>
                <a:latin typeface="Verdana"/>
                <a:cs typeface="Verdana"/>
              </a:rPr>
              <a:t>L</a:t>
            </a:r>
            <a:r>
              <a:rPr sz="29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185" dirty="0">
                <a:solidFill>
                  <a:srgbClr val="181A0E"/>
                </a:solidFill>
                <a:latin typeface="Verdana"/>
                <a:cs typeface="Verdana"/>
              </a:rPr>
              <a:t>s</a:t>
            </a:r>
            <a:r>
              <a:rPr sz="29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spc="5" dirty="0">
                <a:solidFill>
                  <a:srgbClr val="181A0E"/>
                </a:solidFill>
                <a:latin typeface="Arial"/>
                <a:cs typeface="Arial"/>
              </a:rPr>
              <a:t>as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tries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verify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whether</a:t>
            </a:r>
            <a:r>
              <a:rPr sz="29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185" dirty="0">
                <a:solidFill>
                  <a:srgbClr val="181A0E"/>
                </a:solidFill>
                <a:latin typeface="Verdana"/>
                <a:cs typeface="Verdana"/>
              </a:rPr>
              <a:t>s</a:t>
            </a:r>
            <a:r>
              <a:rPr sz="2900" b="1" spc="-40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b="1" spc="300" dirty="0">
                <a:solidFill>
                  <a:srgbClr val="181A0E"/>
                </a:solidFill>
                <a:latin typeface="DejaVu Sans"/>
                <a:cs typeface="DejaVu Sans"/>
              </a:rPr>
              <a:t>∈</a:t>
            </a:r>
            <a:r>
              <a:rPr sz="2900" b="1" spc="-415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900" b="1" spc="-30" dirty="0">
                <a:solidFill>
                  <a:srgbClr val="181A0E"/>
                </a:solidFill>
                <a:latin typeface="Verdana"/>
                <a:cs typeface="Verdana"/>
              </a:rPr>
              <a:t>L</a:t>
            </a:r>
            <a:r>
              <a:rPr sz="2900" b="1" spc="-39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spc="130" dirty="0">
                <a:solidFill>
                  <a:srgbClr val="181A0E"/>
                </a:solidFill>
                <a:latin typeface="Arial"/>
                <a:cs typeface="Arial"/>
              </a:rPr>
              <a:t>or 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not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72223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Recognition </a:t>
            </a:r>
            <a:r>
              <a:rPr spc="285" dirty="0"/>
              <a:t>of</a:t>
            </a:r>
            <a:r>
              <a:rPr spc="-765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752600"/>
            <a:ext cx="8229600" cy="247760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concentrate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on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class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recognizer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called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Finite 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Automata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5" dirty="0">
                <a:solidFill>
                  <a:srgbClr val="181A0E"/>
                </a:solidFill>
                <a:latin typeface="Arial"/>
                <a:cs typeface="Arial"/>
              </a:rPr>
              <a:t>(FA)</a:t>
            </a:r>
            <a:endParaRPr sz="290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19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two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types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Finite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Automaton:</a:t>
            </a:r>
            <a:endParaRPr sz="29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</a:tabLst>
            </a:pPr>
            <a:r>
              <a:rPr sz="2900" i="1" spc="105" dirty="0">
                <a:solidFill>
                  <a:srgbClr val="181A0E"/>
                </a:solidFill>
                <a:latin typeface="Arial"/>
                <a:cs typeface="Arial"/>
              </a:rPr>
              <a:t>Deterministic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80" dirty="0">
                <a:solidFill>
                  <a:srgbClr val="181A0E"/>
                </a:solidFill>
                <a:latin typeface="Arial"/>
                <a:cs typeface="Arial"/>
              </a:rPr>
              <a:t>Finite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40" dirty="0">
                <a:solidFill>
                  <a:srgbClr val="181A0E"/>
                </a:solidFill>
                <a:latin typeface="Arial"/>
                <a:cs typeface="Arial"/>
              </a:rPr>
              <a:t>Automaton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70" dirty="0">
                <a:solidFill>
                  <a:srgbClr val="181A0E"/>
                </a:solidFill>
                <a:latin typeface="Arial"/>
                <a:cs typeface="Arial"/>
              </a:rPr>
              <a:t>(DFA)</a:t>
            </a:r>
            <a:endParaRPr sz="29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5"/>
              </a:spcBef>
              <a:buChar char="–"/>
              <a:tabLst>
                <a:tab pos="971550" algn="l"/>
                <a:tab pos="972185" algn="l"/>
              </a:tabLst>
            </a:pPr>
            <a:r>
              <a:rPr sz="2900" i="1" spc="100" dirty="0">
                <a:solidFill>
                  <a:srgbClr val="181A0E"/>
                </a:solidFill>
                <a:latin typeface="Arial"/>
                <a:cs typeface="Arial"/>
              </a:rPr>
              <a:t>Non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05" dirty="0">
                <a:solidFill>
                  <a:srgbClr val="181A0E"/>
                </a:solidFill>
                <a:latin typeface="Arial"/>
                <a:cs typeface="Arial"/>
              </a:rPr>
              <a:t>Deterministic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80" dirty="0">
                <a:solidFill>
                  <a:srgbClr val="181A0E"/>
                </a:solidFill>
                <a:latin typeface="Arial"/>
                <a:cs typeface="Arial"/>
              </a:rPr>
              <a:t>Finite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40" dirty="0">
                <a:solidFill>
                  <a:srgbClr val="181A0E"/>
                </a:solidFill>
                <a:latin typeface="Arial"/>
                <a:cs typeface="Arial"/>
              </a:rPr>
              <a:t>Automaton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50" dirty="0">
                <a:solidFill>
                  <a:srgbClr val="181A0E"/>
                </a:solidFill>
                <a:latin typeface="Arial"/>
                <a:cs typeface="Arial"/>
              </a:rPr>
              <a:t>(NFA)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6231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Recognition </a:t>
            </a:r>
            <a:r>
              <a:rPr spc="285" dirty="0"/>
              <a:t>of</a:t>
            </a:r>
            <a:r>
              <a:rPr spc="-765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828800"/>
            <a:ext cx="8158934" cy="3450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61555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Recognition </a:t>
            </a:r>
            <a:r>
              <a:rPr spc="285" dirty="0"/>
              <a:t>of</a:t>
            </a:r>
            <a:r>
              <a:rPr spc="-765" dirty="0"/>
              <a:t> </a:t>
            </a:r>
            <a:r>
              <a:rPr spc="5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55294"/>
            <a:ext cx="8077200" cy="50872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59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40" dirty="0">
                <a:solidFill>
                  <a:srgbClr val="181A0E"/>
                </a:solidFill>
                <a:latin typeface="Arial"/>
                <a:cs typeface="Arial"/>
              </a:rPr>
              <a:t>Why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convert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181A0E"/>
                </a:solidFill>
                <a:latin typeface="Arial"/>
                <a:cs typeface="Arial"/>
              </a:rPr>
              <a:t>DFA?</a:t>
            </a:r>
            <a:endParaRPr sz="2400">
              <a:latin typeface="Arial"/>
              <a:cs typeface="Arial"/>
            </a:endParaRPr>
          </a:p>
          <a:p>
            <a:pPr marL="971550" marR="5080" indent="-405130">
              <a:lnSpc>
                <a:spcPts val="3270"/>
              </a:lnSpc>
              <a:spcBef>
                <a:spcPts val="775"/>
              </a:spcBef>
              <a:tabLst>
                <a:tab pos="971550" algn="l"/>
              </a:tabLst>
            </a:pPr>
            <a:r>
              <a:rPr spc="5" dirty="0">
                <a:solidFill>
                  <a:srgbClr val="181A0E"/>
                </a:solidFill>
                <a:latin typeface="Arial"/>
                <a:cs typeface="Arial"/>
              </a:rPr>
              <a:t>–	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Computer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programs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generally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need </a:t>
            </a:r>
            <a:r>
              <a:rPr sz="2000" spc="200" dirty="0">
                <a:solidFill>
                  <a:srgbClr val="181A0E"/>
                </a:solidFill>
                <a:latin typeface="Arial"/>
                <a:cs typeface="Arial"/>
              </a:rPr>
              <a:t>to </a:t>
            </a:r>
            <a:r>
              <a:rPr sz="2000" spc="135" dirty="0">
                <a:solidFill>
                  <a:srgbClr val="181A0E"/>
                </a:solidFill>
                <a:latin typeface="Arial"/>
                <a:cs typeface="Arial"/>
              </a:rPr>
              <a:t>know </a:t>
            </a:r>
            <a:r>
              <a:rPr sz="2000" spc="20" dirty="0">
                <a:solidFill>
                  <a:srgbClr val="181A0E"/>
                </a:solidFill>
                <a:latin typeface="Arial"/>
                <a:cs typeface="Arial"/>
              </a:rPr>
              <a:t>all 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possible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transitions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states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for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given 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state  </a:t>
            </a:r>
            <a:r>
              <a:rPr sz="2000" spc="45" dirty="0">
                <a:solidFill>
                  <a:srgbClr val="181A0E"/>
                </a:solidFill>
                <a:latin typeface="Arial"/>
                <a:cs typeface="Arial"/>
              </a:rPr>
              <a:t>machine</a:t>
            </a:r>
            <a:r>
              <a:rPr sz="2000" spc="45">
                <a:solidFill>
                  <a:srgbClr val="181A0E"/>
                </a:solidFill>
                <a:latin typeface="Arial"/>
                <a:cs typeface="Arial"/>
              </a:rPr>
              <a:t>.</a:t>
            </a:r>
            <a:r>
              <a:rPr sz="2000" spc="-190">
                <a:solidFill>
                  <a:srgbClr val="181A0E"/>
                </a:solidFill>
                <a:latin typeface="Arial"/>
                <a:cs typeface="Arial"/>
              </a:rPr>
              <a:t> </a:t>
            </a:r>
            <a:endParaRPr lang="en-US" sz="2000" spc="-190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971550" marR="5080" indent="-405130">
              <a:lnSpc>
                <a:spcPts val="3270"/>
              </a:lnSpc>
              <a:spcBef>
                <a:spcPts val="775"/>
              </a:spcBef>
              <a:buFontTx/>
              <a:buChar char="-"/>
              <a:tabLst>
                <a:tab pos="971550" algn="l"/>
              </a:tabLst>
            </a:pPr>
            <a:r>
              <a:rPr sz="2000" spc="170" smtClean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8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non-deterministic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181A0E"/>
                </a:solidFill>
                <a:latin typeface="Arial"/>
                <a:cs typeface="Arial"/>
              </a:rPr>
              <a:t>ﬁnite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automaton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can  </a:t>
            </a:r>
            <a:r>
              <a:rPr sz="2000" spc="35" dirty="0">
                <a:solidFill>
                  <a:srgbClr val="181A0E"/>
                </a:solidFill>
                <a:latin typeface="Arial"/>
                <a:cs typeface="Arial"/>
              </a:rPr>
              <a:t>have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goes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any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number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states 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given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spc="65">
                <a:solidFill>
                  <a:srgbClr val="181A0E"/>
                </a:solidFill>
                <a:latin typeface="Arial"/>
                <a:cs typeface="Arial"/>
              </a:rPr>
              <a:t>.</a:t>
            </a:r>
            <a:r>
              <a:rPr sz="2000" spc="-190">
                <a:solidFill>
                  <a:srgbClr val="181A0E"/>
                </a:solidFill>
                <a:latin typeface="Arial"/>
                <a:cs typeface="Arial"/>
              </a:rPr>
              <a:t> </a:t>
            </a:r>
            <a:endParaRPr lang="en-US" sz="2000" spc="-190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971550" marR="5080" indent="-405130">
              <a:lnSpc>
                <a:spcPts val="3270"/>
              </a:lnSpc>
              <a:spcBef>
                <a:spcPts val="775"/>
              </a:spcBef>
              <a:buFontTx/>
              <a:buChar char="-"/>
              <a:tabLst>
                <a:tab pos="971550" algn="l"/>
              </a:tabLst>
            </a:pPr>
            <a:r>
              <a:rPr sz="2000" spc="65" smtClean="0">
                <a:solidFill>
                  <a:srgbClr val="181A0E"/>
                </a:solidFill>
                <a:latin typeface="Arial"/>
                <a:cs typeface="Arial"/>
              </a:rPr>
              <a:t>This</a:t>
            </a:r>
            <a:r>
              <a:rPr sz="2000" spc="-19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problem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  </a:t>
            </a:r>
            <a:r>
              <a:rPr sz="2000" spc="135" dirty="0">
                <a:solidFill>
                  <a:srgbClr val="181A0E"/>
                </a:solidFill>
                <a:latin typeface="Arial"/>
                <a:cs typeface="Arial"/>
              </a:rPr>
              <a:t>computer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program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because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needs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precisely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one 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given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given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spc="65">
                <a:solidFill>
                  <a:srgbClr val="181A0E"/>
                </a:solidFill>
                <a:latin typeface="Arial"/>
                <a:cs typeface="Arial"/>
              </a:rPr>
              <a:t>.</a:t>
            </a:r>
            <a:r>
              <a:rPr sz="2000" spc="-190">
                <a:solidFill>
                  <a:srgbClr val="181A0E"/>
                </a:solidFill>
                <a:latin typeface="Arial"/>
                <a:cs typeface="Arial"/>
              </a:rPr>
              <a:t> </a:t>
            </a:r>
            <a:endParaRPr lang="en-US" sz="2000" spc="-190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971550" marR="5080" indent="-405130">
              <a:lnSpc>
                <a:spcPts val="3270"/>
              </a:lnSpc>
              <a:spcBef>
                <a:spcPts val="775"/>
              </a:spcBef>
              <a:buFontTx/>
              <a:buChar char="-"/>
              <a:tabLst>
                <a:tab pos="971550" algn="l"/>
              </a:tabLst>
            </a:pPr>
            <a:r>
              <a:rPr sz="2000" spc="80" smtClean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process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converting </a:t>
            </a:r>
            <a:r>
              <a:rPr sz="2000" spc="10" dirty="0">
                <a:solidFill>
                  <a:srgbClr val="181A0E"/>
                </a:solidFill>
                <a:latin typeface="Arial"/>
                <a:cs typeface="Arial"/>
              </a:rPr>
              <a:t>NFA </a:t>
            </a:r>
            <a:r>
              <a:rPr sz="2000" spc="200" dirty="0">
                <a:solidFill>
                  <a:srgbClr val="181A0E"/>
                </a:solidFill>
                <a:latin typeface="Arial"/>
                <a:cs typeface="Arial"/>
              </a:rPr>
              <a:t>to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DFA 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eliminates 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this 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ambiguity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allows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program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made</a:t>
            </a:r>
            <a:r>
              <a:rPr sz="1600" spc="40" dirty="0">
                <a:solidFill>
                  <a:srgbClr val="181A0E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29837"/>
            <a:ext cx="8763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Deterministic</a:t>
            </a:r>
            <a:r>
              <a:rPr spc="-290" dirty="0"/>
              <a:t> </a:t>
            </a:r>
            <a:r>
              <a:rPr spc="125" dirty="0"/>
              <a:t>Finite</a:t>
            </a:r>
            <a:r>
              <a:rPr spc="-285" dirty="0"/>
              <a:t> </a:t>
            </a:r>
            <a:r>
              <a:rPr spc="204" dirty="0"/>
              <a:t>Automata</a:t>
            </a:r>
            <a:r>
              <a:rPr spc="-290" dirty="0"/>
              <a:t> </a:t>
            </a:r>
            <a:r>
              <a:rPr spc="-105" dirty="0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0494" y="1848302"/>
            <a:ext cx="7798705" cy="457817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4025" marR="177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53390" algn="l"/>
                <a:tab pos="454659" algn="l"/>
              </a:tabLst>
            </a:pPr>
            <a:r>
              <a:rPr sz="2900" spc="-30" dirty="0">
                <a:solidFill>
                  <a:srgbClr val="181A0E"/>
                </a:solidFill>
                <a:latin typeface="Arial"/>
                <a:cs typeface="Arial"/>
              </a:rPr>
              <a:t>FA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deterministic,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exactly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transition 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5" dirty="0">
                <a:solidFill>
                  <a:srgbClr val="181A0E"/>
                </a:solidFill>
                <a:latin typeface="Arial"/>
                <a:cs typeface="Arial"/>
              </a:rPr>
              <a:t>(state,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input)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pair</a:t>
            </a:r>
            <a:endParaRPr sz="2900">
              <a:latin typeface="Arial"/>
              <a:cs typeface="Arial"/>
            </a:endParaRPr>
          </a:p>
          <a:p>
            <a:pPr marL="454025" indent="-429259">
              <a:lnSpc>
                <a:spcPct val="100000"/>
              </a:lnSpc>
              <a:spcBef>
                <a:spcPts val="919"/>
              </a:spcBef>
              <a:buChar char="■"/>
              <a:tabLst>
                <a:tab pos="453390" algn="l"/>
                <a:tab pos="454659" algn="l"/>
              </a:tabLst>
            </a:pPr>
            <a:r>
              <a:rPr sz="2900" spc="175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45" dirty="0">
                <a:solidFill>
                  <a:srgbClr val="181A0E"/>
                </a:solidFill>
                <a:latin typeface="Arial"/>
                <a:cs typeface="Arial"/>
              </a:rPr>
              <a:t>fast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recognizer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but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takes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large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space</a:t>
            </a:r>
            <a:endParaRPr sz="2900">
              <a:latin typeface="Arial"/>
              <a:cs typeface="Arial"/>
            </a:endParaRPr>
          </a:p>
          <a:p>
            <a:pPr marL="454025" indent="-429259">
              <a:lnSpc>
                <a:spcPct val="100000"/>
              </a:lnSpc>
              <a:spcBef>
                <a:spcPts val="990"/>
              </a:spcBef>
              <a:buChar char="■"/>
              <a:tabLst>
                <a:tab pos="453390" algn="l"/>
                <a:tab pos="454659" algn="l"/>
              </a:tabLst>
            </a:pPr>
            <a:r>
              <a:rPr sz="2900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ﬁve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tuple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35" dirty="0">
                <a:solidFill>
                  <a:srgbClr val="181A0E"/>
                </a:solidFill>
                <a:latin typeface="Arial"/>
                <a:cs typeface="Arial"/>
              </a:rPr>
              <a:t>(S,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370" dirty="0">
                <a:solidFill>
                  <a:srgbClr val="181A0E"/>
                </a:solidFill>
                <a:latin typeface="Arial"/>
                <a:cs typeface="Arial"/>
              </a:rPr>
              <a:t>∑,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q</a:t>
            </a:r>
            <a:r>
              <a:rPr sz="2850" spc="89" baseline="-32163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00" dirty="0">
                <a:solidFill>
                  <a:srgbClr val="181A0E"/>
                </a:solidFill>
                <a:latin typeface="Arial"/>
                <a:cs typeface="Arial"/>
              </a:rPr>
              <a:t>δ,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5" dirty="0">
                <a:solidFill>
                  <a:srgbClr val="181A0E"/>
                </a:solidFill>
                <a:latin typeface="Arial"/>
                <a:cs typeface="Arial"/>
              </a:rPr>
              <a:t>F)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5" dirty="0">
                <a:solidFill>
                  <a:srgbClr val="181A0E"/>
                </a:solidFill>
                <a:latin typeface="Arial"/>
                <a:cs typeface="Arial"/>
              </a:rPr>
              <a:t>where,</a:t>
            </a:r>
            <a:endParaRPr sz="29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495"/>
              </a:spcBef>
              <a:buChar char="–"/>
              <a:tabLst>
                <a:tab pos="984250" algn="l"/>
                <a:tab pos="984885" algn="l"/>
              </a:tabLst>
            </a:pPr>
            <a:r>
              <a:rPr sz="2900" i="1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60" dirty="0">
                <a:solidFill>
                  <a:srgbClr val="181A0E"/>
                </a:solidFill>
                <a:latin typeface="Arial"/>
                <a:cs typeface="Arial"/>
              </a:rPr>
              <a:t>ﬁnite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endParaRPr sz="29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84250" algn="l"/>
                <a:tab pos="984885" algn="l"/>
              </a:tabLst>
            </a:pPr>
            <a:r>
              <a:rPr sz="2900" i="1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900" i="1" spc="-4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60" dirty="0">
                <a:solidFill>
                  <a:srgbClr val="181A0E"/>
                </a:solidFill>
                <a:latin typeface="Arial"/>
                <a:cs typeface="Arial"/>
              </a:rPr>
              <a:t>ﬁnite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75" dirty="0">
                <a:solidFill>
                  <a:srgbClr val="181A0E"/>
                </a:solidFill>
                <a:latin typeface="Arial"/>
                <a:cs typeface="Arial"/>
              </a:rPr>
              <a:t>alphabets</a:t>
            </a:r>
            <a:endParaRPr sz="29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84250" algn="l"/>
                <a:tab pos="984885" algn="l"/>
              </a:tabLst>
            </a:pPr>
            <a:r>
              <a:rPr sz="2900" i="1" spc="195" dirty="0">
                <a:solidFill>
                  <a:srgbClr val="181A0E"/>
                </a:solidFill>
                <a:latin typeface="Arial"/>
                <a:cs typeface="Arial"/>
              </a:rPr>
              <a:t>q</a:t>
            </a:r>
            <a:r>
              <a:rPr sz="2850" i="1" spc="292" baseline="-32163" dirty="0">
                <a:solidFill>
                  <a:srgbClr val="181A0E"/>
                </a:solidFill>
                <a:latin typeface="Arial"/>
                <a:cs typeface="Arial"/>
              </a:rPr>
              <a:t>0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→ </a:t>
            </a:r>
            <a:r>
              <a:rPr sz="2900" i="1" spc="125" dirty="0">
                <a:solidFill>
                  <a:srgbClr val="181A0E"/>
                </a:solidFill>
                <a:latin typeface="Arial"/>
                <a:cs typeface="Arial"/>
              </a:rPr>
              <a:t>starting</a:t>
            </a:r>
            <a:r>
              <a:rPr sz="2900" i="1" spc="-4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endParaRPr sz="29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84250" algn="l"/>
                <a:tab pos="984885" algn="l"/>
              </a:tabLst>
            </a:pP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δ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35" dirty="0">
                <a:solidFill>
                  <a:srgbClr val="181A0E"/>
                </a:solidFill>
                <a:latin typeface="Arial"/>
                <a:cs typeface="Arial"/>
              </a:rPr>
              <a:t>function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90" dirty="0">
                <a:solidFill>
                  <a:srgbClr val="181A0E"/>
                </a:solidFill>
                <a:latin typeface="Arial"/>
                <a:cs typeface="Arial"/>
              </a:rPr>
              <a:t>i.e.</a:t>
            </a:r>
            <a:r>
              <a:rPr sz="29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δ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200" dirty="0">
                <a:solidFill>
                  <a:srgbClr val="181A0E"/>
                </a:solidFill>
                <a:latin typeface="Arial"/>
                <a:cs typeface="Arial"/>
              </a:rPr>
              <a:t>: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130" dirty="0">
                <a:solidFill>
                  <a:srgbClr val="181A0E"/>
                </a:solidFill>
                <a:latin typeface="Arial"/>
                <a:cs typeface="Arial"/>
              </a:rPr>
              <a:t>×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900" i="1" spc="-4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445"/>
              </a:spcBef>
              <a:buChar char="–"/>
              <a:tabLst>
                <a:tab pos="984250" algn="l"/>
                <a:tab pos="984885" algn="l"/>
              </a:tabLst>
            </a:pPr>
            <a:r>
              <a:rPr sz="2900" i="1" spc="-30" dirty="0">
                <a:solidFill>
                  <a:srgbClr val="181A0E"/>
                </a:solidFill>
                <a:latin typeface="Arial"/>
                <a:cs typeface="Arial"/>
              </a:rPr>
              <a:t>F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10" dirty="0">
                <a:solidFill>
                  <a:srgbClr val="181A0E"/>
                </a:solidFill>
                <a:latin typeface="Arial"/>
                <a:cs typeface="Arial"/>
              </a:rPr>
              <a:t>ﬁnal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30" dirty="0">
                <a:solidFill>
                  <a:srgbClr val="181A0E"/>
                </a:solidFill>
                <a:latin typeface="Arial"/>
                <a:cs typeface="Arial"/>
              </a:rPr>
              <a:t>F</a:t>
            </a:r>
            <a:r>
              <a:rPr sz="29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50" i="1" spc="425" dirty="0">
                <a:solidFill>
                  <a:srgbClr val="181A0E"/>
                </a:solidFill>
                <a:latin typeface="DejaVu Sans"/>
                <a:cs typeface="DejaVu Sans"/>
              </a:rPr>
              <a:t>⊆</a:t>
            </a:r>
            <a:r>
              <a:rPr sz="2950" i="1" spc="-320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900" i="1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Deterministic </a:t>
            </a:r>
            <a:r>
              <a:rPr spc="125" dirty="0"/>
              <a:t>Finite</a:t>
            </a:r>
            <a:r>
              <a:rPr spc="-755" dirty="0"/>
              <a:t> </a:t>
            </a:r>
            <a:r>
              <a:rPr spc="204" dirty="0"/>
              <a:t>Automata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1921" y="2275450"/>
            <a:ext cx="7188994" cy="316496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92125" marR="238125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91490" algn="l"/>
                <a:tab pos="492759" algn="l"/>
              </a:tabLst>
            </a:pP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following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algorithm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simulating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for 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recognizing given</a:t>
            </a:r>
            <a:r>
              <a:rPr sz="2900" spc="-459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endParaRPr sz="2900">
              <a:latin typeface="Arial"/>
              <a:cs typeface="Arial"/>
            </a:endParaRPr>
          </a:p>
          <a:p>
            <a:pPr marL="492125" marR="558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91490" algn="l"/>
                <a:tab pos="492759" algn="l"/>
              </a:tabLst>
            </a:pP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given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335" dirty="0">
                <a:solidFill>
                  <a:srgbClr val="181A0E"/>
                </a:solidFill>
                <a:latin typeface="Verdana"/>
                <a:cs typeface="Verdana"/>
              </a:rPr>
              <a:t>w</a:t>
            </a:r>
            <a:r>
              <a:rPr sz="2900" spc="-335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215" dirty="0">
                <a:solidFill>
                  <a:srgbClr val="181A0E"/>
                </a:solidFill>
                <a:latin typeface="Verdana"/>
                <a:cs typeface="Verdana"/>
              </a:rPr>
              <a:t>D</a:t>
            </a:r>
            <a:r>
              <a:rPr sz="2900" spc="-215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45" dirty="0">
                <a:solidFill>
                  <a:srgbClr val="181A0E"/>
                </a:solidFill>
                <a:latin typeface="Arial"/>
                <a:cs typeface="Arial"/>
              </a:rPr>
              <a:t>start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150" dirty="0">
                <a:solidFill>
                  <a:srgbClr val="181A0E"/>
                </a:solidFill>
                <a:latin typeface="Verdana"/>
                <a:cs typeface="Verdana"/>
              </a:rPr>
              <a:t>q</a:t>
            </a:r>
            <a:r>
              <a:rPr sz="2850" b="1" spc="-225" baseline="-32163" dirty="0">
                <a:solidFill>
                  <a:srgbClr val="181A0E"/>
                </a:solidFill>
                <a:latin typeface="Verdana"/>
                <a:cs typeface="Verdana"/>
              </a:rPr>
              <a:t>0</a:t>
            </a:r>
            <a:r>
              <a:rPr sz="2900" spc="-150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with  </a:t>
            </a:r>
            <a:r>
              <a:rPr sz="2900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ﬁnal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130" dirty="0">
                <a:solidFill>
                  <a:srgbClr val="181A0E"/>
                </a:solidFill>
                <a:latin typeface="Verdana"/>
                <a:cs typeface="Verdana"/>
              </a:rPr>
              <a:t>F</a:t>
            </a:r>
            <a:r>
              <a:rPr sz="2900" spc="-130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output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181A0E"/>
                </a:solidFill>
                <a:latin typeface="Arial"/>
                <a:cs typeface="Arial"/>
              </a:rPr>
              <a:t>“</a:t>
            </a:r>
            <a:r>
              <a:rPr sz="2900" b="1" spc="-5" dirty="0">
                <a:solidFill>
                  <a:srgbClr val="181A0E"/>
                </a:solidFill>
                <a:latin typeface="Verdana"/>
                <a:cs typeface="Verdana"/>
              </a:rPr>
              <a:t>YES</a:t>
            </a:r>
            <a:r>
              <a:rPr sz="2900" spc="-5" dirty="0">
                <a:solidFill>
                  <a:srgbClr val="181A0E"/>
                </a:solidFill>
                <a:latin typeface="Arial"/>
                <a:cs typeface="Arial"/>
              </a:rPr>
              <a:t>”,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181A0E"/>
                </a:solidFill>
                <a:latin typeface="Verdana"/>
                <a:cs typeface="Verdana"/>
              </a:rPr>
              <a:t>D</a:t>
            </a:r>
            <a:r>
              <a:rPr sz="29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accepts  </a:t>
            </a:r>
            <a:r>
              <a:rPr sz="2900" b="1" spc="-335" dirty="0">
                <a:solidFill>
                  <a:srgbClr val="181A0E"/>
                </a:solidFill>
                <a:latin typeface="Verdana"/>
                <a:cs typeface="Verdana"/>
              </a:rPr>
              <a:t>w</a:t>
            </a:r>
            <a:r>
              <a:rPr sz="2900" spc="-335" dirty="0">
                <a:solidFill>
                  <a:srgbClr val="181A0E"/>
                </a:solidFill>
                <a:latin typeface="Arial"/>
                <a:cs typeface="Arial"/>
              </a:rPr>
              <a:t>,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otherwise</a:t>
            </a:r>
            <a:r>
              <a:rPr sz="2900" spc="-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30" dirty="0">
                <a:solidFill>
                  <a:srgbClr val="181A0E"/>
                </a:solidFill>
                <a:latin typeface="Arial"/>
                <a:cs typeface="Arial"/>
              </a:rPr>
              <a:t>“</a:t>
            </a:r>
            <a:r>
              <a:rPr sz="2900" b="1" spc="-30" dirty="0">
                <a:solidFill>
                  <a:srgbClr val="181A0E"/>
                </a:solidFill>
                <a:latin typeface="Verdana"/>
                <a:cs typeface="Verdana"/>
              </a:rPr>
              <a:t>NO</a:t>
            </a:r>
            <a:r>
              <a:rPr sz="2900" spc="-30" dirty="0">
                <a:solidFill>
                  <a:srgbClr val="181A0E"/>
                </a:solidFill>
                <a:latin typeface="Arial"/>
                <a:cs typeface="Arial"/>
              </a:rPr>
              <a:t>”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The</a:t>
            </a:r>
            <a:r>
              <a:rPr spc="-295" dirty="0"/>
              <a:t> </a:t>
            </a:r>
            <a:r>
              <a:rPr spc="20" dirty="0"/>
              <a:t>Role</a:t>
            </a:r>
            <a:r>
              <a:rPr spc="-295" dirty="0"/>
              <a:t> </a:t>
            </a:r>
            <a:r>
              <a:rPr spc="285" dirty="0"/>
              <a:t>of</a:t>
            </a:r>
            <a:r>
              <a:rPr spc="-295" dirty="0"/>
              <a:t> </a:t>
            </a:r>
            <a:r>
              <a:rPr spc="80" dirty="0"/>
              <a:t>Lexical</a:t>
            </a:r>
            <a:r>
              <a:rPr spc="-295" dirty="0"/>
              <a:t> </a:t>
            </a:r>
            <a:r>
              <a:rPr spc="90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1600200"/>
            <a:ext cx="8093980" cy="520142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213995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function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read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input 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stream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representing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source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program,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character 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time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translate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into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valid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tokens</a:t>
            </a:r>
            <a:endParaRPr sz="240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19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may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also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181A0E"/>
                </a:solidFill>
                <a:latin typeface="Arial"/>
                <a:cs typeface="Arial"/>
              </a:rPr>
              <a:t>perform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other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operations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971550" marR="636905" lvl="1" indent="-412115">
              <a:lnSpc>
                <a:spcPts val="3270"/>
              </a:lnSpc>
              <a:spcBef>
                <a:spcPts val="77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removing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redundant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5" dirty="0">
                <a:solidFill>
                  <a:srgbClr val="181A0E"/>
                </a:solidFill>
                <a:latin typeface="Arial"/>
                <a:cs typeface="Arial"/>
              </a:rPr>
              <a:t>white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5" dirty="0">
                <a:solidFill>
                  <a:srgbClr val="181A0E"/>
                </a:solidFill>
                <a:latin typeface="Arial"/>
                <a:cs typeface="Arial"/>
              </a:rPr>
              <a:t>spaces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100" dirty="0">
                <a:solidFill>
                  <a:srgbClr val="181A0E"/>
                </a:solidFill>
                <a:latin typeface="Arial"/>
                <a:cs typeface="Arial"/>
              </a:rPr>
              <a:t>(i.e.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" dirty="0">
                <a:solidFill>
                  <a:srgbClr val="181A0E"/>
                </a:solidFill>
                <a:latin typeface="Arial"/>
                <a:cs typeface="Arial"/>
              </a:rPr>
              <a:t>blanks,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tabs  </a:t>
            </a:r>
            <a:r>
              <a:rPr sz="2400" i="1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newlines)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2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removing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separators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(like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181A0E"/>
                </a:solidFill>
                <a:latin typeface="Arial"/>
                <a:cs typeface="Arial"/>
              </a:rPr>
              <a:t>semicolon)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removal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459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5" dirty="0">
                <a:solidFill>
                  <a:srgbClr val="181A0E"/>
                </a:solidFill>
                <a:latin typeface="Arial"/>
                <a:cs typeface="Arial"/>
              </a:rPr>
              <a:t>comments</a:t>
            </a:r>
            <a:endParaRPr sz="24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providing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60" dirty="0">
                <a:solidFill>
                  <a:srgbClr val="181A0E"/>
                </a:solidFill>
                <a:latin typeface="Arial"/>
                <a:cs typeface="Arial"/>
              </a:rPr>
              <a:t>line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number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parser</a:t>
            </a:r>
            <a:r>
              <a:rPr sz="24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error</a:t>
            </a:r>
            <a:r>
              <a:rPr sz="2400" i="1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reporting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37266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00" spc="-50" dirty="0"/>
              <a:t>DFASim(D, </a:t>
            </a:r>
            <a:r>
              <a:rPr sz="2800" spc="75" dirty="0"/>
              <a:t>q</a:t>
            </a:r>
            <a:r>
              <a:rPr sz="2775" spc="112" baseline="-31531" dirty="0"/>
              <a:t>0</a:t>
            </a:r>
            <a:r>
              <a:rPr sz="2800" spc="75" dirty="0"/>
              <a:t>)</a:t>
            </a:r>
            <a:r>
              <a:rPr sz="2800" spc="-360" dirty="0"/>
              <a:t> </a:t>
            </a:r>
            <a:r>
              <a:rPr sz="2800" spc="-85" dirty="0"/>
              <a:t>{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572000" y="3048000"/>
            <a:ext cx="4114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5" dirty="0">
                <a:solidFill>
                  <a:srgbClr val="181A0E"/>
                </a:solidFill>
                <a:latin typeface="Arial"/>
                <a:cs typeface="Arial"/>
              </a:rPr>
              <a:t>//</a:t>
            </a:r>
            <a:r>
              <a:rPr sz="20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this</a:t>
            </a:r>
            <a:r>
              <a:rPr sz="20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δ</a:t>
            </a:r>
            <a:r>
              <a:rPr sz="20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200" y="4495800"/>
            <a:ext cx="3505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5" dirty="0">
                <a:solidFill>
                  <a:srgbClr val="181A0E"/>
                </a:solidFill>
                <a:latin typeface="Arial"/>
                <a:cs typeface="Arial"/>
              </a:rPr>
              <a:t>//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81A0E"/>
                </a:solidFill>
                <a:latin typeface="Arial"/>
                <a:cs typeface="Arial"/>
              </a:rPr>
              <a:t>D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accepts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4" dirty="0">
                <a:solidFill>
                  <a:srgbClr val="181A0E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1809567"/>
            <a:ext cx="6774658" cy="459292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95"/>
              </a:spcBef>
            </a:pP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q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spc="-4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q</a:t>
            </a:r>
            <a:r>
              <a:rPr sz="2000" spc="277" baseline="-31531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endParaRPr sz="2000" baseline="-31531">
              <a:latin typeface="Arial"/>
              <a:cs typeface="Arial"/>
            </a:endParaRPr>
          </a:p>
          <a:p>
            <a:pPr marL="481965" marR="179705">
              <a:lnSpc>
                <a:spcPct val="129700"/>
              </a:lnSpc>
            </a:pP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c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getchar( </a:t>
            </a:r>
            <a:r>
              <a:rPr sz="2000" spc="-135">
                <a:solidFill>
                  <a:srgbClr val="181A0E"/>
                </a:solidFill>
                <a:latin typeface="Arial"/>
                <a:cs typeface="Arial"/>
              </a:rPr>
              <a:t>)  </a:t>
            </a:r>
            <a:endParaRPr lang="en-US" sz="2000" spc="-135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481965" marR="179705">
              <a:lnSpc>
                <a:spcPct val="129700"/>
              </a:lnSpc>
            </a:pPr>
            <a:r>
              <a:rPr sz="2000" spc="85" smtClean="0">
                <a:solidFill>
                  <a:srgbClr val="181A0E"/>
                </a:solidFill>
                <a:latin typeface="Arial"/>
                <a:cs typeface="Arial"/>
              </a:rPr>
              <a:t>while</a:t>
            </a:r>
            <a:r>
              <a:rPr sz="2000" spc="-19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81A0E"/>
                </a:solidFill>
                <a:latin typeface="Arial"/>
                <a:cs typeface="Arial"/>
              </a:rPr>
              <a:t>(c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181A0E"/>
                </a:solidFill>
                <a:latin typeface="Arial"/>
                <a:cs typeface="Arial"/>
              </a:rPr>
              <a:t>!=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eof)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181A0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39165" marR="17780">
              <a:lnSpc>
                <a:spcPct val="129700"/>
              </a:lnSpc>
              <a:spcBef>
                <a:spcPts val="5"/>
              </a:spcBef>
            </a:pP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q</a:t>
            </a:r>
            <a:r>
              <a:rPr sz="2000" spc="-5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000" spc="25" dirty="0">
                <a:solidFill>
                  <a:srgbClr val="181A0E"/>
                </a:solidFill>
                <a:latin typeface="Arial"/>
                <a:cs typeface="Arial"/>
              </a:rPr>
              <a:t>move(q, </a:t>
            </a:r>
            <a:r>
              <a:rPr sz="2000" spc="-10" dirty="0">
                <a:solidFill>
                  <a:srgbClr val="181A0E"/>
                </a:solidFill>
                <a:latin typeface="Arial"/>
                <a:cs typeface="Arial"/>
              </a:rPr>
              <a:t>c</a:t>
            </a:r>
            <a:r>
              <a:rPr sz="2000" spc="-10">
                <a:solidFill>
                  <a:srgbClr val="181A0E"/>
                </a:solidFill>
                <a:latin typeface="Arial"/>
                <a:cs typeface="Arial"/>
              </a:rPr>
              <a:t>)  </a:t>
            </a:r>
            <a:endParaRPr lang="en-US" sz="2000" spc="-10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939165" marR="17780">
              <a:lnSpc>
                <a:spcPct val="129700"/>
              </a:lnSpc>
              <a:spcBef>
                <a:spcPts val="5"/>
              </a:spcBef>
            </a:pPr>
            <a:r>
              <a:rPr sz="2000" spc="114" smtClean="0">
                <a:solidFill>
                  <a:srgbClr val="181A0E"/>
                </a:solidFill>
                <a:latin typeface="Arial"/>
                <a:cs typeface="Arial"/>
              </a:rPr>
              <a:t>c</a:t>
            </a:r>
            <a:r>
              <a:rPr sz="2000" spc="-58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getchar( </a:t>
            </a:r>
            <a:r>
              <a:rPr sz="2000" spc="-135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994"/>
              </a:spcBef>
            </a:pPr>
            <a:r>
              <a:rPr sz="2000" spc="-85" dirty="0">
                <a:solidFill>
                  <a:srgbClr val="181A0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39165" marR="309245" indent="-457200">
              <a:lnSpc>
                <a:spcPct val="129700"/>
              </a:lnSpc>
            </a:pP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if </a:t>
            </a:r>
            <a:r>
              <a:rPr sz="2000" spc="-10" dirty="0">
                <a:solidFill>
                  <a:srgbClr val="181A0E"/>
                </a:solidFill>
                <a:latin typeface="Arial"/>
                <a:cs typeface="Arial"/>
              </a:rPr>
              <a:t>(q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in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F</a:t>
            </a:r>
            <a:r>
              <a:rPr sz="2000" spc="-80">
                <a:solidFill>
                  <a:srgbClr val="181A0E"/>
                </a:solidFill>
                <a:latin typeface="Arial"/>
                <a:cs typeface="Arial"/>
              </a:rPr>
              <a:t>)  </a:t>
            </a:r>
            <a:endParaRPr lang="en-US" sz="2000" spc="-80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939165" marR="309245" indent="-457200">
              <a:lnSpc>
                <a:spcPct val="129700"/>
              </a:lnSpc>
            </a:pPr>
            <a:r>
              <a:rPr lang="en-US" sz="2000" spc="-80" dirty="0" smtClean="0">
                <a:solidFill>
                  <a:srgbClr val="181A0E"/>
                </a:solidFill>
                <a:latin typeface="Arial"/>
                <a:cs typeface="Arial"/>
              </a:rPr>
              <a:t>	</a:t>
            </a:r>
            <a:r>
              <a:rPr sz="2000" spc="120" smtClean="0">
                <a:solidFill>
                  <a:srgbClr val="181A0E"/>
                </a:solidFill>
                <a:latin typeface="Arial"/>
                <a:cs typeface="Arial"/>
              </a:rPr>
              <a:t>return</a:t>
            </a:r>
            <a:r>
              <a:rPr sz="2000" spc="-26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“yes”</a:t>
            </a:r>
            <a:endParaRPr sz="20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1000"/>
              </a:spcBef>
            </a:pP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  <a:spcBef>
                <a:spcPts val="1000"/>
              </a:spcBef>
            </a:pP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return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181A0E"/>
                </a:solidFill>
                <a:latin typeface="Arial"/>
                <a:cs typeface="Arial"/>
              </a:rPr>
              <a:t>“no”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94"/>
              </a:spcBef>
            </a:pPr>
            <a:r>
              <a:rPr sz="2000" spc="-85" dirty="0">
                <a:solidFill>
                  <a:srgbClr val="181A0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Deterministic </a:t>
            </a:r>
            <a:r>
              <a:rPr spc="125" dirty="0"/>
              <a:t>Finite</a:t>
            </a:r>
            <a:r>
              <a:rPr spc="-755" dirty="0"/>
              <a:t> </a:t>
            </a:r>
            <a:r>
              <a:rPr spc="204" dirty="0"/>
              <a:t>Automata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6557963" cy="89511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181A0E"/>
                </a:solidFill>
                <a:latin typeface="Arial"/>
                <a:cs typeface="Arial"/>
              </a:rPr>
              <a:t>ﬁgure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shows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5" dirty="0">
                <a:solidFill>
                  <a:srgbClr val="181A0E"/>
                </a:solidFill>
                <a:latin typeface="Arial"/>
                <a:cs typeface="Arial"/>
              </a:rPr>
              <a:t>expression:  </a:t>
            </a:r>
            <a:r>
              <a:rPr sz="2900" spc="-20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900" b="1" spc="-200" smtClean="0">
                <a:solidFill>
                  <a:srgbClr val="181A0E"/>
                </a:solidFill>
                <a:latin typeface="Verdana"/>
                <a:cs typeface="Verdana"/>
              </a:rPr>
              <a:t>a</a:t>
            </a:r>
            <a:r>
              <a:rPr sz="2900" spc="-200" smtClean="0">
                <a:solidFill>
                  <a:srgbClr val="181A0E"/>
                </a:solidFill>
                <a:latin typeface="Arial"/>
                <a:cs typeface="Arial"/>
              </a:rPr>
              <a:t>+</a:t>
            </a:r>
            <a:r>
              <a:rPr sz="2900" b="1" spc="-200" smtClean="0">
                <a:solidFill>
                  <a:srgbClr val="181A0E"/>
                </a:solidFill>
                <a:latin typeface="Verdana"/>
                <a:cs typeface="Verdana"/>
              </a:rPr>
              <a:t>b</a:t>
            </a:r>
            <a:r>
              <a:rPr sz="2900" spc="-200" smtClean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lang="en-US" sz="2900" spc="-200" dirty="0" smtClean="0">
                <a:solidFill>
                  <a:srgbClr val="181A0E"/>
                </a:solidFill>
                <a:latin typeface="Arial"/>
                <a:cs typeface="Arial"/>
              </a:rPr>
              <a:t>*</a:t>
            </a:r>
            <a:r>
              <a:rPr sz="2900" b="1" spc="-200" smtClean="0">
                <a:solidFill>
                  <a:srgbClr val="181A0E"/>
                </a:solidFill>
                <a:latin typeface="Verdana"/>
                <a:cs typeface="Verdana"/>
              </a:rPr>
              <a:t>abb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971800"/>
            <a:ext cx="7502947" cy="264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688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Practice</a:t>
            </a:r>
            <a:r>
              <a:rPr spc="-340" dirty="0"/>
              <a:t> </a:t>
            </a:r>
            <a:r>
              <a:rPr spc="114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467" y="2275449"/>
            <a:ext cx="7549039" cy="327012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380"/>
              </a:spcBef>
            </a:pPr>
            <a:r>
              <a:rPr sz="2000" spc="-90" dirty="0">
                <a:solidFill>
                  <a:srgbClr val="181A0E"/>
                </a:solidFill>
                <a:latin typeface="Arial"/>
                <a:cs typeface="Arial"/>
              </a:rPr>
              <a:t>Q)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Write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draw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81A0E"/>
                </a:solidFill>
                <a:latin typeface="Arial"/>
                <a:cs typeface="Arial"/>
              </a:rPr>
              <a:t>its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corresponding  </a:t>
            </a:r>
            <a:r>
              <a:rPr sz="2000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following: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Arial"/>
              <a:cs typeface="Arial"/>
            </a:endParaRPr>
          </a:p>
          <a:p>
            <a:pPr marL="12700" marR="422275">
              <a:lnSpc>
                <a:spcPts val="3270"/>
              </a:lnSpc>
              <a:buAutoNum type="arabicParenBoth"/>
              <a:tabLst>
                <a:tab pos="473709" algn="l"/>
              </a:tabLst>
            </a:pP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0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accepting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containing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exactly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181A0E"/>
                </a:solidFill>
                <a:latin typeface="Arial"/>
                <a:cs typeface="Arial"/>
              </a:rPr>
              <a:t>two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4" dirty="0">
                <a:solidFill>
                  <a:srgbClr val="181A0E"/>
                </a:solidFill>
                <a:latin typeface="Arial"/>
                <a:cs typeface="Arial"/>
              </a:rPr>
              <a:t>0s 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over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alphabets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000" spc="-4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181A0E"/>
                </a:solidFill>
                <a:latin typeface="Arial"/>
                <a:cs typeface="Arial"/>
              </a:rPr>
              <a:t>{0,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1}.</a:t>
            </a:r>
            <a:endParaRPr sz="2000">
              <a:latin typeface="Arial"/>
              <a:cs typeface="Arial"/>
            </a:endParaRPr>
          </a:p>
          <a:p>
            <a:pPr marL="12700" marR="599440">
              <a:lnSpc>
                <a:spcPts val="3270"/>
              </a:lnSpc>
              <a:spcBef>
                <a:spcPts val="1000"/>
              </a:spcBef>
              <a:buAutoNum type="arabicParenBoth"/>
              <a:tabLst>
                <a:tab pos="523240" algn="l"/>
              </a:tabLst>
            </a:pP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accepting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starting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ending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with  </a:t>
            </a: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different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characters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over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alphabets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000" spc="-4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181A0E"/>
                </a:solidFill>
                <a:latin typeface="Arial"/>
                <a:cs typeface="Arial"/>
              </a:rPr>
              <a:t>{0,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1}.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685800"/>
            <a:ext cx="1394458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9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Ans</a:t>
            </a:r>
            <a:r>
              <a:rPr sz="2900" u="heavy" spc="-27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-23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1: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685800"/>
            <a:ext cx="367903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/>
              <a:t>1*01*01*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1926427" y="1942372"/>
            <a:ext cx="5405426" cy="4504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838200"/>
            <a:ext cx="143160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9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Ans</a:t>
            </a:r>
            <a:r>
              <a:rPr sz="2900" u="heavy" spc="-27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-4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2: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762000"/>
            <a:ext cx="520303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5" dirty="0"/>
              <a:t>(0(0+1)*1)+(1(1+0)*0)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2055314" y="1791421"/>
            <a:ext cx="5033352" cy="482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165" dirty="0"/>
              <a:t>Non-Deterministic </a:t>
            </a:r>
            <a:r>
              <a:rPr spc="125" dirty="0"/>
              <a:t>Finite</a:t>
            </a:r>
            <a:r>
              <a:rPr spc="-815" dirty="0"/>
              <a:t> </a:t>
            </a:r>
            <a:r>
              <a:rPr spc="204" dirty="0"/>
              <a:t>Automata  </a:t>
            </a:r>
            <a:r>
              <a:rPr spc="-70" dirty="0"/>
              <a:t>(NFA)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0495" y="2161149"/>
            <a:ext cx="7131368" cy="403443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4025" marR="177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53390" algn="l"/>
                <a:tab pos="454659" algn="l"/>
              </a:tabLst>
            </a:pPr>
            <a:r>
              <a:rPr sz="2400" spc="-30" dirty="0">
                <a:solidFill>
                  <a:srgbClr val="181A0E"/>
                </a:solidFill>
                <a:latin typeface="Arial"/>
                <a:cs typeface="Arial"/>
              </a:rPr>
              <a:t>FA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non-deterministic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more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than</a:t>
            </a:r>
            <a:r>
              <a:rPr sz="24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one 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(or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none)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(state,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input)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 marL="454025" indent="-429259">
              <a:lnSpc>
                <a:spcPct val="100000"/>
              </a:lnSpc>
              <a:spcBef>
                <a:spcPts val="919"/>
              </a:spcBef>
              <a:buChar char="■"/>
              <a:tabLst>
                <a:tab pos="453390" algn="l"/>
                <a:tab pos="454659" algn="l"/>
              </a:tabLst>
            </a:pPr>
            <a:r>
              <a:rPr sz="2400" spc="175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slow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recognizer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but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takes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less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454025" indent="-429259">
              <a:lnSpc>
                <a:spcPct val="100000"/>
              </a:lnSpc>
              <a:spcBef>
                <a:spcPts val="990"/>
              </a:spcBef>
              <a:buChar char="■"/>
              <a:tabLst>
                <a:tab pos="453390" algn="l"/>
                <a:tab pos="454659" algn="l"/>
              </a:tabLst>
            </a:pP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ﬁve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tuple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181A0E"/>
                </a:solidFill>
                <a:latin typeface="Arial"/>
                <a:cs typeface="Arial"/>
              </a:rPr>
              <a:t>(S,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370" dirty="0">
                <a:solidFill>
                  <a:srgbClr val="181A0E"/>
                </a:solidFill>
                <a:latin typeface="Arial"/>
                <a:cs typeface="Arial"/>
              </a:rPr>
              <a:t>∑,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q</a:t>
            </a:r>
            <a:r>
              <a:rPr sz="2400" spc="89" baseline="-32163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181A0E"/>
                </a:solidFill>
                <a:latin typeface="Arial"/>
                <a:cs typeface="Arial"/>
              </a:rPr>
              <a:t>δ,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81A0E"/>
                </a:solidFill>
                <a:latin typeface="Arial"/>
                <a:cs typeface="Arial"/>
              </a:rPr>
              <a:t>F)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where,</a:t>
            </a:r>
            <a:endParaRPr sz="24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495"/>
              </a:spcBef>
              <a:buChar char="–"/>
              <a:tabLst>
                <a:tab pos="984250" algn="l"/>
                <a:tab pos="984885" algn="l"/>
              </a:tabLst>
            </a:pP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60" dirty="0">
                <a:solidFill>
                  <a:srgbClr val="181A0E"/>
                </a:solidFill>
                <a:latin typeface="Arial"/>
                <a:cs typeface="Arial"/>
              </a:rPr>
              <a:t>ﬁnite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endParaRPr sz="24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84250" algn="l"/>
                <a:tab pos="984885" algn="l"/>
              </a:tabLst>
            </a:pPr>
            <a:r>
              <a:rPr sz="2400" i="1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400" i="1" spc="-4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60" dirty="0">
                <a:solidFill>
                  <a:srgbClr val="181A0E"/>
                </a:solidFill>
                <a:latin typeface="Arial"/>
                <a:cs typeface="Arial"/>
              </a:rPr>
              <a:t>ﬁnite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75" dirty="0">
                <a:solidFill>
                  <a:srgbClr val="181A0E"/>
                </a:solidFill>
                <a:latin typeface="Arial"/>
                <a:cs typeface="Arial"/>
              </a:rPr>
              <a:t>alphabets</a:t>
            </a:r>
            <a:endParaRPr sz="24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84250" algn="l"/>
                <a:tab pos="984885" algn="l"/>
              </a:tabLst>
            </a:pPr>
            <a:r>
              <a:rPr sz="2400" i="1" spc="195" dirty="0">
                <a:solidFill>
                  <a:srgbClr val="181A0E"/>
                </a:solidFill>
                <a:latin typeface="Arial"/>
                <a:cs typeface="Arial"/>
              </a:rPr>
              <a:t>q</a:t>
            </a:r>
            <a:r>
              <a:rPr sz="2400" i="1" spc="292" baseline="-32163" dirty="0">
                <a:solidFill>
                  <a:srgbClr val="181A0E"/>
                </a:solidFill>
                <a:latin typeface="Arial"/>
                <a:cs typeface="Arial"/>
              </a:rPr>
              <a:t>0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→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starting</a:t>
            </a:r>
            <a:r>
              <a:rPr sz="2400" i="1" spc="-4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9842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84250" algn="l"/>
                <a:tab pos="984885" algn="l"/>
              </a:tabLst>
            </a:pP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δ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5" dirty="0">
                <a:solidFill>
                  <a:srgbClr val="181A0E"/>
                </a:solidFill>
                <a:latin typeface="Arial"/>
                <a:cs typeface="Arial"/>
              </a:rPr>
              <a:t>function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90" dirty="0">
                <a:solidFill>
                  <a:srgbClr val="181A0E"/>
                </a:solidFill>
                <a:latin typeface="Arial"/>
                <a:cs typeface="Arial"/>
              </a:rPr>
              <a:t>i.e.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δ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: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181A0E"/>
                </a:solidFill>
                <a:latin typeface="Arial"/>
                <a:cs typeface="Arial"/>
              </a:rPr>
              <a:t>×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400" i="1" spc="-4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400" i="1" spc="37" baseline="32163" dirty="0">
                <a:solidFill>
                  <a:srgbClr val="181A0E"/>
                </a:solidFill>
                <a:latin typeface="Arial"/>
                <a:cs typeface="Arial"/>
              </a:rPr>
              <a:t>|S|</a:t>
            </a:r>
            <a:endParaRPr sz="2850" baseline="3216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6172200"/>
            <a:ext cx="608331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4180" algn="l"/>
              </a:tabLst>
            </a:pPr>
            <a:r>
              <a:rPr sz="2400" i="1" spc="5" dirty="0">
                <a:solidFill>
                  <a:srgbClr val="181A0E"/>
                </a:solidFill>
                <a:latin typeface="Arial"/>
                <a:cs typeface="Arial"/>
              </a:rPr>
              <a:t>–	</a:t>
            </a:r>
            <a:r>
              <a:rPr sz="2400" i="1" spc="-30" dirty="0">
                <a:solidFill>
                  <a:srgbClr val="181A0E"/>
                </a:solidFill>
                <a:latin typeface="Arial"/>
                <a:cs typeface="Arial"/>
              </a:rPr>
              <a:t>F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ﬁnal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30" dirty="0">
                <a:solidFill>
                  <a:srgbClr val="181A0E"/>
                </a:solidFill>
                <a:latin typeface="Arial"/>
                <a:cs typeface="Arial"/>
              </a:rPr>
              <a:t>F</a:t>
            </a:r>
            <a:r>
              <a:rPr sz="2400" i="1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425" dirty="0">
                <a:solidFill>
                  <a:srgbClr val="181A0E"/>
                </a:solidFill>
                <a:latin typeface="DejaVu Sans"/>
                <a:cs typeface="DejaVu Sans"/>
              </a:rPr>
              <a:t>⊆</a:t>
            </a:r>
            <a:r>
              <a:rPr sz="2400" i="1" spc="-330" dirty="0">
                <a:solidFill>
                  <a:srgbClr val="181A0E"/>
                </a:solidFill>
                <a:latin typeface="DejaVu Sans"/>
                <a:cs typeface="DejaVu Sans"/>
              </a:rPr>
              <a:t> </a:t>
            </a:r>
            <a:r>
              <a:rPr sz="2400" i="1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837"/>
            <a:ext cx="8534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Non-Deterministic </a:t>
            </a:r>
            <a:r>
              <a:rPr spc="125" dirty="0"/>
              <a:t>Finite</a:t>
            </a:r>
            <a:r>
              <a:rPr spc="-810" dirty="0"/>
              <a:t> </a:t>
            </a:r>
            <a:r>
              <a:rPr spc="204" dirty="0"/>
              <a:t>Automata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2275450"/>
            <a:ext cx="6567488" cy="89511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181A0E"/>
                </a:solidFill>
                <a:latin typeface="Arial"/>
                <a:cs typeface="Arial"/>
              </a:rPr>
              <a:t>ﬁgure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shows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5" dirty="0">
                <a:solidFill>
                  <a:srgbClr val="181A0E"/>
                </a:solidFill>
                <a:latin typeface="Arial"/>
                <a:cs typeface="Arial"/>
              </a:rPr>
              <a:t>expression:  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900" b="1" spc="-200" dirty="0">
                <a:solidFill>
                  <a:srgbClr val="181A0E"/>
                </a:solidFill>
                <a:latin typeface="Verdana"/>
                <a:cs typeface="Verdana"/>
              </a:rPr>
              <a:t>a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+</a:t>
            </a:r>
            <a:r>
              <a:rPr sz="2900" b="1" spc="-200" dirty="0">
                <a:solidFill>
                  <a:srgbClr val="181A0E"/>
                </a:solidFill>
                <a:latin typeface="Verdana"/>
                <a:cs typeface="Verdana"/>
              </a:rPr>
              <a:t>b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)*</a:t>
            </a:r>
            <a:r>
              <a:rPr sz="2900" b="1" spc="-200" dirty="0">
                <a:solidFill>
                  <a:srgbClr val="181A0E"/>
                </a:solidFill>
                <a:latin typeface="Verdana"/>
                <a:cs typeface="Verdana"/>
              </a:rPr>
              <a:t>abb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4461" y="3480942"/>
            <a:ext cx="7565197" cy="250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307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Practice</a:t>
            </a:r>
            <a:r>
              <a:rPr spc="-340" dirty="0"/>
              <a:t> </a:t>
            </a:r>
            <a:r>
              <a:rPr spc="114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467" y="2275450"/>
            <a:ext cx="7077551" cy="3288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380"/>
              </a:spcBef>
              <a:buAutoNum type="arabicParenBoth"/>
              <a:tabLst>
                <a:tab pos="473709" algn="l"/>
              </a:tabLst>
            </a:pP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Design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900" spc="-4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5" dirty="0">
                <a:solidFill>
                  <a:srgbClr val="181A0E"/>
                </a:solidFill>
                <a:latin typeface="Arial"/>
                <a:cs typeface="Arial"/>
              </a:rPr>
              <a:t>{0,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75" dirty="0">
                <a:solidFill>
                  <a:srgbClr val="181A0E"/>
                </a:solidFill>
                <a:latin typeface="Arial"/>
                <a:cs typeface="Arial"/>
              </a:rPr>
              <a:t>1}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accepts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strings 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which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third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right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end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5" dirty="0">
                <a:solidFill>
                  <a:srgbClr val="181A0E"/>
                </a:solidFill>
                <a:latin typeface="Arial"/>
                <a:cs typeface="Arial"/>
              </a:rPr>
              <a:t>always</a:t>
            </a:r>
            <a:r>
              <a:rPr sz="2900" spc="-2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0.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81A0E"/>
              </a:buClr>
              <a:buFont typeface="Arial"/>
              <a:buAutoNum type="arabicParenBoth"/>
            </a:pPr>
            <a:endParaRPr sz="4550">
              <a:latin typeface="Arial"/>
              <a:cs typeface="Arial"/>
            </a:endParaRPr>
          </a:p>
          <a:p>
            <a:pPr marL="12700" marR="1154430">
              <a:lnSpc>
                <a:spcPts val="3270"/>
              </a:lnSpc>
              <a:buAutoNum type="arabicParenBoth"/>
              <a:tabLst>
                <a:tab pos="523240" algn="l"/>
              </a:tabLst>
            </a:pP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Design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900" spc="-4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5" dirty="0">
                <a:solidFill>
                  <a:srgbClr val="181A0E"/>
                </a:solidFill>
                <a:latin typeface="Arial"/>
                <a:cs typeface="Arial"/>
              </a:rPr>
              <a:t>{0,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75" dirty="0">
                <a:solidFill>
                  <a:srgbClr val="181A0E"/>
                </a:solidFill>
                <a:latin typeface="Arial"/>
                <a:cs typeface="Arial"/>
              </a:rPr>
              <a:t>1}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which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accepts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" dirty="0">
                <a:solidFill>
                  <a:srgbClr val="181A0E"/>
                </a:solidFill>
                <a:latin typeface="Arial"/>
                <a:cs typeface="Arial"/>
              </a:rPr>
              <a:t>all 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containing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substring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25" dirty="0">
                <a:solidFill>
                  <a:srgbClr val="181A0E"/>
                </a:solidFill>
                <a:latin typeface="Arial"/>
                <a:cs typeface="Arial"/>
              </a:rPr>
              <a:t>1110.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774303"/>
            <a:ext cx="1735933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95" dirty="0">
                <a:uFill>
                  <a:solidFill>
                    <a:srgbClr val="181A0E"/>
                  </a:solidFill>
                </a:uFill>
              </a:rPr>
              <a:t>Ans</a:t>
            </a:r>
            <a:r>
              <a:rPr sz="2900" u="heavy" spc="-270" dirty="0">
                <a:uFill>
                  <a:solidFill>
                    <a:srgbClr val="181A0E"/>
                  </a:solidFill>
                </a:uFill>
              </a:rPr>
              <a:t> </a:t>
            </a:r>
            <a:r>
              <a:rPr sz="2900" u="heavy" spc="-235" dirty="0">
                <a:uFill>
                  <a:solidFill>
                    <a:srgbClr val="181A0E"/>
                  </a:solidFill>
                </a:uFill>
              </a:rPr>
              <a:t>1: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083467" y="4028953"/>
            <a:ext cx="1735933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9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Ans</a:t>
            </a:r>
            <a:r>
              <a:rPr sz="2900" u="heavy" spc="-27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-4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2: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530" y="1636847"/>
            <a:ext cx="8301227" cy="1622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380" y="4901620"/>
            <a:ext cx="8358377" cy="1523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2650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ε</a:t>
            </a:r>
            <a:r>
              <a:rPr spc="180" dirty="0"/>
              <a:t>-N</a:t>
            </a:r>
            <a:r>
              <a:rPr spc="-355" dirty="0"/>
              <a:t>F</a:t>
            </a:r>
            <a:r>
              <a:rPr spc="26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971" y="2149567"/>
            <a:ext cx="7034689" cy="302262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66725" indent="-429259">
              <a:lnSpc>
                <a:spcPct val="100000"/>
              </a:lnSpc>
              <a:spcBef>
                <a:spcPts val="1090"/>
              </a:spcBef>
              <a:buChar char="■"/>
              <a:tabLst>
                <a:tab pos="466090" algn="l"/>
                <a:tab pos="467359" algn="l"/>
              </a:tabLst>
            </a:pP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ε-transitions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allowed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9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" dirty="0">
                <a:solidFill>
                  <a:srgbClr val="181A0E"/>
                </a:solidFill>
                <a:latin typeface="Arial"/>
                <a:cs typeface="Arial"/>
              </a:rPr>
              <a:t>ε-NFAs</a:t>
            </a:r>
            <a:endParaRPr sz="2900">
              <a:latin typeface="Arial"/>
              <a:cs typeface="Arial"/>
            </a:endParaRPr>
          </a:p>
          <a:p>
            <a:pPr marL="466725" marR="1032510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66090" algn="l"/>
                <a:tab pos="467359" algn="l"/>
              </a:tabLst>
            </a:pPr>
            <a:r>
              <a:rPr sz="2900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181A0E"/>
                </a:solidFill>
                <a:latin typeface="Arial"/>
                <a:cs typeface="Arial"/>
              </a:rPr>
              <a:t>other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words,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move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 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another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without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consuming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0" dirty="0">
                <a:solidFill>
                  <a:srgbClr val="181A0E"/>
                </a:solidFill>
                <a:latin typeface="Arial"/>
                <a:cs typeface="Arial"/>
              </a:rPr>
              <a:t>any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endParaRPr sz="2900">
              <a:latin typeface="Arial"/>
              <a:cs typeface="Arial"/>
            </a:endParaRPr>
          </a:p>
          <a:p>
            <a:pPr marL="466725" marR="30480" indent="-429259">
              <a:lnSpc>
                <a:spcPts val="3270"/>
              </a:lnSpc>
              <a:spcBef>
                <a:spcPts val="1200"/>
              </a:spcBef>
              <a:buChar char="■"/>
              <a:tabLst>
                <a:tab pos="466090" algn="l"/>
                <a:tab pos="467359" algn="l"/>
              </a:tabLst>
            </a:pPr>
            <a:r>
              <a:rPr sz="2900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case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35" dirty="0">
                <a:solidFill>
                  <a:srgbClr val="181A0E"/>
                </a:solidFill>
                <a:latin typeface="Arial"/>
                <a:cs typeface="Arial"/>
              </a:rPr>
              <a:t>ε-NFA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only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difference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900" spc="-4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900" spc="-4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181A0E"/>
                </a:solidFill>
                <a:latin typeface="AoyagiKouzanFontT"/>
                <a:cs typeface="AoyagiKouzanFontT"/>
              </a:rPr>
              <a:t>∪</a:t>
            </a:r>
            <a:r>
              <a:rPr sz="2900" spc="-840" dirty="0">
                <a:solidFill>
                  <a:srgbClr val="181A0E"/>
                </a:solidFill>
                <a:latin typeface="AoyagiKouzanFontT"/>
                <a:cs typeface="AoyagiKouzanFontT"/>
              </a:rPr>
              <a:t> </a:t>
            </a:r>
            <a:r>
              <a:rPr sz="2900" spc="-60" dirty="0">
                <a:solidFill>
                  <a:srgbClr val="181A0E"/>
                </a:solidFill>
                <a:latin typeface="Arial"/>
                <a:cs typeface="Arial"/>
              </a:rPr>
              <a:t>{ε}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 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hence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05" dirty="0">
                <a:solidFill>
                  <a:srgbClr val="181A0E"/>
                </a:solidFill>
                <a:latin typeface="Arial"/>
                <a:cs typeface="Arial"/>
              </a:rPr>
              <a:t>δ: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30" dirty="0">
                <a:solidFill>
                  <a:srgbClr val="181A0E"/>
                </a:solidFill>
                <a:latin typeface="Arial"/>
                <a:cs typeface="Arial"/>
              </a:rPr>
              <a:t>×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sz="2900" spc="-4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181A0E"/>
                </a:solidFill>
                <a:latin typeface="AoyagiKouzanFontT"/>
                <a:cs typeface="AoyagiKouzanFontT"/>
              </a:rPr>
              <a:t>∪</a:t>
            </a:r>
            <a:r>
              <a:rPr sz="2900" spc="-835" dirty="0">
                <a:solidFill>
                  <a:srgbClr val="181A0E"/>
                </a:solidFill>
                <a:latin typeface="AoyagiKouzanFontT"/>
                <a:cs typeface="AoyagiKouzanFontT"/>
              </a:rPr>
              <a:t> </a:t>
            </a:r>
            <a:r>
              <a:rPr sz="2900" spc="-60" dirty="0">
                <a:solidFill>
                  <a:srgbClr val="181A0E"/>
                </a:solidFill>
                <a:latin typeface="Arial"/>
                <a:cs typeface="Arial"/>
              </a:rPr>
              <a:t>{ε}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900" b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5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850" spc="37" baseline="32163" dirty="0">
                <a:solidFill>
                  <a:srgbClr val="181A0E"/>
                </a:solidFill>
                <a:latin typeface="Arial"/>
                <a:cs typeface="Arial"/>
              </a:rPr>
              <a:t>|S|</a:t>
            </a:r>
            <a:endParaRPr sz="2850" baseline="32163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153400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30" dirty="0"/>
              <a:t>Reasons</a:t>
            </a:r>
            <a:r>
              <a:rPr spc="-305" dirty="0"/>
              <a:t> </a:t>
            </a:r>
            <a:r>
              <a:rPr spc="250" dirty="0"/>
              <a:t>for</a:t>
            </a:r>
            <a:r>
              <a:rPr spc="-300" dirty="0"/>
              <a:t> </a:t>
            </a:r>
            <a:r>
              <a:rPr spc="110" dirty="0"/>
              <a:t>Separation</a:t>
            </a:r>
            <a:r>
              <a:rPr spc="-300" dirty="0"/>
              <a:t> </a:t>
            </a:r>
            <a:r>
              <a:rPr spc="285" dirty="0"/>
              <a:t>of</a:t>
            </a:r>
            <a:r>
              <a:rPr spc="-300" dirty="0"/>
              <a:t> </a:t>
            </a:r>
            <a:r>
              <a:rPr spc="80" dirty="0"/>
              <a:t>Lexical  Analysis </a:t>
            </a:r>
            <a:r>
              <a:rPr spc="90" dirty="0"/>
              <a:t>and</a:t>
            </a:r>
            <a:r>
              <a:rPr spc="-655" dirty="0"/>
              <a:t> </a:t>
            </a:r>
            <a:r>
              <a:rPr spc="8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1846372"/>
            <a:ext cx="8093980" cy="501162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Simplicity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design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most </a:t>
            </a:r>
            <a:r>
              <a:rPr sz="2400" spc="140" dirty="0">
                <a:solidFill>
                  <a:srgbClr val="181A0E"/>
                </a:solidFill>
                <a:latin typeface="Arial"/>
                <a:cs typeface="Arial"/>
              </a:rPr>
              <a:t>important 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consideration.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The separation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syntactic  </a:t>
            </a:r>
            <a:r>
              <a:rPr sz="2400" spc="25" dirty="0">
                <a:solidFill>
                  <a:srgbClr val="181A0E"/>
                </a:solidFill>
                <a:latin typeface="Arial"/>
                <a:cs typeface="Arial"/>
              </a:rPr>
              <a:t>analysis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often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allows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us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simplify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least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these 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 marL="441325" marR="160655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Compiler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efﬁciency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improved. </a:t>
            </a:r>
            <a:r>
              <a:rPr sz="2400" spc="170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separate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 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analyzer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allows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us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181A0E"/>
                </a:solidFill>
                <a:latin typeface="Arial"/>
                <a:cs typeface="Arial"/>
              </a:rPr>
              <a:t>apply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specialized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techniques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 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serve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only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task,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not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job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parsing.</a:t>
            </a:r>
            <a:endParaRPr sz="2400">
              <a:latin typeface="Arial"/>
              <a:cs typeface="Arial"/>
            </a:endParaRPr>
          </a:p>
          <a:p>
            <a:pPr marL="441325" marR="7239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Compiler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portability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enhanced.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Input-device-speciﬁc 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peculiarities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restricted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lexical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81A0E"/>
                </a:solidFill>
                <a:latin typeface="Arial"/>
                <a:cs typeface="Arial"/>
              </a:rPr>
              <a:t>analyzer.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2497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ε</a:t>
            </a:r>
            <a:r>
              <a:rPr spc="180" dirty="0"/>
              <a:t>-N</a:t>
            </a:r>
            <a:r>
              <a:rPr spc="-355" dirty="0"/>
              <a:t>F</a:t>
            </a:r>
            <a:r>
              <a:rPr spc="26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1979232"/>
            <a:ext cx="6914198" cy="13183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181A0E"/>
                </a:solidFill>
                <a:latin typeface="Arial"/>
                <a:cs typeface="Arial"/>
              </a:rPr>
              <a:t>ﬁgure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shows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machine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z="2900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ε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moves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that  </a:t>
            </a:r>
            <a:r>
              <a:rPr sz="29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181A0E"/>
                </a:solidFill>
                <a:latin typeface="Arial"/>
                <a:cs typeface="Arial"/>
              </a:rPr>
              <a:t>equivalent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45" dirty="0">
                <a:solidFill>
                  <a:srgbClr val="181A0E"/>
                </a:solidFill>
                <a:latin typeface="Arial"/>
                <a:cs typeface="Arial"/>
              </a:rPr>
              <a:t>expression:</a:t>
            </a:r>
            <a:r>
              <a:rPr sz="29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181A0E"/>
                </a:solidFill>
                <a:latin typeface="Verdana"/>
                <a:cs typeface="Verdana"/>
              </a:rPr>
              <a:t>aa* +bb*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3733800"/>
            <a:ext cx="3406223" cy="241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295400"/>
            <a:ext cx="2396966" cy="88549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2000" i="1" spc="45" dirty="0">
                <a:solidFill>
                  <a:srgbClr val="181A0E"/>
                </a:solidFill>
                <a:latin typeface="Arial"/>
                <a:cs typeface="Arial"/>
              </a:rPr>
              <a:t>//SIMULATING</a:t>
            </a:r>
            <a:r>
              <a:rPr sz="2000" i="1" spc="-23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2000" i="1" spc="-75" dirty="0">
                <a:solidFill>
                  <a:srgbClr val="181A0E"/>
                </a:solidFill>
                <a:latin typeface="Arial"/>
                <a:cs typeface="Arial"/>
              </a:rPr>
              <a:t>S = </a:t>
            </a:r>
            <a:r>
              <a:rPr sz="2000" spc="50" dirty="0">
                <a:solidFill>
                  <a:srgbClr val="181A0E"/>
                </a:solidFill>
                <a:latin typeface="Arial"/>
                <a:cs typeface="Arial"/>
              </a:rPr>
              <a:t>ε</a:t>
            </a:r>
            <a:r>
              <a:rPr sz="2000" i="1" spc="50" dirty="0">
                <a:solidFill>
                  <a:srgbClr val="181A0E"/>
                </a:solidFill>
                <a:latin typeface="Arial"/>
                <a:cs typeface="Arial"/>
              </a:rPr>
              <a:t>-closure(</a:t>
            </a:r>
            <a:r>
              <a:rPr sz="2000" i="1" spc="-5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{S</a:t>
            </a:r>
            <a:r>
              <a:rPr sz="2000" i="1" baseline="-30864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} </a:t>
            </a:r>
            <a:r>
              <a:rPr sz="2000" i="1" spc="-13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2800" y="1752600"/>
            <a:ext cx="4332923" cy="75725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2000" i="1" spc="170" dirty="0">
                <a:solidFill>
                  <a:srgbClr val="181A0E"/>
                </a:solidFill>
                <a:latin typeface="Arial"/>
                <a:cs typeface="Arial"/>
              </a:rPr>
              <a:t>//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14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7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5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000" i="1" spc="-175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0" smtClean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lang="en-US" sz="2000" i="1" spc="90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 smtClean="0">
                <a:solidFill>
                  <a:srgbClr val="181A0E"/>
                </a:solidFill>
                <a:latin typeface="Arial"/>
                <a:cs typeface="Arial"/>
              </a:rPr>
              <a:t>accessed</a:t>
            </a:r>
            <a:r>
              <a:rPr sz="2000" i="1" spc="-18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7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75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i="1" spc="112" baseline="-30864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000" i="1" spc="104" baseline="-3086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5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ε</a:t>
            </a:r>
            <a:r>
              <a:rPr sz="2000" i="1" spc="60" dirty="0">
                <a:solidFill>
                  <a:srgbClr val="181A0E"/>
                </a:solidFill>
                <a:latin typeface="Arial"/>
                <a:cs typeface="Arial"/>
              </a:rPr>
              <a:t>-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0" dirty="0">
                <a:solidFill>
                  <a:srgbClr val="181A0E"/>
                </a:solidFill>
                <a:latin typeface="Arial"/>
                <a:cs typeface="Arial"/>
              </a:rPr>
              <a:t>transitions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2438400"/>
            <a:ext cx="4343400" cy="125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735">
              <a:lnSpc>
                <a:spcPct val="131000"/>
              </a:lnSpc>
              <a:spcBef>
                <a:spcPts val="100"/>
              </a:spcBef>
            </a:pPr>
            <a:r>
              <a:rPr sz="2000" i="1" spc="110" dirty="0">
                <a:solidFill>
                  <a:srgbClr val="181A0E"/>
                </a:solidFill>
                <a:latin typeface="Arial"/>
                <a:cs typeface="Arial"/>
              </a:rPr>
              <a:t>c </a:t>
            </a:r>
            <a:r>
              <a:rPr sz="2000" i="1" spc="-75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000" i="1" spc="65" dirty="0">
                <a:solidFill>
                  <a:srgbClr val="181A0E"/>
                </a:solidFill>
                <a:latin typeface="Arial"/>
                <a:cs typeface="Arial"/>
              </a:rPr>
              <a:t>getchar( </a:t>
            </a:r>
            <a:r>
              <a:rPr sz="2000" i="1" spc="-130" dirty="0">
                <a:solidFill>
                  <a:srgbClr val="181A0E"/>
                </a:solidFill>
                <a:latin typeface="Arial"/>
                <a:cs typeface="Arial"/>
              </a:rPr>
              <a:t>)  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while(c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srgbClr val="181A0E"/>
                </a:solidFill>
                <a:latin typeface="Arial"/>
                <a:cs typeface="Arial"/>
              </a:rPr>
              <a:t>!=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14" dirty="0">
                <a:solidFill>
                  <a:srgbClr val="181A0E"/>
                </a:solidFill>
                <a:latin typeface="Arial"/>
                <a:cs typeface="Arial"/>
              </a:rPr>
              <a:t>eof)</a:t>
            </a:r>
            <a:r>
              <a:rPr sz="2000" i="1" spc="-2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05"/>
              </a:spcBef>
            </a:pPr>
            <a:r>
              <a:rPr sz="2000" i="1" spc="-75" dirty="0">
                <a:solidFill>
                  <a:srgbClr val="181A0E"/>
                </a:solidFill>
                <a:latin typeface="Arial"/>
                <a:cs typeface="Arial"/>
              </a:rPr>
              <a:t>S =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ε</a:t>
            </a:r>
            <a:r>
              <a:rPr sz="2000" i="1" spc="30" dirty="0">
                <a:solidFill>
                  <a:srgbClr val="181A0E"/>
                </a:solidFill>
                <a:latin typeface="Arial"/>
                <a:cs typeface="Arial"/>
              </a:rPr>
              <a:t>-closure(move(S,</a:t>
            </a:r>
            <a:r>
              <a:rPr sz="2000" i="1" spc="-4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50" dirty="0">
                <a:solidFill>
                  <a:srgbClr val="181A0E"/>
                </a:solidFill>
                <a:latin typeface="Arial"/>
                <a:cs typeface="Arial"/>
              </a:rPr>
              <a:t>c))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3352800"/>
            <a:ext cx="4743926" cy="766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ts val="3145"/>
              </a:lnSpc>
              <a:spcBef>
                <a:spcPts val="100"/>
              </a:spcBef>
            </a:pPr>
            <a:r>
              <a:rPr sz="2000" i="1" spc="140" dirty="0">
                <a:solidFill>
                  <a:srgbClr val="181A0E"/>
                </a:solidFill>
                <a:latin typeface="Arial"/>
                <a:cs typeface="Arial"/>
              </a:rPr>
              <a:t>//set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7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5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sz="2000" i="1" spc="-18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 smtClean="0">
                <a:solidFill>
                  <a:srgbClr val="181A0E"/>
                </a:solidFill>
                <a:latin typeface="Arial"/>
                <a:cs typeface="Arial"/>
              </a:rPr>
              <a:t>accessible</a:t>
            </a:r>
            <a:r>
              <a:rPr lang="en-US" sz="2000" i="1" spc="5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70" smtClean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000" i="1" spc="-18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75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5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5" dirty="0">
                <a:solidFill>
                  <a:srgbClr val="181A0E"/>
                </a:solidFill>
                <a:latin typeface="Arial"/>
                <a:cs typeface="Arial"/>
              </a:rPr>
              <a:t>on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10" dirty="0">
                <a:solidFill>
                  <a:srgbClr val="181A0E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3733800"/>
            <a:ext cx="4031066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31000"/>
              </a:lnSpc>
              <a:spcBef>
                <a:spcPts val="100"/>
              </a:spcBef>
              <a:tabLst>
                <a:tab pos="2804160" algn="l"/>
              </a:tabLst>
            </a:pPr>
            <a:r>
              <a:rPr sz="2000" i="1" spc="110" dirty="0">
                <a:solidFill>
                  <a:srgbClr val="181A0E"/>
                </a:solidFill>
                <a:latin typeface="Arial"/>
                <a:cs typeface="Arial"/>
              </a:rPr>
              <a:t>c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75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70" dirty="0">
                <a:solidFill>
                  <a:srgbClr val="181A0E"/>
                </a:solidFill>
                <a:latin typeface="Arial"/>
                <a:cs typeface="Arial"/>
              </a:rPr>
              <a:t>g</a:t>
            </a:r>
            <a:r>
              <a:rPr sz="2000" i="1" spc="30" dirty="0">
                <a:solidFill>
                  <a:srgbClr val="181A0E"/>
                </a:solidFill>
                <a:latin typeface="Arial"/>
                <a:cs typeface="Arial"/>
              </a:rPr>
              <a:t>e</a:t>
            </a:r>
            <a:r>
              <a:rPr sz="2000" i="1" spc="250" dirty="0">
                <a:solidFill>
                  <a:srgbClr val="181A0E"/>
                </a:solidFill>
                <a:latin typeface="Arial"/>
                <a:cs typeface="Arial"/>
              </a:rPr>
              <a:t>t</a:t>
            </a:r>
            <a:r>
              <a:rPr sz="2000" i="1" spc="30" dirty="0">
                <a:solidFill>
                  <a:srgbClr val="181A0E"/>
                </a:solidFill>
                <a:latin typeface="Arial"/>
                <a:cs typeface="Arial"/>
              </a:rPr>
              <a:t>char(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13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i="1">
                <a:solidFill>
                  <a:srgbClr val="181A0E"/>
                </a:solidFill>
                <a:latin typeface="Arial"/>
                <a:cs typeface="Arial"/>
              </a:rPr>
              <a:t>	</a:t>
            </a:r>
            <a:endParaRPr lang="en-US" sz="2000" i="1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12700" marR="5080" indent="457200">
              <a:lnSpc>
                <a:spcPct val="131000"/>
              </a:lnSpc>
              <a:spcBef>
                <a:spcPts val="100"/>
              </a:spcBef>
              <a:tabLst>
                <a:tab pos="2804160" algn="l"/>
              </a:tabLst>
            </a:pPr>
            <a:r>
              <a:rPr sz="2000" i="1" spc="-75" smtClean="0">
                <a:solidFill>
                  <a:srgbClr val="181A0E"/>
                </a:solidFill>
                <a:latin typeface="Arial"/>
                <a:cs typeface="Arial"/>
              </a:rPr>
              <a:t>} </a:t>
            </a:r>
            <a:r>
              <a:rPr sz="2000" i="1" spc="-7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endParaRPr lang="en-US" sz="2000" i="1" spc="-70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12700" marR="5080" indent="457200">
              <a:lnSpc>
                <a:spcPct val="131000"/>
              </a:lnSpc>
              <a:spcBef>
                <a:spcPts val="100"/>
              </a:spcBef>
              <a:tabLst>
                <a:tab pos="2804160" algn="l"/>
              </a:tabLst>
            </a:pPr>
            <a:r>
              <a:rPr sz="2000" i="1" spc="155" smtClean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000" i="1" spc="-18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130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75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∩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30" dirty="0">
                <a:solidFill>
                  <a:srgbClr val="181A0E"/>
                </a:solidFill>
                <a:latin typeface="Arial"/>
                <a:cs typeface="Arial"/>
              </a:rPr>
              <a:t>F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35" dirty="0">
                <a:solidFill>
                  <a:srgbClr val="181A0E"/>
                </a:solidFill>
                <a:latin typeface="Arial"/>
                <a:cs typeface="Arial"/>
              </a:rPr>
              <a:t>≠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81A0E"/>
                </a:solidFill>
                <a:latin typeface="Arial"/>
                <a:cs typeface="Arial"/>
              </a:rPr>
              <a:t>Φ</a:t>
            </a:r>
            <a:r>
              <a:rPr sz="2000" i="1" spc="-65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25" dirty="0">
                <a:solidFill>
                  <a:srgbClr val="181A0E"/>
                </a:solidFill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  <a:p>
            <a:pPr marL="12700" marR="403860" indent="457200">
              <a:lnSpc>
                <a:spcPct val="131000"/>
              </a:lnSpc>
            </a:pPr>
            <a:r>
              <a:rPr lang="en-US" sz="2000" i="1" spc="114" dirty="0" smtClean="0">
                <a:solidFill>
                  <a:srgbClr val="181A0E"/>
                </a:solidFill>
                <a:latin typeface="Arial"/>
                <a:cs typeface="Arial"/>
              </a:rPr>
              <a:t>	</a:t>
            </a:r>
            <a:r>
              <a:rPr sz="2000" i="1" spc="114" smtClean="0">
                <a:solidFill>
                  <a:srgbClr val="181A0E"/>
                </a:solidFill>
                <a:latin typeface="Arial"/>
                <a:cs typeface="Arial"/>
              </a:rPr>
              <a:t>return</a:t>
            </a:r>
            <a:r>
              <a:rPr sz="2000" i="1" spc="-26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5" dirty="0">
                <a:solidFill>
                  <a:srgbClr val="181A0E"/>
                </a:solidFill>
                <a:latin typeface="Arial"/>
                <a:cs typeface="Arial"/>
              </a:rPr>
              <a:t>“</a:t>
            </a:r>
            <a:r>
              <a:rPr sz="2000" b="1" i="1" spc="35" dirty="0">
                <a:solidFill>
                  <a:srgbClr val="181A0E"/>
                </a:solidFill>
                <a:latin typeface="Verdana"/>
                <a:cs typeface="Verdana"/>
              </a:rPr>
              <a:t>YES</a:t>
            </a:r>
            <a:r>
              <a:rPr sz="2000" i="1" spc="35">
                <a:solidFill>
                  <a:srgbClr val="181A0E"/>
                </a:solidFill>
                <a:latin typeface="Arial"/>
                <a:cs typeface="Arial"/>
              </a:rPr>
              <a:t>”  </a:t>
            </a:r>
            <a:endParaRPr lang="en-US" sz="2000" i="1" spc="35" dirty="0" smtClean="0">
              <a:solidFill>
                <a:srgbClr val="181A0E"/>
              </a:solidFill>
              <a:latin typeface="Arial"/>
              <a:cs typeface="Arial"/>
            </a:endParaRPr>
          </a:p>
          <a:p>
            <a:pPr marL="12700" marR="403860" indent="457200">
              <a:lnSpc>
                <a:spcPct val="131000"/>
              </a:lnSpc>
            </a:pPr>
            <a:r>
              <a:rPr sz="2000" i="1" spc="50" smtClean="0">
                <a:solidFill>
                  <a:srgbClr val="181A0E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05"/>
              </a:spcBef>
            </a:pPr>
            <a:r>
              <a:rPr lang="en-US" sz="2000" i="1" spc="114" dirty="0" smtClean="0">
                <a:solidFill>
                  <a:srgbClr val="181A0E"/>
                </a:solidFill>
                <a:latin typeface="Arial"/>
                <a:cs typeface="Arial"/>
              </a:rPr>
              <a:t>	</a:t>
            </a:r>
            <a:r>
              <a:rPr sz="2000" i="1" spc="114" smtClean="0">
                <a:solidFill>
                  <a:srgbClr val="181A0E"/>
                </a:solidFill>
                <a:latin typeface="Arial"/>
                <a:cs typeface="Arial"/>
              </a:rPr>
              <a:t>return</a:t>
            </a:r>
            <a:r>
              <a:rPr sz="2000" i="1" spc="-18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25" dirty="0">
                <a:solidFill>
                  <a:srgbClr val="181A0E"/>
                </a:solidFill>
                <a:latin typeface="Arial"/>
                <a:cs typeface="Arial"/>
              </a:rPr>
              <a:t>“</a:t>
            </a:r>
            <a:r>
              <a:rPr sz="2000" b="1" i="1" spc="-25" dirty="0">
                <a:solidFill>
                  <a:srgbClr val="181A0E"/>
                </a:solidFill>
                <a:latin typeface="Verdana"/>
                <a:cs typeface="Verdana"/>
              </a:rPr>
              <a:t>NO</a:t>
            </a:r>
            <a:r>
              <a:rPr sz="2000" i="1" spc="-25" dirty="0">
                <a:solidFill>
                  <a:srgbClr val="181A0E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1" y="629837"/>
            <a:ext cx="8763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RE</a:t>
            </a:r>
            <a:r>
              <a:rPr spc="-300" dirty="0"/>
              <a:t> </a:t>
            </a:r>
            <a:r>
              <a:rPr spc="305" dirty="0"/>
              <a:t>to</a:t>
            </a:r>
            <a:r>
              <a:rPr spc="-300" dirty="0"/>
              <a:t> </a:t>
            </a:r>
            <a:r>
              <a:rPr spc="20" dirty="0"/>
              <a:t>NFA</a:t>
            </a:r>
            <a:r>
              <a:rPr spc="-300" dirty="0"/>
              <a:t> </a:t>
            </a:r>
            <a:r>
              <a:rPr spc="80" dirty="0"/>
              <a:t>(Thompson’s</a:t>
            </a:r>
            <a:r>
              <a:rPr spc="-315" dirty="0"/>
              <a:t> </a:t>
            </a:r>
            <a:r>
              <a:rPr spc="140" dirty="0"/>
              <a:t>Construction)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828800"/>
            <a:ext cx="7044690" cy="428335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79375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Thompson’s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construction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simple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systematic  </a:t>
            </a: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75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guarantees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resulting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will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81A0E"/>
                </a:solidFill>
                <a:latin typeface="Arial"/>
                <a:cs typeface="Arial"/>
              </a:rPr>
              <a:t>have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exactly 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ﬁnal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181A0E"/>
                </a:solidFill>
                <a:latin typeface="Arial"/>
                <a:cs typeface="Arial"/>
              </a:rPr>
              <a:t>start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441325" marR="602615" indent="-429259">
              <a:lnSpc>
                <a:spcPts val="3270"/>
              </a:lnSpc>
              <a:spcBef>
                <a:spcPts val="120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Construction</a:t>
            </a:r>
            <a:r>
              <a:rPr sz="24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starts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simplest</a:t>
            </a:r>
            <a:r>
              <a:rPr sz="24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parts(alphabet 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symbols)</a:t>
            </a:r>
            <a:endParaRPr sz="2400">
              <a:latin typeface="Arial"/>
              <a:cs typeface="Arial"/>
            </a:endParaRPr>
          </a:p>
          <a:p>
            <a:pPr marL="441325" marR="30607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spc="-45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create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complex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181A0E"/>
                </a:solidFill>
                <a:latin typeface="Arial"/>
                <a:cs typeface="Arial"/>
              </a:rPr>
              <a:t>expression,  </a:t>
            </a:r>
            <a:r>
              <a:rPr sz="2400" spc="-10" dirty="0">
                <a:solidFill>
                  <a:srgbClr val="181A0E"/>
                </a:solidFill>
                <a:latin typeface="Arial"/>
                <a:cs typeface="Arial"/>
              </a:rPr>
              <a:t>NFAs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its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subexpressions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181A0E"/>
                </a:solidFill>
                <a:latin typeface="Arial"/>
                <a:cs typeface="Arial"/>
              </a:rPr>
              <a:t>combined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40981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RE </a:t>
            </a:r>
            <a:r>
              <a:rPr spc="305" dirty="0"/>
              <a:t>to</a:t>
            </a:r>
            <a:r>
              <a:rPr spc="-509" dirty="0"/>
              <a:t> </a:t>
            </a:r>
            <a:r>
              <a:rPr spc="2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0" y="2149567"/>
            <a:ext cx="7712980" cy="29892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1090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800" b="1" spc="-340" dirty="0">
                <a:solidFill>
                  <a:srgbClr val="181A0E"/>
                </a:solidFill>
                <a:latin typeface="Verdana"/>
                <a:cs typeface="Verdana"/>
              </a:rPr>
              <a:t>Input</a:t>
            </a:r>
            <a:r>
              <a:rPr sz="2800" b="1" spc="-40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181A0E"/>
                </a:solidFill>
                <a:latin typeface="Arial"/>
                <a:cs typeface="Arial"/>
              </a:rPr>
              <a:t>RE,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181A0E"/>
                </a:solidFill>
                <a:latin typeface="Arial"/>
                <a:cs typeface="Arial"/>
              </a:rPr>
              <a:t>r,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over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endParaRPr sz="280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90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800" b="1" spc="-220" dirty="0">
                <a:solidFill>
                  <a:srgbClr val="181A0E"/>
                </a:solidFill>
                <a:latin typeface="Verdana"/>
                <a:cs typeface="Verdana"/>
              </a:rPr>
              <a:t>Output</a:t>
            </a:r>
            <a:r>
              <a:rPr sz="2800" b="1" spc="-40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81A0E"/>
                </a:solidFill>
                <a:latin typeface="Arial"/>
                <a:cs typeface="Arial"/>
              </a:rPr>
              <a:t>ε-NFA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accepting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81A0E"/>
                </a:solidFill>
                <a:latin typeface="Arial"/>
                <a:cs typeface="Arial"/>
              </a:rPr>
              <a:t>L(r)</a:t>
            </a:r>
            <a:endParaRPr sz="280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75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800" b="1" spc="-225" dirty="0">
                <a:solidFill>
                  <a:srgbClr val="181A0E"/>
                </a:solidFill>
                <a:latin typeface="Verdana"/>
                <a:cs typeface="Verdana"/>
              </a:rPr>
              <a:t>Procedure </a:t>
            </a:r>
            <a:r>
              <a:rPr sz="2800" dirty="0">
                <a:solidFill>
                  <a:srgbClr val="181A0E"/>
                </a:solidFill>
                <a:latin typeface="Arial"/>
                <a:cs typeface="Arial"/>
              </a:rPr>
              <a:t>→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Process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in </a:t>
            </a:r>
            <a:r>
              <a:rPr sz="2800" spc="160" dirty="0">
                <a:solidFill>
                  <a:srgbClr val="181A0E"/>
                </a:solidFill>
                <a:latin typeface="Arial"/>
                <a:cs typeface="Arial"/>
              </a:rPr>
              <a:t>bottom-up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manner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by 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creating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81A0E"/>
                </a:solidFill>
                <a:latin typeface="Arial"/>
                <a:cs typeface="Arial"/>
              </a:rPr>
              <a:t>ε-NFA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800" spc="-185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545" smtClean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lang="en-US" sz="2800" spc="-545" dirty="0" smtClean="0">
                <a:solidFill>
                  <a:srgbClr val="181A0E"/>
                </a:solidFill>
                <a:latin typeface="Arial"/>
                <a:cs typeface="Arial"/>
              </a:rPr>
              <a:t>   </a:t>
            </a:r>
            <a:r>
              <a:rPr sz="2800" spc="-45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including</a:t>
            </a:r>
            <a:r>
              <a:rPr sz="2800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181A0E"/>
                </a:solidFill>
                <a:latin typeface="Arial"/>
                <a:cs typeface="Arial"/>
              </a:rPr>
              <a:t>ε.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Then 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recursively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create </a:t>
            </a:r>
            <a:r>
              <a:rPr sz="2800" spc="165" dirty="0">
                <a:solidFill>
                  <a:srgbClr val="181A0E"/>
                </a:solidFill>
                <a:latin typeface="Arial"/>
                <a:cs typeface="Arial"/>
              </a:rPr>
              <a:t>for </a:t>
            </a:r>
            <a:r>
              <a:rPr sz="2800" spc="140" dirty="0">
                <a:solidFill>
                  <a:srgbClr val="181A0E"/>
                </a:solidFill>
                <a:latin typeface="Arial"/>
                <a:cs typeface="Arial"/>
              </a:rPr>
              <a:t>other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operations </a:t>
            </a:r>
            <a:r>
              <a:rPr sz="2800" spc="5" dirty="0">
                <a:solidFill>
                  <a:srgbClr val="181A0E"/>
                </a:solidFill>
                <a:latin typeface="Arial"/>
                <a:cs typeface="Arial"/>
              </a:rPr>
              <a:t>as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shown  </a:t>
            </a:r>
            <a:r>
              <a:rPr sz="2800" spc="20" dirty="0">
                <a:solidFill>
                  <a:srgbClr val="181A0E"/>
                </a:solidFill>
                <a:latin typeface="Arial"/>
                <a:cs typeface="Arial"/>
              </a:rPr>
              <a:t>below.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3488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RE </a:t>
            </a:r>
            <a:r>
              <a:rPr spc="305" dirty="0"/>
              <a:t>to</a:t>
            </a:r>
            <a:r>
              <a:rPr spc="-509" dirty="0"/>
              <a:t> </a:t>
            </a:r>
            <a:r>
              <a:rPr spc="2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467" y="2275450"/>
            <a:ext cx="4245769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80" dirty="0">
                <a:solidFill>
                  <a:srgbClr val="181A0E"/>
                </a:solidFill>
                <a:latin typeface="Arial"/>
                <a:cs typeface="Arial"/>
              </a:rPr>
              <a:t>(1)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45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recognize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0" dirty="0">
                <a:solidFill>
                  <a:srgbClr val="181A0E"/>
                </a:solidFill>
                <a:latin typeface="Arial"/>
                <a:cs typeface="Arial"/>
              </a:rPr>
              <a:t>empty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900" spc="-2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181A0E"/>
                </a:solidFill>
                <a:latin typeface="Arial"/>
                <a:cs typeface="Arial"/>
              </a:rPr>
              <a:t>ε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3466" y="4598937"/>
            <a:ext cx="5611178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0" dirty="0">
                <a:solidFill>
                  <a:srgbClr val="181A0E"/>
                </a:solidFill>
                <a:latin typeface="Arial"/>
                <a:cs typeface="Arial"/>
              </a:rPr>
              <a:t>(2)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45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recognize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900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pc="-305" dirty="0">
                <a:solidFill>
                  <a:srgbClr val="181A0E"/>
                </a:solidFill>
                <a:latin typeface="Verdana"/>
                <a:cs typeface="Verdana"/>
              </a:rPr>
              <a:t>a</a:t>
            </a:r>
            <a:r>
              <a:rPr sz="29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545" dirty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2895600"/>
            <a:ext cx="3273143" cy="1236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5181600"/>
            <a:ext cx="3049118" cy="1236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425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RE </a:t>
            </a:r>
            <a:r>
              <a:rPr spc="305" dirty="0"/>
              <a:t>to</a:t>
            </a:r>
            <a:r>
              <a:rPr spc="-509" dirty="0"/>
              <a:t> </a:t>
            </a:r>
            <a:r>
              <a:rPr spc="2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417" y="1932845"/>
            <a:ext cx="6910864" cy="14509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100" marR="30480">
              <a:lnSpc>
                <a:spcPts val="3270"/>
              </a:lnSpc>
              <a:spcBef>
                <a:spcPts val="380"/>
              </a:spcBef>
            </a:pPr>
            <a:r>
              <a:rPr sz="2900" spc="-10" dirty="0">
                <a:solidFill>
                  <a:srgbClr val="181A0E"/>
                </a:solidFill>
                <a:latin typeface="Arial"/>
                <a:cs typeface="Arial"/>
              </a:rPr>
              <a:t>(3)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40" dirty="0">
                <a:solidFill>
                  <a:srgbClr val="181A0E"/>
                </a:solidFill>
                <a:latin typeface="Arial"/>
                <a:cs typeface="Arial"/>
              </a:rPr>
              <a:t>N(r</a:t>
            </a:r>
            <a:r>
              <a:rPr sz="2850" spc="-60" baseline="-32163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900" spc="-4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" dirty="0">
                <a:solidFill>
                  <a:srgbClr val="181A0E"/>
                </a:solidFill>
                <a:latin typeface="Arial"/>
                <a:cs typeface="Arial"/>
              </a:rPr>
              <a:t>N(r</a:t>
            </a:r>
            <a:r>
              <a:rPr sz="2850" spc="15" baseline="-32163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900" spc="1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181A0E"/>
                </a:solidFill>
                <a:latin typeface="Arial"/>
                <a:cs typeface="Arial"/>
              </a:rPr>
              <a:t>NFAs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expressions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850" spc="-30" baseline="-32163" dirty="0">
                <a:solidFill>
                  <a:srgbClr val="181A0E"/>
                </a:solidFill>
                <a:latin typeface="Arial"/>
                <a:cs typeface="Arial"/>
              </a:rPr>
              <a:t>1 </a:t>
            </a:r>
            <a:r>
              <a:rPr sz="1900" spc="-2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850" spc="179" baseline="-32163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endParaRPr sz="2850" baseline="-3216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19"/>
              </a:spcBef>
            </a:pPr>
            <a:r>
              <a:rPr sz="2900" spc="-35" dirty="0">
                <a:solidFill>
                  <a:srgbClr val="181A0E"/>
                </a:solidFill>
                <a:latin typeface="Arial"/>
                <a:cs typeface="Arial"/>
              </a:rPr>
              <a:t>(A)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5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850" spc="-22" baseline="-32163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850" spc="135" baseline="-32163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80" dirty="0">
                <a:solidFill>
                  <a:srgbClr val="181A0E"/>
                </a:solidFill>
                <a:latin typeface="Arial"/>
                <a:cs typeface="Arial"/>
              </a:rPr>
              <a:t>+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850" spc="179" baseline="-32163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endParaRPr sz="2850" baseline="-32163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73" y="3755468"/>
            <a:ext cx="7935565" cy="282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48601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RE </a:t>
            </a:r>
            <a:r>
              <a:rPr spc="305" dirty="0"/>
              <a:t>to</a:t>
            </a:r>
            <a:r>
              <a:rPr spc="-509" dirty="0"/>
              <a:t> </a:t>
            </a:r>
            <a:r>
              <a:rPr spc="2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417" y="1806963"/>
            <a:ext cx="7163276" cy="202234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0"/>
              </a:spcBef>
            </a:pPr>
            <a:r>
              <a:rPr sz="2900" spc="-60" dirty="0">
                <a:solidFill>
                  <a:srgbClr val="181A0E"/>
                </a:solidFill>
                <a:latin typeface="Arial"/>
                <a:cs typeface="Arial"/>
              </a:rPr>
              <a:t>(B)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15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850" spc="-22" baseline="-32163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850" spc="135" baseline="-32163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.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850" spc="179" baseline="-32163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endParaRPr sz="2850" baseline="-32163">
              <a:latin typeface="Arial"/>
              <a:cs typeface="Arial"/>
            </a:endParaRPr>
          </a:p>
          <a:p>
            <a:pPr marL="38100" marR="30480">
              <a:lnSpc>
                <a:spcPts val="3270"/>
              </a:lnSpc>
              <a:spcBef>
                <a:spcPts val="1275"/>
              </a:spcBef>
            </a:pPr>
            <a:r>
              <a:rPr sz="29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45" dirty="0">
                <a:solidFill>
                  <a:srgbClr val="181A0E"/>
                </a:solidFill>
                <a:latin typeface="Arial"/>
                <a:cs typeface="Arial"/>
              </a:rPr>
              <a:t>start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45" dirty="0">
                <a:solidFill>
                  <a:srgbClr val="181A0E"/>
                </a:solidFill>
                <a:latin typeface="Arial"/>
                <a:cs typeface="Arial"/>
              </a:rPr>
              <a:t>N(r</a:t>
            </a:r>
            <a:r>
              <a:rPr sz="2850" spc="-67" baseline="-32163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900" spc="-45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becomes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45" dirty="0">
                <a:solidFill>
                  <a:srgbClr val="181A0E"/>
                </a:solidFill>
                <a:latin typeface="Arial"/>
                <a:cs typeface="Arial"/>
              </a:rPr>
              <a:t>start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N(r</a:t>
            </a:r>
            <a:r>
              <a:rPr sz="2850" baseline="-32163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850" baseline="-32163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)  </a:t>
            </a:r>
            <a:r>
              <a:rPr sz="29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ﬁnal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" dirty="0">
                <a:solidFill>
                  <a:srgbClr val="181A0E"/>
                </a:solidFill>
                <a:latin typeface="Arial"/>
                <a:cs typeface="Arial"/>
              </a:rPr>
              <a:t>N(r</a:t>
            </a:r>
            <a:r>
              <a:rPr sz="2850" spc="15" baseline="-32163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900" spc="1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become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ﬁnal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N(r</a:t>
            </a:r>
            <a:r>
              <a:rPr sz="2850" baseline="-32163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z="2850" baseline="-32163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4191000"/>
            <a:ext cx="4788209" cy="2497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4021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RE </a:t>
            </a:r>
            <a:r>
              <a:rPr spc="305" dirty="0"/>
              <a:t>to</a:t>
            </a:r>
            <a:r>
              <a:rPr spc="-509" dirty="0"/>
              <a:t> </a:t>
            </a:r>
            <a:r>
              <a:rPr spc="2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466" y="1598518"/>
            <a:ext cx="4783933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10" dirty="0">
                <a:solidFill>
                  <a:srgbClr val="181A0E"/>
                </a:solidFill>
                <a:latin typeface="Arial"/>
                <a:cs typeface="Arial"/>
              </a:rPr>
              <a:t>(C)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5" dirty="0">
                <a:solidFill>
                  <a:srgbClr val="181A0E"/>
                </a:solidFill>
                <a:latin typeface="Arial"/>
                <a:cs typeface="Arial"/>
              </a:rPr>
              <a:t>r*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3467" y="5200029"/>
            <a:ext cx="7135654" cy="15722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660"/>
              </a:spcBef>
            </a:pPr>
            <a:r>
              <a:rPr sz="2800" spc="50" dirty="0">
                <a:solidFill>
                  <a:srgbClr val="181A0E"/>
                </a:solidFill>
                <a:latin typeface="Arial"/>
                <a:cs typeface="Arial"/>
              </a:rPr>
              <a:t>Using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rules </a:t>
            </a:r>
            <a:r>
              <a:rPr sz="2800" spc="-265" dirty="0">
                <a:solidFill>
                  <a:srgbClr val="181A0E"/>
                </a:solidFill>
                <a:latin typeface="Arial"/>
                <a:cs typeface="Arial"/>
              </a:rPr>
              <a:t>1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800" spc="-35" dirty="0">
                <a:solidFill>
                  <a:srgbClr val="181A0E"/>
                </a:solidFill>
                <a:latin typeface="Arial"/>
                <a:cs typeface="Arial"/>
              </a:rPr>
              <a:t>2,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 </a:t>
            </a:r>
            <a:r>
              <a:rPr sz="2800" spc="135" dirty="0">
                <a:solidFill>
                  <a:srgbClr val="181A0E"/>
                </a:solidFill>
                <a:latin typeface="Arial"/>
                <a:cs typeface="Arial"/>
              </a:rPr>
              <a:t>construct </a:t>
            </a:r>
            <a:r>
              <a:rPr sz="2800" spc="-10" dirty="0">
                <a:solidFill>
                  <a:srgbClr val="181A0E"/>
                </a:solidFill>
                <a:latin typeface="Arial"/>
                <a:cs typeface="Arial"/>
              </a:rPr>
              <a:t>NFAs </a:t>
            </a:r>
            <a:r>
              <a:rPr sz="2800" spc="165" dirty="0">
                <a:solidFill>
                  <a:srgbClr val="181A0E"/>
                </a:solidFill>
                <a:latin typeface="Arial"/>
                <a:cs typeface="Arial"/>
              </a:rPr>
              <a:t>for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each basic  </a:t>
            </a:r>
            <a:r>
              <a:rPr sz="2800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181A0E"/>
                </a:solidFill>
                <a:latin typeface="Arial"/>
                <a:cs typeface="Arial"/>
              </a:rPr>
              <a:t>expression;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81A0E"/>
                </a:solidFill>
                <a:latin typeface="Arial"/>
                <a:cs typeface="Arial"/>
              </a:rPr>
              <a:t>combine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these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basic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81A0E"/>
                </a:solidFill>
                <a:latin typeface="Arial"/>
                <a:cs typeface="Arial"/>
              </a:rPr>
              <a:t>NFAs 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using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rule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45" dirty="0">
                <a:solidFill>
                  <a:srgbClr val="181A0E"/>
                </a:solidFill>
                <a:latin typeface="Arial"/>
                <a:cs typeface="Arial"/>
              </a:rPr>
              <a:t>3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81A0E"/>
                </a:solidFill>
                <a:latin typeface="Arial"/>
                <a:cs typeface="Arial"/>
              </a:rPr>
              <a:t>obtain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81A0E"/>
                </a:solidFill>
                <a:latin typeface="Arial"/>
                <a:cs typeface="Arial"/>
              </a:rPr>
              <a:t>entire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6696" y="2209796"/>
            <a:ext cx="5593132" cy="287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3981" cy="6858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7831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NFA</a:t>
            </a:r>
            <a:r>
              <a:rPr spc="-310" dirty="0"/>
              <a:t> </a:t>
            </a:r>
            <a:r>
              <a:rPr spc="305" dirty="0"/>
              <a:t>to</a:t>
            </a:r>
            <a:r>
              <a:rPr spc="-305" dirty="0"/>
              <a:t> </a:t>
            </a:r>
            <a:r>
              <a:rPr spc="-30" dirty="0"/>
              <a:t>DFA</a:t>
            </a:r>
            <a:r>
              <a:rPr spc="-305" dirty="0"/>
              <a:t> </a:t>
            </a:r>
            <a:r>
              <a:rPr spc="80" dirty="0"/>
              <a:t>(Subset</a:t>
            </a:r>
            <a:r>
              <a:rPr spc="-305" dirty="0"/>
              <a:t> </a:t>
            </a:r>
            <a:r>
              <a:rPr spc="140" dirty="0"/>
              <a:t>Construction)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021" y="1988929"/>
            <a:ext cx="7303294" cy="46555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49784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subset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construction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algorithm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converts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81A0E"/>
                </a:solidFill>
                <a:latin typeface="Arial"/>
                <a:cs typeface="Arial"/>
              </a:rPr>
              <a:t>NFA  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into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50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lang="en-US" sz="2000" spc="-50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0" dirty="0" smtClean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endParaRPr sz="2000" dirty="0">
              <a:latin typeface="Arial"/>
              <a:cs typeface="Arial"/>
            </a:endParaRPr>
          </a:p>
          <a:p>
            <a:pPr marL="441325" marR="38735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use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following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operations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keep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track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of 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sets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spc="-4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endParaRPr sz="2000" dirty="0">
              <a:latin typeface="Arial"/>
              <a:cs typeface="Arial"/>
            </a:endParaRPr>
          </a:p>
          <a:p>
            <a:pPr marL="971550" marR="5080" lvl="1" indent="-412115">
              <a:lnSpc>
                <a:spcPts val="3270"/>
              </a:lnSpc>
              <a:spcBef>
                <a:spcPts val="700"/>
              </a:spcBef>
              <a:buChar char="–"/>
              <a:tabLst>
                <a:tab pos="971550" algn="l"/>
                <a:tab pos="972185" algn="l"/>
              </a:tabLst>
            </a:pPr>
            <a:r>
              <a:rPr sz="2000" i="1" spc="35" dirty="0">
                <a:solidFill>
                  <a:srgbClr val="181A0E"/>
                </a:solidFill>
                <a:latin typeface="Arial"/>
                <a:cs typeface="Arial"/>
              </a:rPr>
              <a:t>ε-closure(s)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0" dirty="0">
                <a:solidFill>
                  <a:srgbClr val="181A0E"/>
                </a:solidFill>
                <a:latin typeface="Arial"/>
                <a:cs typeface="Arial"/>
              </a:rPr>
              <a:t>reachable</a:t>
            </a:r>
            <a:r>
              <a:rPr sz="2000" i="1"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80" dirty="0">
                <a:solidFill>
                  <a:srgbClr val="181A0E"/>
                </a:solidFill>
                <a:latin typeface="Arial"/>
                <a:cs typeface="Arial"/>
              </a:rPr>
              <a:t>from  </a:t>
            </a:r>
            <a:r>
              <a:rPr sz="2000" i="1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0" dirty="0">
                <a:solidFill>
                  <a:srgbClr val="181A0E"/>
                </a:solidFill>
                <a:latin typeface="Arial"/>
                <a:cs typeface="Arial"/>
              </a:rPr>
              <a:t>on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5" dirty="0">
                <a:solidFill>
                  <a:srgbClr val="181A0E"/>
                </a:solidFill>
                <a:latin typeface="Arial"/>
                <a:cs typeface="Arial"/>
              </a:rPr>
              <a:t>ε-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endParaRPr sz="2000" dirty="0">
              <a:latin typeface="Arial"/>
              <a:cs typeface="Arial"/>
            </a:endParaRPr>
          </a:p>
          <a:p>
            <a:pPr marL="971550" marR="861694" lvl="1" indent="-412115">
              <a:lnSpc>
                <a:spcPts val="3270"/>
              </a:lnSpc>
              <a:spcBef>
                <a:spcPts val="705"/>
              </a:spcBef>
              <a:buChar char="–"/>
              <a:tabLst>
                <a:tab pos="971550" algn="l"/>
                <a:tab pos="972185" algn="l"/>
              </a:tabLst>
            </a:pPr>
            <a:r>
              <a:rPr sz="2000" i="1" spc="40" dirty="0">
                <a:solidFill>
                  <a:srgbClr val="181A0E"/>
                </a:solidFill>
                <a:latin typeface="Arial"/>
                <a:cs typeface="Arial"/>
              </a:rPr>
              <a:t>ε-closure(T)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0" dirty="0">
                <a:solidFill>
                  <a:srgbClr val="181A0E"/>
                </a:solidFill>
                <a:latin typeface="Arial"/>
                <a:cs typeface="Arial"/>
              </a:rPr>
              <a:t>reachable  </a:t>
            </a:r>
            <a:r>
              <a:rPr sz="2000" i="1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5" dirty="0">
                <a:solidFill>
                  <a:srgbClr val="181A0E"/>
                </a:solidFill>
                <a:latin typeface="Arial"/>
                <a:cs typeface="Arial"/>
              </a:rPr>
              <a:t>T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0" dirty="0">
                <a:solidFill>
                  <a:srgbClr val="181A0E"/>
                </a:solidFill>
                <a:latin typeface="Arial"/>
                <a:cs typeface="Arial"/>
              </a:rPr>
              <a:t>on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5" dirty="0">
                <a:solidFill>
                  <a:srgbClr val="181A0E"/>
                </a:solidFill>
                <a:latin typeface="Arial"/>
                <a:cs typeface="Arial"/>
              </a:rPr>
              <a:t>ε-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endParaRPr sz="2000" dirty="0">
              <a:latin typeface="Arial"/>
              <a:cs typeface="Arial"/>
            </a:endParaRPr>
          </a:p>
          <a:p>
            <a:pPr marL="971550" marR="55244" lvl="1" indent="-412115">
              <a:lnSpc>
                <a:spcPts val="3270"/>
              </a:lnSpc>
              <a:spcBef>
                <a:spcPts val="700"/>
              </a:spcBef>
              <a:buChar char="–"/>
              <a:tabLst>
                <a:tab pos="971550" algn="l"/>
                <a:tab pos="972185" algn="l"/>
              </a:tabLst>
            </a:pPr>
            <a:r>
              <a:rPr sz="2000" i="1" spc="-35" dirty="0">
                <a:solidFill>
                  <a:srgbClr val="181A0E"/>
                </a:solidFill>
                <a:latin typeface="Arial"/>
                <a:cs typeface="Arial"/>
              </a:rPr>
              <a:t>move(T,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80" dirty="0">
                <a:solidFill>
                  <a:srgbClr val="181A0E"/>
                </a:solidFill>
                <a:latin typeface="Arial"/>
                <a:cs typeface="Arial"/>
              </a:rPr>
              <a:t>a)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which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25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000" i="1" spc="-2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40" dirty="0">
                <a:solidFill>
                  <a:srgbClr val="181A0E"/>
                </a:solidFill>
                <a:latin typeface="Arial"/>
                <a:cs typeface="Arial"/>
              </a:rPr>
              <a:t>is  </a:t>
            </a:r>
            <a:r>
              <a:rPr sz="2000" i="1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0" dirty="0">
                <a:solidFill>
                  <a:srgbClr val="181A0E"/>
                </a:solidFill>
                <a:latin typeface="Arial"/>
                <a:cs typeface="Arial"/>
              </a:rPr>
              <a:t>on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i="1" spc="-305" dirty="0">
                <a:solidFill>
                  <a:srgbClr val="181A0E"/>
                </a:solidFill>
                <a:latin typeface="Verdana"/>
                <a:cs typeface="Verdana"/>
              </a:rPr>
              <a:t>a</a:t>
            </a:r>
            <a:r>
              <a:rPr sz="2000" b="1" i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i="1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0" dirty="0">
                <a:solidFill>
                  <a:srgbClr val="181A0E"/>
                </a:solidFill>
                <a:latin typeface="Arial"/>
                <a:cs typeface="Arial"/>
              </a:rPr>
              <a:t>s</a:t>
            </a:r>
            <a:r>
              <a:rPr sz="20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5" dirty="0">
                <a:solidFill>
                  <a:srgbClr val="181A0E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Tokens,</a:t>
            </a:r>
            <a:r>
              <a:rPr spc="-295" dirty="0"/>
              <a:t> </a:t>
            </a:r>
            <a:r>
              <a:rPr spc="165" dirty="0"/>
              <a:t>Patterns</a:t>
            </a:r>
            <a:r>
              <a:rPr spc="-295" dirty="0"/>
              <a:t> </a:t>
            </a:r>
            <a:r>
              <a:rPr spc="90" dirty="0"/>
              <a:t>and</a:t>
            </a:r>
            <a:r>
              <a:rPr spc="-295" dirty="0"/>
              <a:t> </a:t>
            </a:r>
            <a:r>
              <a:rPr spc="95" dirty="0"/>
              <a:t>Lexemes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7045643" cy="4210127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590"/>
              </a:spcBef>
              <a:buChar char="■"/>
              <a:tabLst>
                <a:tab pos="456565" algn="l"/>
                <a:tab pos="457834" algn="l"/>
              </a:tabLst>
            </a:pPr>
            <a:r>
              <a:rPr sz="2900" u="heavy" spc="3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Tokens</a:t>
            </a:r>
            <a:endParaRPr sz="2900">
              <a:latin typeface="Arial"/>
              <a:cs typeface="Arial"/>
            </a:endParaRPr>
          </a:p>
          <a:p>
            <a:pPr marL="987425" lvl="1" indent="-428625">
              <a:lnSpc>
                <a:spcPct val="100000"/>
              </a:lnSpc>
              <a:spcBef>
                <a:spcPts val="490"/>
              </a:spcBef>
              <a:buChar char="–"/>
              <a:tabLst>
                <a:tab pos="987425" algn="l"/>
                <a:tab pos="988060" algn="l"/>
              </a:tabLst>
            </a:pPr>
            <a:r>
              <a:rPr sz="2900" i="1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65" dirty="0">
                <a:solidFill>
                  <a:srgbClr val="181A0E"/>
                </a:solidFill>
                <a:latin typeface="Arial"/>
                <a:cs typeface="Arial"/>
              </a:rPr>
              <a:t>single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25" dirty="0">
                <a:solidFill>
                  <a:srgbClr val="181A0E"/>
                </a:solidFill>
                <a:latin typeface="Arial"/>
                <a:cs typeface="Arial"/>
              </a:rPr>
              <a:t>word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80" dirty="0">
                <a:solidFill>
                  <a:srgbClr val="181A0E"/>
                </a:solidFill>
                <a:latin typeface="Arial"/>
                <a:cs typeface="Arial"/>
              </a:rPr>
              <a:t>source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05" dirty="0">
                <a:solidFill>
                  <a:srgbClr val="181A0E"/>
                </a:solidFill>
                <a:latin typeface="Arial"/>
                <a:cs typeface="Arial"/>
              </a:rPr>
              <a:t>code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25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endParaRPr sz="2900">
              <a:latin typeface="Arial"/>
              <a:cs typeface="Arial"/>
            </a:endParaRPr>
          </a:p>
          <a:p>
            <a:pPr marL="987425" marR="323850" lvl="1" indent="-427990">
              <a:lnSpc>
                <a:spcPts val="3270"/>
              </a:lnSpc>
              <a:spcBef>
                <a:spcPts val="775"/>
              </a:spcBef>
              <a:buChar char="–"/>
              <a:tabLst>
                <a:tab pos="987425" algn="l"/>
                <a:tab pos="988060" algn="l"/>
              </a:tabLst>
            </a:pPr>
            <a:r>
              <a:rPr sz="2900" i="1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70" dirty="0">
                <a:solidFill>
                  <a:srgbClr val="181A0E"/>
                </a:solidFill>
                <a:latin typeface="Arial"/>
                <a:cs typeface="Arial"/>
              </a:rPr>
              <a:t>pair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95" dirty="0">
                <a:solidFill>
                  <a:srgbClr val="181A0E"/>
                </a:solidFill>
                <a:latin typeface="Arial"/>
                <a:cs typeface="Arial"/>
              </a:rPr>
              <a:t>consisting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30" dirty="0">
                <a:solidFill>
                  <a:srgbClr val="181A0E"/>
                </a:solidFill>
                <a:latin typeface="Arial"/>
                <a:cs typeface="Arial"/>
              </a:rPr>
              <a:t>token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85" dirty="0">
                <a:solidFill>
                  <a:srgbClr val="181A0E"/>
                </a:solidFill>
                <a:latin typeface="Arial"/>
                <a:cs typeface="Arial"/>
              </a:rPr>
              <a:t>name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60" dirty="0">
                <a:solidFill>
                  <a:srgbClr val="181A0E"/>
                </a:solidFill>
                <a:latin typeface="Arial"/>
                <a:cs typeface="Arial"/>
              </a:rPr>
              <a:t>and  </a:t>
            </a:r>
            <a:r>
              <a:rPr sz="2900" i="1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95" dirty="0">
                <a:solidFill>
                  <a:srgbClr val="181A0E"/>
                </a:solidFill>
                <a:latin typeface="Arial"/>
                <a:cs typeface="Arial"/>
              </a:rPr>
              <a:t>optional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40" dirty="0">
                <a:solidFill>
                  <a:srgbClr val="181A0E"/>
                </a:solidFill>
                <a:latin typeface="Arial"/>
                <a:cs typeface="Arial"/>
              </a:rPr>
              <a:t>attribute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50" dirty="0">
                <a:solidFill>
                  <a:srgbClr val="181A0E"/>
                </a:solidFill>
                <a:latin typeface="Arial"/>
                <a:cs typeface="Arial"/>
              </a:rPr>
              <a:t>value</a:t>
            </a:r>
            <a:endParaRPr sz="2900">
              <a:latin typeface="Arial"/>
              <a:cs typeface="Arial"/>
            </a:endParaRPr>
          </a:p>
          <a:p>
            <a:pPr marL="987425" marR="5080" lvl="1" indent="-427990">
              <a:lnSpc>
                <a:spcPts val="3270"/>
              </a:lnSpc>
              <a:spcBef>
                <a:spcPts val="705"/>
              </a:spcBef>
              <a:buChar char="–"/>
              <a:tabLst>
                <a:tab pos="987425" algn="l"/>
                <a:tab pos="988060" algn="l"/>
              </a:tabLst>
            </a:pPr>
            <a:r>
              <a:rPr sz="2900" i="1" spc="30" dirty="0">
                <a:solidFill>
                  <a:srgbClr val="181A0E"/>
                </a:solidFill>
                <a:latin typeface="Arial"/>
                <a:cs typeface="Arial"/>
              </a:rPr>
              <a:t>Tokens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75" dirty="0">
                <a:solidFill>
                  <a:srgbClr val="181A0E"/>
                </a:solidFill>
                <a:latin typeface="Arial"/>
                <a:cs typeface="Arial"/>
              </a:rPr>
              <a:t>separately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10" dirty="0">
                <a:solidFill>
                  <a:srgbClr val="181A0E"/>
                </a:solidFill>
                <a:latin typeface="Arial"/>
                <a:cs typeface="Arial"/>
              </a:rPr>
              <a:t>identiﬁable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85" dirty="0">
                <a:solidFill>
                  <a:srgbClr val="181A0E"/>
                </a:solidFill>
                <a:latin typeface="Arial"/>
                <a:cs typeface="Arial"/>
              </a:rPr>
              <a:t>blocks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65" dirty="0">
                <a:solidFill>
                  <a:srgbClr val="181A0E"/>
                </a:solidFill>
                <a:latin typeface="Arial"/>
                <a:cs typeface="Arial"/>
              </a:rPr>
              <a:t>with  </a:t>
            </a:r>
            <a:r>
              <a:rPr sz="2900" i="1" spc="95" dirty="0">
                <a:solidFill>
                  <a:srgbClr val="181A0E"/>
                </a:solidFill>
                <a:latin typeface="Arial"/>
                <a:cs typeface="Arial"/>
              </a:rPr>
              <a:t>collective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85" dirty="0">
                <a:solidFill>
                  <a:srgbClr val="181A0E"/>
                </a:solidFill>
                <a:latin typeface="Arial"/>
                <a:cs typeface="Arial"/>
              </a:rPr>
              <a:t>meaning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3945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NFA </a:t>
            </a:r>
            <a:r>
              <a:rPr spc="305" dirty="0"/>
              <a:t>to</a:t>
            </a:r>
            <a:r>
              <a:rPr spc="-680" dirty="0"/>
              <a:t> </a:t>
            </a:r>
            <a:r>
              <a:rPr spc="-30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828800"/>
            <a:ext cx="7848600" cy="41716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66725" indent="-429259">
              <a:lnSpc>
                <a:spcPct val="100000"/>
              </a:lnSpc>
              <a:spcBef>
                <a:spcPts val="590"/>
              </a:spcBef>
              <a:buChar char="■"/>
              <a:tabLst>
                <a:tab pos="466090" algn="l"/>
                <a:tab pos="467359" algn="l"/>
              </a:tabLst>
            </a:pP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algorithm</a:t>
            </a:r>
            <a:r>
              <a:rPr sz="2400" spc="-4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produces:</a:t>
            </a:r>
            <a:endParaRPr sz="2400" dirty="0">
              <a:latin typeface="Arial"/>
              <a:cs typeface="Arial"/>
            </a:endParaRPr>
          </a:p>
          <a:p>
            <a:pPr marL="996950" marR="1080770" lvl="1" indent="-421640">
              <a:lnSpc>
                <a:spcPts val="3270"/>
              </a:lnSpc>
              <a:spcBef>
                <a:spcPts val="775"/>
              </a:spcBef>
              <a:buChar char="–"/>
              <a:tabLst>
                <a:tab pos="996950" algn="l"/>
                <a:tab pos="997585" algn="l"/>
              </a:tabLst>
            </a:pP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Dstates</a:t>
            </a:r>
            <a:r>
              <a:rPr sz="2400" b="1" i="1" spc="-38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new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DFA  </a:t>
            </a:r>
            <a:r>
              <a:rPr sz="2400" i="1" spc="95" dirty="0">
                <a:solidFill>
                  <a:srgbClr val="181A0E"/>
                </a:solidFill>
                <a:latin typeface="Arial"/>
                <a:cs typeface="Arial"/>
              </a:rPr>
              <a:t>consisting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sets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endParaRPr sz="2400" dirty="0">
              <a:latin typeface="Arial"/>
              <a:cs typeface="Arial"/>
            </a:endParaRPr>
          </a:p>
          <a:p>
            <a:pPr marL="996950" lvl="1" indent="-422275">
              <a:lnSpc>
                <a:spcPct val="100000"/>
              </a:lnSpc>
              <a:spcBef>
                <a:spcPts val="420"/>
              </a:spcBef>
              <a:buChar char="–"/>
              <a:tabLst>
                <a:tab pos="996950" algn="l"/>
                <a:tab pos="997585" algn="l"/>
              </a:tabLst>
            </a:pP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Dtran</a:t>
            </a:r>
            <a:r>
              <a:rPr sz="2400" b="1" i="1" spc="-38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table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new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endParaRPr sz="2400" dirty="0">
              <a:latin typeface="Arial"/>
              <a:cs typeface="Arial"/>
            </a:endParaRPr>
          </a:p>
          <a:p>
            <a:pPr marL="466725" indent="-429259">
              <a:lnSpc>
                <a:spcPct val="100000"/>
              </a:lnSpc>
              <a:spcBef>
                <a:spcPts val="990"/>
              </a:spcBef>
              <a:buChar char="■"/>
              <a:tabLst>
                <a:tab pos="466090" algn="l"/>
                <a:tab pos="467359" algn="l"/>
              </a:tabLst>
            </a:pP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181A0E"/>
                </a:solidFill>
                <a:latin typeface="Arial"/>
                <a:cs typeface="Arial"/>
              </a:rPr>
              <a:t>start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ε-closure(q</a:t>
            </a:r>
            <a:r>
              <a:rPr sz="2400" spc="89" baseline="-32163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466725" marR="30480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66090" algn="l"/>
                <a:tab pos="467359" algn="l"/>
              </a:tabLst>
            </a:pPr>
            <a:r>
              <a:rPr sz="2400" spc="170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Dstates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accepting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 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set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containing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least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one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accepting 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state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5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733786"/>
            <a:ext cx="272653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 smtClean="0"/>
              <a:t>Al</a:t>
            </a:r>
            <a:r>
              <a:rPr sz="2800" spc="145" dirty="0" smtClean="0"/>
              <a:t>gorithm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914400" y="1676400"/>
            <a:ext cx="6102191" cy="443390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95"/>
              </a:spcBef>
            </a:pPr>
            <a:r>
              <a:rPr sz="2000" spc="140" dirty="0">
                <a:solidFill>
                  <a:srgbClr val="181A0E"/>
                </a:solidFill>
                <a:latin typeface="Arial"/>
                <a:cs typeface="Arial"/>
              </a:rPr>
              <a:t>Put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ε-closure(q</a:t>
            </a:r>
            <a:r>
              <a:rPr sz="2000" spc="89" baseline="-31531" dirty="0">
                <a:solidFill>
                  <a:srgbClr val="181A0E"/>
                </a:solidFill>
                <a:latin typeface="Arial"/>
                <a:cs typeface="Arial"/>
              </a:rPr>
              <a:t>0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81A0E"/>
                </a:solidFill>
                <a:latin typeface="Arial"/>
                <a:cs typeface="Arial"/>
              </a:rPr>
              <a:t>as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unmarked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80" dirty="0">
                <a:solidFill>
                  <a:srgbClr val="181A0E"/>
                </a:solidFill>
                <a:latin typeface="Arial"/>
                <a:cs typeface="Arial"/>
              </a:rPr>
              <a:t>Dstates</a:t>
            </a:r>
            <a:endParaRPr sz="2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While</a:t>
            </a:r>
            <a:r>
              <a:rPr sz="2000" b="1" spc="-38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there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unmarked</a:t>
            </a:r>
            <a:r>
              <a:rPr sz="2000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T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80" dirty="0">
                <a:solidFill>
                  <a:srgbClr val="181A0E"/>
                </a:solidFill>
                <a:latin typeface="Arial"/>
                <a:cs typeface="Arial"/>
              </a:rPr>
              <a:t>Dstates</a:t>
            </a:r>
            <a:r>
              <a:rPr sz="2000" i="1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do</a:t>
            </a:r>
            <a:endParaRPr sz="2000" dirty="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000"/>
              </a:spcBef>
            </a:pP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Mark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1A0E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985"/>
              </a:spcBef>
            </a:pP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For</a:t>
            </a:r>
            <a:r>
              <a:rPr sz="2000" b="1" spc="-39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input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oyagiKouzanFontT"/>
                <a:cs typeface="AoyagiKouzanFontT"/>
              </a:rPr>
              <a:t>∈</a:t>
            </a:r>
            <a:r>
              <a:rPr sz="2000" spc="-805" dirty="0">
                <a:solidFill>
                  <a:srgbClr val="181A0E"/>
                </a:solidFill>
                <a:latin typeface="AoyagiKouzanFontT"/>
                <a:cs typeface="AoyagiKouzanFontT"/>
              </a:rPr>
              <a:t> </a:t>
            </a:r>
            <a:r>
              <a:rPr sz="2400" spc="-545" dirty="0" smtClean="0">
                <a:solidFill>
                  <a:srgbClr val="181A0E"/>
                </a:solidFill>
                <a:latin typeface="Arial"/>
                <a:cs typeface="Arial"/>
              </a:rPr>
              <a:t>∑</a:t>
            </a:r>
            <a:r>
              <a:rPr lang="en-US" sz="2400" spc="-545" dirty="0" smtClean="0">
                <a:solidFill>
                  <a:srgbClr val="181A0E"/>
                </a:solidFill>
                <a:latin typeface="Arial"/>
                <a:cs typeface="Arial"/>
              </a:rPr>
              <a:t>        </a:t>
            </a:r>
            <a:r>
              <a:rPr sz="2400" spc="-470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do</a:t>
            </a:r>
            <a:endParaRPr sz="2000" dirty="0">
              <a:latin typeface="Verdana"/>
              <a:cs typeface="Verdana"/>
            </a:endParaRPr>
          </a:p>
          <a:p>
            <a:pPr marL="939165">
              <a:lnSpc>
                <a:spcPct val="100000"/>
              </a:lnSpc>
              <a:spcBef>
                <a:spcPts val="1005"/>
              </a:spcBef>
            </a:pPr>
            <a:r>
              <a:rPr sz="2000" spc="-40" dirty="0">
                <a:solidFill>
                  <a:srgbClr val="181A0E"/>
                </a:solidFill>
                <a:latin typeface="Arial"/>
                <a:cs typeface="Arial"/>
              </a:rPr>
              <a:t>U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000" spc="15" dirty="0">
                <a:solidFill>
                  <a:srgbClr val="181A0E"/>
                </a:solidFill>
                <a:latin typeface="Arial"/>
                <a:cs typeface="Arial"/>
              </a:rPr>
              <a:t>ε-closure(move(T,</a:t>
            </a:r>
            <a:r>
              <a:rPr sz="2000" spc="-42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181A0E"/>
                </a:solidFill>
                <a:latin typeface="Arial"/>
                <a:cs typeface="Arial"/>
              </a:rPr>
              <a:t>a))</a:t>
            </a:r>
            <a:endParaRPr sz="20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If </a:t>
            </a:r>
            <a:r>
              <a:rPr sz="2000" spc="-40" dirty="0">
                <a:solidFill>
                  <a:srgbClr val="181A0E"/>
                </a:solidFill>
                <a:latin typeface="Arial"/>
                <a:cs typeface="Arial"/>
              </a:rPr>
              <a:t>U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181A0E"/>
                </a:solidFill>
                <a:latin typeface="Arial"/>
                <a:cs typeface="Arial"/>
              </a:rPr>
              <a:t>not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80" dirty="0">
                <a:solidFill>
                  <a:srgbClr val="181A0E"/>
                </a:solidFill>
                <a:latin typeface="Arial"/>
                <a:cs typeface="Arial"/>
              </a:rPr>
              <a:t>Dstates</a:t>
            </a:r>
            <a:r>
              <a:rPr sz="2000"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then</a:t>
            </a:r>
            <a:endParaRPr sz="2000" dirty="0">
              <a:latin typeface="Verdana"/>
              <a:cs typeface="Verdana"/>
            </a:endParaRPr>
          </a:p>
          <a:p>
            <a:pPr marL="1396365">
              <a:lnSpc>
                <a:spcPct val="100000"/>
              </a:lnSpc>
              <a:spcBef>
                <a:spcPts val="1000"/>
              </a:spcBef>
            </a:pP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Add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81A0E"/>
                </a:solidFill>
                <a:latin typeface="Arial"/>
                <a:cs typeface="Arial"/>
              </a:rPr>
              <a:t>U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81A0E"/>
                </a:solidFill>
                <a:latin typeface="Arial"/>
                <a:cs typeface="Arial"/>
              </a:rPr>
              <a:t>as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unmarked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9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80" dirty="0">
                <a:solidFill>
                  <a:srgbClr val="181A0E"/>
                </a:solidFill>
                <a:latin typeface="Arial"/>
                <a:cs typeface="Arial"/>
              </a:rPr>
              <a:t>Dstates</a:t>
            </a:r>
            <a:endParaRPr sz="20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End if</a:t>
            </a:r>
            <a:endParaRPr sz="2000" dirty="0">
              <a:latin typeface="Verdana"/>
              <a:cs typeface="Verdana"/>
            </a:endParaRPr>
          </a:p>
          <a:p>
            <a:pPr marL="939165">
              <a:lnSpc>
                <a:spcPct val="100000"/>
              </a:lnSpc>
              <a:spcBef>
                <a:spcPts val="994"/>
              </a:spcBef>
            </a:pP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Dtran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[T, a]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spc="-54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81A0E"/>
                </a:solidFill>
                <a:latin typeface="Arial"/>
                <a:cs typeface="Arial"/>
              </a:rPr>
              <a:t>U</a:t>
            </a:r>
            <a:endParaRPr sz="2000" dirty="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End do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466" y="6299756"/>
            <a:ext cx="196453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End do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530" y="859574"/>
            <a:ext cx="8397658" cy="5157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418" y="44474"/>
            <a:ext cx="8346358" cy="6731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999" y="99649"/>
            <a:ext cx="8376733" cy="6614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466" y="629837"/>
            <a:ext cx="5164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0" dirty="0">
                <a:solidFill>
                  <a:srgbClr val="181A0E"/>
                </a:solidFill>
                <a:latin typeface="Arial"/>
                <a:cs typeface="Arial"/>
              </a:rPr>
              <a:t>Practice</a:t>
            </a:r>
            <a:r>
              <a:rPr sz="4400" spc="-36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4400" spc="125" dirty="0">
                <a:solidFill>
                  <a:srgbClr val="181A0E"/>
                </a:solidFill>
                <a:latin typeface="Arial"/>
                <a:cs typeface="Arial"/>
              </a:rPr>
              <a:t>Question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466" y="1969450"/>
            <a:ext cx="6384134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90" dirty="0">
                <a:solidFill>
                  <a:srgbClr val="181A0E"/>
                </a:solidFill>
                <a:latin typeface="Arial"/>
                <a:cs typeface="Arial"/>
              </a:rPr>
              <a:t>Q)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Arial"/>
                <a:cs typeface="Arial"/>
              </a:rPr>
              <a:t>Convert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181A0E"/>
                </a:solidFill>
                <a:latin typeface="Arial"/>
                <a:cs typeface="Arial"/>
              </a:rPr>
              <a:t>following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" dirty="0">
                <a:solidFill>
                  <a:srgbClr val="181A0E"/>
                </a:solidFill>
                <a:latin typeface="Arial"/>
                <a:cs typeface="Arial"/>
              </a:rPr>
              <a:t>NFA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70" dirty="0">
                <a:solidFill>
                  <a:srgbClr val="181A0E"/>
                </a:solidFill>
                <a:latin typeface="Arial"/>
                <a:cs typeface="Arial"/>
              </a:rPr>
              <a:t>DFA: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3466" y="2514600"/>
            <a:ext cx="6543268" cy="3441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466" y="629837"/>
            <a:ext cx="52411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0" dirty="0">
                <a:solidFill>
                  <a:srgbClr val="181A0E"/>
                </a:solidFill>
                <a:latin typeface="Arial"/>
                <a:cs typeface="Arial"/>
              </a:rPr>
              <a:t>Practice</a:t>
            </a:r>
            <a:r>
              <a:rPr sz="4400" spc="-36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4400" spc="125" dirty="0">
                <a:solidFill>
                  <a:srgbClr val="181A0E"/>
                </a:solidFill>
                <a:latin typeface="Arial"/>
                <a:cs typeface="Arial"/>
              </a:rPr>
              <a:t>Question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467" y="2275450"/>
            <a:ext cx="1354933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2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Ans: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667000"/>
            <a:ext cx="6883655" cy="2378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14423"/>
            <a:ext cx="5774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RE </a:t>
            </a:r>
            <a:r>
              <a:rPr spc="305" dirty="0"/>
              <a:t>to</a:t>
            </a:r>
            <a:r>
              <a:rPr spc="-735" dirty="0"/>
              <a:t> </a:t>
            </a:r>
            <a:r>
              <a:rPr spc="-30" dirty="0"/>
              <a:t>DFA </a:t>
            </a:r>
            <a:r>
              <a:rPr spc="90" dirty="0"/>
              <a:t>(directly)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45158"/>
            <a:ext cx="7924800" cy="40998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066">
              <a:lnSpc>
                <a:spcPct val="100000"/>
              </a:lnSpc>
              <a:spcBef>
                <a:spcPts val="590"/>
              </a:spcBef>
              <a:tabLst>
                <a:tab pos="440690" algn="l"/>
                <a:tab pos="441959" algn="l"/>
              </a:tabLst>
            </a:pPr>
            <a:r>
              <a:rPr sz="2400" u="heavy" spc="14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Important</a:t>
            </a:r>
            <a:r>
              <a:rPr sz="2400" u="heavy" spc="-19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4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States:</a:t>
            </a:r>
            <a:endParaRPr sz="2400" dirty="0">
              <a:latin typeface="Arial"/>
              <a:cs typeface="Arial"/>
            </a:endParaRPr>
          </a:p>
          <a:p>
            <a:pPr marL="971550" marR="5080" lvl="1" indent="-412115">
              <a:lnSpc>
                <a:spcPts val="3270"/>
              </a:lnSpc>
              <a:spcBef>
                <a:spcPts val="77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i="1" spc="145" dirty="0">
                <a:solidFill>
                  <a:srgbClr val="181A0E"/>
                </a:solidFill>
                <a:latin typeface="Arial"/>
                <a:cs typeface="Arial"/>
              </a:rPr>
              <a:t>“important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states” </a:t>
            </a:r>
            <a:r>
              <a:rPr sz="2400" i="1" spc="190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an </a:t>
            </a:r>
            <a:r>
              <a:rPr sz="2400" i="1" spc="10" dirty="0">
                <a:solidFill>
                  <a:srgbClr val="181A0E"/>
                </a:solidFill>
                <a:latin typeface="Arial"/>
                <a:cs typeface="Arial"/>
              </a:rPr>
              <a:t>NFA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are </a:t>
            </a:r>
            <a:r>
              <a:rPr sz="2400" i="1" spc="125" dirty="0">
                <a:solidFill>
                  <a:srgbClr val="181A0E"/>
                </a:solidFill>
                <a:latin typeface="Arial"/>
                <a:cs typeface="Arial"/>
              </a:rPr>
              <a:t>those  </a:t>
            </a:r>
            <a:r>
              <a:rPr sz="2400" i="1" spc="165" dirty="0">
                <a:solidFill>
                  <a:srgbClr val="181A0E"/>
                </a:solidFill>
                <a:latin typeface="Arial"/>
                <a:cs typeface="Arial"/>
              </a:rPr>
              <a:t>without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60" dirty="0">
                <a:solidFill>
                  <a:srgbClr val="181A0E"/>
                </a:solidFill>
                <a:latin typeface="Arial"/>
                <a:cs typeface="Arial"/>
              </a:rPr>
              <a:t>null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90" dirty="0">
                <a:solidFill>
                  <a:srgbClr val="181A0E"/>
                </a:solidFill>
                <a:latin typeface="Arial"/>
                <a:cs typeface="Arial"/>
              </a:rPr>
              <a:t>transition;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40" dirty="0">
                <a:solidFill>
                  <a:srgbClr val="181A0E"/>
                </a:solidFill>
                <a:latin typeface="Arial"/>
                <a:cs typeface="Arial"/>
              </a:rPr>
              <a:t>is,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400" i="1"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move({s},a) </a:t>
            </a:r>
            <a:r>
              <a:rPr sz="2400" i="1" spc="145" dirty="0">
                <a:solidFill>
                  <a:srgbClr val="181A0E"/>
                </a:solidFill>
                <a:latin typeface="Arial"/>
                <a:cs typeface="Arial"/>
              </a:rPr>
              <a:t>≠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-85" dirty="0">
                <a:solidFill>
                  <a:srgbClr val="181A0E"/>
                </a:solidFill>
                <a:latin typeface="Arial"/>
                <a:cs typeface="Arial"/>
              </a:rPr>
              <a:t>ø  </a:t>
            </a:r>
            <a:r>
              <a:rPr sz="2400" i="1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some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spc="-254" dirty="0">
                <a:solidFill>
                  <a:srgbClr val="181A0E"/>
                </a:solidFill>
                <a:latin typeface="Verdana"/>
                <a:cs typeface="Verdana"/>
              </a:rPr>
              <a:t>a</a:t>
            </a:r>
            <a:r>
              <a:rPr sz="2400" i="1" spc="-254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35" dirty="0">
                <a:solidFill>
                  <a:srgbClr val="181A0E"/>
                </a:solidFill>
                <a:latin typeface="Arial"/>
                <a:cs typeface="Arial"/>
              </a:rPr>
              <a:t>then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spc="-185" dirty="0">
                <a:solidFill>
                  <a:srgbClr val="181A0E"/>
                </a:solidFill>
                <a:latin typeface="Verdana"/>
                <a:cs typeface="Verdana"/>
              </a:rPr>
              <a:t>s</a:t>
            </a:r>
            <a:r>
              <a:rPr sz="2400" b="1" i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40" dirty="0">
                <a:solidFill>
                  <a:srgbClr val="181A0E"/>
                </a:solidFill>
                <a:latin typeface="Arial"/>
                <a:cs typeface="Arial"/>
              </a:rPr>
              <a:t>important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endParaRPr sz="2400" dirty="0">
              <a:latin typeface="Arial"/>
              <a:cs typeface="Arial"/>
            </a:endParaRPr>
          </a:p>
          <a:p>
            <a:pPr marL="971550" marR="1236345" lvl="1" indent="-412115">
              <a:lnSpc>
                <a:spcPts val="3270"/>
              </a:lnSpc>
              <a:spcBef>
                <a:spcPts val="705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optimal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machine,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sz="2400" i="1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are  </a:t>
            </a:r>
            <a:r>
              <a:rPr sz="2400" i="1" spc="140" dirty="0">
                <a:solidFill>
                  <a:srgbClr val="181A0E"/>
                </a:solidFill>
                <a:latin typeface="Arial"/>
                <a:cs typeface="Arial"/>
              </a:rPr>
              <a:t>important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endParaRPr sz="2400" dirty="0">
              <a:latin typeface="Arial"/>
              <a:cs typeface="Arial"/>
            </a:endParaRPr>
          </a:p>
          <a:p>
            <a:pPr marL="971550" marR="12700" lvl="1" indent="-412115">
              <a:lnSpc>
                <a:spcPts val="3270"/>
              </a:lnSpc>
              <a:spcBef>
                <a:spcPts val="700"/>
              </a:spcBef>
              <a:buChar char="–"/>
              <a:tabLst>
                <a:tab pos="971550" algn="l"/>
                <a:tab pos="972185" algn="l"/>
              </a:tabLst>
            </a:pPr>
            <a:r>
              <a:rPr sz="2400" i="1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0" dirty="0">
                <a:solidFill>
                  <a:srgbClr val="181A0E"/>
                </a:solidFill>
                <a:latin typeface="Arial"/>
                <a:cs typeface="Arial"/>
              </a:rPr>
              <a:t>subset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20" dirty="0">
                <a:solidFill>
                  <a:srgbClr val="181A0E"/>
                </a:solidFill>
                <a:latin typeface="Arial"/>
                <a:cs typeface="Arial"/>
              </a:rPr>
              <a:t>construction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4" dirty="0">
                <a:solidFill>
                  <a:srgbClr val="181A0E"/>
                </a:solidFill>
                <a:latin typeface="Arial"/>
                <a:cs typeface="Arial"/>
              </a:rPr>
              <a:t>algorithm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181A0E"/>
                </a:solidFill>
                <a:latin typeface="Arial"/>
                <a:cs typeface="Arial"/>
              </a:rPr>
              <a:t>uses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85" dirty="0">
                <a:solidFill>
                  <a:srgbClr val="181A0E"/>
                </a:solidFill>
                <a:latin typeface="Arial"/>
                <a:cs typeface="Arial"/>
              </a:rPr>
              <a:t>only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400" i="1" spc="140" dirty="0">
                <a:solidFill>
                  <a:srgbClr val="181A0E"/>
                </a:solidFill>
                <a:latin typeface="Arial"/>
                <a:cs typeface="Arial"/>
              </a:rPr>
              <a:t>important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when</a:t>
            </a:r>
            <a:r>
              <a:rPr sz="24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4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i="1" spc="110" dirty="0">
                <a:solidFill>
                  <a:srgbClr val="181A0E"/>
                </a:solidFill>
                <a:latin typeface="Arial"/>
                <a:cs typeface="Arial"/>
              </a:rPr>
              <a:t>determines</a:t>
            </a:r>
            <a:endParaRPr sz="2400" dirty="0">
              <a:latin typeface="Arial"/>
              <a:cs typeface="Arial"/>
            </a:endParaRPr>
          </a:p>
          <a:p>
            <a:pPr marL="971550">
              <a:lnSpc>
                <a:spcPts val="3200"/>
              </a:lnSpc>
            </a:pPr>
            <a:r>
              <a:rPr sz="2400" b="1" i="1" dirty="0">
                <a:solidFill>
                  <a:srgbClr val="181A0E"/>
                </a:solidFill>
                <a:latin typeface="Arial"/>
                <a:cs typeface="Arial"/>
              </a:rPr>
              <a:t>ε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-closure(move(T,a))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82290"/>
            <a:ext cx="3183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RE </a:t>
            </a:r>
            <a:r>
              <a:rPr spc="305" dirty="0"/>
              <a:t>to</a:t>
            </a:r>
            <a:r>
              <a:rPr spc="-515" dirty="0"/>
              <a:t> </a:t>
            </a:r>
            <a:r>
              <a:rPr spc="-30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535059"/>
            <a:ext cx="8458200" cy="486671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066">
              <a:lnSpc>
                <a:spcPct val="100000"/>
              </a:lnSpc>
              <a:spcBef>
                <a:spcPts val="1090"/>
              </a:spcBef>
              <a:tabLst>
                <a:tab pos="440690" algn="l"/>
                <a:tab pos="441959" algn="l"/>
              </a:tabLst>
            </a:pPr>
            <a:r>
              <a:rPr sz="2800" u="heavy" spc="13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Augmented </a:t>
            </a:r>
            <a:r>
              <a:rPr sz="2800" u="heavy" spc="3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Regular</a:t>
            </a:r>
            <a:r>
              <a:rPr sz="2800" u="heavy" spc="-51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3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Expression:</a:t>
            </a:r>
            <a:endParaRPr sz="2800" dirty="0">
              <a:latin typeface="Arial"/>
              <a:cs typeface="Arial"/>
            </a:endParaRPr>
          </a:p>
          <a:p>
            <a:pPr marL="441325" marR="197485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40690" algn="l"/>
                <a:tab pos="441959" algn="l"/>
              </a:tabLst>
            </a:pP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800" spc="35" dirty="0">
                <a:solidFill>
                  <a:srgbClr val="181A0E"/>
                </a:solidFill>
                <a:latin typeface="Arial"/>
                <a:cs typeface="Arial"/>
              </a:rPr>
              <a:t>ε-NFA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created </a:t>
            </a:r>
            <a:r>
              <a:rPr sz="2800" spc="180" dirty="0">
                <a:solidFill>
                  <a:srgbClr val="181A0E"/>
                </a:solidFill>
                <a:latin typeface="Arial"/>
                <a:cs typeface="Arial"/>
              </a:rPr>
              <a:t>from </a:t>
            </a:r>
            <a:r>
              <a:rPr sz="2800" spc="-95" dirty="0">
                <a:solidFill>
                  <a:srgbClr val="181A0E"/>
                </a:solidFill>
                <a:latin typeface="Arial"/>
                <a:cs typeface="Arial"/>
              </a:rPr>
              <a:t>RE </a:t>
            </a:r>
            <a:r>
              <a:rPr sz="2800" spc="30" dirty="0">
                <a:solidFill>
                  <a:srgbClr val="181A0E"/>
                </a:solidFill>
                <a:latin typeface="Arial"/>
                <a:cs typeface="Arial"/>
              </a:rPr>
              <a:t>has </a:t>
            </a: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exactly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one 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accepting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181A0E"/>
                </a:solidFill>
                <a:latin typeface="Arial"/>
                <a:cs typeface="Arial"/>
              </a:rPr>
              <a:t>does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81A0E"/>
                </a:solidFill>
                <a:latin typeface="Arial"/>
                <a:cs typeface="Arial"/>
              </a:rPr>
              <a:t>not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81A0E"/>
                </a:solidFill>
                <a:latin typeface="Arial"/>
                <a:cs typeface="Arial"/>
              </a:rPr>
              <a:t>have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181A0E"/>
                </a:solidFill>
                <a:latin typeface="Arial"/>
                <a:cs typeface="Arial"/>
              </a:rPr>
              <a:t>any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 smtClean="0">
                <a:solidFill>
                  <a:srgbClr val="181A0E"/>
                </a:solidFill>
                <a:latin typeface="Arial"/>
                <a:cs typeface="Arial"/>
              </a:rPr>
              <a:t>transition</a:t>
            </a:r>
            <a:r>
              <a:rPr lang="en-US" sz="2800" spc="114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-90" dirty="0" smtClean="0">
                <a:solidFill>
                  <a:srgbClr val="181A0E"/>
                </a:solidFill>
                <a:latin typeface="Arial"/>
                <a:cs typeface="Arial"/>
              </a:rPr>
              <a:t>i.e</a:t>
            </a:r>
            <a:r>
              <a:rPr sz="2800" spc="-90" dirty="0">
                <a:solidFill>
                  <a:srgbClr val="181A0E"/>
                </a:solidFill>
                <a:latin typeface="Arial"/>
                <a:cs typeface="Arial"/>
              </a:rPr>
              <a:t>.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181A0E"/>
                </a:solidFill>
                <a:latin typeface="Arial"/>
                <a:cs typeface="Arial"/>
              </a:rPr>
              <a:t>not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81A0E"/>
                </a:solidFill>
                <a:latin typeface="Arial"/>
                <a:cs typeface="Arial"/>
              </a:rPr>
              <a:t>important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endParaRPr sz="2800" dirty="0">
              <a:latin typeface="Arial"/>
              <a:cs typeface="Arial"/>
            </a:endParaRPr>
          </a:p>
          <a:p>
            <a:pPr marL="441325" marR="35560" indent="-429259">
              <a:lnSpc>
                <a:spcPts val="3270"/>
              </a:lnSpc>
              <a:spcBef>
                <a:spcPts val="1275"/>
              </a:spcBef>
              <a:buChar char="■"/>
              <a:tabLst>
                <a:tab pos="440690" algn="l"/>
                <a:tab pos="441959" algn="l"/>
              </a:tabLst>
            </a:pPr>
            <a:r>
              <a:rPr sz="2800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8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181A0E"/>
                </a:solidFill>
                <a:latin typeface="Arial"/>
                <a:cs typeface="Arial"/>
              </a:rPr>
              <a:t>introduce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“augmented</a:t>
            </a:r>
            <a:r>
              <a:rPr sz="28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81A0E"/>
                </a:solidFill>
                <a:latin typeface="Arial"/>
                <a:cs typeface="Arial"/>
              </a:rPr>
              <a:t>character”</a:t>
            </a:r>
            <a:r>
              <a:rPr sz="2800" spc="-2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81A0E"/>
                </a:solidFill>
                <a:latin typeface="Verdana"/>
                <a:cs typeface="Verdana"/>
              </a:rPr>
              <a:t>#</a:t>
            </a:r>
            <a:r>
              <a:rPr sz="2800" b="1" spc="-60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800"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800" spc="100" dirty="0">
                <a:solidFill>
                  <a:srgbClr val="181A0E"/>
                </a:solidFill>
                <a:latin typeface="Arial"/>
                <a:cs typeface="Arial"/>
              </a:rPr>
              <a:t>accepting</a:t>
            </a:r>
            <a:r>
              <a:rPr sz="28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181A0E"/>
                </a:solidFill>
                <a:latin typeface="Arial"/>
                <a:cs typeface="Arial"/>
              </a:rPr>
              <a:t>make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181A0E"/>
                </a:solidFill>
                <a:latin typeface="Arial"/>
                <a:cs typeface="Arial"/>
              </a:rPr>
              <a:t>important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endParaRPr sz="2800" dirty="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0"/>
              </a:spcBef>
              <a:buChar char="■"/>
              <a:tabLst>
                <a:tab pos="440690" algn="l"/>
                <a:tab pos="441959" algn="l"/>
              </a:tabLst>
            </a:pPr>
            <a:r>
              <a:rPr sz="2800" spc="8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81A0E"/>
                </a:solidFill>
                <a:latin typeface="Verdana"/>
                <a:cs typeface="Verdana"/>
              </a:rPr>
              <a:t>(r)# </a:t>
            </a:r>
            <a:r>
              <a:rPr sz="28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181A0E"/>
                </a:solidFill>
                <a:latin typeface="Arial"/>
                <a:cs typeface="Arial"/>
              </a:rPr>
              <a:t>called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181A0E"/>
                </a:solidFill>
                <a:latin typeface="Arial"/>
                <a:cs typeface="Arial"/>
              </a:rPr>
              <a:t>augmented 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181A0E"/>
                </a:solidFill>
                <a:latin typeface="Arial"/>
                <a:cs typeface="Arial"/>
              </a:rPr>
              <a:t>original</a:t>
            </a:r>
            <a:r>
              <a:rPr sz="28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r>
              <a:rPr sz="28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81A0E"/>
                </a:solidFill>
                <a:latin typeface="Verdana"/>
                <a:cs typeface="Verdana"/>
              </a:rPr>
              <a:t>r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463" y="65592"/>
            <a:ext cx="8172450" cy="64350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740"/>
              </a:spcBef>
            </a:pPr>
            <a:r>
              <a:rPr sz="2900" u="heavy" spc="6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Procedure:</a:t>
            </a:r>
            <a:endParaRPr sz="2900" dirty="0">
              <a:latin typeface="Arial"/>
              <a:cs typeface="Arial"/>
            </a:endParaRPr>
          </a:p>
          <a:p>
            <a:pPr marL="725170" marR="1908810" indent="-584835">
              <a:lnSpc>
                <a:spcPts val="2920"/>
              </a:lnSpc>
              <a:spcBef>
                <a:spcPts val="1210"/>
              </a:spcBef>
              <a:buAutoNum type="arabicPeriod"/>
              <a:tabLst>
                <a:tab pos="725170" algn="l"/>
                <a:tab pos="725805" algn="l"/>
              </a:tabLst>
            </a:pPr>
            <a:r>
              <a:rPr spc="140" dirty="0">
                <a:solidFill>
                  <a:srgbClr val="181A0E"/>
                </a:solidFill>
                <a:latin typeface="Arial"/>
                <a:cs typeface="Arial"/>
              </a:rPr>
              <a:t>Augment </a:t>
            </a:r>
            <a:r>
              <a:rPr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pc="75" dirty="0">
                <a:solidFill>
                  <a:srgbClr val="181A0E"/>
                </a:solidFill>
                <a:latin typeface="Arial"/>
                <a:cs typeface="Arial"/>
              </a:rPr>
              <a:t>given regular </a:t>
            </a:r>
            <a:r>
              <a:rPr spc="70" dirty="0">
                <a:solidFill>
                  <a:srgbClr val="181A0E"/>
                </a:solidFill>
                <a:latin typeface="Arial"/>
                <a:cs typeface="Arial"/>
              </a:rPr>
              <a:t>expression by  </a:t>
            </a:r>
            <a:r>
              <a:rPr spc="100" dirty="0">
                <a:solidFill>
                  <a:srgbClr val="181A0E"/>
                </a:solidFill>
                <a:latin typeface="Arial"/>
                <a:cs typeface="Arial"/>
              </a:rPr>
              <a:t>concatenating</a:t>
            </a:r>
            <a:r>
              <a:rPr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80" dirty="0">
                <a:solidFill>
                  <a:srgbClr val="181A0E"/>
                </a:solidFill>
                <a:latin typeface="Arial"/>
                <a:cs typeface="Arial"/>
              </a:rPr>
              <a:t>it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6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60" dirty="0">
                <a:solidFill>
                  <a:srgbClr val="181A0E"/>
                </a:solidFill>
                <a:latin typeface="Arial"/>
                <a:cs typeface="Arial"/>
              </a:rPr>
              <a:t>special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35" dirty="0">
                <a:solidFill>
                  <a:srgbClr val="181A0E"/>
                </a:solidFill>
                <a:latin typeface="Arial"/>
                <a:cs typeface="Arial"/>
              </a:rPr>
              <a:t>#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181A0E"/>
                </a:solidFill>
                <a:latin typeface="Arial"/>
                <a:cs typeface="Arial"/>
              </a:rPr>
              <a:t>i.e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45" dirty="0">
                <a:solidFill>
                  <a:srgbClr val="181A0E"/>
                </a:solidFill>
                <a:latin typeface="Arial"/>
                <a:cs typeface="Arial"/>
              </a:rPr>
              <a:t>r</a:t>
            </a:r>
            <a:r>
              <a:rPr spc="-21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(r)#</a:t>
            </a:r>
            <a:endParaRPr dirty="0">
              <a:latin typeface="Arial"/>
              <a:cs typeface="Arial"/>
            </a:endParaRPr>
          </a:p>
          <a:p>
            <a:pPr marL="725170" marR="1727200" indent="-634365">
              <a:lnSpc>
                <a:spcPts val="2920"/>
              </a:lnSpc>
              <a:spcBef>
                <a:spcPts val="1205"/>
              </a:spcBef>
              <a:buAutoNum type="arabicPeriod"/>
              <a:tabLst>
                <a:tab pos="725170" algn="l"/>
                <a:tab pos="725805" algn="l"/>
              </a:tabLst>
            </a:pPr>
            <a:r>
              <a:rPr spc="65" dirty="0">
                <a:solidFill>
                  <a:srgbClr val="181A0E"/>
                </a:solidFill>
                <a:latin typeface="Arial"/>
                <a:cs typeface="Arial"/>
              </a:rPr>
              <a:t>Create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90" dirty="0">
                <a:solidFill>
                  <a:srgbClr val="181A0E"/>
                </a:solidFill>
                <a:latin typeface="Arial"/>
                <a:cs typeface="Arial"/>
              </a:rPr>
              <a:t>syntax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40" dirty="0">
                <a:solidFill>
                  <a:srgbClr val="181A0E"/>
                </a:solidFill>
                <a:latin typeface="Arial"/>
                <a:cs typeface="Arial"/>
              </a:rPr>
              <a:t>tree</a:t>
            </a:r>
            <a:r>
              <a:rPr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20" dirty="0">
                <a:solidFill>
                  <a:srgbClr val="181A0E"/>
                </a:solidFill>
                <a:latin typeface="Arial"/>
                <a:cs typeface="Arial"/>
              </a:rPr>
              <a:t>this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05" dirty="0">
                <a:solidFill>
                  <a:srgbClr val="181A0E"/>
                </a:solidFill>
                <a:latin typeface="Arial"/>
                <a:cs typeface="Arial"/>
              </a:rPr>
              <a:t>augmented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75" dirty="0">
                <a:solidFill>
                  <a:srgbClr val="181A0E"/>
                </a:solidFill>
                <a:latin typeface="Arial"/>
                <a:cs typeface="Arial"/>
              </a:rPr>
              <a:t>regular  </a:t>
            </a:r>
            <a:r>
              <a:rPr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endParaRPr dirty="0">
              <a:latin typeface="Arial"/>
              <a:cs typeface="Arial"/>
            </a:endParaRPr>
          </a:p>
          <a:p>
            <a:pPr marL="1125220" marR="1744980" lvl="1" indent="-337185">
              <a:lnSpc>
                <a:spcPts val="2920"/>
              </a:lnSpc>
              <a:spcBef>
                <a:spcPts val="705"/>
              </a:spcBef>
              <a:buSzPct val="101724"/>
              <a:buChar char="▪"/>
              <a:tabLst>
                <a:tab pos="1125220" algn="l"/>
                <a:tab pos="1125855" algn="l"/>
              </a:tabLst>
            </a:pPr>
            <a:r>
              <a:rPr i="1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20" dirty="0">
                <a:solidFill>
                  <a:srgbClr val="181A0E"/>
                </a:solidFill>
                <a:latin typeface="Arial"/>
                <a:cs typeface="Arial"/>
              </a:rPr>
              <a:t>this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90" dirty="0">
                <a:solidFill>
                  <a:srgbClr val="181A0E"/>
                </a:solidFill>
                <a:latin typeface="Arial"/>
                <a:cs typeface="Arial"/>
              </a:rPr>
              <a:t>syntax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75" dirty="0">
                <a:solidFill>
                  <a:srgbClr val="181A0E"/>
                </a:solidFill>
                <a:latin typeface="Arial"/>
                <a:cs typeface="Arial"/>
              </a:rPr>
              <a:t>tree,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85" dirty="0">
                <a:solidFill>
                  <a:srgbClr val="181A0E"/>
                </a:solidFill>
                <a:latin typeface="Arial"/>
                <a:cs typeface="Arial"/>
              </a:rPr>
              <a:t>symbols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25" dirty="0">
                <a:solidFill>
                  <a:srgbClr val="181A0E"/>
                </a:solidFill>
                <a:latin typeface="Arial"/>
                <a:cs typeface="Arial"/>
              </a:rPr>
              <a:t>(plus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35" dirty="0">
                <a:solidFill>
                  <a:srgbClr val="181A0E"/>
                </a:solidFill>
                <a:latin typeface="Arial"/>
                <a:cs typeface="Arial"/>
              </a:rPr>
              <a:t>#  </a:t>
            </a:r>
            <a:r>
              <a:rPr i="1"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50" dirty="0">
                <a:solidFill>
                  <a:srgbClr val="181A0E"/>
                </a:solidFill>
                <a:latin typeface="Arial"/>
                <a:cs typeface="Arial"/>
              </a:rPr>
              <a:t>empty</a:t>
            </a:r>
            <a:r>
              <a:rPr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80" dirty="0">
                <a:solidFill>
                  <a:srgbClr val="181A0E"/>
                </a:solidFill>
                <a:latin typeface="Arial"/>
                <a:cs typeface="Arial"/>
              </a:rPr>
              <a:t>string)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05" dirty="0">
                <a:solidFill>
                  <a:srgbClr val="181A0E"/>
                </a:solidFill>
                <a:latin typeface="Arial"/>
                <a:cs typeface="Arial"/>
              </a:rPr>
              <a:t>augmented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75" dirty="0">
                <a:solidFill>
                  <a:srgbClr val="181A0E"/>
                </a:solidFill>
                <a:latin typeface="Arial"/>
                <a:cs typeface="Arial"/>
              </a:rPr>
              <a:t>regular  </a:t>
            </a:r>
            <a:r>
              <a:rPr i="1" spc="70" dirty="0">
                <a:solidFill>
                  <a:srgbClr val="181A0E"/>
                </a:solidFill>
                <a:latin typeface="Arial"/>
                <a:cs typeface="Arial"/>
              </a:rPr>
              <a:t>expression </a:t>
            </a:r>
            <a:r>
              <a:rPr i="1" spc="90" dirty="0">
                <a:solidFill>
                  <a:srgbClr val="181A0E"/>
                </a:solidFill>
                <a:latin typeface="Arial"/>
                <a:cs typeface="Arial"/>
              </a:rPr>
              <a:t>will </a:t>
            </a:r>
            <a:r>
              <a:rPr i="1" spc="95" dirty="0">
                <a:solidFill>
                  <a:srgbClr val="181A0E"/>
                </a:solidFill>
                <a:latin typeface="Arial"/>
                <a:cs typeface="Arial"/>
              </a:rPr>
              <a:t>be </a:t>
            </a:r>
            <a:r>
              <a:rPr i="1" spc="100" dirty="0">
                <a:solidFill>
                  <a:srgbClr val="181A0E"/>
                </a:solidFill>
                <a:latin typeface="Arial"/>
                <a:cs typeface="Arial"/>
              </a:rPr>
              <a:t>on </a:t>
            </a:r>
            <a:r>
              <a:rPr i="1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i="1" spc="5" dirty="0">
                <a:solidFill>
                  <a:srgbClr val="181A0E"/>
                </a:solidFill>
                <a:latin typeface="Arial"/>
                <a:cs typeface="Arial"/>
              </a:rPr>
              <a:t>leaves, </a:t>
            </a:r>
            <a:r>
              <a:rPr i="1" spc="60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i="1" spc="20" dirty="0">
                <a:solidFill>
                  <a:srgbClr val="181A0E"/>
                </a:solidFill>
                <a:latin typeface="Arial"/>
                <a:cs typeface="Arial"/>
              </a:rPr>
              <a:t>all </a:t>
            </a:r>
            <a:r>
              <a:rPr i="1" spc="85" dirty="0">
                <a:solidFill>
                  <a:srgbClr val="181A0E"/>
                </a:solidFill>
                <a:latin typeface="Arial"/>
                <a:cs typeface="Arial"/>
              </a:rPr>
              <a:t>inner  nodes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90" dirty="0">
                <a:solidFill>
                  <a:srgbClr val="181A0E"/>
                </a:solidFill>
                <a:latin typeface="Arial"/>
                <a:cs typeface="Arial"/>
              </a:rPr>
              <a:t>will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95" dirty="0">
                <a:solidFill>
                  <a:srgbClr val="181A0E"/>
                </a:solidFill>
                <a:latin typeface="Arial"/>
                <a:cs typeface="Arial"/>
              </a:rPr>
              <a:t>be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00" dirty="0">
                <a:solidFill>
                  <a:srgbClr val="181A0E"/>
                </a:solidFill>
                <a:latin typeface="Arial"/>
                <a:cs typeface="Arial"/>
              </a:rPr>
              <a:t>operators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60" dirty="0">
                <a:solidFill>
                  <a:srgbClr val="181A0E"/>
                </a:solidFill>
                <a:latin typeface="Arial"/>
                <a:cs typeface="Arial"/>
              </a:rPr>
              <a:t>that</a:t>
            </a:r>
            <a:r>
              <a:rPr i="1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105" dirty="0">
                <a:solidFill>
                  <a:srgbClr val="181A0E"/>
                </a:solidFill>
                <a:latin typeface="Arial"/>
                <a:cs typeface="Arial"/>
              </a:rPr>
              <a:t>augmented  </a:t>
            </a:r>
            <a:r>
              <a:rPr i="1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i="1" spc="45" dirty="0">
                <a:solidFill>
                  <a:srgbClr val="181A0E"/>
                </a:solidFill>
                <a:latin typeface="Arial"/>
                <a:cs typeface="Arial"/>
              </a:rPr>
              <a:t>expression.</a:t>
            </a:r>
            <a:endParaRPr dirty="0">
              <a:latin typeface="Arial"/>
              <a:cs typeface="Arial"/>
            </a:endParaRPr>
          </a:p>
          <a:p>
            <a:pPr marL="725170" marR="3021965" indent="-649605">
              <a:lnSpc>
                <a:spcPts val="2920"/>
              </a:lnSpc>
              <a:spcBef>
                <a:spcPts val="1220"/>
              </a:spcBef>
              <a:buAutoNum type="arabicPeriod"/>
              <a:tabLst>
                <a:tab pos="725170" algn="l"/>
                <a:tab pos="725805" algn="l"/>
              </a:tabLst>
            </a:pPr>
            <a:r>
              <a:rPr spc="80" dirty="0">
                <a:solidFill>
                  <a:srgbClr val="181A0E"/>
                </a:solidFill>
                <a:latin typeface="Arial"/>
                <a:cs typeface="Arial"/>
              </a:rPr>
              <a:t>Then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80" dirty="0">
                <a:solidFill>
                  <a:srgbClr val="181A0E"/>
                </a:solidFill>
                <a:latin typeface="Arial"/>
                <a:cs typeface="Arial"/>
              </a:rPr>
              <a:t>alphabet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25" dirty="0">
                <a:solidFill>
                  <a:srgbClr val="181A0E"/>
                </a:solidFill>
                <a:latin typeface="Arial"/>
                <a:cs typeface="Arial"/>
              </a:rPr>
              <a:t>(plus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181A0E"/>
                </a:solidFill>
                <a:latin typeface="Arial"/>
                <a:cs typeface="Arial"/>
              </a:rPr>
              <a:t>#)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90" dirty="0">
                <a:solidFill>
                  <a:srgbClr val="181A0E"/>
                </a:solidFill>
                <a:latin typeface="Arial"/>
                <a:cs typeface="Arial"/>
              </a:rPr>
              <a:t>will</a:t>
            </a:r>
            <a:r>
              <a:rPr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95" dirty="0">
                <a:solidFill>
                  <a:srgbClr val="181A0E"/>
                </a:solidFill>
                <a:latin typeface="Arial"/>
                <a:cs typeface="Arial"/>
              </a:rPr>
              <a:t>be  </a:t>
            </a:r>
            <a:r>
              <a:rPr spc="105" dirty="0">
                <a:solidFill>
                  <a:srgbClr val="181A0E"/>
                </a:solidFill>
                <a:latin typeface="Arial"/>
                <a:cs typeface="Arial"/>
              </a:rPr>
              <a:t>numbered </a:t>
            </a:r>
            <a:r>
              <a:rPr spc="80" dirty="0">
                <a:solidFill>
                  <a:srgbClr val="181A0E"/>
                </a:solidFill>
                <a:latin typeface="Arial"/>
                <a:cs typeface="Arial"/>
              </a:rPr>
              <a:t>(position</a:t>
            </a:r>
            <a:r>
              <a:rPr spc="-4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70" dirty="0">
                <a:solidFill>
                  <a:srgbClr val="181A0E"/>
                </a:solidFill>
                <a:latin typeface="Arial"/>
                <a:cs typeface="Arial"/>
              </a:rPr>
              <a:t>numbers)</a:t>
            </a:r>
            <a:endParaRPr dirty="0">
              <a:latin typeface="Arial"/>
              <a:cs typeface="Arial"/>
            </a:endParaRPr>
          </a:p>
          <a:p>
            <a:pPr marL="725170" marR="1840864" indent="-652780">
              <a:lnSpc>
                <a:spcPts val="2920"/>
              </a:lnSpc>
              <a:spcBef>
                <a:spcPts val="1205"/>
              </a:spcBef>
              <a:buAutoNum type="arabicPeriod"/>
              <a:tabLst>
                <a:tab pos="725170" algn="l"/>
                <a:tab pos="725805" algn="l"/>
              </a:tabLst>
            </a:pPr>
            <a:r>
              <a:rPr spc="30" dirty="0">
                <a:solidFill>
                  <a:srgbClr val="181A0E"/>
                </a:solidFill>
                <a:latin typeface="Arial"/>
                <a:cs typeface="Arial"/>
              </a:rPr>
              <a:t>Traverse</a:t>
            </a:r>
            <a:r>
              <a:rPr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40" dirty="0">
                <a:solidFill>
                  <a:srgbClr val="181A0E"/>
                </a:solidFill>
                <a:latin typeface="Arial"/>
                <a:cs typeface="Arial"/>
              </a:rPr>
              <a:t>tree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35" dirty="0">
                <a:solidFill>
                  <a:srgbClr val="181A0E"/>
                </a:solidFill>
                <a:latin typeface="Arial"/>
                <a:cs typeface="Arial"/>
              </a:rPr>
              <a:t>construct</a:t>
            </a:r>
            <a:r>
              <a:rPr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25" dirty="0">
                <a:solidFill>
                  <a:srgbClr val="181A0E"/>
                </a:solidFill>
                <a:latin typeface="Arial"/>
                <a:cs typeface="Arial"/>
              </a:rPr>
              <a:t>functions</a:t>
            </a:r>
            <a:r>
              <a:rPr spc="-2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181A0E"/>
                </a:solidFill>
                <a:latin typeface="Verdana"/>
                <a:cs typeface="Verdana"/>
              </a:rPr>
              <a:t>nullable</a:t>
            </a: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,  </a:t>
            </a:r>
            <a:r>
              <a:rPr b="1" i="1" dirty="0">
                <a:solidFill>
                  <a:srgbClr val="181A0E"/>
                </a:solidFill>
                <a:latin typeface="Verdana"/>
                <a:cs typeface="Verdana"/>
              </a:rPr>
              <a:t>ﬁrstpos</a:t>
            </a:r>
            <a:r>
              <a:rPr dirty="0">
                <a:solidFill>
                  <a:srgbClr val="181A0E"/>
                </a:solidFill>
                <a:latin typeface="Arial"/>
                <a:cs typeface="Arial"/>
              </a:rPr>
              <a:t>, </a:t>
            </a:r>
            <a:r>
              <a:rPr b="1" i="1" dirty="0">
                <a:solidFill>
                  <a:srgbClr val="181A0E"/>
                </a:solidFill>
                <a:latin typeface="Verdana"/>
                <a:cs typeface="Verdana"/>
              </a:rPr>
              <a:t>lastpos</a:t>
            </a:r>
            <a:r>
              <a:rPr spc="-215" dirty="0">
                <a:solidFill>
                  <a:srgbClr val="181A0E"/>
                </a:solidFill>
                <a:latin typeface="Arial"/>
                <a:cs typeface="Arial"/>
              </a:rPr>
              <a:t>, </a:t>
            </a:r>
            <a:r>
              <a:rPr spc="6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pc="-1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181A0E"/>
                </a:solidFill>
                <a:latin typeface="Verdana"/>
                <a:cs typeface="Verdana"/>
              </a:rPr>
              <a:t>followpos</a:t>
            </a:r>
            <a:endParaRPr dirty="0">
              <a:latin typeface="Verdana"/>
              <a:cs typeface="Verdana"/>
            </a:endParaRPr>
          </a:p>
          <a:p>
            <a:pPr marL="725170" indent="-65468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725170" algn="l"/>
                <a:tab pos="725805" algn="l"/>
              </a:tabLst>
            </a:pPr>
            <a:r>
              <a:rPr spc="35" dirty="0">
                <a:solidFill>
                  <a:srgbClr val="181A0E"/>
                </a:solidFill>
                <a:latin typeface="Arial"/>
                <a:cs typeface="Arial"/>
              </a:rPr>
              <a:t>Finally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35" dirty="0">
                <a:solidFill>
                  <a:srgbClr val="181A0E"/>
                </a:solidFill>
                <a:latin typeface="Arial"/>
                <a:cs typeface="Arial"/>
              </a:rPr>
              <a:t>construct</a:t>
            </a:r>
            <a:r>
              <a:rPr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80" dirty="0">
                <a:solidFill>
                  <a:srgbClr val="181A0E"/>
                </a:solidFill>
                <a:latin typeface="Arial"/>
                <a:cs typeface="Arial"/>
              </a:rPr>
              <a:t>from</a:t>
            </a:r>
            <a:r>
              <a:rPr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pc="-204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b="1" i="1" dirty="0" err="1" smtClean="0">
                <a:solidFill>
                  <a:srgbClr val="181A0E"/>
                </a:solidFill>
                <a:latin typeface="Verdana"/>
                <a:cs typeface="Verdana"/>
              </a:rPr>
              <a:t>followpos</a:t>
            </a:r>
            <a:endParaRPr sz="2700" baseline="-30864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Tokens,</a:t>
            </a:r>
            <a:r>
              <a:rPr spc="-295" dirty="0"/>
              <a:t> </a:t>
            </a:r>
            <a:r>
              <a:rPr spc="165" dirty="0"/>
              <a:t>Patterns</a:t>
            </a:r>
            <a:r>
              <a:rPr spc="-295" dirty="0"/>
              <a:t> </a:t>
            </a:r>
            <a:r>
              <a:rPr spc="90" dirty="0"/>
              <a:t>and</a:t>
            </a:r>
            <a:r>
              <a:rPr spc="-295" dirty="0"/>
              <a:t> </a:t>
            </a:r>
            <a:r>
              <a:rPr spc="95" dirty="0"/>
              <a:t>Lexemes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676400"/>
            <a:ext cx="7391400" cy="40216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0055" marR="5080" indent="-427990">
              <a:lnSpc>
                <a:spcPts val="3270"/>
              </a:lnSpc>
              <a:spcBef>
                <a:spcPts val="380"/>
              </a:spcBef>
              <a:buChar char="–"/>
              <a:tabLst>
                <a:tab pos="440055" algn="l"/>
                <a:tab pos="440690" algn="l"/>
              </a:tabLst>
            </a:pPr>
            <a:r>
              <a:rPr sz="2900" i="1" spc="130" dirty="0">
                <a:solidFill>
                  <a:srgbClr val="181A0E"/>
                </a:solidFill>
                <a:latin typeface="Arial"/>
                <a:cs typeface="Arial"/>
              </a:rPr>
              <a:t>When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00" dirty="0">
                <a:solidFill>
                  <a:srgbClr val="181A0E"/>
                </a:solidFill>
                <a:latin typeface="Arial"/>
                <a:cs typeface="Arial"/>
              </a:rPr>
              <a:t>representing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10" dirty="0">
                <a:solidFill>
                  <a:srgbClr val="181A0E"/>
                </a:solidFill>
                <a:latin typeface="Arial"/>
                <a:cs typeface="Arial"/>
              </a:rPr>
              <a:t>program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00" dirty="0">
                <a:solidFill>
                  <a:srgbClr val="181A0E"/>
                </a:solidFill>
                <a:latin typeface="Arial"/>
                <a:cs typeface="Arial"/>
              </a:rPr>
              <a:t>broken  </a:t>
            </a:r>
            <a:r>
              <a:rPr sz="2900" i="1" spc="120" dirty="0">
                <a:solidFill>
                  <a:srgbClr val="181A0E"/>
                </a:solidFill>
                <a:latin typeface="Arial"/>
                <a:cs typeface="Arial"/>
              </a:rPr>
              <a:t>into </a:t>
            </a:r>
            <a:r>
              <a:rPr sz="2900" i="1" spc="75" dirty="0">
                <a:solidFill>
                  <a:srgbClr val="181A0E"/>
                </a:solidFill>
                <a:latin typeface="Arial"/>
                <a:cs typeface="Arial"/>
              </a:rPr>
              <a:t>sequence </a:t>
            </a:r>
            <a:r>
              <a:rPr sz="2900" i="1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900" i="1" spc="65" dirty="0">
                <a:solidFill>
                  <a:srgbClr val="181A0E"/>
                </a:solidFill>
                <a:latin typeface="Arial"/>
                <a:cs typeface="Arial"/>
              </a:rPr>
              <a:t>substrings, </a:t>
            </a:r>
            <a:r>
              <a:rPr sz="2900" i="1" spc="75" dirty="0">
                <a:solidFill>
                  <a:srgbClr val="181A0E"/>
                </a:solidFill>
                <a:latin typeface="Arial"/>
                <a:cs typeface="Arial"/>
              </a:rPr>
              <a:t>such </a:t>
            </a:r>
            <a:r>
              <a:rPr sz="2900" i="1" spc="160" dirty="0">
                <a:solidFill>
                  <a:srgbClr val="181A0E"/>
                </a:solidFill>
                <a:latin typeface="Arial"/>
                <a:cs typeface="Arial"/>
              </a:rPr>
              <a:t>that </a:t>
            </a:r>
            <a:r>
              <a:rPr sz="2900" i="1" spc="60" dirty="0">
                <a:solidFill>
                  <a:srgbClr val="181A0E"/>
                </a:solidFill>
                <a:latin typeface="Arial"/>
                <a:cs typeface="Arial"/>
              </a:rPr>
              <a:t>each  </a:t>
            </a:r>
            <a:r>
              <a:rPr sz="2900" i="1" spc="100" dirty="0">
                <a:solidFill>
                  <a:srgbClr val="181A0E"/>
                </a:solidFill>
                <a:latin typeface="Arial"/>
                <a:cs typeface="Arial"/>
              </a:rPr>
              <a:t>substring </a:t>
            </a:r>
            <a:r>
              <a:rPr sz="2900" i="1" spc="95" dirty="0">
                <a:solidFill>
                  <a:srgbClr val="181A0E"/>
                </a:solidFill>
                <a:latin typeface="Arial"/>
                <a:cs typeface="Arial"/>
              </a:rPr>
              <a:t>represents </a:t>
            </a:r>
            <a:r>
              <a:rPr sz="2900" i="1" spc="-25" dirty="0">
                <a:solidFill>
                  <a:srgbClr val="181A0E"/>
                </a:solidFill>
                <a:latin typeface="Arial"/>
                <a:cs typeface="Arial"/>
              </a:rPr>
              <a:t>a </a:t>
            </a:r>
            <a:r>
              <a:rPr sz="2900" i="1" spc="80" dirty="0">
                <a:solidFill>
                  <a:srgbClr val="181A0E"/>
                </a:solidFill>
                <a:latin typeface="Arial"/>
                <a:cs typeface="Arial"/>
              </a:rPr>
              <a:t>constant, </a:t>
            </a:r>
            <a:r>
              <a:rPr sz="2900" i="1" spc="75" dirty="0">
                <a:solidFill>
                  <a:srgbClr val="181A0E"/>
                </a:solidFill>
                <a:latin typeface="Arial"/>
                <a:cs typeface="Arial"/>
              </a:rPr>
              <a:t>identiﬁer,  </a:t>
            </a:r>
            <a:r>
              <a:rPr sz="2900" i="1" spc="50" dirty="0">
                <a:solidFill>
                  <a:srgbClr val="181A0E"/>
                </a:solidFill>
                <a:latin typeface="Arial"/>
                <a:cs typeface="Arial"/>
              </a:rPr>
              <a:t>operator, </a:t>
            </a:r>
            <a:r>
              <a:rPr sz="2900" i="1" spc="60" dirty="0">
                <a:solidFill>
                  <a:srgbClr val="181A0E"/>
                </a:solidFill>
                <a:latin typeface="Arial"/>
                <a:cs typeface="Arial"/>
              </a:rPr>
              <a:t>keyword, </a:t>
            </a:r>
            <a:r>
              <a:rPr sz="2900" i="1" spc="145" dirty="0">
                <a:solidFill>
                  <a:srgbClr val="181A0E"/>
                </a:solidFill>
                <a:latin typeface="Arial"/>
                <a:cs typeface="Arial"/>
              </a:rPr>
              <a:t>etc </a:t>
            </a:r>
            <a:r>
              <a:rPr sz="2900" i="1" spc="190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900" i="1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900" i="1" spc="25" dirty="0">
                <a:solidFill>
                  <a:srgbClr val="181A0E"/>
                </a:solidFill>
                <a:latin typeface="Arial"/>
                <a:cs typeface="Arial"/>
              </a:rPr>
              <a:t>language, </a:t>
            </a:r>
            <a:r>
              <a:rPr sz="2900" i="1" spc="114" dirty="0">
                <a:solidFill>
                  <a:srgbClr val="181A0E"/>
                </a:solidFill>
                <a:latin typeface="Arial"/>
                <a:cs typeface="Arial"/>
              </a:rPr>
              <a:t>these  </a:t>
            </a:r>
            <a:r>
              <a:rPr sz="2900" i="1" spc="90" dirty="0">
                <a:solidFill>
                  <a:srgbClr val="181A0E"/>
                </a:solidFill>
                <a:latin typeface="Arial"/>
                <a:cs typeface="Arial"/>
              </a:rPr>
              <a:t>substrings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65" dirty="0">
                <a:solidFill>
                  <a:srgbClr val="181A0E"/>
                </a:solidFill>
                <a:latin typeface="Arial"/>
                <a:cs typeface="Arial"/>
              </a:rPr>
              <a:t>called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14" dirty="0">
                <a:solidFill>
                  <a:srgbClr val="181A0E"/>
                </a:solidFill>
                <a:latin typeface="Arial"/>
                <a:cs typeface="Arial"/>
              </a:rPr>
              <a:t>tokens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endParaRPr sz="2900">
              <a:latin typeface="Arial"/>
              <a:cs typeface="Arial"/>
            </a:endParaRPr>
          </a:p>
          <a:p>
            <a:pPr marL="440055" marR="80645" indent="-427990">
              <a:lnSpc>
                <a:spcPts val="3270"/>
              </a:lnSpc>
              <a:spcBef>
                <a:spcPts val="710"/>
              </a:spcBef>
              <a:buChar char="–"/>
              <a:tabLst>
                <a:tab pos="440055" algn="l"/>
                <a:tab pos="440690" algn="l"/>
              </a:tabLst>
            </a:pPr>
            <a:r>
              <a:rPr sz="2900" i="1" spc="70" dirty="0">
                <a:solidFill>
                  <a:srgbClr val="181A0E"/>
                </a:solidFill>
                <a:latin typeface="Arial"/>
                <a:cs typeface="Arial"/>
              </a:rPr>
              <a:t>They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80" dirty="0">
                <a:solidFill>
                  <a:srgbClr val="181A0E"/>
                </a:solidFill>
                <a:latin typeface="Arial"/>
                <a:cs typeface="Arial"/>
              </a:rPr>
              <a:t>building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20" dirty="0">
                <a:solidFill>
                  <a:srgbClr val="181A0E"/>
                </a:solidFill>
                <a:latin typeface="Arial"/>
                <a:cs typeface="Arial"/>
              </a:rPr>
              <a:t>block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i="1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i="1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14" dirty="0">
                <a:solidFill>
                  <a:srgbClr val="181A0E"/>
                </a:solidFill>
                <a:latin typeface="Arial"/>
                <a:cs typeface="Arial"/>
              </a:rPr>
              <a:t>programming  </a:t>
            </a:r>
            <a:r>
              <a:rPr sz="2900" i="1" spc="50" dirty="0">
                <a:solidFill>
                  <a:srgbClr val="181A0E"/>
                </a:solidFill>
                <a:latin typeface="Arial"/>
                <a:cs typeface="Arial"/>
              </a:rPr>
              <a:t>language</a:t>
            </a:r>
            <a:endParaRPr sz="2900">
              <a:latin typeface="Arial"/>
              <a:cs typeface="Arial"/>
            </a:endParaRPr>
          </a:p>
          <a:p>
            <a:pPr marL="440055" indent="-427990">
              <a:lnSpc>
                <a:spcPct val="100000"/>
              </a:lnSpc>
              <a:spcBef>
                <a:spcPts val="415"/>
              </a:spcBef>
              <a:buChar char="–"/>
              <a:tabLst>
                <a:tab pos="440055" algn="l"/>
                <a:tab pos="440690" algn="l"/>
              </a:tabLst>
            </a:pPr>
            <a:r>
              <a:rPr sz="2900" i="1" spc="-60" dirty="0">
                <a:solidFill>
                  <a:srgbClr val="181A0E"/>
                </a:solidFill>
                <a:latin typeface="Arial"/>
                <a:cs typeface="Arial"/>
              </a:rPr>
              <a:t>Eg: </a:t>
            </a:r>
            <a:r>
              <a:rPr sz="2900" i="1" spc="5" dirty="0">
                <a:solidFill>
                  <a:srgbClr val="181A0E"/>
                </a:solidFill>
                <a:latin typeface="Arial"/>
                <a:cs typeface="Arial"/>
              </a:rPr>
              <a:t>if, else,</a:t>
            </a:r>
            <a:r>
              <a:rPr sz="2900" i="1" spc="-5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i="1" spc="120" dirty="0">
                <a:solidFill>
                  <a:srgbClr val="181A0E"/>
                </a:solidFill>
                <a:latin typeface="Arial"/>
                <a:cs typeface="Arial"/>
              </a:rPr>
              <a:t>identiﬁers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819" y="237046"/>
            <a:ext cx="7944803" cy="471795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90"/>
              </a:spcBef>
            </a:pPr>
            <a:r>
              <a:rPr sz="2900" u="heavy" spc="6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Syntax </a:t>
            </a:r>
            <a:r>
              <a:rPr sz="2900" u="heavy" spc="2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Tree</a:t>
            </a:r>
            <a:r>
              <a:rPr sz="2900" u="heavy" spc="-44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8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Construction:</a:t>
            </a:r>
            <a:endParaRPr sz="2900" dirty="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90"/>
              </a:spcBef>
              <a:buChar char="■"/>
              <a:tabLst>
                <a:tab pos="440690" algn="l"/>
                <a:tab pos="441959" algn="l"/>
                <a:tab pos="3566795" algn="l"/>
              </a:tabLst>
            </a:pPr>
            <a:r>
              <a:rPr sz="2000" spc="-35" dirty="0">
                <a:solidFill>
                  <a:srgbClr val="181A0E"/>
                </a:solidFill>
                <a:latin typeface="Arial"/>
                <a:cs typeface="Arial"/>
              </a:rPr>
              <a:t>(a|b)*a</a:t>
            </a:r>
            <a:r>
              <a:rPr sz="2000" spc="-16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→</a:t>
            </a:r>
            <a:r>
              <a:rPr sz="2000" spc="-16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A0E"/>
                </a:solidFill>
                <a:latin typeface="Arial"/>
                <a:cs typeface="Arial"/>
              </a:rPr>
              <a:t>(a|b)*a#	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[augmented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000" spc="-4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expression]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81A0E"/>
              </a:buClr>
              <a:buFont typeface="Arial"/>
              <a:buChar char="■"/>
            </a:pPr>
            <a:endParaRPr sz="3950" dirty="0">
              <a:latin typeface="Arial"/>
              <a:cs typeface="Arial"/>
            </a:endParaRPr>
          </a:p>
          <a:p>
            <a:pPr marL="4171950">
              <a:lnSpc>
                <a:spcPct val="100000"/>
              </a:lnSpc>
            </a:pP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Syntax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181A0E"/>
                </a:solidFill>
                <a:latin typeface="Arial"/>
                <a:cs typeface="Arial"/>
              </a:rPr>
              <a:t>tree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181A0E"/>
                </a:solidFill>
                <a:latin typeface="Arial"/>
                <a:cs typeface="Arial"/>
              </a:rPr>
              <a:t>(a|b)*a#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  <a:p>
            <a:pPr marL="4364990" lvl="1" indent="-193675">
              <a:lnSpc>
                <a:spcPct val="100000"/>
              </a:lnSpc>
              <a:buChar char="•"/>
              <a:tabLst>
                <a:tab pos="4365625" algn="l"/>
              </a:tabLst>
            </a:pP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numbered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181A0E"/>
                </a:solidFill>
                <a:latin typeface="Arial"/>
                <a:cs typeface="Arial"/>
              </a:rPr>
              <a:t>(positions)</a:t>
            </a:r>
            <a:endParaRPr sz="2400" dirty="0">
              <a:latin typeface="Arial"/>
              <a:cs typeface="Arial"/>
            </a:endParaRPr>
          </a:p>
          <a:p>
            <a:pPr marL="4364990" lvl="1" indent="-193675">
              <a:lnSpc>
                <a:spcPct val="100000"/>
              </a:lnSpc>
              <a:spcBef>
                <a:spcPts val="990"/>
              </a:spcBef>
              <a:buChar char="•"/>
              <a:tabLst>
                <a:tab pos="4365625" algn="l"/>
              </a:tabLst>
            </a:pP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181A0E"/>
                </a:solidFill>
                <a:latin typeface="Arial"/>
                <a:cs typeface="Arial"/>
              </a:rPr>
              <a:t>symbol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at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leaf</a:t>
            </a:r>
            <a:endParaRPr sz="2400" dirty="0">
              <a:latin typeface="Arial"/>
              <a:cs typeface="Arial"/>
            </a:endParaRPr>
          </a:p>
          <a:p>
            <a:pPr marL="4364990" lvl="1" indent="-193675">
              <a:lnSpc>
                <a:spcPct val="100000"/>
              </a:lnSpc>
              <a:spcBef>
                <a:spcPts val="990"/>
              </a:spcBef>
              <a:buChar char="•"/>
              <a:tabLst>
                <a:tab pos="4365625" algn="l"/>
              </a:tabLst>
            </a:pP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inner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nodes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operators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637551"/>
            <a:ext cx="2966541" cy="4602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473461"/>
            <a:ext cx="5088734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u="heavy" dirty="0"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ﬁrstpos</a:t>
            </a:r>
            <a:r>
              <a:rPr sz="2900" u="heavy" dirty="0">
                <a:uFill>
                  <a:solidFill>
                    <a:srgbClr val="181A0E"/>
                  </a:solidFill>
                </a:uFill>
              </a:rPr>
              <a:t>, </a:t>
            </a:r>
            <a:r>
              <a:rPr sz="2900" b="1" u="heavy" dirty="0"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lastpos</a:t>
            </a:r>
            <a:r>
              <a:rPr sz="2900" u="heavy" dirty="0">
                <a:uFill>
                  <a:solidFill>
                    <a:srgbClr val="181A0E"/>
                  </a:solidFill>
                </a:uFill>
              </a:rPr>
              <a:t>, </a:t>
            </a:r>
            <a:r>
              <a:rPr sz="2900" b="1" u="heavy" dirty="0"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nullable</a:t>
            </a:r>
            <a:endParaRPr sz="29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16698"/>
            <a:ext cx="8382000" cy="498495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41325" marR="476250" indent="-429259" algn="just">
              <a:lnSpc>
                <a:spcPts val="2920"/>
              </a:lnSpc>
              <a:spcBef>
                <a:spcPts val="660"/>
              </a:spcBef>
              <a:buChar char="■"/>
              <a:tabLst>
                <a:tab pos="441959" algn="l"/>
              </a:tabLst>
            </a:pPr>
            <a:r>
              <a:rPr sz="2400" spc="-45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81A0E"/>
                </a:solidFill>
                <a:latin typeface="Arial"/>
                <a:cs typeface="Arial"/>
              </a:rPr>
              <a:t>evaluate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followpos</a:t>
            </a:r>
            <a:r>
              <a:rPr sz="2400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need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three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functions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181A0E"/>
                </a:solidFill>
                <a:latin typeface="Arial"/>
                <a:cs typeface="Arial"/>
              </a:rPr>
              <a:t>to 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deﬁne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nodes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(not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181A0E"/>
                </a:solidFill>
                <a:latin typeface="Arial"/>
                <a:cs typeface="Arial"/>
              </a:rPr>
              <a:t>just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181A0E"/>
                </a:solidFill>
                <a:latin typeface="Arial"/>
                <a:cs typeface="Arial"/>
              </a:rPr>
              <a:t>leaves)</a:t>
            </a:r>
            <a:r>
              <a:rPr sz="24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syntax 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tree:</a:t>
            </a:r>
            <a:endParaRPr sz="2400" dirty="0">
              <a:latin typeface="Arial"/>
              <a:cs typeface="Arial"/>
            </a:endParaRPr>
          </a:p>
          <a:p>
            <a:pPr marL="441325" marR="143510" indent="-429259">
              <a:lnSpc>
                <a:spcPts val="2920"/>
              </a:lnSpc>
              <a:spcBef>
                <a:spcPts val="1210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ﬁrstpos(n) </a:t>
            </a:r>
            <a:r>
              <a:rPr sz="2400" dirty="0">
                <a:solidFill>
                  <a:srgbClr val="181A0E"/>
                </a:solidFill>
                <a:latin typeface="Arial"/>
                <a:cs typeface="Arial"/>
              </a:rPr>
              <a:t>→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set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positions </a:t>
            </a:r>
            <a:r>
              <a:rPr sz="2400" spc="190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ﬁrst</a:t>
            </a:r>
            <a:r>
              <a:rPr sz="2400" b="1" spc="-180" dirty="0">
                <a:solidFill>
                  <a:srgbClr val="181A0E"/>
                </a:solidFill>
                <a:latin typeface="Verdana"/>
                <a:cs typeface="Verdana"/>
              </a:rPr>
              <a:t> 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symbols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generated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sub-expression 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rooted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spc="-5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441325" marR="143510" indent="-429259">
              <a:lnSpc>
                <a:spcPts val="2920"/>
              </a:lnSpc>
              <a:spcBef>
                <a:spcPts val="1210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lastpos(n) </a:t>
            </a:r>
            <a:r>
              <a:rPr sz="2400" dirty="0">
                <a:solidFill>
                  <a:srgbClr val="181A0E"/>
                </a:solidFill>
                <a:latin typeface="Arial"/>
                <a:cs typeface="Arial"/>
              </a:rPr>
              <a:t>→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25" dirty="0">
                <a:solidFill>
                  <a:srgbClr val="181A0E"/>
                </a:solidFill>
                <a:latin typeface="Arial"/>
                <a:cs typeface="Arial"/>
              </a:rPr>
              <a:t>set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positions </a:t>
            </a:r>
            <a:r>
              <a:rPr sz="2400" spc="190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400" b="1" spc="-210" dirty="0">
                <a:solidFill>
                  <a:srgbClr val="181A0E"/>
                </a:solidFill>
                <a:latin typeface="Verdana"/>
                <a:cs typeface="Verdana"/>
              </a:rPr>
              <a:t>last  </a:t>
            </a:r>
            <a:r>
              <a:rPr sz="2400" spc="85" dirty="0">
                <a:solidFill>
                  <a:srgbClr val="181A0E"/>
                </a:solidFill>
                <a:latin typeface="Arial"/>
                <a:cs typeface="Arial"/>
              </a:rPr>
              <a:t>symbols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generated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sub-expression 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rooted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spc="-51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441325" marR="5080" indent="-429259" algn="just">
              <a:lnSpc>
                <a:spcPts val="2920"/>
              </a:lnSpc>
              <a:spcBef>
                <a:spcPts val="1210"/>
              </a:spcBef>
              <a:buFont typeface="Arial"/>
              <a:buChar char="■"/>
              <a:tabLst>
                <a:tab pos="441959" algn="l"/>
              </a:tabLst>
            </a:pPr>
            <a:r>
              <a:rPr sz="2400" b="1" dirty="0">
                <a:solidFill>
                  <a:srgbClr val="181A0E"/>
                </a:solidFill>
                <a:latin typeface="Verdana"/>
                <a:cs typeface="Verdana"/>
              </a:rPr>
              <a:t>nullable(n) </a:t>
            </a:r>
            <a:r>
              <a:rPr sz="2400" dirty="0">
                <a:solidFill>
                  <a:srgbClr val="181A0E"/>
                </a:solidFill>
                <a:latin typeface="Arial"/>
                <a:cs typeface="Arial"/>
              </a:rPr>
              <a:t>→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true </a:t>
            </a:r>
            <a:r>
              <a:rPr sz="2400" spc="170" dirty="0">
                <a:solidFill>
                  <a:srgbClr val="181A0E"/>
                </a:solidFill>
                <a:latin typeface="Arial"/>
                <a:cs typeface="Arial"/>
              </a:rPr>
              <a:t>if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181A0E"/>
                </a:solidFill>
                <a:latin typeface="Arial"/>
                <a:cs typeface="Arial"/>
              </a:rPr>
              <a:t>empty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string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181A0E"/>
                </a:solidFill>
                <a:latin typeface="Arial"/>
                <a:cs typeface="Arial"/>
              </a:rPr>
              <a:t>member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181A0E"/>
                </a:solidFill>
                <a:latin typeface="Arial"/>
                <a:cs typeface="Arial"/>
              </a:rPr>
              <a:t>of  </a:t>
            </a:r>
            <a:r>
              <a:rPr sz="24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4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1A0E"/>
                </a:solidFill>
                <a:latin typeface="Arial"/>
                <a:cs typeface="Arial"/>
              </a:rPr>
              <a:t>generated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181A0E"/>
                </a:solidFill>
                <a:latin typeface="Arial"/>
                <a:cs typeface="Arial"/>
              </a:rPr>
              <a:t>sub-expression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181A0E"/>
                </a:solidFill>
                <a:latin typeface="Arial"/>
                <a:cs typeface="Arial"/>
              </a:rPr>
              <a:t>rooted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4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181A0E"/>
                </a:solidFill>
                <a:latin typeface="Arial"/>
                <a:cs typeface="Arial"/>
              </a:rPr>
              <a:t>n,  </a:t>
            </a:r>
            <a:r>
              <a:rPr sz="2400" b="1" i="1" dirty="0">
                <a:solidFill>
                  <a:srgbClr val="181A0E"/>
                </a:solidFill>
                <a:latin typeface="Verdana"/>
                <a:cs typeface="Verdana"/>
              </a:rPr>
              <a:t>false</a:t>
            </a:r>
            <a:r>
              <a:rPr sz="2400" b="1" i="1" spc="-40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181A0E"/>
                </a:solidFill>
                <a:latin typeface="Arial"/>
                <a:cs typeface="Arial"/>
              </a:rPr>
              <a:t>otherwise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3771" y="154247"/>
            <a:ext cx="9081571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10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u="heavy" spc="2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Rules</a:t>
            </a:r>
            <a:r>
              <a:rPr sz="2900" u="heavy" spc="-19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16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for</a:t>
            </a:r>
            <a:r>
              <a:rPr sz="2900" u="heavy" spc="-19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8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calculating</a:t>
            </a:r>
            <a:r>
              <a:rPr sz="2900" u="heavy" spc="-20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b="1" u="heavy" spc="-26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nullable</a:t>
            </a:r>
            <a:r>
              <a:rPr sz="2900" u="heavy" spc="-26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,</a:t>
            </a:r>
            <a:r>
              <a:rPr sz="2900" u="heavy" spc="-19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b="1" u="heavy" spc="-204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ﬁrstpos</a:t>
            </a:r>
            <a:r>
              <a:rPr sz="2900" b="1" u="heavy" spc="-37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 </a:t>
            </a:r>
            <a:r>
              <a:rPr sz="2900" u="heavy" spc="32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&amp;</a:t>
            </a:r>
            <a:r>
              <a:rPr sz="2900" u="heavy" spc="-19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b="1" u="heavy" spc="-22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lastpos</a:t>
            </a:r>
            <a:endParaRPr sz="29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549" y="1059623"/>
            <a:ext cx="8313245" cy="5542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647" y="403412"/>
            <a:ext cx="244800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 err="1"/>
              <a:t>a.b</a:t>
            </a:r>
            <a:r>
              <a:rPr lang="en-US" sz="1588" dirty="0"/>
              <a:t>.(</a:t>
            </a:r>
            <a:r>
              <a:rPr lang="en-US" sz="1588" dirty="0" err="1"/>
              <a:t>a+b</a:t>
            </a:r>
            <a:r>
              <a:rPr lang="en-US" sz="1588" dirty="0"/>
              <a:t>)*.(</a:t>
            </a:r>
            <a:r>
              <a:rPr lang="en-US" sz="1588" dirty="0" err="1"/>
              <a:t>a+b</a:t>
            </a:r>
            <a:r>
              <a:rPr lang="en-US" sz="1588" dirty="0"/>
              <a:t>)*.</a:t>
            </a:r>
            <a:r>
              <a:rPr lang="en-US" sz="1588" dirty="0" err="1"/>
              <a:t>b.a.</a:t>
            </a:r>
            <a:r>
              <a:rPr lang="en-US" sz="1588" dirty="0"/>
              <a:t>#</a:t>
            </a:r>
          </a:p>
          <a:p>
            <a:r>
              <a:rPr lang="en-US" sz="1588" dirty="0"/>
              <a:t>1 2  3  4       5  6    7  8  9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3118" y="201706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732059" y="527587"/>
            <a:ext cx="403412" cy="201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9941" y="729293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#</a:t>
            </a:r>
          </a:p>
        </p:txBody>
      </p:sp>
      <p:cxnSp>
        <p:nvCxnSpPr>
          <p:cNvPr id="10" name="Straight Connector 9"/>
          <p:cNvCxnSpPr>
            <a:stCxn id="5" idx="1"/>
            <a:endCxn id="11" idx="3"/>
          </p:cNvCxnSpPr>
          <p:nvPr/>
        </p:nvCxnSpPr>
        <p:spPr>
          <a:xfrm flipH="1">
            <a:off x="6925235" y="370054"/>
            <a:ext cx="537883" cy="3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56294" y="527587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25235" y="853468"/>
            <a:ext cx="537882" cy="201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97588" y="1055174"/>
            <a:ext cx="33617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983941" y="803042"/>
            <a:ext cx="672353" cy="39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1055174"/>
            <a:ext cx="4034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051177" y="1381055"/>
            <a:ext cx="739588" cy="23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25236" y="1582762"/>
            <a:ext cx="33617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672853" y="1381056"/>
            <a:ext cx="961144" cy="44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0294" y="1745702"/>
            <a:ext cx="4034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759938" y="2071583"/>
            <a:ext cx="874059" cy="28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15000" y="2286000"/>
            <a:ext cx="4034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*</a:t>
            </a:r>
          </a:p>
        </p:txBody>
      </p:sp>
      <p:cxnSp>
        <p:nvCxnSpPr>
          <p:cNvPr id="28" name="Straight Connector 27"/>
          <p:cNvCxnSpPr>
            <a:stCxn id="26" idx="2"/>
          </p:cNvCxnSpPr>
          <p:nvPr/>
        </p:nvCxnSpPr>
        <p:spPr>
          <a:xfrm>
            <a:off x="5916706" y="2622695"/>
            <a:ext cx="0" cy="40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2235" y="3180650"/>
            <a:ext cx="53788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+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311588" y="3516826"/>
            <a:ext cx="403412" cy="38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5412" y="4034118"/>
            <a:ext cx="4034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</a:t>
            </a:r>
          </a:p>
        </p:txBody>
      </p:sp>
      <p:cxnSp>
        <p:nvCxnSpPr>
          <p:cNvPr id="34" name="Straight Connector 33"/>
          <p:cNvCxnSpPr>
            <a:stCxn id="29" idx="2"/>
          </p:cNvCxnSpPr>
          <p:nvPr/>
        </p:nvCxnSpPr>
        <p:spPr>
          <a:xfrm>
            <a:off x="6051176" y="3517345"/>
            <a:ext cx="537883" cy="38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90765" y="4034118"/>
            <a:ext cx="30255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cxnSp>
        <p:nvCxnSpPr>
          <p:cNvPr id="37" name="Straight Connector 36"/>
          <p:cNvCxnSpPr>
            <a:endCxn id="38" idx="3"/>
          </p:cNvCxnSpPr>
          <p:nvPr/>
        </p:nvCxnSpPr>
        <p:spPr>
          <a:xfrm flipH="1">
            <a:off x="3294529" y="2050677"/>
            <a:ext cx="1049033" cy="47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25588" y="2353236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4529" y="2679116"/>
            <a:ext cx="504265" cy="34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5101" y="3180650"/>
            <a:ext cx="25901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*</a:t>
            </a:r>
          </a:p>
        </p:txBody>
      </p:sp>
      <p:cxnSp>
        <p:nvCxnSpPr>
          <p:cNvPr id="43" name="Straight Connector 42"/>
          <p:cNvCxnSpPr>
            <a:stCxn id="41" idx="2"/>
          </p:cNvCxnSpPr>
          <p:nvPr/>
        </p:nvCxnSpPr>
        <p:spPr>
          <a:xfrm>
            <a:off x="3904609" y="3517345"/>
            <a:ext cx="0" cy="38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98794" y="4034118"/>
            <a:ext cx="30255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+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294529" y="4370294"/>
            <a:ext cx="504265" cy="33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2"/>
          </p:cNvCxnSpPr>
          <p:nvPr/>
        </p:nvCxnSpPr>
        <p:spPr>
          <a:xfrm>
            <a:off x="3950074" y="4370813"/>
            <a:ext cx="554691" cy="33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91971" y="4840942"/>
            <a:ext cx="36979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61866" y="4787034"/>
            <a:ext cx="38964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151530" y="2611881"/>
            <a:ext cx="840441" cy="41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15353" y="3025589"/>
            <a:ext cx="31936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075765" y="3348738"/>
            <a:ext cx="618886" cy="550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</p:cNvCxnSpPr>
          <p:nvPr/>
        </p:nvCxnSpPr>
        <p:spPr>
          <a:xfrm>
            <a:off x="1975037" y="3362284"/>
            <a:ext cx="428625" cy="53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0850" y="4034118"/>
            <a:ext cx="42938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07806" y="4034118"/>
            <a:ext cx="4034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0851" y="4370294"/>
            <a:ext cx="29491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89349" y="4370294"/>
            <a:ext cx="32016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91118" y="5123211"/>
            <a:ext cx="4034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5138353"/>
            <a:ext cx="37951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53425" y="4419355"/>
            <a:ext cx="35986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942044" y="4380590"/>
            <a:ext cx="31936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148677" y="1908643"/>
            <a:ext cx="3144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85526" y="1381056"/>
            <a:ext cx="41718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4412" y="1055174"/>
            <a:ext cx="47064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0647" y="5449091"/>
            <a:ext cx="2240571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Compute </a:t>
            </a:r>
            <a:r>
              <a:rPr lang="en-US" sz="1588" dirty="0" err="1"/>
              <a:t>nullable</a:t>
            </a:r>
            <a:r>
              <a:rPr lang="en-US" sz="1588" dirty="0"/>
              <a:t>, </a:t>
            </a:r>
            <a:r>
              <a:rPr lang="en-US" sz="1588" dirty="0" err="1"/>
              <a:t>firstpos</a:t>
            </a:r>
            <a:r>
              <a:rPr lang="en-US" sz="1588" dirty="0"/>
              <a:t>, </a:t>
            </a:r>
            <a:r>
              <a:rPr lang="en-US" sz="1588" dirty="0" err="1"/>
              <a:t>lastpos</a:t>
            </a:r>
            <a:endParaRPr lang="en-US" sz="1588" dirty="0"/>
          </a:p>
          <a:p>
            <a:r>
              <a:rPr lang="en-US" sz="1588" dirty="0"/>
              <a:t>Compute </a:t>
            </a:r>
            <a:r>
              <a:rPr lang="en-US" sz="1588" dirty="0" err="1"/>
              <a:t>followpos</a:t>
            </a:r>
            <a:endParaRPr lang="en-US" sz="1588" dirty="0"/>
          </a:p>
          <a:p>
            <a:r>
              <a:rPr lang="en-US" sz="1588" dirty="0"/>
              <a:t>Construct DFA</a:t>
            </a:r>
          </a:p>
        </p:txBody>
      </p:sp>
    </p:spTree>
    <p:extLst>
      <p:ext uri="{BB962C8B-B14F-4D97-AF65-F5344CB8AC3E}">
        <p14:creationId xmlns:p14="http://schemas.microsoft.com/office/powerpoint/2010/main" xmlns="" val="39837920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3" y="605118"/>
            <a:ext cx="275664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(a+</a:t>
            </a:r>
            <a:r>
              <a:rPr lang="el-GR" sz="1588" dirty="0"/>
              <a:t>ε</a:t>
            </a:r>
            <a:r>
              <a:rPr lang="en-US" sz="1588" dirty="0"/>
              <a:t>)</a:t>
            </a:r>
            <a:r>
              <a:rPr lang="en-US" sz="1588" dirty="0" err="1"/>
              <a:t>ab</a:t>
            </a:r>
            <a:r>
              <a:rPr lang="en-US" sz="1588" dirty="0"/>
              <a:t>(</a:t>
            </a:r>
            <a:r>
              <a:rPr lang="en-US" sz="1588" dirty="0" err="1"/>
              <a:t>aba+bb</a:t>
            </a:r>
            <a:r>
              <a:rPr lang="en-US" sz="1588" dirty="0"/>
              <a:t>)*b(</a:t>
            </a:r>
            <a:r>
              <a:rPr lang="en-US" sz="1588" dirty="0" err="1"/>
              <a:t>a+b</a:t>
            </a:r>
            <a:r>
              <a:rPr lang="en-US" sz="1588" dirty="0"/>
              <a:t>)*#</a:t>
            </a:r>
          </a:p>
          <a:p>
            <a:r>
              <a:rPr lang="en-US" sz="1588" dirty="0"/>
              <a:t> 1      23 456  78   9 10 11 12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0" y="134471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269941" y="470647"/>
            <a:ext cx="336176" cy="13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06118" y="548786"/>
            <a:ext cx="4034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#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496735" y="470647"/>
            <a:ext cx="504265" cy="3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61412" y="711727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0353" y="1037608"/>
            <a:ext cx="633738" cy="43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5471" y="1479177"/>
            <a:ext cx="30255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*</a:t>
            </a:r>
          </a:p>
        </p:txBody>
      </p:sp>
      <p:cxnSp>
        <p:nvCxnSpPr>
          <p:cNvPr id="16" name="Straight Connector 15"/>
          <p:cNvCxnSpPr>
            <a:stCxn id="14" idx="2"/>
            <a:endCxn id="17" idx="0"/>
          </p:cNvCxnSpPr>
          <p:nvPr/>
        </p:nvCxnSpPr>
        <p:spPr>
          <a:xfrm flipH="1">
            <a:off x="8248135" y="1815872"/>
            <a:ext cx="38616" cy="53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64091" y="2353236"/>
            <a:ext cx="16808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|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765677" y="2679117"/>
            <a:ext cx="369794" cy="21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38029" y="2679116"/>
            <a:ext cx="302559" cy="34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30353" y="2891118"/>
            <a:ext cx="30255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06118" y="3092824"/>
            <a:ext cx="2403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5000" y="1344706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28" name="Straight Connector 27"/>
          <p:cNvCxnSpPr>
            <a:stCxn id="26" idx="2"/>
          </p:cNvCxnSpPr>
          <p:nvPr/>
        </p:nvCxnSpPr>
        <p:spPr>
          <a:xfrm>
            <a:off x="5849471" y="1681401"/>
            <a:ext cx="470647" cy="63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0118" y="2353236"/>
            <a:ext cx="33617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*</a:t>
            </a:r>
          </a:p>
        </p:txBody>
      </p:sp>
      <p:cxnSp>
        <p:nvCxnSpPr>
          <p:cNvPr id="31" name="Straight Connector 30"/>
          <p:cNvCxnSpPr>
            <a:stCxn id="29" idx="2"/>
          </p:cNvCxnSpPr>
          <p:nvPr/>
        </p:nvCxnSpPr>
        <p:spPr>
          <a:xfrm>
            <a:off x="6488206" y="2689931"/>
            <a:ext cx="0" cy="66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0118" y="3429000"/>
            <a:ext cx="4034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|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748618" y="3754881"/>
            <a:ext cx="571500" cy="47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3294" y="4168589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109882" y="4494470"/>
            <a:ext cx="403412" cy="27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97621" y="5378824"/>
            <a:ext cx="33617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4773706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</a:t>
            </a:r>
          </a:p>
        </p:txBody>
      </p:sp>
      <p:cxnSp>
        <p:nvCxnSpPr>
          <p:cNvPr id="41" name="Straight Connector 40"/>
          <p:cNvCxnSpPr>
            <a:stCxn id="35" idx="2"/>
            <a:endCxn id="39" idx="0"/>
          </p:cNvCxnSpPr>
          <p:nvPr/>
        </p:nvCxnSpPr>
        <p:spPr>
          <a:xfrm>
            <a:off x="5647765" y="4505284"/>
            <a:ext cx="201706" cy="268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02462" y="3687646"/>
            <a:ext cx="726185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28647" y="4168589"/>
            <a:ext cx="35298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958853" y="4475687"/>
            <a:ext cx="361390" cy="29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530353" y="4437529"/>
            <a:ext cx="420221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24382" y="4840942"/>
            <a:ext cx="23532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0574" y="4840942"/>
            <a:ext cx="21351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772941" y="1642117"/>
            <a:ext cx="874824" cy="33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61508" y="1944676"/>
            <a:ext cx="34458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4621662" y="2353235"/>
            <a:ext cx="387367" cy="43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09029" y="2948058"/>
            <a:ext cx="30255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3563471" y="2218765"/>
            <a:ext cx="798037" cy="29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06563" y="2353236"/>
            <a:ext cx="20571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3512280" y="2675177"/>
            <a:ext cx="320132" cy="43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85997" y="3122054"/>
            <a:ext cx="35298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615397" y="2679117"/>
            <a:ext cx="691166" cy="46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35662" y="3110999"/>
            <a:ext cx="27973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|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783122" y="3398718"/>
            <a:ext cx="552540" cy="44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53558" y="3350261"/>
            <a:ext cx="398015" cy="49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35619" y="3754882"/>
            <a:ext cx="34088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30753" y="3846342"/>
            <a:ext cx="29039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88" dirty="0"/>
              <a:t>ε</a:t>
            </a:r>
            <a:endParaRPr lang="en-US" sz="1588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6824383" y="956742"/>
            <a:ext cx="373914" cy="21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02462" y="1104843"/>
            <a:ext cx="2219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94" name="Straight Connector 93"/>
          <p:cNvCxnSpPr>
            <a:stCxn id="92" idx="1"/>
            <a:endCxn id="26" idx="3"/>
          </p:cNvCxnSpPr>
          <p:nvPr/>
        </p:nvCxnSpPr>
        <p:spPr>
          <a:xfrm flipH="1">
            <a:off x="5983941" y="1273191"/>
            <a:ext cx="618521" cy="23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2"/>
          </p:cNvCxnSpPr>
          <p:nvPr/>
        </p:nvCxnSpPr>
        <p:spPr>
          <a:xfrm>
            <a:off x="6713423" y="1441538"/>
            <a:ext cx="228622" cy="34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871403" y="1925294"/>
            <a:ext cx="38325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15346" y="4773706"/>
            <a:ext cx="34496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.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4533798" y="5099587"/>
            <a:ext cx="239143" cy="27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8" idx="2"/>
          </p:cNvCxnSpPr>
          <p:nvPr/>
        </p:nvCxnSpPr>
        <p:spPr>
          <a:xfrm>
            <a:off x="4987828" y="5110401"/>
            <a:ext cx="397490" cy="26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13294" y="5378824"/>
            <a:ext cx="33617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b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344706" y="4080763"/>
            <a:ext cx="43841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32412" y="3406736"/>
            <a:ext cx="24258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09882" y="3350262"/>
            <a:ext cx="28575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094574" y="5704705"/>
            <a:ext cx="35900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513294" y="5704705"/>
            <a:ext cx="26894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77447" y="4975412"/>
            <a:ext cx="20820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001806" y="5155926"/>
            <a:ext cx="18830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01000" y="5166823"/>
            <a:ext cx="33117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897523" y="2113669"/>
            <a:ext cx="38660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30352" y="3216999"/>
            <a:ext cx="52107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22073" y="3436880"/>
            <a:ext cx="41019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522073" y="874667"/>
            <a:ext cx="4874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12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05245" y="1388011"/>
            <a:ext cx="262217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{</a:t>
            </a:r>
            <a:r>
              <a:rPr lang="en-US" sz="1588" dirty="0" err="1"/>
              <a:t>nullable</a:t>
            </a:r>
            <a:r>
              <a:rPr lang="en-US" sz="1588" dirty="0"/>
              <a:t>},{</a:t>
            </a:r>
            <a:r>
              <a:rPr lang="en-US" sz="1588" dirty="0" err="1"/>
              <a:t>firstpos</a:t>
            </a:r>
            <a:r>
              <a:rPr lang="en-US" sz="1588" dirty="0"/>
              <a:t>},{</a:t>
            </a:r>
            <a:r>
              <a:rPr lang="en-US" sz="1588" dirty="0" err="1"/>
              <a:t>lastpos</a:t>
            </a:r>
            <a:r>
              <a:rPr lang="en-US" sz="1588" dirty="0"/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36220" y="3067690"/>
            <a:ext cx="131108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R3:{t},{1},{1}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0634" y="4388469"/>
            <a:ext cx="118007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R2:{f},{1},{1}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424114" y="4143738"/>
            <a:ext cx="130367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R1:{t},{</a:t>
            </a:r>
            <a:r>
              <a:rPr lang="en-US" sz="1588" dirty="0">
                <a:latin typeface="Symbol"/>
                <a:cs typeface="Symbol"/>
              </a:rPr>
              <a:t></a:t>
            </a:r>
            <a:r>
              <a:rPr lang="en-US" sz="1588" dirty="0"/>
              <a:t>},{</a:t>
            </a:r>
            <a:r>
              <a:rPr lang="en-US" sz="1588" dirty="0">
                <a:latin typeface="Symbol"/>
                <a:cs typeface="Symbol"/>
              </a:rPr>
              <a:t></a:t>
            </a:r>
            <a:r>
              <a:rPr lang="en-US" sz="1588" dirty="0"/>
              <a:t>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24839" y="3769735"/>
            <a:ext cx="122828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R2:{f},{2},{2}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03849" y="3542880"/>
            <a:ext cx="14270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R2:{f},{3},{3}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36568" y="5906411"/>
            <a:ext cx="14270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R2:{f},{4},{4}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18422" y="6020899"/>
            <a:ext cx="14270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R2:{f},{5},{5}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21881" y="5157135"/>
            <a:ext cx="14270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R2:{f},{6},{6}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24255" y="5572650"/>
            <a:ext cx="14270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R2:{f},{7},{7}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90956" y="5427884"/>
            <a:ext cx="14270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R2:{f},{8},{8}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73335" y="2094887"/>
            <a:ext cx="14270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R2:{f},{9},{9}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73956" y="3500175"/>
            <a:ext cx="153784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R2:{f},{10},{10}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11570" y="3850587"/>
            <a:ext cx="151647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R2:{f},{11},{11}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524533" y="1069253"/>
            <a:ext cx="16101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R2:{f},{12},{12}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949823" y="2487404"/>
            <a:ext cx="145660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R4:{f},{1,2},{2}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119682" y="1715855"/>
            <a:ext cx="145660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R4:{f},{1,2},{3}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48152" y="4792674"/>
            <a:ext cx="145660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R4:{f},{4},{5}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69679" y="4184032"/>
            <a:ext cx="145660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R4:{f},{4},{6}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34050" y="4208276"/>
            <a:ext cx="145660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R4:{f},{7},{8}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42959" y="3212298"/>
            <a:ext cx="165533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R3:{f},{4,7},{6,8}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99372" y="2350662"/>
            <a:ext cx="160309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R5:{t},{4,7},{6,8}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13195" y="1237691"/>
            <a:ext cx="165308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R4:{f},{1,2},{3,6,8}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05768" y="892842"/>
            <a:ext cx="165308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R4:{f},{1,2},{9}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23857" y="2471650"/>
            <a:ext cx="221299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R3:{f},{10,11},{10,11}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89111" y="1558237"/>
            <a:ext cx="205732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R5:{t},{10,11},{10,11}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559379" y="503347"/>
            <a:ext cx="21054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R4:{f},{1,2},{9,10,11}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137783" y="-26656"/>
            <a:ext cx="190668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R4:{f},{1,2},{12}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983" y="5649094"/>
            <a:ext cx="23532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Compute </a:t>
            </a:r>
            <a:r>
              <a:rPr lang="en-US" sz="1588" dirty="0" err="1"/>
              <a:t>followpos</a:t>
            </a:r>
            <a:r>
              <a:rPr lang="en-US" sz="1588" dirty="0"/>
              <a:t>(</a:t>
            </a:r>
            <a:r>
              <a:rPr lang="en-US" sz="1588" dirty="0" err="1"/>
              <a:t>i</a:t>
            </a:r>
            <a:r>
              <a:rPr lang="en-US" sz="1588" dirty="0"/>
              <a:t>)</a:t>
            </a:r>
          </a:p>
          <a:p>
            <a:r>
              <a:rPr lang="en-US" sz="1588" dirty="0"/>
              <a:t>Compute DFA</a:t>
            </a:r>
          </a:p>
        </p:txBody>
      </p:sp>
    </p:spTree>
    <p:extLst>
      <p:ext uri="{BB962C8B-B14F-4D97-AF65-F5344CB8AC3E}">
        <p14:creationId xmlns:p14="http://schemas.microsoft.com/office/powerpoint/2010/main" xmlns="" val="366918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"/>
            <a:ext cx="8744641" cy="5787482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10"/>
              </a:spcBef>
            </a:pPr>
            <a:r>
              <a:rPr sz="2600" u="heavy" spc="3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Evaluating</a:t>
            </a:r>
            <a:r>
              <a:rPr sz="2600" u="heavy" spc="-17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spc="-23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followpos</a:t>
            </a:r>
            <a:endParaRPr sz="26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15"/>
              </a:spcBef>
            </a:pPr>
            <a:r>
              <a:rPr sz="2000" b="1" spc="-175" dirty="0">
                <a:solidFill>
                  <a:srgbClr val="181A0E"/>
                </a:solidFill>
                <a:latin typeface="Verdana"/>
                <a:cs typeface="Verdana"/>
              </a:rPr>
              <a:t>for</a:t>
            </a:r>
            <a:r>
              <a:rPr sz="2000" b="1" spc="-36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node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70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tree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spc="-235" dirty="0">
                <a:solidFill>
                  <a:srgbClr val="181A0E"/>
                </a:solidFill>
                <a:latin typeface="Verdana"/>
                <a:cs typeface="Verdana"/>
              </a:rPr>
              <a:t>do</a:t>
            </a:r>
            <a:endParaRPr sz="2000" dirty="0">
              <a:latin typeface="Verdana"/>
              <a:cs typeface="Verdana"/>
            </a:endParaRPr>
          </a:p>
          <a:p>
            <a:pPr marL="951865" marR="1656080" indent="-457200">
              <a:lnSpc>
                <a:spcPts val="4130"/>
              </a:lnSpc>
              <a:spcBef>
                <a:spcPts val="309"/>
              </a:spcBef>
            </a:pPr>
            <a:r>
              <a:rPr sz="2000" b="1" spc="-130" dirty="0">
                <a:solidFill>
                  <a:srgbClr val="181A0E"/>
                </a:solidFill>
                <a:latin typeface="Verdana"/>
                <a:cs typeface="Verdana"/>
              </a:rPr>
              <a:t>if</a:t>
            </a:r>
            <a:r>
              <a:rPr sz="2000" b="1" spc="-35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i="1" spc="70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cat-node</a:t>
            </a:r>
            <a:r>
              <a:rPr sz="20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181A0E"/>
                </a:solidFill>
                <a:latin typeface="Arial"/>
                <a:cs typeface="Arial"/>
              </a:rPr>
              <a:t>with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left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child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70" dirty="0">
                <a:solidFill>
                  <a:srgbClr val="181A0E"/>
                </a:solidFill>
                <a:latin typeface="Arial"/>
                <a:cs typeface="Arial"/>
              </a:rPr>
              <a:t>c</a:t>
            </a:r>
            <a:r>
              <a:rPr sz="2000" spc="-70" dirty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sz="20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81A0E"/>
                </a:solidFill>
                <a:latin typeface="Arial"/>
                <a:cs typeface="Arial"/>
              </a:rPr>
              <a:t>and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right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child</a:t>
            </a:r>
            <a:r>
              <a:rPr sz="2000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c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000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spc="-220" dirty="0">
                <a:solidFill>
                  <a:srgbClr val="181A0E"/>
                </a:solidFill>
                <a:latin typeface="Verdana"/>
                <a:cs typeface="Verdana"/>
              </a:rPr>
              <a:t>then  </a:t>
            </a:r>
            <a:r>
              <a:rPr sz="2000" b="1" spc="-175" dirty="0">
                <a:solidFill>
                  <a:srgbClr val="181A0E"/>
                </a:solidFill>
                <a:latin typeface="Verdana"/>
                <a:cs typeface="Verdana"/>
              </a:rPr>
              <a:t>for</a:t>
            </a:r>
            <a:r>
              <a:rPr sz="2000" b="1" spc="-36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40" dirty="0">
                <a:solidFill>
                  <a:srgbClr val="181A0E"/>
                </a:solidFill>
                <a:latin typeface="Arial"/>
                <a:cs typeface="Arial"/>
              </a:rPr>
              <a:t>i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181A0E"/>
                </a:solidFill>
                <a:latin typeface="Arial"/>
                <a:cs typeface="Arial"/>
              </a:rPr>
              <a:t>lastpos</a:t>
            </a:r>
            <a:r>
              <a:rPr sz="2000" spc="10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i="1" spc="10" dirty="0">
                <a:solidFill>
                  <a:srgbClr val="181A0E"/>
                </a:solidFill>
                <a:latin typeface="Arial"/>
                <a:cs typeface="Arial"/>
              </a:rPr>
              <a:t>c</a:t>
            </a:r>
            <a:r>
              <a:rPr sz="2000" spc="10" dirty="0">
                <a:solidFill>
                  <a:srgbClr val="181A0E"/>
                </a:solidFill>
                <a:latin typeface="Arial"/>
                <a:cs typeface="Arial"/>
              </a:rPr>
              <a:t>1)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spc="-235" dirty="0">
                <a:solidFill>
                  <a:srgbClr val="181A0E"/>
                </a:solidFill>
                <a:latin typeface="Verdana"/>
                <a:cs typeface="Verdana"/>
              </a:rPr>
              <a:t>do</a:t>
            </a:r>
            <a:endParaRPr sz="2000" dirty="0">
              <a:latin typeface="Verdana"/>
              <a:cs typeface="Verdana"/>
            </a:endParaRPr>
          </a:p>
          <a:p>
            <a:pPr marL="1409065">
              <a:lnSpc>
                <a:spcPct val="100000"/>
              </a:lnSpc>
              <a:spcBef>
                <a:spcPts val="705"/>
              </a:spcBef>
            </a:pP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followpos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i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181A0E"/>
                </a:solidFill>
                <a:latin typeface="Arial"/>
                <a:cs typeface="Arial"/>
              </a:rPr>
              <a:t>:=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followpos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i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81A0E"/>
                </a:solidFill>
                <a:latin typeface="AoyagiKouzanFontT"/>
                <a:cs typeface="AoyagiKouzanFontT"/>
              </a:rPr>
              <a:t>∪</a:t>
            </a:r>
            <a:r>
              <a:rPr sz="2000" spc="-745" dirty="0">
                <a:solidFill>
                  <a:srgbClr val="181A0E"/>
                </a:solidFill>
                <a:latin typeface="AoyagiKouzanFontT"/>
                <a:cs typeface="AoyagiKouzanFontT"/>
              </a:rPr>
              <a:t> </a:t>
            </a:r>
            <a:r>
              <a:rPr sz="2000" i="1" spc="80" dirty="0">
                <a:solidFill>
                  <a:srgbClr val="181A0E"/>
                </a:solidFill>
                <a:latin typeface="Arial"/>
                <a:cs typeface="Arial"/>
              </a:rPr>
              <a:t>ﬁrstpos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i="1" spc="80" dirty="0">
                <a:solidFill>
                  <a:srgbClr val="181A0E"/>
                </a:solidFill>
                <a:latin typeface="Arial"/>
                <a:cs typeface="Arial"/>
              </a:rPr>
              <a:t>c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2)</a:t>
            </a:r>
            <a:endParaRPr sz="2000" dirty="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1015"/>
              </a:spcBef>
            </a:pPr>
            <a:r>
              <a:rPr sz="2000" b="1" spc="-250" dirty="0">
                <a:solidFill>
                  <a:srgbClr val="181A0E"/>
                </a:solidFill>
                <a:latin typeface="Verdana"/>
                <a:cs typeface="Verdana"/>
              </a:rPr>
              <a:t>end</a:t>
            </a:r>
            <a:r>
              <a:rPr sz="2000" b="1" spc="-36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b="1" spc="-235" dirty="0">
                <a:solidFill>
                  <a:srgbClr val="181A0E"/>
                </a:solidFill>
                <a:latin typeface="Verdana"/>
                <a:cs typeface="Verdana"/>
              </a:rPr>
              <a:t>do</a:t>
            </a:r>
            <a:endParaRPr sz="2000" dirty="0">
              <a:latin typeface="Verdana"/>
              <a:cs typeface="Verdana"/>
            </a:endParaRPr>
          </a:p>
          <a:p>
            <a:pPr marL="494665">
              <a:lnSpc>
                <a:spcPct val="100000"/>
              </a:lnSpc>
              <a:spcBef>
                <a:spcPts val="1015"/>
              </a:spcBef>
            </a:pPr>
            <a:r>
              <a:rPr sz="2000" b="1" spc="-195" dirty="0">
                <a:solidFill>
                  <a:srgbClr val="181A0E"/>
                </a:solidFill>
                <a:latin typeface="Verdana"/>
                <a:cs typeface="Verdana"/>
              </a:rPr>
              <a:t>else</a:t>
            </a:r>
            <a:r>
              <a:rPr sz="2000" b="1" spc="-36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b="1" spc="-130" dirty="0">
                <a:solidFill>
                  <a:srgbClr val="181A0E"/>
                </a:solidFill>
                <a:latin typeface="Verdana"/>
                <a:cs typeface="Verdana"/>
              </a:rPr>
              <a:t>if</a:t>
            </a:r>
            <a:r>
              <a:rPr sz="2000" b="1" spc="-36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i="1" spc="70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star-node</a:t>
            </a:r>
            <a:endParaRPr sz="2000" dirty="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1010"/>
              </a:spcBef>
            </a:pPr>
            <a:r>
              <a:rPr sz="2000" b="1" spc="-175" dirty="0">
                <a:solidFill>
                  <a:srgbClr val="181A0E"/>
                </a:solidFill>
                <a:latin typeface="Verdana"/>
                <a:cs typeface="Verdana"/>
              </a:rPr>
              <a:t>for</a:t>
            </a:r>
            <a:r>
              <a:rPr sz="2000" b="1" spc="-36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40" dirty="0">
                <a:solidFill>
                  <a:srgbClr val="181A0E"/>
                </a:solidFill>
                <a:latin typeface="Arial"/>
                <a:cs typeface="Arial"/>
              </a:rPr>
              <a:t>i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5" dirty="0">
                <a:solidFill>
                  <a:srgbClr val="181A0E"/>
                </a:solidFill>
                <a:latin typeface="Arial"/>
                <a:cs typeface="Arial"/>
              </a:rPr>
              <a:t>lastpos</a:t>
            </a:r>
            <a:r>
              <a:rPr sz="2000" spc="35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i="1" spc="35" dirty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r>
              <a:rPr sz="2000" spc="35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spc="-235" dirty="0">
                <a:solidFill>
                  <a:srgbClr val="181A0E"/>
                </a:solidFill>
                <a:latin typeface="Verdana"/>
                <a:cs typeface="Verdana"/>
              </a:rPr>
              <a:t>do</a:t>
            </a:r>
            <a:endParaRPr sz="2000" dirty="0">
              <a:latin typeface="Verdana"/>
              <a:cs typeface="Verdana"/>
            </a:endParaRPr>
          </a:p>
          <a:p>
            <a:pPr marL="1409065">
              <a:lnSpc>
                <a:spcPct val="100000"/>
              </a:lnSpc>
              <a:spcBef>
                <a:spcPts val="1015"/>
              </a:spcBef>
            </a:pP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followpos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i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181A0E"/>
                </a:solidFill>
                <a:latin typeface="Arial"/>
                <a:cs typeface="Arial"/>
              </a:rPr>
              <a:t>:=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followpos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i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sz="2000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81A0E"/>
                </a:solidFill>
                <a:latin typeface="AoyagiKouzanFontT"/>
                <a:cs typeface="AoyagiKouzanFontT"/>
              </a:rPr>
              <a:t>∪</a:t>
            </a:r>
            <a:r>
              <a:rPr sz="2000" spc="-745" dirty="0">
                <a:solidFill>
                  <a:srgbClr val="181A0E"/>
                </a:solidFill>
                <a:latin typeface="AoyagiKouzanFontT"/>
                <a:cs typeface="AoyagiKouzanFontT"/>
              </a:rPr>
              <a:t> </a:t>
            </a:r>
            <a:r>
              <a:rPr sz="2000" i="1" spc="70" dirty="0" err="1" smtClean="0">
                <a:solidFill>
                  <a:srgbClr val="181A0E"/>
                </a:solidFill>
                <a:latin typeface="Arial"/>
                <a:cs typeface="Arial"/>
              </a:rPr>
              <a:t>ﬁrstpos</a:t>
            </a:r>
            <a:r>
              <a:rPr sz="2000" spc="70" dirty="0" smtClean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i="1" spc="70" dirty="0" smtClean="0">
                <a:solidFill>
                  <a:srgbClr val="181A0E"/>
                </a:solidFill>
                <a:latin typeface="Arial"/>
                <a:cs typeface="Arial"/>
              </a:rPr>
              <a:t>n</a:t>
            </a:r>
            <a:r>
              <a:rPr sz="2000" spc="70" dirty="0" smtClean="0">
                <a:solidFill>
                  <a:srgbClr val="181A0E"/>
                </a:solidFill>
                <a:latin typeface="Arial"/>
                <a:cs typeface="Arial"/>
              </a:rPr>
              <a:t>)</a:t>
            </a:r>
            <a:r>
              <a:rPr lang="en-US" sz="2000" dirty="0">
                <a:latin typeface="Arial"/>
                <a:cs typeface="Arial"/>
              </a:rPr>
              <a:t> </a:t>
            </a:r>
            <a:endParaRPr lang="en-US" sz="2000" b="1" dirty="0" smtClean="0">
              <a:latin typeface="Arial"/>
              <a:cs typeface="Arial"/>
            </a:endParaRPr>
          </a:p>
          <a:p>
            <a:pPr marL="1409065">
              <a:lnSpc>
                <a:spcPct val="100000"/>
              </a:lnSpc>
              <a:spcBef>
                <a:spcPts val="1015"/>
              </a:spcBef>
            </a:pPr>
            <a:r>
              <a:rPr lang="en-US" sz="2000" b="1" spc="-250" dirty="0" smtClean="0">
                <a:solidFill>
                  <a:srgbClr val="181A0E"/>
                </a:solidFill>
                <a:latin typeface="Verdana"/>
                <a:cs typeface="Verdana"/>
              </a:rPr>
              <a:t>en</a:t>
            </a:r>
            <a:r>
              <a:rPr sz="2000" b="1" spc="-250" dirty="0" smtClean="0">
                <a:solidFill>
                  <a:srgbClr val="181A0E"/>
                </a:solidFill>
                <a:latin typeface="Verdana"/>
                <a:cs typeface="Verdana"/>
              </a:rPr>
              <a:t>d</a:t>
            </a:r>
            <a:r>
              <a:rPr sz="2000" b="1" spc="-434" dirty="0" smtClean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b="1" spc="-235" dirty="0" smtClean="0">
                <a:solidFill>
                  <a:srgbClr val="181A0E"/>
                </a:solidFill>
                <a:latin typeface="Verdana"/>
                <a:cs typeface="Verdana"/>
              </a:rPr>
              <a:t>do  </a:t>
            </a:r>
            <a:r>
              <a:rPr lang="en-US" sz="2000" b="1" spc="-235" dirty="0">
                <a:solidFill>
                  <a:srgbClr val="181A0E"/>
                </a:solidFill>
                <a:latin typeface="Verdana"/>
                <a:cs typeface="Verdana"/>
              </a:rPr>
              <a:t/>
            </a:r>
            <a:br>
              <a:rPr lang="en-US" sz="2000" b="1" spc="-235" dirty="0">
                <a:solidFill>
                  <a:srgbClr val="181A0E"/>
                </a:solidFill>
                <a:latin typeface="Verdana"/>
                <a:cs typeface="Verdana"/>
              </a:rPr>
            </a:br>
            <a:r>
              <a:rPr sz="2000" b="1" spc="-250" dirty="0" smtClean="0">
                <a:solidFill>
                  <a:srgbClr val="181A0E"/>
                </a:solidFill>
                <a:latin typeface="Verdana"/>
                <a:cs typeface="Verdana"/>
              </a:rPr>
              <a:t>end</a:t>
            </a:r>
            <a:r>
              <a:rPr sz="2000" b="1" spc="-365" dirty="0" smtClean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b="1" spc="-130" dirty="0" smtClean="0">
                <a:solidFill>
                  <a:srgbClr val="181A0E"/>
                </a:solidFill>
                <a:latin typeface="Verdana"/>
                <a:cs typeface="Verdana"/>
              </a:rPr>
              <a:t>if</a:t>
            </a:r>
            <a:endParaRPr sz="2000" dirty="0" smtClean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2000" b="1" spc="-250" dirty="0" smtClean="0">
                <a:solidFill>
                  <a:srgbClr val="181A0E"/>
                </a:solidFill>
                <a:latin typeface="Verdana"/>
                <a:cs typeface="Verdana"/>
              </a:rPr>
              <a:t>end</a:t>
            </a:r>
            <a:r>
              <a:rPr sz="2000" b="1" spc="-360" dirty="0" smtClean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b="1" spc="-235" dirty="0">
                <a:solidFill>
                  <a:srgbClr val="181A0E"/>
                </a:solidFill>
                <a:latin typeface="Verdana"/>
                <a:cs typeface="Verdana"/>
              </a:rPr>
              <a:t>do</a:t>
            </a:r>
            <a:endParaRPr sz="20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15"/>
              </a:spcBef>
            </a:pP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Compute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40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81A0E"/>
                </a:solidFill>
                <a:latin typeface="Verdana"/>
                <a:cs typeface="Verdana"/>
              </a:rPr>
              <a:t>followpos</a:t>
            </a:r>
            <a:r>
              <a:rPr sz="2000" b="1" i="1" spc="-34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i="1" spc="145" dirty="0">
                <a:solidFill>
                  <a:srgbClr val="181A0E"/>
                </a:solidFill>
                <a:latin typeface="Arial"/>
                <a:cs typeface="Arial"/>
              </a:rPr>
              <a:t>bottom-up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50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000" i="1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55" dirty="0">
                <a:solidFill>
                  <a:srgbClr val="181A0E"/>
                </a:solidFill>
                <a:latin typeface="Arial"/>
                <a:cs typeface="Arial"/>
              </a:rPr>
              <a:t>each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0" dirty="0">
                <a:solidFill>
                  <a:srgbClr val="181A0E"/>
                </a:solidFill>
                <a:latin typeface="Arial"/>
                <a:cs typeface="Arial"/>
              </a:rPr>
              <a:t>node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65" dirty="0" smtClean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lang="en-US" sz="2000" i="1" spc="16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lang="en-US" sz="2000" b="1" spc="165" dirty="0" smtClean="0">
                <a:solidFill>
                  <a:srgbClr val="181A0E"/>
                </a:solidFill>
                <a:latin typeface="Arial"/>
                <a:cs typeface="Arial"/>
              </a:rPr>
              <a:t>Syntax tree</a:t>
            </a:r>
            <a:endParaRPr sz="2000" b="1" baseline="6172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92433"/>
            <a:ext cx="28220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dirty="0"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followpos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516" y="1394460"/>
            <a:ext cx="6786563" cy="490903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45085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deﬁne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181A0E"/>
                </a:solidFill>
                <a:latin typeface="Arial"/>
                <a:cs typeface="Arial"/>
              </a:rPr>
              <a:t>function</a:t>
            </a:r>
            <a:r>
              <a:rPr sz="20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followpos</a:t>
            </a:r>
            <a:r>
              <a:rPr sz="2000" b="1" spc="-40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positions 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(positions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assigned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81A0E"/>
                </a:solidFill>
                <a:latin typeface="Arial"/>
                <a:cs typeface="Arial"/>
              </a:rPr>
              <a:t>leaves)</a:t>
            </a:r>
            <a:endParaRPr sz="2000" dirty="0">
              <a:latin typeface="Arial"/>
              <a:cs typeface="Arial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Font typeface="Arial"/>
              <a:buChar char="■"/>
              <a:tabLst>
                <a:tab pos="440690" algn="l"/>
                <a:tab pos="441959" algn="l"/>
              </a:tabLst>
            </a:pP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followpos(i)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→ </a:t>
            </a: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is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000" spc="125" dirty="0">
                <a:solidFill>
                  <a:srgbClr val="181A0E"/>
                </a:solidFill>
                <a:latin typeface="Arial"/>
                <a:cs typeface="Arial"/>
              </a:rPr>
              <a:t>set </a:t>
            </a:r>
            <a:r>
              <a:rPr sz="2000" spc="185" dirty="0">
                <a:solidFill>
                  <a:srgbClr val="181A0E"/>
                </a:solidFill>
                <a:latin typeface="Arial"/>
                <a:cs typeface="Arial"/>
              </a:rPr>
              <a:t>of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positions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which </a:t>
            </a:r>
            <a:r>
              <a:rPr sz="2000" spc="55" dirty="0">
                <a:solidFill>
                  <a:srgbClr val="181A0E"/>
                </a:solidFill>
                <a:latin typeface="Arial"/>
                <a:cs typeface="Arial"/>
              </a:rPr>
              <a:t>can  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follow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A0E"/>
                </a:solidFill>
                <a:latin typeface="Arial"/>
                <a:cs typeface="Arial"/>
              </a:rPr>
              <a:t>position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spc="-225" dirty="0">
                <a:solidFill>
                  <a:srgbClr val="181A0E"/>
                </a:solidFill>
                <a:latin typeface="Verdana"/>
                <a:cs typeface="Verdana"/>
              </a:rPr>
              <a:t>i</a:t>
            </a:r>
            <a:r>
              <a:rPr sz="2000" b="1" spc="-375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181A0E"/>
                </a:solidFill>
                <a:latin typeface="Arial"/>
                <a:cs typeface="Arial"/>
              </a:rPr>
              <a:t>in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A0E"/>
                </a:solidFill>
                <a:latin typeface="Arial"/>
                <a:cs typeface="Arial"/>
              </a:rPr>
              <a:t>strings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A0E"/>
                </a:solidFill>
                <a:latin typeface="Arial"/>
                <a:cs typeface="Arial"/>
              </a:rPr>
              <a:t>generated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by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81A0E"/>
                </a:solidFill>
                <a:latin typeface="Arial"/>
                <a:cs typeface="Arial"/>
              </a:rPr>
              <a:t>the 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augmented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000" spc="-4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19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For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181A0E"/>
                </a:solidFill>
                <a:latin typeface="Arial"/>
                <a:cs typeface="Arial"/>
              </a:rPr>
              <a:t>example,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181A0E"/>
                </a:solidFill>
                <a:latin typeface="Arial"/>
                <a:cs typeface="Arial"/>
              </a:rPr>
              <a:t>(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|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81A0E"/>
                </a:solidFill>
                <a:latin typeface="Arial"/>
                <a:cs typeface="Arial"/>
              </a:rPr>
              <a:t>b)*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81A0E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35" dirty="0" smtClean="0">
                <a:solidFill>
                  <a:srgbClr val="181A0E"/>
                </a:solidFill>
                <a:latin typeface="Arial"/>
                <a:cs typeface="Arial"/>
              </a:rPr>
              <a:t>#</a:t>
            </a:r>
            <a:endParaRPr lang="en-US" sz="2000" dirty="0">
              <a:latin typeface="Arial"/>
              <a:cs typeface="Arial"/>
            </a:endParaRPr>
          </a:p>
          <a:p>
            <a:pPr marL="12066">
              <a:lnSpc>
                <a:spcPct val="100000"/>
              </a:lnSpc>
              <a:spcBef>
                <a:spcPts val="919"/>
              </a:spcBef>
              <a:tabLst>
                <a:tab pos="440690" algn="l"/>
                <a:tab pos="441959" algn="l"/>
              </a:tabLst>
            </a:pPr>
            <a:r>
              <a:rPr lang="en-US" sz="2000" spc="-2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lang="en-US" sz="2000" spc="-265" dirty="0" smtClean="0">
                <a:solidFill>
                  <a:srgbClr val="181A0E"/>
                </a:solidFill>
                <a:latin typeface="Arial"/>
                <a:cs typeface="Arial"/>
              </a:rPr>
              <a:t>                                                       </a:t>
            </a:r>
            <a:r>
              <a:rPr sz="2000" spc="-265" dirty="0" smtClean="0">
                <a:solidFill>
                  <a:srgbClr val="181A0E"/>
                </a:solidFill>
                <a:latin typeface="Arial"/>
                <a:cs typeface="Arial"/>
              </a:rPr>
              <a:t>1</a:t>
            </a:r>
            <a:r>
              <a:rPr lang="en-US" sz="2000" spc="-2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lang="en-US" sz="2000" spc="-265" dirty="0" smtClean="0">
                <a:solidFill>
                  <a:srgbClr val="181A0E"/>
                </a:solidFill>
                <a:latin typeface="Arial"/>
                <a:cs typeface="Arial"/>
              </a:rPr>
              <a:t>     </a:t>
            </a:r>
            <a:r>
              <a:rPr sz="2000" spc="120" dirty="0" smtClean="0">
                <a:solidFill>
                  <a:srgbClr val="181A0E"/>
                </a:solidFill>
                <a:latin typeface="Arial"/>
                <a:cs typeface="Arial"/>
              </a:rPr>
              <a:t>2</a:t>
            </a:r>
            <a:r>
              <a:rPr sz="2000" spc="120" dirty="0">
                <a:solidFill>
                  <a:srgbClr val="181A0E"/>
                </a:solidFill>
                <a:latin typeface="Arial"/>
                <a:cs typeface="Arial"/>
              </a:rPr>
              <a:t>	</a:t>
            </a:r>
            <a:r>
              <a:rPr sz="2000" spc="245" dirty="0">
                <a:solidFill>
                  <a:srgbClr val="181A0E"/>
                </a:solidFill>
                <a:latin typeface="Arial"/>
                <a:cs typeface="Arial"/>
              </a:rPr>
              <a:t>3</a:t>
            </a:r>
            <a:r>
              <a:rPr sz="20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265" dirty="0">
                <a:solidFill>
                  <a:srgbClr val="181A0E"/>
                </a:solidFill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90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40" dirty="0">
                <a:solidFill>
                  <a:srgbClr val="181A0E"/>
                </a:solidFill>
                <a:latin typeface="Arial"/>
                <a:cs typeface="Arial"/>
              </a:rPr>
              <a:t>followpos(1)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{1, </a:t>
            </a:r>
            <a:r>
              <a:rPr sz="2000" spc="-35" dirty="0">
                <a:solidFill>
                  <a:srgbClr val="181A0E"/>
                </a:solidFill>
                <a:latin typeface="Arial"/>
                <a:cs typeface="Arial"/>
              </a:rPr>
              <a:t>2,</a:t>
            </a:r>
            <a:r>
              <a:rPr sz="2000" spc="-5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3}</a:t>
            </a:r>
            <a:endParaRPr sz="2000" dirty="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95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followpos(2)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{1, </a:t>
            </a:r>
            <a:r>
              <a:rPr sz="2000" spc="-35" dirty="0">
                <a:solidFill>
                  <a:srgbClr val="181A0E"/>
                </a:solidFill>
                <a:latin typeface="Arial"/>
                <a:cs typeface="Arial"/>
              </a:rPr>
              <a:t>2,</a:t>
            </a:r>
            <a:r>
              <a:rPr sz="2000" spc="-5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3}</a:t>
            </a:r>
            <a:endParaRPr sz="2000" dirty="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90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followpos(3)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spc="-4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{4}</a:t>
            </a:r>
            <a:endParaRPr sz="2000" dirty="0">
              <a:latin typeface="Arial"/>
              <a:cs typeface="Arial"/>
            </a:endParaRPr>
          </a:p>
          <a:p>
            <a:pPr marL="441325" indent="-429259">
              <a:lnSpc>
                <a:spcPct val="100000"/>
              </a:lnSpc>
              <a:spcBef>
                <a:spcPts val="990"/>
              </a:spcBef>
              <a:buChar char="■"/>
              <a:tabLst>
                <a:tab pos="440690" algn="l"/>
                <a:tab pos="441959" algn="l"/>
              </a:tabLst>
            </a:pPr>
            <a:r>
              <a:rPr sz="2000" spc="80" dirty="0">
                <a:solidFill>
                  <a:srgbClr val="181A0E"/>
                </a:solidFill>
                <a:latin typeface="Arial"/>
                <a:cs typeface="Arial"/>
              </a:rPr>
              <a:t>followpos(4)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000" spc="-85" dirty="0">
                <a:solidFill>
                  <a:srgbClr val="181A0E"/>
                </a:solidFill>
                <a:latin typeface="Arial"/>
                <a:cs typeface="Arial"/>
              </a:rPr>
              <a:t>{</a:t>
            </a:r>
            <a:r>
              <a:rPr sz="2000" spc="-5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181A0E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208404"/>
            <a:ext cx="3896678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40" dirty="0">
                <a:uFill>
                  <a:solidFill>
                    <a:srgbClr val="181A0E"/>
                  </a:solidFill>
                </a:uFill>
              </a:rPr>
              <a:t>Evaluating </a:t>
            </a:r>
            <a:r>
              <a:rPr sz="2900" b="1" u="heavy" spc="-260" dirty="0"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followpos</a:t>
            </a:r>
            <a:r>
              <a:rPr sz="2900" b="1" u="heavy" spc="-670" dirty="0"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 </a:t>
            </a:r>
            <a:r>
              <a:rPr sz="2900" u="heavy" spc="35" dirty="0">
                <a:uFill>
                  <a:solidFill>
                    <a:srgbClr val="181A0E"/>
                  </a:solidFill>
                </a:uFill>
              </a:rPr>
              <a:t>example:</a:t>
            </a:r>
            <a:endParaRPr sz="29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1272222"/>
            <a:ext cx="4648200" cy="5323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3655">
              <a:lnSpc>
                <a:spcPct val="128499"/>
              </a:lnSpc>
              <a:spcBef>
                <a:spcPts val="100"/>
              </a:spcBef>
            </a:pPr>
            <a:r>
              <a:rPr sz="2400" b="1" spc="-250" dirty="0">
                <a:solidFill>
                  <a:srgbClr val="FF0000"/>
                </a:solidFill>
                <a:latin typeface="Verdana"/>
                <a:cs typeface="Verdana"/>
              </a:rPr>
              <a:t>red </a:t>
            </a:r>
            <a:r>
              <a:rPr sz="2400" b="1" spc="-370" dirty="0">
                <a:solidFill>
                  <a:srgbClr val="FF0000"/>
                </a:solidFill>
                <a:latin typeface="Verdana"/>
                <a:cs typeface="Verdana"/>
              </a:rPr>
              <a:t>– </a:t>
            </a:r>
            <a:r>
              <a:rPr lang="en-US" sz="2400" b="1" spc="-370" dirty="0" err="1" smtClean="0">
                <a:solidFill>
                  <a:srgbClr val="FF0000"/>
                </a:solidFill>
                <a:latin typeface="Verdana"/>
                <a:cs typeface="Verdana"/>
              </a:rPr>
              <a:t>fi</a:t>
            </a:r>
            <a:r>
              <a:rPr sz="2400" b="1" spc="-204" dirty="0" err="1" smtClean="0">
                <a:solidFill>
                  <a:srgbClr val="FF0000"/>
                </a:solidFill>
                <a:latin typeface="Verdana"/>
                <a:cs typeface="Verdana"/>
              </a:rPr>
              <a:t>rstpos</a:t>
            </a:r>
            <a:r>
              <a:rPr sz="2400" b="1" spc="-204" dirty="0" smtClean="0">
                <a:solidFill>
                  <a:srgbClr val="FF0000"/>
                </a:solidFill>
                <a:latin typeface="Verdana"/>
                <a:cs typeface="Verdana"/>
              </a:rPr>
              <a:t>  </a:t>
            </a:r>
            <a:endParaRPr lang="en-US" sz="2400" b="1" spc="-204" dirty="0" smtClean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 marR="2573655">
              <a:lnSpc>
                <a:spcPct val="128499"/>
              </a:lnSpc>
              <a:spcBef>
                <a:spcPts val="100"/>
              </a:spcBef>
            </a:pPr>
            <a:r>
              <a:rPr sz="2400" b="1" spc="-265" dirty="0" smtClean="0">
                <a:solidFill>
                  <a:srgbClr val="001F60"/>
                </a:solidFill>
                <a:latin typeface="Verdana"/>
                <a:cs typeface="Verdana"/>
              </a:rPr>
              <a:t>blue </a:t>
            </a:r>
            <a:r>
              <a:rPr sz="2400" b="1" spc="-370" dirty="0">
                <a:solidFill>
                  <a:srgbClr val="001F60"/>
                </a:solidFill>
                <a:latin typeface="Verdana"/>
                <a:cs typeface="Verdana"/>
              </a:rPr>
              <a:t>–</a:t>
            </a:r>
            <a:r>
              <a:rPr sz="2400" b="1" spc="-605" dirty="0">
                <a:solidFill>
                  <a:srgbClr val="001F60"/>
                </a:solidFill>
                <a:latin typeface="Verdana"/>
                <a:cs typeface="Verdana"/>
              </a:rPr>
              <a:t> </a:t>
            </a:r>
            <a:r>
              <a:rPr sz="2400" b="1" spc="-220" dirty="0">
                <a:solidFill>
                  <a:srgbClr val="001F60"/>
                </a:solidFill>
                <a:latin typeface="Verdana"/>
                <a:cs typeface="Verdana"/>
              </a:rPr>
              <a:t>lastpos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Then</a:t>
            </a:r>
            <a:r>
              <a:rPr sz="2000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000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81A0E"/>
                </a:solidFill>
                <a:latin typeface="Arial"/>
                <a:cs typeface="Arial"/>
              </a:rPr>
              <a:t>can</a:t>
            </a:r>
            <a:r>
              <a:rPr sz="2000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calculate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b="1" spc="-235" dirty="0">
                <a:solidFill>
                  <a:srgbClr val="181A0E"/>
                </a:solidFill>
                <a:latin typeface="Verdana"/>
                <a:cs typeface="Verdana"/>
              </a:rPr>
              <a:t>followpos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35" dirty="0">
                <a:solidFill>
                  <a:srgbClr val="181A0E"/>
                </a:solidFill>
                <a:latin typeface="Arial"/>
                <a:cs typeface="Arial"/>
              </a:rPr>
              <a:t>followpos(1) </a:t>
            </a:r>
            <a:r>
              <a:rPr sz="2000" spc="-75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spc="-3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181A0E"/>
                </a:solidFill>
                <a:latin typeface="Arial"/>
                <a:cs typeface="Arial"/>
              </a:rPr>
              <a:t>{1,2,3}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followpos(2) </a:t>
            </a:r>
            <a:r>
              <a:rPr sz="2000" spc="-75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spc="-409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181A0E"/>
                </a:solidFill>
                <a:latin typeface="Arial"/>
                <a:cs typeface="Arial"/>
              </a:rPr>
              <a:t>{1,2,3}</a:t>
            </a:r>
            <a:endParaRPr sz="2000" dirty="0">
              <a:latin typeface="Arial"/>
              <a:cs typeface="Arial"/>
            </a:endParaRPr>
          </a:p>
          <a:p>
            <a:pPr marL="12700" marR="2355215">
              <a:lnSpc>
                <a:spcPts val="4130"/>
              </a:lnSpc>
              <a:spcBef>
                <a:spcPts val="310"/>
              </a:spcBef>
            </a:pP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followpos(3) </a:t>
            </a:r>
            <a:r>
              <a:rPr sz="2000" spc="-75" dirty="0">
                <a:solidFill>
                  <a:srgbClr val="181A0E"/>
                </a:solidFill>
                <a:latin typeface="Arial"/>
                <a:cs typeface="Arial"/>
              </a:rPr>
              <a:t>=</a:t>
            </a:r>
            <a:r>
              <a:rPr sz="2000" spc="-45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1A0E"/>
                </a:solidFill>
                <a:latin typeface="Arial"/>
                <a:cs typeface="Arial"/>
              </a:rPr>
              <a:t>{4}  </a:t>
            </a:r>
            <a:r>
              <a:rPr sz="2000" spc="75" dirty="0">
                <a:solidFill>
                  <a:srgbClr val="181A0E"/>
                </a:solidFill>
                <a:latin typeface="Arial"/>
                <a:cs typeface="Arial"/>
              </a:rPr>
              <a:t>followpos(4) </a:t>
            </a:r>
            <a:r>
              <a:rPr sz="2000" spc="-75" dirty="0">
                <a:solidFill>
                  <a:srgbClr val="181A0E"/>
                </a:solidFill>
                <a:latin typeface="Arial"/>
                <a:cs typeface="Arial"/>
              </a:rPr>
              <a:t>=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{</a:t>
            </a:r>
            <a:r>
              <a:rPr sz="2000" spc="-55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81A0E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 marR="351155">
              <a:lnSpc>
                <a:spcPts val="4130"/>
              </a:lnSpc>
              <a:spcBef>
                <a:spcPts val="5"/>
              </a:spcBef>
            </a:pPr>
            <a:r>
              <a:rPr sz="2000" spc="150" dirty="0">
                <a:solidFill>
                  <a:srgbClr val="181A0E"/>
                </a:solidFill>
                <a:latin typeface="Arial"/>
                <a:cs typeface="Arial"/>
              </a:rPr>
              <a:t>After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we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calculate </a:t>
            </a:r>
            <a:r>
              <a:rPr sz="2000" b="1" spc="-229" dirty="0">
                <a:solidFill>
                  <a:srgbClr val="181A0E"/>
                </a:solidFill>
                <a:latin typeface="Verdana"/>
                <a:cs typeface="Verdana"/>
              </a:rPr>
              <a:t>followpos</a:t>
            </a:r>
            <a:r>
              <a:rPr sz="2000" spc="-229" dirty="0">
                <a:solidFill>
                  <a:srgbClr val="181A0E"/>
                </a:solidFill>
                <a:latin typeface="Arial"/>
                <a:cs typeface="Arial"/>
              </a:rPr>
              <a:t>,  </a:t>
            </a:r>
            <a:r>
              <a:rPr sz="2000" spc="105" dirty="0">
                <a:solidFill>
                  <a:srgbClr val="181A0E"/>
                </a:solidFill>
                <a:latin typeface="Arial"/>
                <a:cs typeface="Arial"/>
              </a:rPr>
              <a:t>we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ready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80" dirty="0">
                <a:solidFill>
                  <a:srgbClr val="181A0E"/>
                </a:solidFill>
                <a:latin typeface="Arial"/>
                <a:cs typeface="Arial"/>
              </a:rPr>
              <a:t>to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A0E"/>
                </a:solidFill>
                <a:latin typeface="Arial"/>
                <a:cs typeface="Arial"/>
              </a:rPr>
              <a:t>create</a:t>
            </a:r>
            <a:r>
              <a:rPr sz="2000" spc="-18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000" spc="-18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181A0E"/>
                </a:solidFill>
                <a:latin typeface="Arial"/>
                <a:cs typeface="Arial"/>
              </a:rPr>
              <a:t>for  </a:t>
            </a:r>
            <a:r>
              <a:rPr sz="2000" spc="140" dirty="0">
                <a:solidFill>
                  <a:srgbClr val="181A0E"/>
                </a:solidFill>
                <a:latin typeface="Arial"/>
                <a:cs typeface="Arial"/>
              </a:rPr>
              <a:t>the </a:t>
            </a:r>
            <a:r>
              <a:rPr sz="2000" spc="70" dirty="0">
                <a:solidFill>
                  <a:srgbClr val="181A0E"/>
                </a:solidFill>
                <a:latin typeface="Arial"/>
                <a:cs typeface="Arial"/>
              </a:rPr>
              <a:t>regular</a:t>
            </a:r>
            <a:r>
              <a:rPr sz="2000" spc="-4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81A0E"/>
                </a:solidFill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13780"/>
            <a:ext cx="4400541" cy="5781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90600"/>
            <a:ext cx="7514749" cy="3649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13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Algorithm</a:t>
            </a:r>
            <a:r>
              <a:rPr sz="2900" u="heavy" spc="-19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16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for</a:t>
            </a:r>
            <a:r>
              <a:rPr sz="2900" u="heavy" spc="-19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11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converting</a:t>
            </a:r>
            <a:r>
              <a:rPr sz="2900" u="heavy" spc="-19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-9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RE</a:t>
            </a:r>
            <a:r>
              <a:rPr sz="2900" u="heavy" spc="-19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20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to</a:t>
            </a:r>
            <a:r>
              <a:rPr sz="2900" u="heavy" spc="-19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-25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DFA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750">
              <a:latin typeface="Arial"/>
              <a:cs typeface="Arial"/>
            </a:endParaRPr>
          </a:p>
          <a:p>
            <a:pPr marL="339725" indent="-327660">
              <a:lnSpc>
                <a:spcPct val="100000"/>
              </a:lnSpc>
              <a:buAutoNum type="arabicPeriod"/>
              <a:tabLst>
                <a:tab pos="340360" algn="l"/>
              </a:tabLst>
            </a:pPr>
            <a:r>
              <a:rPr sz="2900" spc="65" dirty="0">
                <a:solidFill>
                  <a:srgbClr val="181A0E"/>
                </a:solidFill>
                <a:latin typeface="Arial"/>
                <a:cs typeface="Arial"/>
              </a:rPr>
              <a:t>Create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syntax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181A0E"/>
                </a:solidFill>
                <a:latin typeface="Arial"/>
                <a:cs typeface="Arial"/>
              </a:rPr>
              <a:t>tree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9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(r)#</a:t>
            </a:r>
            <a:endParaRPr sz="2900">
              <a:latin typeface="Arial"/>
              <a:cs typeface="Arial"/>
            </a:endParaRPr>
          </a:p>
          <a:p>
            <a:pPr marL="388620" indent="-376555">
              <a:lnSpc>
                <a:spcPts val="3375"/>
              </a:lnSpc>
              <a:spcBef>
                <a:spcPts val="990"/>
              </a:spcBef>
              <a:buAutoNum type="arabicPeriod"/>
              <a:tabLst>
                <a:tab pos="389255" algn="l"/>
              </a:tabLst>
            </a:pPr>
            <a:r>
              <a:rPr sz="2900" spc="55" dirty="0">
                <a:solidFill>
                  <a:srgbClr val="181A0E"/>
                </a:solidFill>
                <a:latin typeface="Arial"/>
                <a:cs typeface="Arial"/>
              </a:rPr>
              <a:t>Calculate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181A0E"/>
                </a:solidFill>
                <a:latin typeface="Arial"/>
                <a:cs typeface="Arial"/>
              </a:rPr>
              <a:t>functions:</a:t>
            </a:r>
            <a:r>
              <a:rPr sz="2900" spc="-20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181A0E"/>
                </a:solidFill>
                <a:latin typeface="Verdana"/>
                <a:cs typeface="Verdana"/>
              </a:rPr>
              <a:t>nullable</a:t>
            </a:r>
            <a:r>
              <a:rPr sz="2900" dirty="0">
                <a:solidFill>
                  <a:srgbClr val="181A0E"/>
                </a:solidFill>
                <a:latin typeface="Arial"/>
                <a:cs typeface="Arial"/>
              </a:rPr>
              <a:t>, </a:t>
            </a:r>
            <a:r>
              <a:rPr sz="2900" b="1" dirty="0">
                <a:solidFill>
                  <a:srgbClr val="181A0E"/>
                </a:solidFill>
                <a:latin typeface="Verdana"/>
                <a:cs typeface="Verdana"/>
              </a:rPr>
              <a:t>ﬁrstpos</a:t>
            </a:r>
            <a:r>
              <a:rPr sz="2900" spc="-204" dirty="0">
                <a:solidFill>
                  <a:srgbClr val="181A0E"/>
                </a:solidFill>
                <a:latin typeface="Arial"/>
                <a:cs typeface="Arial"/>
              </a:rPr>
              <a:t>,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>
                <a:solidFill>
                  <a:srgbClr val="181A0E"/>
                </a:solidFill>
                <a:latin typeface="Verdana"/>
                <a:cs typeface="Verdana"/>
              </a:rPr>
              <a:t>lastpos</a:t>
            </a:r>
            <a:r>
              <a:rPr sz="2900" b="1" spc="-40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spc="320" smtClean="0">
                <a:solidFill>
                  <a:srgbClr val="181A0E"/>
                </a:solidFill>
                <a:latin typeface="Arial"/>
                <a:cs typeface="Arial"/>
              </a:rPr>
              <a:t>&amp;</a:t>
            </a:r>
            <a:r>
              <a:rPr lang="en-US" sz="2900" spc="320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smtClean="0">
                <a:solidFill>
                  <a:srgbClr val="181A0E"/>
                </a:solidFill>
                <a:latin typeface="Verdana"/>
                <a:cs typeface="Verdana"/>
              </a:rPr>
              <a:t>followpos</a:t>
            </a:r>
            <a:endParaRPr sz="2900">
              <a:latin typeface="Verdana"/>
              <a:cs typeface="Verdana"/>
            </a:endParaRPr>
          </a:p>
          <a:p>
            <a:pPr marL="12700" marR="5080">
              <a:lnSpc>
                <a:spcPts val="3270"/>
              </a:lnSpc>
              <a:spcBef>
                <a:spcPts val="1275"/>
              </a:spcBef>
              <a:buAutoNum type="arabicPeriod" startAt="3"/>
              <a:tabLst>
                <a:tab pos="405130" algn="l"/>
              </a:tabLst>
            </a:pPr>
            <a:r>
              <a:rPr sz="2900" spc="145" dirty="0">
                <a:solidFill>
                  <a:srgbClr val="181A0E"/>
                </a:solidFill>
                <a:latin typeface="Arial"/>
                <a:cs typeface="Arial"/>
              </a:rPr>
              <a:t>Put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181A0E"/>
                </a:solidFill>
                <a:latin typeface="Verdana"/>
                <a:cs typeface="Verdana"/>
              </a:rPr>
              <a:t>ﬁrstpos(root)</a:t>
            </a:r>
            <a:r>
              <a:rPr sz="2900" b="1" spc="-380" dirty="0">
                <a:solidFill>
                  <a:srgbClr val="181A0E"/>
                </a:solidFill>
                <a:latin typeface="Verdana"/>
                <a:cs typeface="Verdana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Arial"/>
                <a:cs typeface="Arial"/>
              </a:rPr>
              <a:t>into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181A0E"/>
                </a:solidFill>
                <a:latin typeface="Arial"/>
                <a:cs typeface="Arial"/>
              </a:rPr>
              <a:t>as</a:t>
            </a:r>
            <a:r>
              <a:rPr sz="2900" spc="-19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25" dirty="0">
                <a:solidFill>
                  <a:srgbClr val="181A0E"/>
                </a:solidFill>
                <a:latin typeface="Arial"/>
                <a:cs typeface="Arial"/>
              </a:rPr>
              <a:t>an</a:t>
            </a:r>
            <a:r>
              <a:rPr sz="2900" spc="-19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Arial"/>
                <a:cs typeface="Arial"/>
              </a:rPr>
              <a:t>unmarked  </a:t>
            </a:r>
            <a:r>
              <a:rPr sz="2900" spc="114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676400"/>
            <a:ext cx="78000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chemeClr val="tx1"/>
                </a:solidFill>
              </a:rPr>
              <a:t>4.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i="1" spc="90" dirty="0">
                <a:solidFill>
                  <a:schemeClr val="tx1"/>
                </a:solidFill>
                <a:latin typeface="Arial"/>
                <a:cs typeface="Arial"/>
              </a:rPr>
              <a:t>while</a:t>
            </a:r>
            <a:r>
              <a:rPr sz="2400" i="1" spc="-1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chemeClr val="tx1"/>
                </a:solidFill>
              </a:rPr>
              <a:t>(there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spc="40" dirty="0">
                <a:solidFill>
                  <a:schemeClr val="tx1"/>
                </a:solidFill>
              </a:rPr>
              <a:t>is</a:t>
            </a:r>
            <a:r>
              <a:rPr sz="2400" spc="-185" dirty="0">
                <a:solidFill>
                  <a:schemeClr val="tx1"/>
                </a:solidFill>
              </a:rPr>
              <a:t> </a:t>
            </a:r>
            <a:r>
              <a:rPr sz="2400" spc="25" dirty="0">
                <a:solidFill>
                  <a:schemeClr val="tx1"/>
                </a:solidFill>
              </a:rPr>
              <a:t>an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spc="95" dirty="0">
                <a:solidFill>
                  <a:schemeClr val="tx1"/>
                </a:solidFill>
              </a:rPr>
              <a:t>unmarked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spc="120" dirty="0">
                <a:solidFill>
                  <a:schemeClr val="tx1"/>
                </a:solidFill>
              </a:rPr>
              <a:t>state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spc="-80" dirty="0">
                <a:solidFill>
                  <a:schemeClr val="tx1"/>
                </a:solidFill>
              </a:rPr>
              <a:t>S</a:t>
            </a:r>
            <a:r>
              <a:rPr sz="2400" spc="-185" dirty="0">
                <a:solidFill>
                  <a:schemeClr val="tx1"/>
                </a:solidFill>
              </a:rPr>
              <a:t> </a:t>
            </a:r>
            <a:r>
              <a:rPr sz="2400" spc="60" dirty="0">
                <a:solidFill>
                  <a:schemeClr val="tx1"/>
                </a:solidFill>
              </a:rPr>
              <a:t>in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spc="155" dirty="0">
                <a:solidFill>
                  <a:schemeClr val="tx1"/>
                </a:solidFill>
              </a:rPr>
              <a:t>the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spc="105" dirty="0">
                <a:solidFill>
                  <a:schemeClr val="tx1"/>
                </a:solidFill>
              </a:rPr>
              <a:t>states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spc="185" dirty="0">
                <a:solidFill>
                  <a:schemeClr val="tx1"/>
                </a:solidFill>
              </a:rPr>
              <a:t>of</a:t>
            </a:r>
            <a:r>
              <a:rPr sz="2400" spc="-185" dirty="0">
                <a:solidFill>
                  <a:schemeClr val="tx1"/>
                </a:solidFill>
              </a:rPr>
              <a:t> </a:t>
            </a:r>
            <a:r>
              <a:rPr sz="2400" spc="-55" dirty="0">
                <a:solidFill>
                  <a:schemeClr val="tx1"/>
                </a:solidFill>
              </a:rPr>
              <a:t>DFA)</a:t>
            </a:r>
            <a:r>
              <a:rPr sz="2400" spc="-215" dirty="0">
                <a:solidFill>
                  <a:schemeClr val="tx1"/>
                </a:solidFill>
              </a:rPr>
              <a:t> </a:t>
            </a:r>
            <a:r>
              <a:rPr sz="2400" i="1" spc="120" dirty="0">
                <a:solidFill>
                  <a:schemeClr val="tx1"/>
                </a:solidFill>
                <a:latin typeface="Arial"/>
                <a:cs typeface="Arial"/>
              </a:rPr>
              <a:t>do</a:t>
            </a:r>
            <a:endParaRPr sz="2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057400"/>
            <a:ext cx="8398669" cy="44671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791845" indent="-285115">
              <a:lnSpc>
                <a:spcPct val="100000"/>
              </a:lnSpc>
              <a:spcBef>
                <a:spcPts val="1090"/>
              </a:spcBef>
              <a:buChar char="–"/>
              <a:tabLst>
                <a:tab pos="792480" algn="l"/>
              </a:tabLst>
            </a:pP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mark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791845" indent="-285115">
              <a:lnSpc>
                <a:spcPct val="100000"/>
              </a:lnSpc>
              <a:spcBef>
                <a:spcPts val="990"/>
              </a:spcBef>
              <a:buFont typeface="Arial"/>
              <a:buChar char="–"/>
              <a:tabLst>
                <a:tab pos="792480" algn="l"/>
              </a:tabLst>
            </a:pP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for each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input symbol </a:t>
            </a:r>
            <a:r>
              <a:rPr sz="2000" b="1" i="1" dirty="0">
                <a:solidFill>
                  <a:srgbClr val="181A0E"/>
                </a:solidFill>
                <a:latin typeface="Verdana"/>
                <a:cs typeface="Verdana"/>
              </a:rPr>
              <a:t>a </a:t>
            </a:r>
            <a:r>
              <a:rPr sz="2000" i="1" dirty="0">
                <a:solidFill>
                  <a:srgbClr val="181A0E"/>
                </a:solidFill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1201420" marR="1706880" lvl="1" indent="-236854">
              <a:lnSpc>
                <a:spcPct val="128499"/>
              </a:lnSpc>
              <a:buChar char="•"/>
              <a:tabLst>
                <a:tab pos="1158875" algn="l"/>
              </a:tabLst>
            </a:pP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let s1,...,sn are positions in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S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and symbols in those  positions is </a:t>
            </a:r>
            <a:r>
              <a:rPr sz="2000" b="1" i="1" dirty="0">
                <a:solidFill>
                  <a:srgbClr val="181A0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158240" lvl="1" indent="-19431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1158875" algn="l"/>
              </a:tabLst>
            </a:pP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S’ </a:t>
            </a:r>
            <a:r>
              <a:rPr sz="2000" b="1" dirty="0">
                <a:solidFill>
                  <a:srgbClr val="181A0E"/>
                </a:solidFill>
                <a:latin typeface="Arial"/>
                <a:cs typeface="Arial"/>
              </a:rPr>
              <a:t>←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followpos(s1) </a:t>
            </a:r>
            <a:r>
              <a:rPr sz="2000" dirty="0">
                <a:solidFill>
                  <a:srgbClr val="181A0E"/>
                </a:solidFill>
                <a:latin typeface="AoyagiKouzanFontT"/>
                <a:cs typeface="AoyagiKouzanFontT"/>
              </a:rPr>
              <a:t>∪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... </a:t>
            </a:r>
            <a:r>
              <a:rPr sz="2000" dirty="0">
                <a:solidFill>
                  <a:srgbClr val="181A0E"/>
                </a:solidFill>
                <a:latin typeface="AoyagiKouzanFontT"/>
                <a:cs typeface="AoyagiKouzanFontT"/>
              </a:rPr>
              <a:t>∪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followpos(sn)</a:t>
            </a:r>
            <a:endParaRPr sz="2000">
              <a:latin typeface="Arial"/>
              <a:cs typeface="Arial"/>
            </a:endParaRPr>
          </a:p>
          <a:p>
            <a:pPr marL="1158240" lvl="1" indent="-194310">
              <a:lnSpc>
                <a:spcPct val="100000"/>
              </a:lnSpc>
              <a:spcBef>
                <a:spcPts val="995"/>
              </a:spcBef>
              <a:buFont typeface="Arial"/>
              <a:buChar char="•"/>
              <a:tabLst>
                <a:tab pos="1158875" algn="l"/>
              </a:tabLst>
            </a:pP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move(S, a) </a:t>
            </a:r>
            <a:r>
              <a:rPr sz="2000" b="1" dirty="0">
                <a:solidFill>
                  <a:srgbClr val="181A0E"/>
                </a:solidFill>
                <a:latin typeface="Arial"/>
                <a:cs typeface="Arial"/>
              </a:rPr>
              <a:t>←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S’</a:t>
            </a:r>
            <a:endParaRPr sz="2000">
              <a:latin typeface="Verdana"/>
              <a:cs typeface="Verdana"/>
            </a:endParaRPr>
          </a:p>
          <a:p>
            <a:pPr marL="1158240" lvl="1" indent="-194310">
              <a:lnSpc>
                <a:spcPct val="100000"/>
              </a:lnSpc>
              <a:spcBef>
                <a:spcPts val="990"/>
              </a:spcBef>
              <a:buChar char="•"/>
              <a:tabLst>
                <a:tab pos="1158875" algn="l"/>
              </a:tabLst>
            </a:pP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if (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S’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is not empty and not in the states of DFA)</a:t>
            </a:r>
            <a:endParaRPr sz="2000">
              <a:latin typeface="Arial"/>
              <a:cs typeface="Arial"/>
            </a:endParaRPr>
          </a:p>
          <a:p>
            <a:pPr marL="1421765">
              <a:lnSpc>
                <a:spcPct val="100000"/>
              </a:lnSpc>
              <a:spcBef>
                <a:spcPts val="990"/>
              </a:spcBef>
            </a:pP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– put </a:t>
            </a:r>
            <a:r>
              <a:rPr sz="2000" b="1" dirty="0">
                <a:solidFill>
                  <a:srgbClr val="181A0E"/>
                </a:solidFill>
                <a:latin typeface="Verdana"/>
                <a:cs typeface="Verdana"/>
              </a:rPr>
              <a:t>S’ </a:t>
            </a:r>
            <a:r>
              <a:rPr sz="2000" dirty="0">
                <a:solidFill>
                  <a:srgbClr val="181A0E"/>
                </a:solidFill>
                <a:latin typeface="Arial"/>
                <a:cs typeface="Arial"/>
              </a:rPr>
              <a:t>into the states of DFA as an </a:t>
            </a:r>
            <a:r>
              <a:rPr sz="2000">
                <a:solidFill>
                  <a:srgbClr val="181A0E"/>
                </a:solidFill>
                <a:latin typeface="Arial"/>
                <a:cs typeface="Arial"/>
              </a:rPr>
              <a:t>unmarked </a:t>
            </a:r>
            <a:r>
              <a:rPr sz="2000" smtClean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endParaRPr sz="39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lang="en-US" sz="2000" i="1" spc="75" dirty="0" smtClean="0">
                <a:solidFill>
                  <a:srgbClr val="181A0E"/>
                </a:solidFill>
                <a:latin typeface="Arial"/>
                <a:cs typeface="Arial"/>
              </a:rPr>
              <a:t/>
            </a:r>
            <a:br>
              <a:rPr lang="en-US" sz="2000" i="1" spc="75" dirty="0" smtClean="0">
                <a:solidFill>
                  <a:srgbClr val="181A0E"/>
                </a:solidFill>
                <a:latin typeface="Arial"/>
                <a:cs typeface="Arial"/>
              </a:rPr>
            </a:br>
            <a:r>
              <a:rPr sz="2000" i="1" spc="75" smtClean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i="1" spc="-175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35" dirty="0">
                <a:solidFill>
                  <a:srgbClr val="181A0E"/>
                </a:solidFill>
                <a:latin typeface="Arial"/>
                <a:cs typeface="Arial"/>
              </a:rPr>
              <a:t>start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05" dirty="0">
                <a:solidFill>
                  <a:srgbClr val="181A0E"/>
                </a:solidFill>
                <a:latin typeface="Arial"/>
                <a:cs typeface="Arial"/>
              </a:rPr>
              <a:t>state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70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35" dirty="0">
                <a:solidFill>
                  <a:srgbClr val="181A0E"/>
                </a:solidFill>
                <a:latin typeface="Arial"/>
                <a:cs typeface="Arial"/>
              </a:rPr>
              <a:t>is</a:t>
            </a:r>
            <a:r>
              <a:rPr sz="2000" i="1" spc="-17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5" dirty="0">
                <a:solidFill>
                  <a:srgbClr val="181A0E"/>
                </a:solidFill>
                <a:latin typeface="Arial"/>
                <a:cs typeface="Arial"/>
              </a:rPr>
              <a:t>ﬁrstpos(root)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10"/>
              </a:spcBef>
            </a:pPr>
            <a:r>
              <a:rPr sz="2000" i="1" spc="75" dirty="0">
                <a:solidFill>
                  <a:srgbClr val="181A0E"/>
                </a:solidFill>
                <a:latin typeface="Arial"/>
                <a:cs typeface="Arial"/>
              </a:rPr>
              <a:t>The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0" dirty="0">
                <a:solidFill>
                  <a:srgbClr val="181A0E"/>
                </a:solidFill>
                <a:latin typeface="Arial"/>
                <a:cs typeface="Arial"/>
              </a:rPr>
              <a:t>accepting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5" dirty="0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175" dirty="0">
                <a:solidFill>
                  <a:srgbClr val="181A0E"/>
                </a:solidFill>
                <a:latin typeface="Arial"/>
                <a:cs typeface="Arial"/>
              </a:rPr>
              <a:t>of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181A0E"/>
                </a:solidFill>
                <a:latin typeface="Arial"/>
                <a:cs typeface="Arial"/>
              </a:rPr>
              <a:t>DFA</a:t>
            </a:r>
            <a:r>
              <a:rPr sz="2000" i="1" spc="-165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45" dirty="0">
                <a:solidFill>
                  <a:srgbClr val="181A0E"/>
                </a:solidFill>
                <a:latin typeface="Arial"/>
                <a:cs typeface="Arial"/>
              </a:rPr>
              <a:t>are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20" dirty="0">
                <a:solidFill>
                  <a:srgbClr val="181A0E"/>
                </a:solidFill>
                <a:latin typeface="Arial"/>
                <a:cs typeface="Arial"/>
              </a:rPr>
              <a:t>all</a:t>
            </a:r>
            <a:r>
              <a:rPr sz="2000" i="1" spc="-170" dirty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95">
                <a:solidFill>
                  <a:srgbClr val="181A0E"/>
                </a:solidFill>
                <a:latin typeface="Arial"/>
                <a:cs typeface="Arial"/>
              </a:rPr>
              <a:t>states</a:t>
            </a:r>
            <a:r>
              <a:rPr sz="2000" i="1" spc="-17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sz="2000" i="1" spc="85" smtClean="0">
                <a:solidFill>
                  <a:srgbClr val="181A0E"/>
                </a:solidFill>
                <a:latin typeface="Arial"/>
                <a:cs typeface="Arial"/>
              </a:rPr>
              <a:t>containing</a:t>
            </a:r>
            <a:r>
              <a:rPr lang="en-US" sz="2000" i="1" spc="-165" dirty="0" smtClean="0">
                <a:solidFill>
                  <a:srgbClr val="181A0E"/>
                </a:solidFill>
                <a:latin typeface="Arial"/>
                <a:cs typeface="Arial"/>
              </a:rPr>
              <a:t> </a:t>
            </a:r>
            <a:r>
              <a:rPr lang="en-US" sz="2000" i="1" dirty="0" smtClean="0">
                <a:solidFill>
                  <a:srgbClr val="181A0E"/>
                </a:solidFill>
                <a:latin typeface="Arial"/>
                <a:cs typeface="Arial"/>
              </a:rPr>
              <a:t>the position of #</a:t>
            </a:r>
            <a:endParaRPr sz="2000" baseline="-9259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629837"/>
            <a:ext cx="806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Tokens,</a:t>
            </a:r>
            <a:r>
              <a:rPr spc="-295" dirty="0"/>
              <a:t> </a:t>
            </a:r>
            <a:r>
              <a:rPr spc="165" dirty="0"/>
              <a:t>Patterns</a:t>
            </a:r>
            <a:r>
              <a:rPr spc="-295" dirty="0"/>
              <a:t> </a:t>
            </a:r>
            <a:r>
              <a:rPr spc="90" dirty="0"/>
              <a:t>and</a:t>
            </a:r>
            <a:r>
              <a:rPr spc="-295" dirty="0"/>
              <a:t> </a:t>
            </a:r>
            <a:r>
              <a:rPr spc="95" dirty="0"/>
              <a:t>Lexemes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752600"/>
            <a:ext cx="7848600" cy="472052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59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u="heavy" spc="60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cs typeface="Arial"/>
              </a:rPr>
              <a:t>Lexemes</a:t>
            </a:r>
            <a:endParaRPr sz="29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90"/>
              </a:spcBef>
              <a:buChar char="–"/>
              <a:tabLst>
                <a:tab pos="971550" algn="l"/>
                <a:tab pos="972185" algn="l"/>
              </a:tabLst>
            </a:pP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Lexemes are the actual string matched as token</a:t>
            </a:r>
            <a:endParaRPr sz="2900">
              <a:latin typeface="Arial"/>
              <a:cs typeface="Arial"/>
            </a:endParaRPr>
          </a:p>
          <a:p>
            <a:pPr marL="971550" marR="5080" lvl="1" indent="-412115">
              <a:lnSpc>
                <a:spcPts val="3270"/>
              </a:lnSpc>
              <a:spcBef>
                <a:spcPts val="775"/>
              </a:spcBef>
              <a:buChar char="–"/>
              <a:tabLst>
                <a:tab pos="971550" algn="l"/>
                <a:tab pos="972185" algn="l"/>
              </a:tabLst>
            </a:pP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They are the speciﬁc characters that make up of a  token</a:t>
            </a:r>
            <a:endParaRPr sz="2900">
              <a:latin typeface="Arial"/>
              <a:cs typeface="Arial"/>
            </a:endParaRPr>
          </a:p>
          <a:p>
            <a:pPr marL="971550" lvl="1" indent="-412750">
              <a:lnSpc>
                <a:spcPct val="100000"/>
              </a:lnSpc>
              <a:spcBef>
                <a:spcPts val="420"/>
              </a:spcBef>
              <a:buChar char="–"/>
              <a:tabLst>
                <a:tab pos="971550" algn="l"/>
                <a:tab pos="972185" algn="l"/>
              </a:tabLst>
            </a:pP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For example, </a:t>
            </a:r>
            <a:r>
              <a:rPr sz="2900" b="1" i="1" dirty="0">
                <a:solidFill>
                  <a:srgbClr val="181A0E"/>
                </a:solidFill>
                <a:latin typeface="Verdana"/>
                <a:cs typeface="Verdana"/>
              </a:rPr>
              <a:t>abc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and </a:t>
            </a:r>
            <a:r>
              <a:rPr sz="2900" b="1" i="1" dirty="0">
                <a:solidFill>
                  <a:srgbClr val="181A0E"/>
                </a:solidFill>
                <a:latin typeface="Verdana"/>
                <a:cs typeface="Verdana"/>
              </a:rPr>
              <a:t>123</a:t>
            </a:r>
            <a:endParaRPr sz="2900">
              <a:latin typeface="Verdana"/>
              <a:cs typeface="Verdana"/>
            </a:endParaRPr>
          </a:p>
          <a:p>
            <a:pPr marL="971550" marR="224790" lvl="1" indent="-412115">
              <a:lnSpc>
                <a:spcPts val="3270"/>
              </a:lnSpc>
              <a:spcBef>
                <a:spcPts val="775"/>
              </a:spcBef>
              <a:buChar char="–"/>
              <a:tabLst>
                <a:tab pos="971550" algn="l"/>
                <a:tab pos="972185" algn="l"/>
              </a:tabLst>
            </a:pP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A token can represent more than one lexeme. i.e.  token </a:t>
            </a:r>
            <a:r>
              <a:rPr sz="2900" b="1" i="1" dirty="0">
                <a:solidFill>
                  <a:srgbClr val="181A0E"/>
                </a:solidFill>
                <a:latin typeface="Verdana"/>
                <a:cs typeface="Verdana"/>
              </a:rPr>
              <a:t>intnum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can represent lexemes </a:t>
            </a:r>
            <a:r>
              <a:rPr sz="2900" b="1" i="1" dirty="0">
                <a:solidFill>
                  <a:srgbClr val="181A0E"/>
                </a:solidFill>
                <a:latin typeface="Verdana"/>
                <a:cs typeface="Verdana"/>
              </a:rPr>
              <a:t>123, 244,  4545, </a:t>
            </a:r>
            <a:r>
              <a:rPr sz="2900" i="1" dirty="0">
                <a:solidFill>
                  <a:srgbClr val="181A0E"/>
                </a:solidFill>
                <a:latin typeface="Arial"/>
                <a:cs typeface="Arial"/>
              </a:rPr>
              <a:t>etc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959" y="0"/>
            <a:ext cx="8144346" cy="6854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040" y="0"/>
            <a:ext cx="8148509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7222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State</a:t>
            </a:r>
            <a:r>
              <a:rPr spc="-290" dirty="0"/>
              <a:t> </a:t>
            </a:r>
            <a:r>
              <a:rPr spc="135" dirty="0"/>
              <a:t>Minimization</a:t>
            </a:r>
            <a:r>
              <a:rPr spc="-285" dirty="0"/>
              <a:t> </a:t>
            </a:r>
            <a:r>
              <a:rPr spc="95" dirty="0"/>
              <a:t>in</a:t>
            </a:r>
            <a:r>
              <a:rPr spc="-290" dirty="0"/>
              <a:t> </a:t>
            </a:r>
            <a:r>
              <a:rPr spc="-3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76400"/>
            <a:ext cx="8534400" cy="33624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DFA minimization refers to the task of transforming a  given DFA into an equivalent DFA which has  minimum number of states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441325" marR="457834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Two states </a:t>
            </a:r>
            <a:r>
              <a:rPr sz="32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are called </a:t>
            </a:r>
            <a:r>
              <a:rPr sz="32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equivalent </a:t>
            </a: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if for all  input strings </a:t>
            </a:r>
            <a:r>
              <a:rPr sz="32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sz="32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δ(p, w) </a:t>
            </a: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is an accepting state </a:t>
            </a:r>
            <a:r>
              <a:rPr sz="320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iff </a:t>
            </a:r>
            <a:r>
              <a:rPr sz="3200" b="1" smtClean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δ(q,w</a:t>
            </a:r>
            <a:r>
              <a:rPr sz="32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is an accepting state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441325" indent="-429259">
              <a:lnSpc>
                <a:spcPct val="100000"/>
              </a:lnSpc>
              <a:spcBef>
                <a:spcPts val="990"/>
              </a:spcBef>
              <a:buChar char="■"/>
              <a:tabLst>
                <a:tab pos="440690" algn="l"/>
                <a:tab pos="441959" algn="l"/>
              </a:tabLst>
            </a:pP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Otherwise they are called </a:t>
            </a:r>
            <a:r>
              <a:rPr sz="32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distinguishable </a:t>
            </a:r>
            <a:r>
              <a:rPr sz="3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993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State</a:t>
            </a:r>
            <a:r>
              <a:rPr spc="-290" dirty="0"/>
              <a:t> </a:t>
            </a:r>
            <a:r>
              <a:rPr spc="135" dirty="0"/>
              <a:t>Minimization</a:t>
            </a:r>
            <a:r>
              <a:rPr spc="-285" dirty="0"/>
              <a:t> </a:t>
            </a:r>
            <a:r>
              <a:rPr spc="95" dirty="0"/>
              <a:t>in</a:t>
            </a:r>
            <a:r>
              <a:rPr spc="-290" dirty="0"/>
              <a:t> </a:t>
            </a:r>
            <a:r>
              <a:rPr spc="-3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8229600" cy="370838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508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distinguishes state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from state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if, by  starting with DFA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in state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and feeding it input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,  we end up in an accepting state, but starting in state 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and feeding it with same input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, we end up in a non  accepting state, or vice-versa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441325" marR="1808480" indent="-429259">
              <a:lnSpc>
                <a:spcPts val="3270"/>
              </a:lnSpc>
              <a:spcBef>
                <a:spcPts val="121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The procedure ﬁnds the states that can be  distinguished by some input string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441325" marR="227329" indent="-429259">
              <a:lnSpc>
                <a:spcPts val="3270"/>
              </a:lnSpc>
              <a:spcBef>
                <a:spcPts val="1200"/>
              </a:spcBef>
              <a:buChar char="■"/>
              <a:tabLst>
                <a:tab pos="440690" algn="l"/>
                <a:tab pos="441959" algn="l"/>
              </a:tabLst>
            </a:pP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Each group of states that cannot be distinguished is  then merged into a single state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993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State</a:t>
            </a:r>
            <a:r>
              <a:rPr spc="-290" dirty="0"/>
              <a:t> </a:t>
            </a:r>
            <a:r>
              <a:rPr spc="135" dirty="0"/>
              <a:t>Minimization</a:t>
            </a:r>
            <a:r>
              <a:rPr spc="-285" dirty="0"/>
              <a:t> </a:t>
            </a:r>
            <a:r>
              <a:rPr spc="95" dirty="0"/>
              <a:t>in</a:t>
            </a:r>
            <a:r>
              <a:rPr spc="-290" dirty="0"/>
              <a:t> </a:t>
            </a:r>
            <a:r>
              <a:rPr spc="-3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00200"/>
            <a:ext cx="8153400" cy="40652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3500" marR="562610">
              <a:lnSpc>
                <a:spcPts val="3270"/>
              </a:lnSpc>
              <a:spcBef>
                <a:spcPts val="380"/>
              </a:spcBef>
            </a:pP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Suppose there is a DFA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 &lt; Q, Σ, q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, δ, F &gt;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which  recognizes a language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. Then the minimized DFA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3500">
              <a:lnSpc>
                <a:spcPts val="3200"/>
              </a:lnSpc>
            </a:pP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&lt;Q’, Σ, q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, δ’, F’ &gt;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can be constructed for language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as: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 pitchFamily="18" charset="0"/>
              <a:cs typeface="Times New Roman" pitchFamily="18" charset="0"/>
            </a:endParaRPr>
          </a:p>
          <a:p>
            <a:pPr marL="63500" marR="43180">
              <a:lnSpc>
                <a:spcPts val="3270"/>
              </a:lnSpc>
            </a:pPr>
            <a:r>
              <a:rPr sz="2400" b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 pitchFamily="18" charset="0"/>
                <a:cs typeface="Times New Roman" pitchFamily="18" charset="0"/>
              </a:rPr>
              <a:t>Step 1: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Divide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(set of states) into two sets. One set  will contain all ﬁnal states and the other set will contain  all non-ﬁnal states. This partition is called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63500">
              <a:lnSpc>
                <a:spcPct val="100000"/>
              </a:lnSpc>
            </a:pPr>
            <a:r>
              <a:rPr sz="2400" b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 pitchFamily="18" charset="0"/>
                <a:cs typeface="Times New Roman" pitchFamily="18" charset="0"/>
              </a:rPr>
              <a:t>Step 2: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Initialize k = 1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841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State</a:t>
            </a:r>
            <a:r>
              <a:rPr spc="-290" dirty="0"/>
              <a:t> </a:t>
            </a:r>
            <a:r>
              <a:rPr spc="135" dirty="0"/>
              <a:t>Minimization</a:t>
            </a:r>
            <a:r>
              <a:rPr spc="-285" dirty="0"/>
              <a:t> </a:t>
            </a:r>
            <a:r>
              <a:rPr spc="95" dirty="0"/>
              <a:t>in</a:t>
            </a:r>
            <a:r>
              <a:rPr spc="-290" dirty="0"/>
              <a:t> </a:t>
            </a:r>
            <a:r>
              <a:rPr spc="-3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8382000" cy="343651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3500" marR="63500">
              <a:lnSpc>
                <a:spcPts val="3270"/>
              </a:lnSpc>
              <a:spcBef>
                <a:spcPts val="380"/>
              </a:spcBef>
            </a:pPr>
            <a:r>
              <a:rPr sz="2400" b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 pitchFamily="18" charset="0"/>
                <a:cs typeface="Times New Roman" pitchFamily="18" charset="0"/>
              </a:rPr>
              <a:t>Step 3: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by partitioning the different sets of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k-1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.  In each set of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k-1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, take all possible pair of states. If two  states of a set are distinguishable, split the states into  different sets in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63500">
              <a:lnSpc>
                <a:spcPct val="100000"/>
              </a:lnSpc>
            </a:pPr>
            <a:r>
              <a:rPr sz="2400" b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 pitchFamily="18" charset="0"/>
                <a:cs typeface="Times New Roman" pitchFamily="18" charset="0"/>
              </a:rPr>
              <a:t>Step 4: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Stop when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k-1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(No change in partition)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63500" marR="43180">
              <a:lnSpc>
                <a:spcPts val="3270"/>
              </a:lnSpc>
            </a:pPr>
            <a:r>
              <a:rPr sz="2400" b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 pitchFamily="18" charset="0"/>
                <a:cs typeface="Times New Roman" pitchFamily="18" charset="0"/>
              </a:rPr>
              <a:t>Step 5: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All states of one set are merged into one. No. of  states in minimized DFA will be equal to no. of sets in  </a:t>
            </a:r>
            <a:r>
              <a:rPr sz="24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7298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State</a:t>
            </a:r>
            <a:r>
              <a:rPr spc="-290" dirty="0"/>
              <a:t> </a:t>
            </a:r>
            <a:r>
              <a:rPr spc="135" dirty="0"/>
              <a:t>Minimization</a:t>
            </a:r>
            <a:r>
              <a:rPr spc="-285" dirty="0"/>
              <a:t> </a:t>
            </a:r>
            <a:r>
              <a:rPr spc="95" dirty="0"/>
              <a:t>in</a:t>
            </a:r>
            <a:r>
              <a:rPr spc="-290" dirty="0"/>
              <a:t> </a:t>
            </a:r>
            <a:r>
              <a:rPr spc="-3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76400"/>
            <a:ext cx="8229600" cy="36138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40132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In addition to the procedure, we also remove the  following states from the DFA:</a:t>
            </a: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971550" marR="220345" lvl="1" indent="-412115">
              <a:lnSpc>
                <a:spcPts val="3270"/>
              </a:lnSpc>
              <a:spcBef>
                <a:spcPts val="705"/>
              </a:spcBef>
              <a:buChar char="–"/>
              <a:tabLst>
                <a:tab pos="971550" algn="l"/>
                <a:tab pos="972185" algn="l"/>
              </a:tabLst>
            </a:pPr>
            <a:r>
              <a:rPr sz="2900" i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 pitchFamily="18" charset="0"/>
                <a:cs typeface="Times New Roman" pitchFamily="18" charset="0"/>
              </a:rPr>
              <a:t>Unreachable State:</a:t>
            </a:r>
            <a:r>
              <a:rPr sz="2900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A state that cannot be  reached through any transition from any other  state in the DFA</a:t>
            </a: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971550" marR="5080" lvl="1" indent="-412115">
              <a:lnSpc>
                <a:spcPts val="3270"/>
              </a:lnSpc>
              <a:spcBef>
                <a:spcPts val="705"/>
              </a:spcBef>
              <a:buChar char="–"/>
              <a:tabLst>
                <a:tab pos="971550" algn="l"/>
                <a:tab pos="972185" algn="l"/>
              </a:tabLst>
            </a:pPr>
            <a:r>
              <a:rPr sz="2900" i="1" u="heavy" dirty="0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 pitchFamily="18" charset="0"/>
                <a:cs typeface="Times New Roman" pitchFamily="18" charset="0"/>
              </a:rPr>
              <a:t>Dead State:</a:t>
            </a:r>
            <a:r>
              <a:rPr sz="2900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sz="2900" b="1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non-ﬁnal </a:t>
            </a:r>
            <a:r>
              <a:rPr sz="2900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state, that when an  automata reaches, cannot transit into any other  state</a:t>
            </a:r>
            <a:endParaRPr sz="2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7374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State</a:t>
            </a:r>
            <a:r>
              <a:rPr spc="-290" dirty="0"/>
              <a:t> </a:t>
            </a:r>
            <a:r>
              <a:rPr spc="135" dirty="0"/>
              <a:t>Minimization</a:t>
            </a:r>
            <a:r>
              <a:rPr spc="-285" dirty="0"/>
              <a:t> </a:t>
            </a:r>
            <a:r>
              <a:rPr spc="95" dirty="0"/>
              <a:t>in</a:t>
            </a:r>
            <a:r>
              <a:rPr spc="-290" dirty="0"/>
              <a:t> </a:t>
            </a:r>
            <a:r>
              <a:rPr spc="-3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8153400" cy="267765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79425" marR="54610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78790" algn="l"/>
                <a:tab pos="480059" algn="l"/>
              </a:tabLst>
            </a:pPr>
            <a:r>
              <a:rPr sz="29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How to ﬁnd whether two states in partition </a:t>
            </a:r>
            <a:r>
              <a:rPr sz="2900" b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850" b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sz="29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are  distinguishable?</a:t>
            </a: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1009650" marR="43180" indent="-412115">
              <a:lnSpc>
                <a:spcPts val="3270"/>
              </a:lnSpc>
              <a:spcBef>
                <a:spcPts val="705"/>
              </a:spcBef>
              <a:tabLst>
                <a:tab pos="1009650" algn="l"/>
              </a:tabLst>
            </a:pPr>
            <a:r>
              <a:rPr sz="2900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–	Two states </a:t>
            </a:r>
            <a:r>
              <a:rPr sz="2900" b="1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( qi, qj ) </a:t>
            </a:r>
            <a:r>
              <a:rPr sz="2900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are distinguishable in partition  </a:t>
            </a:r>
            <a:r>
              <a:rPr sz="2900" b="1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850" b="1" i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sz="2900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if for any input symbol </a:t>
            </a:r>
            <a:r>
              <a:rPr sz="2900" b="1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900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sz="2900" b="1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δ( qi, a ) </a:t>
            </a:r>
            <a:r>
              <a:rPr sz="2900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900" b="1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δ( qj, a )  </a:t>
            </a:r>
            <a:r>
              <a:rPr sz="2900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are in different sets in partition </a:t>
            </a:r>
            <a:r>
              <a:rPr sz="2900" b="1" i="1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850" b="1" i="1" baseline="-32163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k-1</a:t>
            </a:r>
            <a:endParaRPr sz="2850" baseline="-32163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7" y="629837"/>
            <a:ext cx="6841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State</a:t>
            </a:r>
            <a:r>
              <a:rPr spc="-290" dirty="0"/>
              <a:t> </a:t>
            </a:r>
            <a:r>
              <a:rPr spc="135" dirty="0"/>
              <a:t>Minimization</a:t>
            </a:r>
            <a:r>
              <a:rPr spc="-285" dirty="0"/>
              <a:t> </a:t>
            </a:r>
            <a:r>
              <a:rPr spc="95" dirty="0"/>
              <a:t>in</a:t>
            </a:r>
            <a:r>
              <a:rPr spc="-290" dirty="0"/>
              <a:t> </a:t>
            </a:r>
            <a:r>
              <a:rPr spc="-3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7848600" cy="231858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1325" marR="267970" indent="-429259">
              <a:lnSpc>
                <a:spcPts val="3270"/>
              </a:lnSpc>
              <a:spcBef>
                <a:spcPts val="380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114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sz="2900" spc="-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14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sz="2900" spc="-18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900" spc="-18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minimized</a:t>
            </a:r>
            <a:r>
              <a:rPr sz="2900" spc="-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DFA</a:t>
            </a:r>
            <a:r>
              <a:rPr sz="2900" spc="-18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4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2900" spc="-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900" spc="-18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group  </a:t>
            </a:r>
            <a:r>
              <a:rPr sz="2900" spc="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sz="2900" spc="-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5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sz="2900" spc="-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2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900" spc="-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7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sz="2900" spc="-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DFA</a:t>
            </a: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441325" marR="5080" indent="-429259">
              <a:lnSpc>
                <a:spcPts val="3270"/>
              </a:lnSpc>
              <a:spcBef>
                <a:spcPts val="1205"/>
              </a:spcBef>
              <a:buChar char="■"/>
              <a:tabLst>
                <a:tab pos="440690" algn="l"/>
                <a:tab pos="441959" algn="l"/>
              </a:tabLst>
            </a:pPr>
            <a:r>
              <a:rPr sz="2900" spc="10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Accepting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  <a:r>
              <a:rPr sz="2900" spc="-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900" spc="-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8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minimized</a:t>
            </a:r>
            <a:r>
              <a:rPr sz="2900" spc="-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-2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DFA</a:t>
            </a:r>
            <a:r>
              <a:rPr sz="2900" spc="-19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5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900" spc="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sz="2900" spc="-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accepting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0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  <a:r>
              <a:rPr sz="2900" spc="-20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8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15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900" spc="7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sz="2900" spc="-195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00" spc="-20" dirty="0">
                <a:solidFill>
                  <a:srgbClr val="181A0E"/>
                </a:solidFill>
                <a:latin typeface="Times New Roman" pitchFamily="18" charset="0"/>
                <a:cs typeface="Times New Roman" pitchFamily="18" charset="0"/>
              </a:rPr>
              <a:t>DFA</a:t>
            </a:r>
            <a:endParaRPr sz="2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466" y="272789"/>
            <a:ext cx="7374734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2900" b="1" u="heavy" spc="-265" dirty="0">
                <a:uFill>
                  <a:solidFill>
                    <a:srgbClr val="181A0E"/>
                  </a:solidFill>
                </a:uFill>
                <a:latin typeface="Verdana"/>
                <a:cs typeface="Verdana"/>
              </a:rPr>
              <a:t>Example</a:t>
            </a:r>
            <a:endParaRPr sz="2900">
              <a:latin typeface="Verdana"/>
              <a:cs typeface="Verdana"/>
            </a:endParaRPr>
          </a:p>
          <a:p>
            <a:pPr marL="12700">
              <a:lnSpc>
                <a:spcPts val="3375"/>
              </a:lnSpc>
            </a:pPr>
            <a:r>
              <a:rPr sz="2900" spc="70" dirty="0"/>
              <a:t>Consider</a:t>
            </a:r>
            <a:r>
              <a:rPr sz="2900" spc="-195" dirty="0"/>
              <a:t> </a:t>
            </a:r>
            <a:r>
              <a:rPr sz="2900" spc="155" dirty="0"/>
              <a:t>the</a:t>
            </a:r>
            <a:r>
              <a:rPr sz="2900" spc="-195" dirty="0"/>
              <a:t> </a:t>
            </a:r>
            <a:r>
              <a:rPr sz="2900" spc="110" dirty="0"/>
              <a:t>following</a:t>
            </a:r>
            <a:r>
              <a:rPr sz="2900" spc="-195" dirty="0"/>
              <a:t> </a:t>
            </a:r>
            <a:r>
              <a:rPr sz="2900" spc="-20" dirty="0"/>
              <a:t>DFA</a:t>
            </a:r>
            <a:r>
              <a:rPr sz="2900" spc="-195" dirty="0"/>
              <a:t> </a:t>
            </a:r>
            <a:r>
              <a:rPr sz="2900" spc="95" dirty="0"/>
              <a:t>shown</a:t>
            </a:r>
            <a:r>
              <a:rPr sz="2900" spc="-195" dirty="0"/>
              <a:t> </a:t>
            </a:r>
            <a:r>
              <a:rPr sz="2900" spc="60" dirty="0"/>
              <a:t>in</a:t>
            </a:r>
            <a:r>
              <a:rPr sz="2900" spc="-195" dirty="0"/>
              <a:t> </a:t>
            </a:r>
            <a:r>
              <a:rPr sz="2900" spc="85" dirty="0"/>
              <a:t>ﬁgure.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331446" y="1600197"/>
            <a:ext cx="7232891" cy="4827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17708F-B8C8-4AAF-86AE-98A0EC1838B4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C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DoCSE</Template>
  <TotalTime>5161</TotalTime>
  <Words>5872</Words>
  <Application>Microsoft Office PowerPoint</Application>
  <PresentationFormat>On-screen Show (4:3)</PresentationFormat>
  <Paragraphs>751</Paragraphs>
  <Slides>112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DoCSE</vt:lpstr>
      <vt:lpstr>COMP409: Compiler Design   1. Lexical Analysis</vt:lpstr>
      <vt:lpstr>Lexical Analysis</vt:lpstr>
      <vt:lpstr>The Role of Lexical Analyzer</vt:lpstr>
      <vt:lpstr>The Role of Lexical Analyzer</vt:lpstr>
      <vt:lpstr>The Role of Lexical Analyzer</vt:lpstr>
      <vt:lpstr>Reasons for Separation of Lexical  Analysis and Parsing</vt:lpstr>
      <vt:lpstr>Tokens, Patterns and Lexemes</vt:lpstr>
      <vt:lpstr>Tokens, Patterns and Lexemes</vt:lpstr>
      <vt:lpstr>Tokens, Patterns and Lexemes</vt:lpstr>
      <vt:lpstr>Tokens, Patterns and Lexemes</vt:lpstr>
      <vt:lpstr>Attributes for Tokens</vt:lpstr>
      <vt:lpstr>Attributes for Tokens</vt:lpstr>
      <vt:lpstr>Attributes for Tokens</vt:lpstr>
      <vt:lpstr>Lexical Errors</vt:lpstr>
      <vt:lpstr>Lexical Errors</vt:lpstr>
      <vt:lpstr>Approaches to Implementing  Lexical Analyzer</vt:lpstr>
      <vt:lpstr>Approaches to Implementing  Lexical Analyzer</vt:lpstr>
      <vt:lpstr>Input Buffering</vt:lpstr>
      <vt:lpstr>Input Buffering</vt:lpstr>
      <vt:lpstr>Buffer Pairs (2N Buffering)</vt:lpstr>
      <vt:lpstr>Buffer Pairs</vt:lpstr>
      <vt:lpstr>Buffer Pairs</vt:lpstr>
      <vt:lpstr>Buffer Pairs</vt:lpstr>
      <vt:lpstr>Slide 24</vt:lpstr>
      <vt:lpstr>Sentinels</vt:lpstr>
      <vt:lpstr>Sentinels</vt:lpstr>
      <vt:lpstr>Sentinels</vt:lpstr>
      <vt:lpstr>Slide 28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Speciﬁcation of Tokens</vt:lpstr>
      <vt:lpstr>Recognition of Tokens</vt:lpstr>
      <vt:lpstr>Recognition of Tokens</vt:lpstr>
      <vt:lpstr>Recognition of Tokens</vt:lpstr>
      <vt:lpstr>Recognition of Tokens</vt:lpstr>
      <vt:lpstr>Recognition of Tokens</vt:lpstr>
      <vt:lpstr>Deterministic Finite Automata (DFA)</vt:lpstr>
      <vt:lpstr>Deterministic Finite Automata</vt:lpstr>
      <vt:lpstr>DFASim(D, q0) {</vt:lpstr>
      <vt:lpstr>Deterministic Finite Automata</vt:lpstr>
      <vt:lpstr>Practice Questions</vt:lpstr>
      <vt:lpstr>1*01*01*</vt:lpstr>
      <vt:lpstr>(0(0+1)*1)+(1(1+0)*0)</vt:lpstr>
      <vt:lpstr>Non-Deterministic Finite Automata  (NFA)</vt:lpstr>
      <vt:lpstr>Non-Deterministic Finite Automata</vt:lpstr>
      <vt:lpstr>Practice Questions</vt:lpstr>
      <vt:lpstr>Ans 1:</vt:lpstr>
      <vt:lpstr>ε-NFA</vt:lpstr>
      <vt:lpstr>ε-NFA</vt:lpstr>
      <vt:lpstr>Slide 61</vt:lpstr>
      <vt:lpstr>RE to NFA (Thompson’s Construction)</vt:lpstr>
      <vt:lpstr>RE to NFA</vt:lpstr>
      <vt:lpstr>RE to NFA</vt:lpstr>
      <vt:lpstr>RE to NFA</vt:lpstr>
      <vt:lpstr>RE to NFA</vt:lpstr>
      <vt:lpstr>RE to NFA</vt:lpstr>
      <vt:lpstr>Slide 68</vt:lpstr>
      <vt:lpstr>NFA to DFA (Subset Construction)</vt:lpstr>
      <vt:lpstr>NFA to DFA</vt:lpstr>
      <vt:lpstr>Algorithm</vt:lpstr>
      <vt:lpstr>Slide 72</vt:lpstr>
      <vt:lpstr>Slide 73</vt:lpstr>
      <vt:lpstr>Slide 74</vt:lpstr>
      <vt:lpstr>Slide 75</vt:lpstr>
      <vt:lpstr>Slide 76</vt:lpstr>
      <vt:lpstr>RE to DFA (directly)</vt:lpstr>
      <vt:lpstr>RE to DFA</vt:lpstr>
      <vt:lpstr>Slide 79</vt:lpstr>
      <vt:lpstr>Slide 80</vt:lpstr>
      <vt:lpstr>ﬁrstpos, lastpos, nullable</vt:lpstr>
      <vt:lpstr>Slide 82</vt:lpstr>
      <vt:lpstr>Slide 83</vt:lpstr>
      <vt:lpstr>Slide 84</vt:lpstr>
      <vt:lpstr>Slide 85</vt:lpstr>
      <vt:lpstr>followpos</vt:lpstr>
      <vt:lpstr>Evaluating followpos example:</vt:lpstr>
      <vt:lpstr>Slide 88</vt:lpstr>
      <vt:lpstr>4. while (there is an unmarked state S in the states of DFA) do</vt:lpstr>
      <vt:lpstr>Slide 90</vt:lpstr>
      <vt:lpstr>Slide 91</vt:lpstr>
      <vt:lpstr>State Minimization in DFA</vt:lpstr>
      <vt:lpstr>State Minimization in DFA</vt:lpstr>
      <vt:lpstr>State Minimization in DFA</vt:lpstr>
      <vt:lpstr>State Minimization in DFA</vt:lpstr>
      <vt:lpstr>State Minimization in DFA</vt:lpstr>
      <vt:lpstr>State Minimization in DFA</vt:lpstr>
      <vt:lpstr>State Minimization in DFA</vt:lpstr>
      <vt:lpstr>Example Consider the following DFA shown in ﬁgure.</vt:lpstr>
      <vt:lpstr>1. P0 will have two sets of states. One set will contain q1, q2, q4 which are ﬁnal states of DFA and another set will contain remaining states.  So P0 = { { q1, q2, q4 }, { q0, q3, q5 } }.</vt:lpstr>
      <vt:lpstr>Slide 101</vt:lpstr>
      <vt:lpstr>Slide 102</vt:lpstr>
      <vt:lpstr>Slide 103</vt:lpstr>
      <vt:lpstr>Slide 104</vt:lpstr>
      <vt:lpstr>Ans:</vt:lpstr>
      <vt:lpstr>Summary: Specification and Recognization</vt:lpstr>
      <vt:lpstr>Slide 107</vt:lpstr>
      <vt:lpstr>Slide 108</vt:lpstr>
      <vt:lpstr>In the construction of lexical analyzer we first  convert the patterns into flowcharts called  “transition diagrams”.</vt:lpstr>
      <vt:lpstr>Implementation of Transition diagram</vt:lpstr>
      <vt:lpstr>Slide 111</vt:lpstr>
      <vt:lpstr>Slide 112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security issues in wireless sensor networks: attacks and defenses</dc:title>
  <dc:creator>Sushil</dc:creator>
  <cp:lastModifiedBy>Sushil</cp:lastModifiedBy>
  <cp:revision>134</cp:revision>
  <dcterms:created xsi:type="dcterms:W3CDTF">2022-01-11T04:55:42Z</dcterms:created>
  <dcterms:modified xsi:type="dcterms:W3CDTF">2022-08-08T05:33:11Z</dcterms:modified>
</cp:coreProperties>
</file>