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46"/>
  </p:notesMasterIdLst>
  <p:sldIdLst>
    <p:sldId id="256" r:id="rId2"/>
    <p:sldId id="257" r:id="rId3"/>
    <p:sldId id="296" r:id="rId4"/>
    <p:sldId id="258" r:id="rId5"/>
    <p:sldId id="259" r:id="rId6"/>
    <p:sldId id="260" r:id="rId7"/>
    <p:sldId id="300" r:id="rId8"/>
    <p:sldId id="261" r:id="rId9"/>
    <p:sldId id="298" r:id="rId10"/>
    <p:sldId id="297" r:id="rId11"/>
    <p:sldId id="262" r:id="rId12"/>
    <p:sldId id="263" r:id="rId13"/>
    <p:sldId id="264" r:id="rId14"/>
    <p:sldId id="265" r:id="rId15"/>
    <p:sldId id="266" r:id="rId16"/>
    <p:sldId id="299" r:id="rId17"/>
    <p:sldId id="267" r:id="rId18"/>
    <p:sldId id="268" r:id="rId19"/>
    <p:sldId id="269" r:id="rId20"/>
    <p:sldId id="270" r:id="rId21"/>
    <p:sldId id="271" r:id="rId22"/>
    <p:sldId id="272"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602"/>
    <a:srgbClr val="CCECFF"/>
    <a:srgbClr val="000066"/>
    <a:srgbClr val="CFA303"/>
    <a:srgbClr val="D2C304"/>
    <a:srgbClr val="00330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83979" autoAdjust="0"/>
  </p:normalViewPr>
  <p:slideViewPr>
    <p:cSldViewPr snapToGrid="0">
      <p:cViewPr varScale="1">
        <p:scale>
          <a:sx n="67" d="100"/>
          <a:sy n="67" d="100"/>
        </p:scale>
        <p:origin x="2146" y="67"/>
      </p:cViewPr>
      <p:guideLst>
        <p:guide orient="horz" pos="2160"/>
        <p:guide pos="2880"/>
      </p:guideLst>
    </p:cSldViewPr>
  </p:slideViewPr>
  <p:outlineViewPr>
    <p:cViewPr>
      <p:scale>
        <a:sx n="33" d="100"/>
        <a:sy n="33" d="100"/>
      </p:scale>
      <p:origin x="0" y="8190"/>
    </p:cViewPr>
  </p:outlineViewPr>
  <p:notesTextViewPr>
    <p:cViewPr>
      <p:scale>
        <a:sx n="100" d="100"/>
        <a:sy n="100" d="100"/>
      </p:scale>
      <p:origin x="0" y="0"/>
    </p:cViewPr>
  </p:notesTextViewPr>
  <p:sorterViewPr>
    <p:cViewPr>
      <p:scale>
        <a:sx n="66" d="100"/>
        <a:sy n="66" d="100"/>
      </p:scale>
      <p:origin x="0" y="-5336"/>
    </p:cViewPr>
  </p:sorterViewPr>
  <p:notesViewPr>
    <p:cSldViewPr snapToGrid="0">
      <p:cViewPr>
        <p:scale>
          <a:sx n="100" d="100"/>
          <a:sy n="100" d="100"/>
        </p:scale>
        <p:origin x="1628" y="-14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75B5D7B-EB6B-4764-9926-B00067E1F3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3</a:t>
            </a:fld>
            <a:endParaRPr lang="en-US"/>
          </a:p>
        </p:txBody>
      </p:sp>
    </p:spTree>
    <p:extLst>
      <p:ext uri="{BB962C8B-B14F-4D97-AF65-F5344CB8AC3E}">
        <p14:creationId xmlns:p14="http://schemas.microsoft.com/office/powerpoint/2010/main" val="405583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6</a:t>
            </a:fld>
            <a:endParaRPr lang="en-US"/>
          </a:p>
        </p:txBody>
      </p:sp>
    </p:spTree>
    <p:extLst>
      <p:ext uri="{BB962C8B-B14F-4D97-AF65-F5344CB8AC3E}">
        <p14:creationId xmlns:p14="http://schemas.microsoft.com/office/powerpoint/2010/main" val="40130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64342-9DBE-4493-A690-529C17D2B277}" type="slidenum">
              <a:rPr lang="en-US" smtClean="0"/>
              <a:t>8</a:t>
            </a:fld>
            <a:endParaRPr lang="en-US"/>
          </a:p>
        </p:txBody>
      </p:sp>
    </p:spTree>
    <p:extLst>
      <p:ext uri="{BB962C8B-B14F-4D97-AF65-F5344CB8AC3E}">
        <p14:creationId xmlns:p14="http://schemas.microsoft.com/office/powerpoint/2010/main" val="268929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64342-9DBE-4493-A690-529C17D2B277}" type="slidenum">
              <a:rPr lang="en-US" smtClean="0"/>
              <a:t>22</a:t>
            </a:fld>
            <a:endParaRPr lang="en-US"/>
          </a:p>
        </p:txBody>
      </p:sp>
    </p:spTree>
    <p:extLst>
      <p:ext uri="{BB962C8B-B14F-4D97-AF65-F5344CB8AC3E}">
        <p14:creationId xmlns:p14="http://schemas.microsoft.com/office/powerpoint/2010/main" val="1581176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64342-9DBE-4493-A690-529C17D2B277}" type="slidenum">
              <a:rPr lang="en-US" smtClean="0"/>
              <a:t>30</a:t>
            </a:fld>
            <a:endParaRPr lang="en-US"/>
          </a:p>
        </p:txBody>
      </p:sp>
    </p:spTree>
    <p:extLst>
      <p:ext uri="{BB962C8B-B14F-4D97-AF65-F5344CB8AC3E}">
        <p14:creationId xmlns:p14="http://schemas.microsoft.com/office/powerpoint/2010/main" val="400698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64342-9DBE-4493-A690-529C17D2B277}" type="slidenum">
              <a:rPr lang="en-US" smtClean="0"/>
              <a:t>40</a:t>
            </a:fld>
            <a:endParaRPr lang="en-US"/>
          </a:p>
        </p:txBody>
      </p:sp>
    </p:spTree>
    <p:extLst>
      <p:ext uri="{BB962C8B-B14F-4D97-AF65-F5344CB8AC3E}">
        <p14:creationId xmlns:p14="http://schemas.microsoft.com/office/powerpoint/2010/main" val="401502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41</a:t>
            </a:fld>
            <a:endParaRPr lang="en-US"/>
          </a:p>
        </p:txBody>
      </p:sp>
    </p:spTree>
    <p:extLst>
      <p:ext uri="{BB962C8B-B14F-4D97-AF65-F5344CB8AC3E}">
        <p14:creationId xmlns:p14="http://schemas.microsoft.com/office/powerpoint/2010/main" val="220391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64342-9DBE-4493-A690-529C17D2B277}" type="slidenum">
              <a:rPr lang="en-US" smtClean="0"/>
              <a:t>43</a:t>
            </a:fld>
            <a:endParaRPr lang="en-US"/>
          </a:p>
        </p:txBody>
      </p:sp>
    </p:spTree>
    <p:extLst>
      <p:ext uri="{BB962C8B-B14F-4D97-AF65-F5344CB8AC3E}">
        <p14:creationId xmlns:p14="http://schemas.microsoft.com/office/powerpoint/2010/main" val="224107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64342-9DBE-4493-A690-529C17D2B277}" type="slidenum">
              <a:rPr lang="en-US" smtClean="0"/>
              <a:t>44</a:t>
            </a:fld>
            <a:endParaRPr lang="en-US"/>
          </a:p>
        </p:txBody>
      </p:sp>
    </p:spTree>
    <p:extLst>
      <p:ext uri="{BB962C8B-B14F-4D97-AF65-F5344CB8AC3E}">
        <p14:creationId xmlns:p14="http://schemas.microsoft.com/office/powerpoint/2010/main" val="77024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287182"/>
            <a:ext cx="9141619" cy="640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ctr">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3310640-6119-4449-B2E0-6D24E45D9CA3}"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55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B22A165-353E-4E2F-BF00-399CE5D5A14C}" type="slidenum">
              <a:rPr lang="en-US" smtClean="0"/>
              <a:pPr>
                <a:defRPr/>
              </a:pPr>
              <a:t>‹#›</a:t>
            </a:fld>
            <a:endParaRPr lang="en-US"/>
          </a:p>
        </p:txBody>
      </p:sp>
    </p:spTree>
    <p:extLst>
      <p:ext uri="{BB962C8B-B14F-4D97-AF65-F5344CB8AC3E}">
        <p14:creationId xmlns:p14="http://schemas.microsoft.com/office/powerpoint/2010/main" val="93476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09B01C-79C9-4DC2-AF26-6F17AE96017A}"/>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650F080-38D0-48DA-840C-2351F2B663C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6543675" y="412302"/>
            <a:ext cx="1971675" cy="5759898"/>
          </a:xfrm>
        </p:spPr>
        <p:txBody>
          <a:bodyPr vert="eaVert"/>
          <a:lstStyle>
            <a:lvl1pPr>
              <a:defRPr b="1"/>
            </a:lvl1pPr>
          </a:lstStyle>
          <a:p>
            <a:r>
              <a:rPr lang="en-US" dirty="0"/>
              <a:t>Click to </a:t>
            </a:r>
            <a:r>
              <a:rPr lang="en-US" dirty="0" err="1"/>
              <a:t>ebdit</a:t>
            </a:r>
            <a:r>
              <a:rPr lang="en-US" dirty="0"/>
              <a:t> Master title style</a:t>
            </a:r>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43F93A-DDAF-4CA2-AD24-FE497280D121}" type="slidenum">
              <a:rPr lang="en-US" smtClean="0"/>
              <a:pPr>
                <a:defRPr/>
              </a:pPr>
              <a:t>‹#›</a:t>
            </a:fld>
            <a:endParaRPr lang="en-US"/>
          </a:p>
        </p:txBody>
      </p:sp>
    </p:spTree>
    <p:extLst>
      <p:ext uri="{BB962C8B-B14F-4D97-AF65-F5344CB8AC3E}">
        <p14:creationId xmlns:p14="http://schemas.microsoft.com/office/powerpoint/2010/main" val="422426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4BA128F-C9F6-4B51-8AD2-0CD5C04B925D}" type="slidenum">
              <a:rPr lang="en-US" smtClean="0"/>
              <a:pPr>
                <a:defRPr/>
              </a:pPr>
              <a:t>‹#›</a:t>
            </a:fld>
            <a:endParaRPr lang="en-US"/>
          </a:p>
        </p:txBody>
      </p:sp>
    </p:spTree>
    <p:extLst>
      <p:ext uri="{BB962C8B-B14F-4D97-AF65-F5344CB8AC3E}">
        <p14:creationId xmlns:p14="http://schemas.microsoft.com/office/powerpoint/2010/main" val="316243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5E1DFA-6010-4FAB-A78E-16FBA293B3CD}"/>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073606BD-886C-4A2B-9211-9D3299F2D9F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1">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17DA08-88A7-44A4-88EB-BEFC711C467F}"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46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29826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67E2158-BF3E-477B-8CEF-EC93C77D5E97}" type="slidenum">
              <a:rPr lang="en-US" smtClean="0"/>
              <a:pPr>
                <a:defRPr/>
              </a:pPr>
              <a:t>‹#›</a:t>
            </a:fld>
            <a:endParaRPr lang="en-US"/>
          </a:p>
        </p:txBody>
      </p:sp>
    </p:spTree>
    <p:extLst>
      <p:ext uri="{BB962C8B-B14F-4D97-AF65-F5344CB8AC3E}">
        <p14:creationId xmlns:p14="http://schemas.microsoft.com/office/powerpoint/2010/main" val="347965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3933F82-9CB1-454C-83B0-714B72DD90E9}" type="slidenum">
              <a:rPr lang="en-US" smtClean="0"/>
              <a:pPr>
                <a:defRPr/>
              </a:pPr>
              <a:t>‹#›</a:t>
            </a:fld>
            <a:endParaRPr lang="en-US"/>
          </a:p>
        </p:txBody>
      </p:sp>
    </p:spTree>
    <p:extLst>
      <p:ext uri="{BB962C8B-B14F-4D97-AF65-F5344CB8AC3E}">
        <p14:creationId xmlns:p14="http://schemas.microsoft.com/office/powerpoint/2010/main" val="30987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4EE11-156A-4E49-B922-DEAB3FDCBA39}"/>
              </a:ext>
            </a:extLst>
          </p:cNvPr>
          <p:cNvSpPr/>
          <p:nvPr userDrawn="1"/>
        </p:nvSpPr>
        <p:spPr>
          <a:xfrm>
            <a:off x="0" y="6367711"/>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dirty="0"/>
          </a:p>
        </p:txBody>
      </p:sp>
      <p:sp>
        <p:nvSpPr>
          <p:cNvPr id="9" name="Slide Number Placeholder 8"/>
          <p:cNvSpPr>
            <a:spLocks noGrp="1"/>
          </p:cNvSpPr>
          <p:nvPr>
            <p:ph type="sldNum" sz="quarter" idx="12"/>
          </p:nvPr>
        </p:nvSpPr>
        <p:spPr/>
        <p:txBody>
          <a:bodyPr/>
          <a:lstStyle/>
          <a:p>
            <a:pPr>
              <a:defRPr/>
            </a:pPr>
            <a:fld id="{172CEDEC-E7A6-4846-B5D5-D0BC8ABC68FE}" type="slidenum">
              <a:rPr lang="en-US" smtClean="0"/>
              <a:pPr>
                <a:defRPr/>
              </a:pPr>
              <a:t>‹#›</a:t>
            </a:fld>
            <a:endParaRPr lang="en-US"/>
          </a:p>
        </p:txBody>
      </p:sp>
      <p:sp>
        <p:nvSpPr>
          <p:cNvPr id="11" name="Rectangle 10">
            <a:extLst>
              <a:ext uri="{FF2B5EF4-FFF2-40B4-BE49-F238E27FC236}">
                <a16:creationId xmlns:a16="http://schemas.microsoft.com/office/drawing/2014/main" id="{280D2CB0-3F73-42D4-A3F5-0CD6B0C2BC6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339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731520"/>
            <a:ext cx="486918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728B508-6ABC-412D-949F-29319B3E01B7}" type="slidenum">
              <a:rPr lang="en-US" smtClean="0"/>
              <a:pPr>
                <a:defRPr/>
              </a:pPr>
              <a:t>‹#›</a:t>
            </a:fld>
            <a:endParaRPr lang="en-US"/>
          </a:p>
        </p:txBody>
      </p:sp>
    </p:spTree>
    <p:extLst>
      <p:ext uri="{BB962C8B-B14F-4D97-AF65-F5344CB8AC3E}">
        <p14:creationId xmlns:p14="http://schemas.microsoft.com/office/powerpoint/2010/main" val="19403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6">
              <a:lumMod val="20000"/>
              <a:lumOff val="8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86422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E84994-CF6E-4843-A8F3-25EB892134AD}"/>
              </a:ext>
            </a:extLst>
          </p:cNvPr>
          <p:cNvSpPr/>
          <p:nvPr userDrawn="1"/>
        </p:nvSpPr>
        <p:spPr>
          <a:xfrm>
            <a:off x="0" y="6447437"/>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Rectangle 6"/>
          <p:cNvSpPr/>
          <p:nvPr/>
        </p:nvSpPr>
        <p:spPr>
          <a:xfrm>
            <a:off x="0" y="6400800"/>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5"/>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F09C457E-B627-49CC-8D32-085D7FBF27A8}"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B3290C8-11E5-4B7D-B6EB-E3BDFF1B5EA1}"/>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9216442"/>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e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807187-6611-44C4-B061-99253854896C}" type="slidenum">
              <a:rPr lang="en-US" smtClean="0"/>
              <a:t>1</a:t>
            </a:fld>
            <a:endParaRPr lang="en-US"/>
          </a:p>
        </p:txBody>
      </p:sp>
      <p:sp>
        <p:nvSpPr>
          <p:cNvPr id="2" name="Title 1"/>
          <p:cNvSpPr>
            <a:spLocks noGrp="1"/>
          </p:cNvSpPr>
          <p:nvPr>
            <p:ph type="ctrTitle" idx="4294967295"/>
          </p:nvPr>
        </p:nvSpPr>
        <p:spPr>
          <a:xfrm>
            <a:off x="1600200" y="758825"/>
            <a:ext cx="7543800" cy="3565525"/>
          </a:xfrm>
        </p:spPr>
        <p:txBody>
          <a:bodyPr>
            <a:normAutofit/>
          </a:bodyPr>
          <a:lstStyle/>
          <a:p>
            <a:r>
              <a:rPr lang="en-US" dirty="0"/>
              <a:t>Historical Development of Engineering Management</a:t>
            </a:r>
          </a:p>
        </p:txBody>
      </p:sp>
    </p:spTree>
    <p:extLst>
      <p:ext uri="{BB962C8B-B14F-4D97-AF65-F5344CB8AC3E}">
        <p14:creationId xmlns:p14="http://schemas.microsoft.com/office/powerpoint/2010/main" val="154743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5C7637-24D9-45C7-8755-220EB6DF3A99}"/>
              </a:ext>
            </a:extLst>
          </p:cNvPr>
          <p:cNvSpPr txBox="1"/>
          <p:nvPr/>
        </p:nvSpPr>
        <p:spPr>
          <a:xfrm>
            <a:off x="85725" y="0"/>
            <a:ext cx="5332095" cy="6463308"/>
          </a:xfrm>
          <a:prstGeom prst="rect">
            <a:avLst/>
          </a:prstGeom>
          <a:noFill/>
        </p:spPr>
        <p:txBody>
          <a:bodyPr wrap="square">
            <a:spAutoFit/>
          </a:bodyPr>
          <a:lstStyle/>
          <a:p>
            <a:pPr marL="971550" lvl="1" indent="-514350">
              <a:buFont typeface="+mj-lt"/>
              <a:buAutoNum type="arabicPeriod" startAt="4"/>
            </a:pPr>
            <a:r>
              <a:rPr lang="en-US" sz="2300" dirty="0"/>
              <a:t>The </a:t>
            </a:r>
            <a:r>
              <a:rPr lang="en-US" sz="2300" i="1" dirty="0"/>
              <a:t>power loom</a:t>
            </a:r>
            <a:r>
              <a:rPr lang="en-US" sz="2300" dirty="0"/>
              <a:t>, a weaving machine patented in 1785 by Edmund Cartwright, which with time and improvements ended the ancient system of making cloth in the home.</a:t>
            </a:r>
          </a:p>
          <a:p>
            <a:pPr marL="971550" lvl="1" indent="-514350">
              <a:buFont typeface="+mj-lt"/>
              <a:buAutoNum type="arabicPeriod" startAt="4"/>
            </a:pPr>
            <a:r>
              <a:rPr lang="en-US" sz="2300" i="1" dirty="0"/>
              <a:t>Chlorine bleach</a:t>
            </a:r>
            <a:r>
              <a:rPr lang="en-US" sz="2300" dirty="0"/>
              <a:t>, discovered in 1785 by the French chemist Claude Louis </a:t>
            </a:r>
            <a:r>
              <a:rPr lang="en-US" sz="2300" dirty="0" err="1"/>
              <a:t>Berhollet</a:t>
            </a:r>
            <a:r>
              <a:rPr lang="en-US" sz="2300" dirty="0"/>
              <a:t> (and bleaching powder in 1798 by Charles Tennant), which provided quick bleaching without the need for large open areas or constant sunlight.</a:t>
            </a:r>
          </a:p>
          <a:p>
            <a:pPr marL="971550" lvl="1" indent="-514350">
              <a:buFont typeface="+mj-lt"/>
              <a:buAutoNum type="arabicPeriod" startAt="4"/>
            </a:pPr>
            <a:r>
              <a:rPr lang="en-US" sz="2300" dirty="0"/>
              <a:t>The </a:t>
            </a:r>
            <a:r>
              <a:rPr lang="en-US" sz="2300" i="1" dirty="0"/>
              <a:t>steam engine</a:t>
            </a:r>
            <a:r>
              <a:rPr lang="en-US" sz="2300" dirty="0"/>
              <a:t>, patented by James Watt in 1769 and used in place of water power in factories beginning about 1785.</a:t>
            </a:r>
          </a:p>
        </p:txBody>
      </p:sp>
      <p:pic>
        <p:nvPicPr>
          <p:cNvPr id="6" name="Picture 5">
            <a:extLst>
              <a:ext uri="{FF2B5EF4-FFF2-40B4-BE49-F238E27FC236}">
                <a16:creationId xmlns:a16="http://schemas.microsoft.com/office/drawing/2014/main" id="{6B8EE280-D8A4-470C-A5C3-D622930CD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095" y="92392"/>
            <a:ext cx="3686175" cy="2695575"/>
          </a:xfrm>
          <a:prstGeom prst="rect">
            <a:avLst/>
          </a:prstGeom>
        </p:spPr>
      </p:pic>
      <p:pic>
        <p:nvPicPr>
          <p:cNvPr id="8" name="Picture 7">
            <a:extLst>
              <a:ext uri="{FF2B5EF4-FFF2-40B4-BE49-F238E27FC236}">
                <a16:creationId xmlns:a16="http://schemas.microsoft.com/office/drawing/2014/main" id="{09ADC891-7C63-4446-8E7E-54DF5286C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820" y="3154680"/>
            <a:ext cx="3600450" cy="2505076"/>
          </a:xfrm>
          <a:prstGeom prst="rect">
            <a:avLst/>
          </a:prstGeom>
        </p:spPr>
      </p:pic>
    </p:spTree>
    <p:extLst>
      <p:ext uri="{BB962C8B-B14F-4D97-AF65-F5344CB8AC3E}">
        <p14:creationId xmlns:p14="http://schemas.microsoft.com/office/powerpoint/2010/main" val="297169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11</a:t>
            </a:fld>
            <a:endParaRPr lang="en-US"/>
          </a:p>
        </p:txBody>
      </p:sp>
      <p:sp>
        <p:nvSpPr>
          <p:cNvPr id="3" name="Content Placeholder 2"/>
          <p:cNvSpPr>
            <a:spLocks noGrp="1"/>
          </p:cNvSpPr>
          <p:nvPr>
            <p:ph sz="quarter" idx="4294967295"/>
          </p:nvPr>
        </p:nvSpPr>
        <p:spPr>
          <a:xfrm>
            <a:off x="137160" y="228600"/>
            <a:ext cx="4283132" cy="5897563"/>
          </a:xfrm>
        </p:spPr>
        <p:txBody>
          <a:bodyPr>
            <a:normAutofit/>
          </a:bodyPr>
          <a:lstStyle/>
          <a:p>
            <a:pPr marL="971550" lvl="1" indent="-514350">
              <a:buFont typeface="+mj-lt"/>
              <a:buAutoNum type="arabicPeriod" startAt="7"/>
            </a:pPr>
            <a:r>
              <a:rPr lang="en-US" sz="2400" dirty="0"/>
              <a:t>The </a:t>
            </a:r>
            <a:r>
              <a:rPr lang="en-US" sz="2400" i="1" dirty="0"/>
              <a:t>screw-cutting lathe</a:t>
            </a:r>
            <a:r>
              <a:rPr lang="en-US" sz="2400" dirty="0"/>
              <a:t>, developed in 1797 by Henry </a:t>
            </a:r>
            <a:r>
              <a:rPr lang="en-US" sz="2400" dirty="0" err="1"/>
              <a:t>Maudslay</a:t>
            </a:r>
            <a:r>
              <a:rPr lang="en-US" sz="2400" dirty="0"/>
              <a:t>,  which made possible more durable metal (rather than wood) machines.</a:t>
            </a:r>
          </a:p>
          <a:p>
            <a:pPr marL="971550" lvl="1" indent="-514350">
              <a:buFont typeface="+mj-lt"/>
              <a:buAutoNum type="arabicPeriod" startAt="7"/>
            </a:pPr>
            <a:r>
              <a:rPr lang="en-US" sz="2400" i="1" dirty="0"/>
              <a:t>Interchangeable manufacture</a:t>
            </a:r>
            <a:r>
              <a:rPr lang="en-US" sz="2400" dirty="0"/>
              <a:t>, commonly attributed to the American Eli Whitney in carrying out a 1798 contract for 10,000 muskets, but perhaps adopted by him as a result of a letter dated May 30, 1785, from Thomas Jefferson (while in France) to John Jay.</a:t>
            </a:r>
          </a:p>
        </p:txBody>
      </p:sp>
      <p:pic>
        <p:nvPicPr>
          <p:cNvPr id="4" name="Picture 3">
            <a:extLst>
              <a:ext uri="{FF2B5EF4-FFF2-40B4-BE49-F238E27FC236}">
                <a16:creationId xmlns:a16="http://schemas.microsoft.com/office/drawing/2014/main" id="{E1A44203-3634-4DF4-AD5A-206C82618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67379"/>
            <a:ext cx="4283132" cy="6139111"/>
          </a:xfrm>
          <a:prstGeom prst="rect">
            <a:avLst/>
          </a:prstGeom>
        </p:spPr>
      </p:pic>
    </p:spTree>
    <p:extLst>
      <p:ext uri="{BB962C8B-B14F-4D97-AF65-F5344CB8AC3E}">
        <p14:creationId xmlns:p14="http://schemas.microsoft.com/office/powerpoint/2010/main" val="333480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Problems of the Factory System</a:t>
            </a:r>
          </a:p>
        </p:txBody>
      </p:sp>
      <p:sp>
        <p:nvSpPr>
          <p:cNvPr id="3" name="Content Placeholder 2"/>
          <p:cNvSpPr>
            <a:spLocks noGrp="1"/>
          </p:cNvSpPr>
          <p:nvPr>
            <p:ph sz="quarter" idx="1"/>
          </p:nvPr>
        </p:nvSpPr>
        <p:spPr>
          <a:xfrm>
            <a:off x="405384" y="1845734"/>
            <a:ext cx="8498585" cy="4023360"/>
          </a:xfrm>
        </p:spPr>
        <p:txBody>
          <a:bodyPr>
            <a:normAutofit fontScale="92500"/>
          </a:bodyPr>
          <a:lstStyle/>
          <a:p>
            <a:r>
              <a:rPr lang="en-US" sz="2800" dirty="0"/>
              <a:t>Problems of recruiting workers, training the largely illiterate workforce, and providing discipline and motivation to workers who had never developed the “habits of industry.”</a:t>
            </a:r>
          </a:p>
          <a:p>
            <a:pPr lvl="1"/>
            <a:r>
              <a:rPr lang="en-US" sz="2400" dirty="0"/>
              <a:t>“If a person can get sufficient [income] in four days to support himself for seven days, he will keep holiday for the other three.”</a:t>
            </a:r>
          </a:p>
          <a:p>
            <a:r>
              <a:rPr lang="en-US" sz="2800" dirty="0"/>
              <a:t>Explosive growth of the English mill towns led to filthy, overcrowded living conditions, widespread child labor, crime, and brutality.</a:t>
            </a:r>
          </a:p>
          <a:p>
            <a:pPr lvl="1"/>
            <a:r>
              <a:rPr lang="en-US" sz="2400" dirty="0"/>
              <a:t>Falling wages, rampant unemployment, and risking food prices led to a rash smashing of textile machinery, peaking in 1811 – 1812.</a:t>
            </a: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12</a:t>
            </a:fld>
            <a:endParaRPr lang="en-US"/>
          </a:p>
        </p:txBody>
      </p:sp>
    </p:spTree>
    <p:extLst>
      <p:ext uri="{BB962C8B-B14F-4D97-AF65-F5344CB8AC3E}">
        <p14:creationId xmlns:p14="http://schemas.microsoft.com/office/powerpoint/2010/main" val="117240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13</a:t>
            </a:fld>
            <a:endParaRPr lang="en-US"/>
          </a:p>
        </p:txBody>
      </p:sp>
      <p:sp>
        <p:nvSpPr>
          <p:cNvPr id="3" name="Content Placeholder 2"/>
          <p:cNvSpPr>
            <a:spLocks noGrp="1"/>
          </p:cNvSpPr>
          <p:nvPr>
            <p:ph sz="quarter" idx="4294967295"/>
          </p:nvPr>
        </p:nvSpPr>
        <p:spPr>
          <a:xfrm>
            <a:off x="291465" y="858845"/>
            <a:ext cx="8561070" cy="5474970"/>
          </a:xfrm>
        </p:spPr>
        <p:txBody>
          <a:bodyPr>
            <a:normAutofit lnSpcReduction="10000"/>
          </a:bodyPr>
          <a:lstStyle/>
          <a:p>
            <a:r>
              <a:rPr lang="en-US" sz="4000" dirty="0"/>
              <a:t>Supervisors often were illiterate workers who rose from the ranks and were paid little more than the workers they supervised, and there were no common body of knowledge about how to manage.</a:t>
            </a:r>
          </a:p>
          <a:p>
            <a:r>
              <a:rPr lang="en-US" sz="4000" dirty="0"/>
              <a:t>Upper management often consisted of the sons and relatives of the founders, a condition that persists today in many developing countries.</a:t>
            </a:r>
          </a:p>
        </p:txBody>
      </p:sp>
    </p:spTree>
    <p:extLst>
      <p:ext uri="{BB962C8B-B14F-4D97-AF65-F5344CB8AC3E}">
        <p14:creationId xmlns:p14="http://schemas.microsoft.com/office/powerpoint/2010/main" val="34040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442" y="318978"/>
            <a:ext cx="7569318" cy="1418384"/>
          </a:xfrm>
        </p:spPr>
        <p:txBody>
          <a:bodyPr>
            <a:normAutofit/>
          </a:bodyPr>
          <a:lstStyle/>
          <a:p>
            <a:r>
              <a:rPr lang="en-US" dirty="0"/>
              <a:t>Industrial Development in America</a:t>
            </a:r>
          </a:p>
        </p:txBody>
      </p:sp>
      <p:sp>
        <p:nvSpPr>
          <p:cNvPr id="3" name="Content Placeholder 2"/>
          <p:cNvSpPr>
            <a:spLocks noGrp="1"/>
          </p:cNvSpPr>
          <p:nvPr>
            <p:ph sz="quarter" idx="1"/>
          </p:nvPr>
        </p:nvSpPr>
        <p:spPr>
          <a:xfrm>
            <a:off x="236973" y="2123526"/>
            <a:ext cx="8670054" cy="4131732"/>
          </a:xfrm>
        </p:spPr>
        <p:txBody>
          <a:bodyPr>
            <a:normAutofit fontScale="92500"/>
          </a:bodyPr>
          <a:lstStyle/>
          <a:p>
            <a:r>
              <a:rPr lang="en-US" sz="2800" dirty="0"/>
              <a:t>An experienced textile machinery builder and mechanic Samuel Slated emigrated from England to America as a “farmer” and joined with three prosperous Rhode Island merchants to build the first technically advanced American textile mill in 1790; by 1810 the census listed 269 mills in operation.</a:t>
            </a:r>
          </a:p>
          <a:p>
            <a:r>
              <a:rPr lang="en-US" sz="2800" dirty="0"/>
              <a:t>Although growth of American industry was accelerated by the War of 1812 with England, most American firms before 1835 were small, family owned, and water powered.</a:t>
            </a:r>
          </a:p>
          <a:p>
            <a:r>
              <a:rPr lang="en-US" sz="2800" dirty="0"/>
              <a:t>Only 36 firms employed more than 250 workers: 31 textile firms, three iron, and two in nails and axes.</a:t>
            </a: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14</a:t>
            </a:fld>
            <a:endParaRPr lang="en-US"/>
          </a:p>
        </p:txBody>
      </p:sp>
    </p:spTree>
    <p:extLst>
      <p:ext uri="{BB962C8B-B14F-4D97-AF65-F5344CB8AC3E}">
        <p14:creationId xmlns:p14="http://schemas.microsoft.com/office/powerpoint/2010/main" val="333008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15</a:t>
            </a:fld>
            <a:endParaRPr lang="en-US"/>
          </a:p>
        </p:txBody>
      </p:sp>
      <p:sp>
        <p:nvSpPr>
          <p:cNvPr id="3" name="Content Placeholder 2"/>
          <p:cNvSpPr>
            <a:spLocks noGrp="1"/>
          </p:cNvSpPr>
          <p:nvPr>
            <p:ph sz="quarter" idx="4294967295"/>
          </p:nvPr>
        </p:nvSpPr>
        <p:spPr>
          <a:xfrm>
            <a:off x="240030" y="606056"/>
            <a:ext cx="8169333" cy="5273566"/>
          </a:xfrm>
        </p:spPr>
        <p:txBody>
          <a:bodyPr>
            <a:normAutofit/>
          </a:bodyPr>
          <a:lstStyle/>
          <a:p>
            <a:pPr marL="875030" lvl="1" indent="-349250">
              <a:lnSpc>
                <a:spcPct val="90000"/>
              </a:lnSpc>
              <a:spcBef>
                <a:spcPct val="10000"/>
              </a:spcBef>
            </a:pPr>
            <a:r>
              <a:rPr lang="en-US" sz="4400" dirty="0"/>
              <a:t>Canals (1790~1830): William Weston</a:t>
            </a:r>
          </a:p>
          <a:p>
            <a:pPr marL="875030" lvl="1" indent="-349250">
              <a:lnSpc>
                <a:spcPct val="90000"/>
              </a:lnSpc>
              <a:spcBef>
                <a:spcPct val="10000"/>
              </a:spcBef>
            </a:pPr>
            <a:r>
              <a:rPr lang="en-US" sz="4400" dirty="0"/>
              <a:t>Railroad (1830~1850): John Stevens</a:t>
            </a:r>
          </a:p>
          <a:p>
            <a:pPr marL="875030" lvl="1" indent="-349250">
              <a:lnSpc>
                <a:spcPct val="90000"/>
              </a:lnSpc>
              <a:spcBef>
                <a:spcPct val="10000"/>
              </a:spcBef>
            </a:pPr>
            <a:r>
              <a:rPr lang="en-US" sz="4400" dirty="0"/>
              <a:t>Telegraph line (1844~1860): Samuel Morse</a:t>
            </a:r>
          </a:p>
          <a:p>
            <a:pPr marL="875030" lvl="1" indent="-349250">
              <a:lnSpc>
                <a:spcPct val="90000"/>
              </a:lnSpc>
              <a:spcBef>
                <a:spcPct val="10000"/>
              </a:spcBef>
            </a:pPr>
            <a:r>
              <a:rPr lang="en-US" sz="4400" dirty="0"/>
              <a:t>Steel making (1870~1900): Andrew Carnegie</a:t>
            </a:r>
          </a:p>
        </p:txBody>
      </p:sp>
    </p:spTree>
    <p:extLst>
      <p:ext uri="{BB962C8B-B14F-4D97-AF65-F5344CB8AC3E}">
        <p14:creationId xmlns:p14="http://schemas.microsoft.com/office/powerpoint/2010/main" val="315809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E01EBF-E01D-44D2-8EA9-744EC6B3A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62891"/>
            <a:ext cx="3817620" cy="2788920"/>
          </a:xfrm>
          <a:prstGeom prst="rect">
            <a:avLst/>
          </a:prstGeom>
        </p:spPr>
      </p:pic>
      <p:pic>
        <p:nvPicPr>
          <p:cNvPr id="3" name="Picture 2">
            <a:extLst>
              <a:ext uri="{FF2B5EF4-FFF2-40B4-BE49-F238E27FC236}">
                <a16:creationId xmlns:a16="http://schemas.microsoft.com/office/drawing/2014/main" id="{3952881A-F3F8-4C2B-85A3-E521D928B6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5803" y="365761"/>
            <a:ext cx="4428157" cy="2457449"/>
          </a:xfrm>
          <a:prstGeom prst="rect">
            <a:avLst/>
          </a:prstGeom>
        </p:spPr>
      </p:pic>
      <p:pic>
        <p:nvPicPr>
          <p:cNvPr id="4" name="Picture 3">
            <a:extLst>
              <a:ext uri="{FF2B5EF4-FFF2-40B4-BE49-F238E27FC236}">
                <a16:creationId xmlns:a16="http://schemas.microsoft.com/office/drawing/2014/main" id="{4997FE45-7FD5-44B9-BBCF-C7A598BE4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90" y="3329621"/>
            <a:ext cx="1931670" cy="2935066"/>
          </a:xfrm>
          <a:prstGeom prst="rect">
            <a:avLst/>
          </a:prstGeom>
        </p:spPr>
      </p:pic>
      <p:pic>
        <p:nvPicPr>
          <p:cNvPr id="5" name="Picture 4">
            <a:extLst>
              <a:ext uri="{FF2B5EF4-FFF2-40B4-BE49-F238E27FC236}">
                <a16:creationId xmlns:a16="http://schemas.microsoft.com/office/drawing/2014/main" id="{363A1533-20F7-4015-B3EA-CA3EDBAC4E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7660" y="3272754"/>
            <a:ext cx="4740592" cy="2991933"/>
          </a:xfrm>
          <a:prstGeom prst="rect">
            <a:avLst/>
          </a:prstGeom>
        </p:spPr>
      </p:pic>
    </p:spTree>
    <p:extLst>
      <p:ext uri="{BB962C8B-B14F-4D97-AF65-F5344CB8AC3E}">
        <p14:creationId xmlns:p14="http://schemas.microsoft.com/office/powerpoint/2010/main" val="288967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47" y="404037"/>
            <a:ext cx="7633113" cy="1333324"/>
          </a:xfrm>
        </p:spPr>
        <p:txBody>
          <a:bodyPr>
            <a:normAutofit fontScale="90000"/>
          </a:bodyPr>
          <a:lstStyle/>
          <a:p>
            <a:r>
              <a:rPr lang="en-US" dirty="0"/>
              <a:t>Development of Engineering Education</a:t>
            </a:r>
          </a:p>
        </p:txBody>
      </p:sp>
      <p:sp>
        <p:nvSpPr>
          <p:cNvPr id="3" name="Content Placeholder 2"/>
          <p:cNvSpPr>
            <a:spLocks noGrp="1"/>
          </p:cNvSpPr>
          <p:nvPr>
            <p:ph sz="quarter" idx="1"/>
          </p:nvPr>
        </p:nvSpPr>
        <p:spPr>
          <a:xfrm>
            <a:off x="499729" y="1737361"/>
            <a:ext cx="8238887" cy="4517897"/>
          </a:xfrm>
        </p:spPr>
        <p:txBody>
          <a:bodyPr>
            <a:normAutofit fontScale="92500" lnSpcReduction="10000"/>
          </a:bodyPr>
          <a:lstStyle/>
          <a:p>
            <a:r>
              <a:rPr lang="en-US" sz="2800" dirty="0"/>
              <a:t>Most engineering skill through the eighteenth century was gained through apprenticeship to a practitioner.</a:t>
            </a:r>
          </a:p>
          <a:p>
            <a:r>
              <a:rPr lang="en-US" sz="2800" dirty="0"/>
              <a:t>When the American colonies revolted in 1776, they did not have the engineering resources needed to build (or destroy) fortifications, roads, and bridges, and they had to rely on French, Prussian, and Polish assistance.</a:t>
            </a:r>
          </a:p>
          <a:p>
            <a:r>
              <a:rPr lang="en-US" sz="2800" dirty="0"/>
              <a:t>Established the United States Military Academy at West Point, New York, in 1802 to provide training in, among other things, practical science.</a:t>
            </a:r>
          </a:p>
          <a:p>
            <a:r>
              <a:rPr lang="en-US" sz="2800" dirty="0"/>
              <a:t>Graduates did not acquit themselves as well as hoped in the War of 1812 with England.</a:t>
            </a: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17</a:t>
            </a:fld>
            <a:endParaRPr lang="en-US"/>
          </a:p>
        </p:txBody>
      </p:sp>
    </p:spTree>
    <p:extLst>
      <p:ext uri="{BB962C8B-B14F-4D97-AF65-F5344CB8AC3E}">
        <p14:creationId xmlns:p14="http://schemas.microsoft.com/office/powerpoint/2010/main" val="53452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18</a:t>
            </a:fld>
            <a:endParaRPr lang="en-US"/>
          </a:p>
        </p:txBody>
      </p:sp>
      <p:sp>
        <p:nvSpPr>
          <p:cNvPr id="3" name="Content Placeholder 2"/>
          <p:cNvSpPr>
            <a:spLocks noGrp="1"/>
          </p:cNvSpPr>
          <p:nvPr>
            <p:ph sz="quarter" idx="4294967295"/>
          </p:nvPr>
        </p:nvSpPr>
        <p:spPr>
          <a:xfrm>
            <a:off x="510363" y="563526"/>
            <a:ext cx="8208335" cy="5592725"/>
          </a:xfrm>
        </p:spPr>
        <p:txBody>
          <a:bodyPr>
            <a:normAutofit fontScale="92500" lnSpcReduction="20000"/>
          </a:bodyPr>
          <a:lstStyle/>
          <a:p>
            <a:r>
              <a:rPr lang="en-US" sz="3200" dirty="0" err="1"/>
              <a:t>Sylvanis</a:t>
            </a:r>
            <a:r>
              <a:rPr lang="en-US" sz="3200" dirty="0"/>
              <a:t> </a:t>
            </a:r>
            <a:r>
              <a:rPr lang="en-US" sz="3200" dirty="0" err="1"/>
              <a:t>Thyer</a:t>
            </a:r>
            <a:r>
              <a:rPr lang="en-US" sz="3200" dirty="0"/>
              <a:t>, assistant professor of mathematics and Lt. Colonel Willian </a:t>
            </a:r>
            <a:r>
              <a:rPr lang="en-US" sz="3200" dirty="0" err="1"/>
              <a:t>McRee</a:t>
            </a:r>
            <a:r>
              <a:rPr lang="en-US" sz="3200" dirty="0"/>
              <a:t> were sent to Europe in 1815 to examine curricula at Ecole Polytechnic, the most famous scientific military school in the world.</a:t>
            </a:r>
          </a:p>
          <a:p>
            <a:r>
              <a:rPr lang="en-US" sz="3200" dirty="0"/>
              <a:t>After their return in 1817, Thayer collected the best teachers in physics, engineering, and mathematics available and set up a four-year civil engineering program.</a:t>
            </a:r>
          </a:p>
          <a:p>
            <a:pPr lvl="1"/>
            <a:r>
              <a:rPr lang="en-US" sz="2800" dirty="0"/>
              <a:t>Many of the great canals, railroads, and bridges constructed during the nineteenth century were built by West Point graduates.</a:t>
            </a:r>
          </a:p>
          <a:p>
            <a:pPr lvl="1"/>
            <a:r>
              <a:rPr lang="en-US" sz="2800" dirty="0"/>
              <a:t>The faculty, recruited by Thayer, wrote textbooks that dominated the subjects of mathematics, chemistry, and engineering during the 1800s.</a:t>
            </a:r>
          </a:p>
        </p:txBody>
      </p:sp>
    </p:spTree>
    <p:extLst>
      <p:ext uri="{BB962C8B-B14F-4D97-AF65-F5344CB8AC3E}">
        <p14:creationId xmlns:p14="http://schemas.microsoft.com/office/powerpoint/2010/main" val="400514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19</a:t>
            </a:fld>
            <a:endParaRPr lang="en-US"/>
          </a:p>
        </p:txBody>
      </p:sp>
      <p:sp>
        <p:nvSpPr>
          <p:cNvPr id="3" name="Content Placeholder 2"/>
          <p:cNvSpPr>
            <a:spLocks noGrp="1"/>
          </p:cNvSpPr>
          <p:nvPr>
            <p:ph sz="half" idx="4294967295"/>
          </p:nvPr>
        </p:nvSpPr>
        <p:spPr>
          <a:xfrm>
            <a:off x="331736" y="558475"/>
            <a:ext cx="8480528" cy="5741050"/>
          </a:xfrm>
        </p:spPr>
        <p:txBody>
          <a:bodyPr>
            <a:normAutofit fontScale="92500" lnSpcReduction="10000"/>
          </a:bodyPr>
          <a:lstStyle/>
          <a:p>
            <a:r>
              <a:rPr lang="en-US" sz="2800" dirty="0"/>
              <a:t>Engineering Schools soon began to emerge:</a:t>
            </a:r>
          </a:p>
          <a:p>
            <a:pPr lvl="1"/>
            <a:r>
              <a:rPr lang="en-US" sz="2400" dirty="0">
                <a:sym typeface="Wingdings" pitchFamily="2" charset="2"/>
              </a:rPr>
              <a:t>Norwich (Connecticut) University (1819)</a:t>
            </a:r>
          </a:p>
          <a:p>
            <a:pPr lvl="1"/>
            <a:r>
              <a:rPr lang="en-US" sz="2400" dirty="0" err="1">
                <a:sym typeface="Wingdings" pitchFamily="2" charset="2"/>
              </a:rPr>
              <a:t>Rensselear</a:t>
            </a:r>
            <a:r>
              <a:rPr lang="en-US" sz="2400" dirty="0">
                <a:sym typeface="Wingdings" pitchFamily="2" charset="2"/>
              </a:rPr>
              <a:t> (New York) Polytechnic Institute (1823)</a:t>
            </a:r>
          </a:p>
          <a:p>
            <a:pPr lvl="1"/>
            <a:r>
              <a:rPr lang="en-US" sz="2400" dirty="0">
                <a:sym typeface="Wingdings" pitchFamily="2" charset="2"/>
              </a:rPr>
              <a:t>Union College (1845) </a:t>
            </a:r>
          </a:p>
          <a:p>
            <a:pPr lvl="1"/>
            <a:r>
              <a:rPr lang="en-US" sz="2400" dirty="0">
                <a:sym typeface="Wingdings" pitchFamily="2" charset="2"/>
              </a:rPr>
              <a:t>Harvard, Yale, Michigan (1847)</a:t>
            </a:r>
          </a:p>
          <a:p>
            <a:r>
              <a:rPr lang="en-US" sz="2800" dirty="0"/>
              <a:t>The event that had the greatest influence on engineering education was passage of the Morrill Land Grant Act in 1862.</a:t>
            </a:r>
          </a:p>
          <a:p>
            <a:r>
              <a:rPr lang="en-US" sz="2800" dirty="0"/>
              <a:t>This act gave federal land (ultimately [totaling] 13,000,000 acres, an area 46% greater than Taiwan) to each state to support ‘at least one college where the leading object shall be… scientific and classical studies… agriculture and mechanic arts.”</a:t>
            </a:r>
          </a:p>
          <a:p>
            <a:r>
              <a:rPr lang="en-US" sz="2800" dirty="0"/>
              <a:t>This made education in the “mechanic arts” (which became engineering) available and affordable throughout the country.</a:t>
            </a:r>
          </a:p>
          <a:p>
            <a:r>
              <a:rPr lang="en-US" sz="2800" dirty="0"/>
              <a:t>1893 – More than one hundred engineering schools</a:t>
            </a:r>
          </a:p>
        </p:txBody>
      </p:sp>
    </p:spTree>
    <p:extLst>
      <p:ext uri="{BB962C8B-B14F-4D97-AF65-F5344CB8AC3E}">
        <p14:creationId xmlns:p14="http://schemas.microsoft.com/office/powerpoint/2010/main" val="250279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02920"/>
            <a:ext cx="7543800" cy="1234441"/>
          </a:xfrm>
        </p:spPr>
        <p:txBody>
          <a:bodyPr>
            <a:normAutofit fontScale="90000"/>
          </a:bodyPr>
          <a:lstStyle/>
          <a:p>
            <a:r>
              <a:rPr lang="en-US" dirty="0"/>
              <a:t>Origins of Engineering Management: Ancient Civilization</a:t>
            </a:r>
          </a:p>
        </p:txBody>
      </p:sp>
      <p:sp>
        <p:nvSpPr>
          <p:cNvPr id="3" name="Content Placeholder 2"/>
          <p:cNvSpPr>
            <a:spLocks noGrp="1"/>
          </p:cNvSpPr>
          <p:nvPr>
            <p:ph sz="quarter" idx="1"/>
          </p:nvPr>
        </p:nvSpPr>
        <p:spPr>
          <a:xfrm>
            <a:off x="405385" y="1845734"/>
            <a:ext cx="8333232" cy="4246456"/>
          </a:xfrm>
        </p:spPr>
        <p:txBody>
          <a:bodyPr>
            <a:normAutofit lnSpcReduction="10000"/>
          </a:bodyPr>
          <a:lstStyle/>
          <a:p>
            <a:r>
              <a:rPr lang="en-US" sz="2800" dirty="0"/>
              <a:t>Even the earliest civilizations required management skills wherever groups of people shared a common purpose: tribal activities, estates of the rich, military ventures, governments, or organized religions.</a:t>
            </a:r>
          </a:p>
          <a:p>
            <a:pPr lvl="1"/>
            <a:r>
              <a:rPr lang="en-US" sz="2400" dirty="0"/>
              <a:t>In ancient Mesopotamia, lying just north and west of Babylon, the temples developed an early concept of a “corporation”, or a group of temples under a common body of management. Flourishing as early as 3000 B.C., temple management operated under a dual control system: one high priest was responsible for ceremonial and religious activities, while an administrative high priest coordinated the secular activities of the organization. Records were kept on clay tablets, plans made, labor divided, and work supervised by a hierarchy of officials.</a:t>
            </a: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a:t>
            </a:fld>
            <a:endParaRPr lang="en-US"/>
          </a:p>
        </p:txBody>
      </p:sp>
    </p:spTree>
    <p:extLst>
      <p:ext uri="{BB962C8B-B14F-4D97-AF65-F5344CB8AC3E}">
        <p14:creationId xmlns:p14="http://schemas.microsoft.com/office/powerpoint/2010/main" val="3878140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Philosophies</a:t>
            </a:r>
          </a:p>
        </p:txBody>
      </p:sp>
      <p:sp>
        <p:nvSpPr>
          <p:cNvPr id="3" name="Content Placeholder 2"/>
          <p:cNvSpPr>
            <a:spLocks noGrp="1"/>
          </p:cNvSpPr>
          <p:nvPr>
            <p:ph sz="quarter" idx="1"/>
          </p:nvPr>
        </p:nvSpPr>
        <p:spPr>
          <a:xfrm>
            <a:off x="405384" y="1845734"/>
            <a:ext cx="8333231" cy="4409524"/>
          </a:xfrm>
        </p:spPr>
        <p:txBody>
          <a:bodyPr>
            <a:normAutofit lnSpcReduction="10000"/>
          </a:bodyPr>
          <a:lstStyle/>
          <a:p>
            <a:r>
              <a:rPr lang="en-US" sz="2800" dirty="0"/>
              <a:t>Goal</a:t>
            </a:r>
          </a:p>
          <a:p>
            <a:pPr lvl="1"/>
            <a:r>
              <a:rPr lang="en-US" sz="2400" dirty="0"/>
              <a:t>Obtain optimal organizational performance, with the overall business environment guiding the selection of a particular style of management.</a:t>
            </a:r>
          </a:p>
          <a:p>
            <a:r>
              <a:rPr lang="en-US" sz="2800" dirty="0"/>
              <a:t>Some theories have been fads that have not influenced a company’s performance in the long term, and others enhance quality and productivity.</a:t>
            </a:r>
          </a:p>
          <a:p>
            <a:r>
              <a:rPr lang="en-US" sz="2800" dirty="0"/>
              <a:t>Each theory has had its merits and drawbacks.</a:t>
            </a:r>
          </a:p>
          <a:p>
            <a:r>
              <a:rPr lang="en-US" sz="2800" dirty="0"/>
              <a:t>These philosophies may be grouped in general categories as follows:</a:t>
            </a:r>
          </a:p>
          <a:p>
            <a:pPr lvl="1"/>
            <a:r>
              <a:rPr lang="en-US" sz="2400" dirty="0"/>
              <a:t>Scientific,  Administrative, and Behavioral</a:t>
            </a: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20</a:t>
            </a:fld>
            <a:endParaRPr lang="en-US"/>
          </a:p>
        </p:txBody>
      </p:sp>
    </p:spTree>
    <p:extLst>
      <p:ext uri="{BB962C8B-B14F-4D97-AF65-F5344CB8AC3E}">
        <p14:creationId xmlns:p14="http://schemas.microsoft.com/office/powerpoint/2010/main" val="387424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Scientific Management</a:t>
            </a:r>
          </a:p>
        </p:txBody>
      </p:sp>
      <p:sp>
        <p:nvSpPr>
          <p:cNvPr id="3" name="Content Placeholder 2"/>
          <p:cNvSpPr>
            <a:spLocks noGrp="1"/>
          </p:cNvSpPr>
          <p:nvPr>
            <p:ph sz="quarter" idx="1"/>
          </p:nvPr>
        </p:nvSpPr>
        <p:spPr>
          <a:xfrm>
            <a:off x="627321" y="1845734"/>
            <a:ext cx="8229600" cy="4409524"/>
          </a:xfrm>
        </p:spPr>
        <p:txBody>
          <a:bodyPr>
            <a:normAutofit fontScale="92500" lnSpcReduction="10000"/>
          </a:bodyPr>
          <a:lstStyle/>
          <a:p>
            <a:r>
              <a:rPr lang="en-US" sz="3200" dirty="0"/>
              <a:t>The application of scientific methods to analyze work and to determine how to complete production tasks efficiently.</a:t>
            </a:r>
          </a:p>
          <a:p>
            <a:r>
              <a:rPr lang="en-US" sz="3200" dirty="0"/>
              <a:t>The use of the scientific method to define the “one best way” for a job to be done.</a:t>
            </a:r>
          </a:p>
          <a:p>
            <a:pPr marL="0" indent="0">
              <a:buNone/>
            </a:pPr>
            <a:endParaRPr lang="en-US" sz="3200" dirty="0"/>
          </a:p>
          <a:p>
            <a:r>
              <a:rPr lang="en-US" sz="3200" dirty="0"/>
              <a:t>Scientific management was developed to solve two major problems:</a:t>
            </a:r>
          </a:p>
          <a:p>
            <a:pPr lvl="1"/>
            <a:r>
              <a:rPr lang="en-US" sz="2800" dirty="0"/>
              <a:t>how to increase the output of the average worker, and</a:t>
            </a:r>
          </a:p>
          <a:p>
            <a:pPr lvl="1"/>
            <a:r>
              <a:rPr lang="en-US" sz="2800" dirty="0"/>
              <a:t>how to improve the efficiency of management</a:t>
            </a: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21</a:t>
            </a:fld>
            <a:endParaRPr lang="en-US"/>
          </a:p>
        </p:txBody>
      </p:sp>
    </p:spTree>
    <p:extLst>
      <p:ext uri="{BB962C8B-B14F-4D97-AF65-F5344CB8AC3E}">
        <p14:creationId xmlns:p14="http://schemas.microsoft.com/office/powerpoint/2010/main" val="1157189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22</a:t>
            </a:fld>
            <a:endParaRPr lang="en-US"/>
          </a:p>
        </p:txBody>
      </p:sp>
      <p:sp>
        <p:nvSpPr>
          <p:cNvPr id="3" name="Content Placeholder 2"/>
          <p:cNvSpPr>
            <a:spLocks noGrp="1"/>
          </p:cNvSpPr>
          <p:nvPr>
            <p:ph sz="quarter" idx="4294967295"/>
          </p:nvPr>
        </p:nvSpPr>
        <p:spPr>
          <a:xfrm>
            <a:off x="202019" y="673469"/>
            <a:ext cx="8559210" cy="5560828"/>
          </a:xfrm>
        </p:spPr>
        <p:txBody>
          <a:bodyPr>
            <a:normAutofit lnSpcReduction="10000"/>
          </a:bodyPr>
          <a:lstStyle/>
          <a:p>
            <a:r>
              <a:rPr lang="en-US" sz="2800" dirty="0"/>
              <a:t>Charles Babbage (1792 – 1871)</a:t>
            </a:r>
          </a:p>
          <a:p>
            <a:pPr lvl="1"/>
            <a:r>
              <a:rPr lang="en-US" sz="2400" dirty="0"/>
              <a:t>The “grandfather of scientific management”</a:t>
            </a:r>
          </a:p>
          <a:p>
            <a:pPr lvl="1"/>
            <a:r>
              <a:rPr lang="en-US" sz="2400" dirty="0"/>
              <a:t>Invented first practical mechanical calculator – “difference engine” in 1822.</a:t>
            </a:r>
          </a:p>
          <a:p>
            <a:pPr lvl="1"/>
            <a:r>
              <a:rPr lang="en-US" sz="2400" dirty="0"/>
              <a:t>Described his ideas on division of labor, “method of observing manufactures”, and methods of optimizing factory size and location, and a profit-sharing scheme in a very successful book </a:t>
            </a:r>
            <a:r>
              <a:rPr lang="en-US" sz="2400" i="1" dirty="0"/>
              <a:t>On the Economy of Machinery and Manufactures</a:t>
            </a:r>
            <a:r>
              <a:rPr lang="en-US" sz="2400" dirty="0"/>
              <a:t>, in 1832.</a:t>
            </a:r>
          </a:p>
          <a:p>
            <a:pPr lvl="1"/>
            <a:endParaRPr lang="en-US" sz="2400" dirty="0"/>
          </a:p>
          <a:p>
            <a:r>
              <a:rPr lang="en-US" sz="2800" dirty="0"/>
              <a:t>Henry Towne and the American Society of Mechanical Engineers (ASME)</a:t>
            </a:r>
          </a:p>
          <a:p>
            <a:pPr lvl="1"/>
            <a:r>
              <a:rPr lang="en-US" sz="2400" dirty="0"/>
              <a:t>Towne cited the need for a medium for the interchange of management experience</a:t>
            </a:r>
          </a:p>
          <a:p>
            <a:pPr lvl="1"/>
            <a:r>
              <a:rPr lang="en-US" sz="2400" dirty="0"/>
              <a:t>Consideration of matters of shop management became parts of ASME meetings, and the ASME Management Division (Towne’s 1886 paper).</a:t>
            </a:r>
          </a:p>
        </p:txBody>
      </p:sp>
    </p:spTree>
    <p:extLst>
      <p:ext uri="{BB962C8B-B14F-4D97-AF65-F5344CB8AC3E}">
        <p14:creationId xmlns:p14="http://schemas.microsoft.com/office/powerpoint/2010/main" val="696941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23</a:t>
            </a:fld>
            <a:endParaRPr lang="en-US"/>
          </a:p>
        </p:txBody>
      </p:sp>
      <p:sp>
        <p:nvSpPr>
          <p:cNvPr id="3" name="Content Placeholder 2"/>
          <p:cNvSpPr>
            <a:spLocks noGrp="1"/>
          </p:cNvSpPr>
          <p:nvPr>
            <p:ph sz="quarter" idx="4294967295"/>
          </p:nvPr>
        </p:nvSpPr>
        <p:spPr>
          <a:xfrm>
            <a:off x="340241" y="463073"/>
            <a:ext cx="8314661" cy="5931853"/>
          </a:xfrm>
        </p:spPr>
        <p:txBody>
          <a:bodyPr>
            <a:normAutofit fontScale="92500" lnSpcReduction="10000"/>
          </a:bodyPr>
          <a:lstStyle/>
          <a:p>
            <a:r>
              <a:rPr lang="en-US" sz="3600" dirty="0"/>
              <a:t>Frederick W. Taylor (1856 – 1915)</a:t>
            </a:r>
          </a:p>
          <a:p>
            <a:pPr lvl="1"/>
            <a:r>
              <a:rPr lang="en-US" sz="3200" dirty="0"/>
              <a:t>The “father of scientific management”</a:t>
            </a:r>
          </a:p>
          <a:p>
            <a:pPr lvl="1"/>
            <a:r>
              <a:rPr lang="en-US" sz="3200" dirty="0"/>
              <a:t>Conducted a series of experiments in which work was broken down into its “elements” and the elements timed to establish what represented a “fair day’s work”</a:t>
            </a:r>
          </a:p>
          <a:p>
            <a:pPr lvl="1"/>
            <a:r>
              <a:rPr lang="en-US" sz="3200" dirty="0"/>
              <a:t>Encouraged by Henry Towne’s paper, continued studies of work methods and shop management</a:t>
            </a:r>
          </a:p>
          <a:p>
            <a:pPr lvl="1"/>
            <a:r>
              <a:rPr lang="en-US" sz="3200" dirty="0"/>
              <a:t>“A piece rate system” - a paper presented to the ASME in 1895 - involved breaking a job into elementary motions, discarding unnecessary motions, examining the remaining motions (usually through stopwatch studies) to find the most efficient method and sequence of elements, and teaching the resulting methods to workers.</a:t>
            </a:r>
          </a:p>
        </p:txBody>
      </p:sp>
    </p:spTree>
    <p:extLst>
      <p:ext uri="{BB962C8B-B14F-4D97-AF65-F5344CB8AC3E}">
        <p14:creationId xmlns:p14="http://schemas.microsoft.com/office/powerpoint/2010/main" val="4177307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24</a:t>
            </a:fld>
            <a:endParaRPr lang="en-US"/>
          </a:p>
        </p:txBody>
      </p:sp>
      <p:sp>
        <p:nvSpPr>
          <p:cNvPr id="3" name="Content Placeholder 2"/>
          <p:cNvSpPr>
            <a:spLocks noGrp="1"/>
          </p:cNvSpPr>
          <p:nvPr>
            <p:ph sz="quarter" idx="4294967295"/>
          </p:nvPr>
        </p:nvSpPr>
        <p:spPr>
          <a:xfrm>
            <a:off x="398720" y="478997"/>
            <a:ext cx="8346560" cy="5507133"/>
          </a:xfrm>
        </p:spPr>
        <p:txBody>
          <a:bodyPr>
            <a:normAutofit/>
          </a:bodyPr>
          <a:lstStyle/>
          <a:p>
            <a:pPr lvl="1"/>
            <a:r>
              <a:rPr lang="en-US" sz="3200" dirty="0"/>
              <a:t>The worker would be paid according to the quantity of work produced.</a:t>
            </a:r>
          </a:p>
          <a:p>
            <a:pPr lvl="1"/>
            <a:r>
              <a:rPr lang="en-US" sz="3200" dirty="0"/>
              <a:t>“Differential piecework” method: one piece rate if the worker produced the standard number of pieces, and a higher rate for all work if the worker produced more.</a:t>
            </a:r>
          </a:p>
          <a:p>
            <a:pPr lvl="1"/>
            <a:r>
              <a:rPr lang="en-US" sz="3200" dirty="0"/>
              <a:t>Bethlehem Iron Company (1898).</a:t>
            </a:r>
          </a:p>
          <a:p>
            <a:pPr lvl="2"/>
            <a:r>
              <a:rPr lang="en-US" sz="2400" dirty="0"/>
              <a:t>By developing a method that involved frequent rest periods number of tons loaded by a worker in a day increased from 12.5 to 47.5.</a:t>
            </a:r>
          </a:p>
          <a:p>
            <a:pPr lvl="2"/>
            <a:r>
              <a:rPr lang="en-US" sz="2400" dirty="0"/>
              <a:t>Workers’ earnings increased from $1.85 a day, while management’s cost per ton handled was reduced by 55 percent or more.</a:t>
            </a:r>
          </a:p>
        </p:txBody>
      </p:sp>
    </p:spTree>
    <p:extLst>
      <p:ext uri="{BB962C8B-B14F-4D97-AF65-F5344CB8AC3E}">
        <p14:creationId xmlns:p14="http://schemas.microsoft.com/office/powerpoint/2010/main" val="106186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25</a:t>
            </a:fld>
            <a:endParaRPr lang="en-US"/>
          </a:p>
        </p:txBody>
      </p:sp>
      <p:sp>
        <p:nvSpPr>
          <p:cNvPr id="3" name="Content Placeholder 2"/>
          <p:cNvSpPr>
            <a:spLocks noGrp="1"/>
          </p:cNvSpPr>
          <p:nvPr>
            <p:ph sz="quarter" idx="4294967295"/>
          </p:nvPr>
        </p:nvSpPr>
        <p:spPr>
          <a:xfrm>
            <a:off x="393404" y="905097"/>
            <a:ext cx="8176437" cy="4645099"/>
          </a:xfrm>
        </p:spPr>
        <p:txBody>
          <a:bodyPr>
            <a:normAutofit/>
          </a:bodyPr>
          <a:lstStyle/>
          <a:p>
            <a:pPr lvl="1"/>
            <a:r>
              <a:rPr lang="en-US" sz="3200" dirty="0"/>
              <a:t>In his 1911 book </a:t>
            </a:r>
            <a:r>
              <a:rPr lang="en-US" sz="3200" i="1" dirty="0"/>
              <a:t>Principles of Scientific Management</a:t>
            </a:r>
            <a:r>
              <a:rPr lang="en-US" sz="3200" dirty="0"/>
              <a:t>, Taylor summarized his methods as a combination of four principles:</a:t>
            </a:r>
          </a:p>
          <a:p>
            <a:pPr marL="1097280" lvl="1" indent="-457200"/>
            <a:r>
              <a:rPr lang="en-US" sz="3200" dirty="0"/>
              <a:t>Develop a science for each element of a man’s work, which replaces the old rule-of-thumb method.</a:t>
            </a:r>
          </a:p>
          <a:p>
            <a:pPr marL="1097280" lvl="1" indent="-457200"/>
            <a:r>
              <a:rPr lang="en-US" sz="3200" dirty="0"/>
              <a:t>Scientifically select, then train, teach, and develop the workmen, whereas in the past he chose his own work and trained himself as best he could.</a:t>
            </a:r>
          </a:p>
        </p:txBody>
      </p:sp>
    </p:spTree>
    <p:extLst>
      <p:ext uri="{BB962C8B-B14F-4D97-AF65-F5344CB8AC3E}">
        <p14:creationId xmlns:p14="http://schemas.microsoft.com/office/powerpoint/2010/main" val="1994814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26</a:t>
            </a:fld>
            <a:endParaRPr lang="en-US"/>
          </a:p>
        </p:txBody>
      </p:sp>
      <p:sp>
        <p:nvSpPr>
          <p:cNvPr id="3" name="Content Placeholder 2"/>
          <p:cNvSpPr>
            <a:spLocks noGrp="1"/>
          </p:cNvSpPr>
          <p:nvPr>
            <p:ph sz="quarter" idx="4294967295"/>
          </p:nvPr>
        </p:nvSpPr>
        <p:spPr>
          <a:xfrm>
            <a:off x="579474" y="568801"/>
            <a:ext cx="7985052" cy="5720398"/>
          </a:xfrm>
        </p:spPr>
        <p:txBody>
          <a:bodyPr>
            <a:normAutofit lnSpcReduction="10000"/>
          </a:bodyPr>
          <a:lstStyle/>
          <a:p>
            <a:pPr marL="925830" lvl="1" indent="-285750"/>
            <a:r>
              <a:rPr lang="en-US" sz="3200" dirty="0"/>
              <a:t> Heartily cooperate with the men so as to insure all of the work being done in accordance with the principles of the science which has been developed.</a:t>
            </a:r>
          </a:p>
          <a:p>
            <a:pPr marL="640080" lvl="1" indent="0">
              <a:buNone/>
            </a:pPr>
            <a:endParaRPr lang="en-US" sz="3200" dirty="0"/>
          </a:p>
          <a:p>
            <a:pPr marL="925830" lvl="1" indent="-285750"/>
            <a:r>
              <a:rPr lang="en-US" sz="3200" dirty="0"/>
              <a:t>There is an almost equal division of the work and the responsibility between the management and the workmen. The management take over all work for which they are better fitted than the workmen [defining how work is to be done], while in the past almost all of the work and the greater part of the responsibility were thrown upon the men.</a:t>
            </a:r>
          </a:p>
        </p:txBody>
      </p:sp>
    </p:spTree>
    <p:extLst>
      <p:ext uri="{BB962C8B-B14F-4D97-AF65-F5344CB8AC3E}">
        <p14:creationId xmlns:p14="http://schemas.microsoft.com/office/powerpoint/2010/main" val="865742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27</a:t>
            </a:fld>
            <a:endParaRPr lang="en-US"/>
          </a:p>
        </p:txBody>
      </p:sp>
      <p:sp>
        <p:nvSpPr>
          <p:cNvPr id="3" name="Content Placeholder 2"/>
          <p:cNvSpPr>
            <a:spLocks noGrp="1"/>
          </p:cNvSpPr>
          <p:nvPr>
            <p:ph sz="quarter" idx="4294967295"/>
          </p:nvPr>
        </p:nvSpPr>
        <p:spPr>
          <a:xfrm>
            <a:off x="563525" y="774849"/>
            <a:ext cx="8016950" cy="5583238"/>
          </a:xfrm>
        </p:spPr>
        <p:txBody>
          <a:bodyPr>
            <a:normAutofit fontScale="92500" lnSpcReduction="10000"/>
          </a:bodyPr>
          <a:lstStyle/>
          <a:p>
            <a:r>
              <a:rPr lang="en-US" sz="3600" dirty="0"/>
              <a:t>The </a:t>
            </a:r>
            <a:r>
              <a:rPr lang="en-US" sz="3600" dirty="0" err="1"/>
              <a:t>Gilbreths</a:t>
            </a:r>
            <a:endParaRPr lang="en-US" sz="3600" dirty="0"/>
          </a:p>
          <a:p>
            <a:pPr lvl="1"/>
            <a:r>
              <a:rPr lang="en-US" sz="3200" b="1" dirty="0"/>
              <a:t>Frank B. </a:t>
            </a:r>
            <a:r>
              <a:rPr lang="en-US" sz="3200" b="1" dirty="0" err="1"/>
              <a:t>Gilbreth</a:t>
            </a:r>
            <a:r>
              <a:rPr lang="en-US" sz="3200" dirty="0"/>
              <a:t> (1868 – 1924) found that bricklayers used three sets of motions: one when working deliberately but slowly, another when working rapidly, and a third when trying to teach their helpers! </a:t>
            </a:r>
            <a:r>
              <a:rPr lang="en-US" sz="3200" dirty="0" err="1"/>
              <a:t>Gilbreth</a:t>
            </a:r>
            <a:r>
              <a:rPr lang="en-US" sz="3200" dirty="0"/>
              <a:t> resolved to find the “one best way.”</a:t>
            </a:r>
          </a:p>
          <a:p>
            <a:pPr lvl="1"/>
            <a:r>
              <a:rPr lang="en-US" sz="3200" dirty="0"/>
              <a:t>By 1895 </a:t>
            </a:r>
            <a:r>
              <a:rPr lang="en-US" sz="3200" dirty="0" err="1"/>
              <a:t>Gilbreth</a:t>
            </a:r>
            <a:r>
              <a:rPr lang="en-US" sz="3200" dirty="0"/>
              <a:t> has his own construction firm based on “speed work.”</a:t>
            </a:r>
          </a:p>
          <a:p>
            <a:pPr lvl="1"/>
            <a:r>
              <a:rPr lang="en-US" sz="3200" dirty="0"/>
              <a:t>He analyzed each job to eliminate unnecessary motions, devising a system of classifying hand motions into 17 basic divisions such as “search,” “select,” and “hold.”</a:t>
            </a:r>
          </a:p>
        </p:txBody>
      </p:sp>
    </p:spTree>
    <p:extLst>
      <p:ext uri="{BB962C8B-B14F-4D97-AF65-F5344CB8AC3E}">
        <p14:creationId xmlns:p14="http://schemas.microsoft.com/office/powerpoint/2010/main" val="3600821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28</a:t>
            </a:fld>
            <a:endParaRPr lang="en-US"/>
          </a:p>
        </p:txBody>
      </p:sp>
      <p:sp>
        <p:nvSpPr>
          <p:cNvPr id="3" name="Content Placeholder 2"/>
          <p:cNvSpPr>
            <a:spLocks noGrp="1"/>
          </p:cNvSpPr>
          <p:nvPr>
            <p:ph sz="quarter" idx="4294967295"/>
          </p:nvPr>
        </p:nvSpPr>
        <p:spPr>
          <a:xfrm>
            <a:off x="446567" y="603091"/>
            <a:ext cx="8335926" cy="5651818"/>
          </a:xfrm>
        </p:spPr>
        <p:txBody>
          <a:bodyPr>
            <a:normAutofit lnSpcReduction="10000"/>
          </a:bodyPr>
          <a:lstStyle/>
          <a:p>
            <a:pPr lvl="1"/>
            <a:r>
              <a:rPr lang="en-US" sz="3200" b="1" dirty="0"/>
              <a:t>Lillian Moller </a:t>
            </a:r>
            <a:r>
              <a:rPr lang="en-US" sz="3200" b="1" dirty="0" err="1"/>
              <a:t>Gilbreth</a:t>
            </a:r>
            <a:r>
              <a:rPr lang="en-US" sz="3200" dirty="0"/>
              <a:t> (1878 – 1972). “The Psychology of Management”, one of the earliest contributions to understanding the human factor in industry.</a:t>
            </a:r>
          </a:p>
          <a:p>
            <a:pPr lvl="1"/>
            <a:r>
              <a:rPr lang="en-US" sz="3200" dirty="0"/>
              <a:t>The first woman admitted to the Society of Industrial Engineers and the ASME, the first woman professor of management at an engineering school (Purdue University and later the Newark College of Engineering), and only woman to date to be awarded the </a:t>
            </a:r>
            <a:r>
              <a:rPr lang="en-US" sz="3200" dirty="0" err="1"/>
              <a:t>Gilbreth</a:t>
            </a:r>
            <a:r>
              <a:rPr lang="en-US" sz="3200" dirty="0"/>
              <a:t> Medal, the Gantt Gold Medal, or the CIOS Gold Medal.</a:t>
            </a:r>
          </a:p>
          <a:p>
            <a:pPr lvl="1"/>
            <a:r>
              <a:rPr lang="en-US" sz="3200" dirty="0"/>
              <a:t>The “first lady of management.”</a:t>
            </a:r>
          </a:p>
        </p:txBody>
      </p:sp>
    </p:spTree>
    <p:extLst>
      <p:ext uri="{BB962C8B-B14F-4D97-AF65-F5344CB8AC3E}">
        <p14:creationId xmlns:p14="http://schemas.microsoft.com/office/powerpoint/2010/main" val="3738880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29</a:t>
            </a:fld>
            <a:endParaRPr lang="en-US"/>
          </a:p>
        </p:txBody>
      </p:sp>
      <p:sp>
        <p:nvSpPr>
          <p:cNvPr id="3" name="Content Placeholder 2"/>
          <p:cNvSpPr>
            <a:spLocks noGrp="1"/>
          </p:cNvSpPr>
          <p:nvPr>
            <p:ph sz="quarter" idx="4294967295"/>
          </p:nvPr>
        </p:nvSpPr>
        <p:spPr>
          <a:xfrm>
            <a:off x="292395" y="460216"/>
            <a:ext cx="8559210" cy="5937567"/>
          </a:xfrm>
        </p:spPr>
        <p:txBody>
          <a:bodyPr>
            <a:normAutofit fontScale="92500"/>
          </a:bodyPr>
          <a:lstStyle/>
          <a:p>
            <a:r>
              <a:rPr lang="en-US" sz="4000" dirty="0"/>
              <a:t>Growth and Implications of Scientific Management</a:t>
            </a:r>
          </a:p>
          <a:p>
            <a:pPr lvl="1"/>
            <a:r>
              <a:rPr lang="en-US" sz="3600" dirty="0"/>
              <a:t>Henry Laurence Gantt (1861 – 1919). Incentive system that gave workers a bonus for completing their jobs less time than allowed standards. Also developed Gantt chart that graphed some function against time.</a:t>
            </a:r>
          </a:p>
          <a:p>
            <a:pPr lvl="1"/>
            <a:r>
              <a:rPr lang="en-US" sz="3600" dirty="0"/>
              <a:t>Morris L. Cooke (1872 – 1960). Labor was as important for production as management.</a:t>
            </a:r>
          </a:p>
          <a:p>
            <a:pPr lvl="1"/>
            <a:r>
              <a:rPr lang="en-US" sz="3600" dirty="0"/>
              <a:t>Universities increasingly decided management was, after all, worthy study. Stevens (1902), Yale (1911), and MIT (1913).</a:t>
            </a:r>
          </a:p>
        </p:txBody>
      </p:sp>
    </p:spTree>
    <p:extLst>
      <p:ext uri="{BB962C8B-B14F-4D97-AF65-F5344CB8AC3E}">
        <p14:creationId xmlns:p14="http://schemas.microsoft.com/office/powerpoint/2010/main" val="270197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0B4850-CDC8-46E8-9B31-5863CB079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8" y="194309"/>
            <a:ext cx="4344352" cy="2617471"/>
          </a:xfrm>
          <a:prstGeom prst="rect">
            <a:avLst/>
          </a:prstGeom>
        </p:spPr>
      </p:pic>
      <p:pic>
        <p:nvPicPr>
          <p:cNvPr id="5" name="Picture 4">
            <a:extLst>
              <a:ext uri="{FF2B5EF4-FFF2-40B4-BE49-F238E27FC236}">
                <a16:creationId xmlns:a16="http://schemas.microsoft.com/office/drawing/2014/main" id="{92600AB6-965F-4754-871A-33933847F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3814" y="140970"/>
            <a:ext cx="4032538" cy="2617470"/>
          </a:xfrm>
          <a:prstGeom prst="rect">
            <a:avLst/>
          </a:prstGeom>
        </p:spPr>
      </p:pic>
      <p:pic>
        <p:nvPicPr>
          <p:cNvPr id="6" name="Picture 5">
            <a:extLst>
              <a:ext uri="{FF2B5EF4-FFF2-40B4-BE49-F238E27FC236}">
                <a16:creationId xmlns:a16="http://schemas.microsoft.com/office/drawing/2014/main" id="{3EBCB05E-C6E3-4531-B729-361E4767E4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648" y="3058277"/>
            <a:ext cx="4001453" cy="2942474"/>
          </a:xfrm>
          <a:prstGeom prst="rect">
            <a:avLst/>
          </a:prstGeom>
        </p:spPr>
      </p:pic>
      <p:pic>
        <p:nvPicPr>
          <p:cNvPr id="7" name="Picture 6">
            <a:extLst>
              <a:ext uri="{FF2B5EF4-FFF2-40B4-BE49-F238E27FC236}">
                <a16:creationId xmlns:a16="http://schemas.microsoft.com/office/drawing/2014/main" id="{ED6C0F6A-90C5-40EA-A6CC-40FB9AF71B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6471" y="3058277"/>
            <a:ext cx="4212650" cy="2953299"/>
          </a:xfrm>
          <a:prstGeom prst="rect">
            <a:avLst/>
          </a:prstGeom>
        </p:spPr>
      </p:pic>
    </p:spTree>
    <p:extLst>
      <p:ext uri="{BB962C8B-B14F-4D97-AF65-F5344CB8AC3E}">
        <p14:creationId xmlns:p14="http://schemas.microsoft.com/office/powerpoint/2010/main" val="224195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30</a:t>
            </a:fld>
            <a:endParaRPr lang="en-US"/>
          </a:p>
        </p:txBody>
      </p:sp>
      <p:sp>
        <p:nvSpPr>
          <p:cNvPr id="3" name="Content Placeholder 2"/>
          <p:cNvSpPr>
            <a:spLocks noGrp="1"/>
          </p:cNvSpPr>
          <p:nvPr>
            <p:ph sz="quarter" idx="4294967295"/>
          </p:nvPr>
        </p:nvSpPr>
        <p:spPr>
          <a:xfrm>
            <a:off x="414670" y="1179732"/>
            <a:ext cx="8195930" cy="4946432"/>
          </a:xfrm>
        </p:spPr>
        <p:txBody>
          <a:bodyPr>
            <a:normAutofit fontScale="92500" lnSpcReduction="20000"/>
          </a:bodyPr>
          <a:lstStyle/>
          <a:p>
            <a:pPr marL="0" indent="0">
              <a:buNone/>
            </a:pPr>
            <a:endParaRPr lang="en-GB" sz="2800" b="1" dirty="0"/>
          </a:p>
          <a:p>
            <a:pPr marL="0" indent="0">
              <a:buNone/>
            </a:pPr>
            <a:r>
              <a:rPr lang="en-GB" sz="2800" b="1" dirty="0"/>
              <a:t>Workers Viewpoint</a:t>
            </a:r>
          </a:p>
          <a:p>
            <a:pPr marL="0" indent="0">
              <a:buNone/>
            </a:pPr>
            <a:endParaRPr lang="en-US" sz="2800" b="1" dirty="0"/>
          </a:p>
          <a:p>
            <a:r>
              <a:rPr lang="en-GB" sz="2800" b="1" dirty="0"/>
              <a:t>Unemployment -</a:t>
            </a:r>
            <a:r>
              <a:rPr lang="en-GB" sz="2800" dirty="0"/>
              <a:t> Workers feel that management reduces employment opportunities from them through replacement of men by machines and by increasing human productivity less workers are needed to do work leading to chucking out from their jobs. </a:t>
            </a:r>
            <a:endParaRPr lang="en-US" sz="2800" dirty="0"/>
          </a:p>
          <a:p>
            <a:r>
              <a:rPr lang="en-GB" sz="2800" b="1" dirty="0"/>
              <a:t>Exploitation -</a:t>
            </a:r>
            <a:r>
              <a:rPr lang="en-GB" sz="2800" dirty="0"/>
              <a:t> Workers feel they are exploited as they are not given due share in increasing profits which is due to their increased productivity. Wages do not rise in proportion as rise in production. Wage payment creates uncertainty &amp; insecurity (beyond a standard output, there is no increase in wage rate). </a:t>
            </a:r>
            <a:endParaRPr lang="en-US" sz="2800" dirty="0"/>
          </a:p>
        </p:txBody>
      </p:sp>
      <p:sp>
        <p:nvSpPr>
          <p:cNvPr id="4" name="TextBox 3"/>
          <p:cNvSpPr txBox="1"/>
          <p:nvPr/>
        </p:nvSpPr>
        <p:spPr>
          <a:xfrm>
            <a:off x="304800" y="533400"/>
            <a:ext cx="8305800" cy="646331"/>
          </a:xfrm>
          <a:prstGeom prst="rect">
            <a:avLst/>
          </a:prstGeom>
          <a:noFill/>
        </p:spPr>
        <p:txBody>
          <a:bodyPr wrap="square" rtlCol="0">
            <a:spAutoFit/>
          </a:bodyPr>
          <a:lstStyle/>
          <a:p>
            <a:r>
              <a:rPr lang="en-US" sz="3600" dirty="0"/>
              <a:t>Criticism of Scientific Management</a:t>
            </a:r>
          </a:p>
        </p:txBody>
      </p:sp>
    </p:spTree>
    <p:extLst>
      <p:ext uri="{BB962C8B-B14F-4D97-AF65-F5344CB8AC3E}">
        <p14:creationId xmlns:p14="http://schemas.microsoft.com/office/powerpoint/2010/main" val="2591205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31</a:t>
            </a:fld>
            <a:endParaRPr lang="en-US"/>
          </a:p>
        </p:txBody>
      </p:sp>
      <p:sp>
        <p:nvSpPr>
          <p:cNvPr id="3" name="Content Placeholder 2"/>
          <p:cNvSpPr>
            <a:spLocks noGrp="1"/>
          </p:cNvSpPr>
          <p:nvPr>
            <p:ph sz="quarter" idx="4294967295"/>
          </p:nvPr>
        </p:nvSpPr>
        <p:spPr>
          <a:xfrm>
            <a:off x="308008" y="567890"/>
            <a:ext cx="8306602" cy="5332395"/>
          </a:xfrm>
        </p:spPr>
        <p:txBody>
          <a:bodyPr>
            <a:normAutofit fontScale="85000" lnSpcReduction="10000"/>
          </a:bodyPr>
          <a:lstStyle/>
          <a:p>
            <a:r>
              <a:rPr lang="en-GB" sz="2800" b="1" dirty="0"/>
              <a:t>Monotony -</a:t>
            </a:r>
            <a:r>
              <a:rPr lang="en-GB" sz="2800" dirty="0"/>
              <a:t> Due to excessive specialization the workers are not able to take initiative on their own. Their status is reduced to being mere cogs in wheel. Jobs become dull. Workers loose interest in jobs and derive little pleasure from work. </a:t>
            </a:r>
          </a:p>
          <a:p>
            <a:r>
              <a:rPr lang="en-GB" sz="2800" b="1" dirty="0"/>
              <a:t>Weakening of Trade Union -</a:t>
            </a:r>
            <a:r>
              <a:rPr lang="en-GB" sz="2800" dirty="0"/>
              <a:t> To everything is fixed &amp; predetermined by management. So it leaves no room for trade unions to bargain as everything is standardized, standard output, standard working conditions, standard time etc. This further weakens trade unions, creates a rift between efficient &amp; in efficient workers according to their wages. </a:t>
            </a:r>
            <a:endParaRPr lang="en-US" sz="2800" dirty="0"/>
          </a:p>
          <a:p>
            <a:r>
              <a:rPr lang="en-GB" sz="2800" b="1" dirty="0"/>
              <a:t>Over speeding -</a:t>
            </a:r>
            <a:r>
              <a:rPr lang="en-GB" sz="2800" dirty="0"/>
              <a:t> the scientific management lays standard output, time so they have to rush up and finish the work in time. These have adverse effect on health of workers. The workers speed up to that standard output, so scientific management drives the workers to rush towards output and finish work in standard time. </a:t>
            </a:r>
            <a:endParaRPr lang="en-US" sz="2800" dirty="0"/>
          </a:p>
        </p:txBody>
      </p:sp>
    </p:spTree>
    <p:extLst>
      <p:ext uri="{BB962C8B-B14F-4D97-AF65-F5344CB8AC3E}">
        <p14:creationId xmlns:p14="http://schemas.microsoft.com/office/powerpoint/2010/main" val="3448840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32</a:t>
            </a:fld>
            <a:endParaRPr lang="en-US"/>
          </a:p>
        </p:txBody>
      </p:sp>
      <p:sp>
        <p:nvSpPr>
          <p:cNvPr id="3" name="Content Placeholder 2"/>
          <p:cNvSpPr>
            <a:spLocks noGrp="1"/>
          </p:cNvSpPr>
          <p:nvPr>
            <p:ph sz="quarter" idx="4294967295"/>
          </p:nvPr>
        </p:nvSpPr>
        <p:spPr>
          <a:xfrm>
            <a:off x="125730" y="205740"/>
            <a:ext cx="8846820" cy="5909310"/>
          </a:xfrm>
        </p:spPr>
        <p:txBody>
          <a:bodyPr>
            <a:normAutofit/>
          </a:bodyPr>
          <a:lstStyle/>
          <a:p>
            <a:pPr marL="0" indent="0">
              <a:buNone/>
            </a:pPr>
            <a:r>
              <a:rPr lang="en-GB" sz="2800" b="1" dirty="0"/>
              <a:t>Employer’s Viewpoint</a:t>
            </a:r>
            <a:endParaRPr lang="en-US" sz="2800" b="1" dirty="0"/>
          </a:p>
          <a:p>
            <a:r>
              <a:rPr lang="en-GB" sz="2800" b="1" dirty="0"/>
              <a:t>Expensive -</a:t>
            </a:r>
            <a:r>
              <a:rPr lang="en-GB" sz="2800" dirty="0"/>
              <a:t> Scientific management is a costly system and a huge investment is required in establishment of planning dept., standardization, work study, training of workers. It may be beyond reach of small firms. Heavy food investment leads to increase in overhead costs. </a:t>
            </a:r>
            <a:endParaRPr lang="en-US" sz="2800" dirty="0"/>
          </a:p>
          <a:p>
            <a:r>
              <a:rPr lang="en-GB" sz="2800" b="1" dirty="0"/>
              <a:t>Time Consuming -</a:t>
            </a:r>
            <a:r>
              <a:rPr lang="en-GB" sz="2800" dirty="0"/>
              <a:t> Scientific management requires mental revision and complete reorganizing of organization. A lot of time is required for work, study, standardization &amp; specialization. During this overhauling of organization, the work suffers. </a:t>
            </a:r>
            <a:endParaRPr lang="en-US" sz="2800" dirty="0"/>
          </a:p>
          <a:p>
            <a:r>
              <a:rPr lang="en-GB" sz="2800" b="1" dirty="0"/>
              <a:t>Deterioration of Quality</a:t>
            </a:r>
            <a:r>
              <a:rPr lang="en-GB" sz="2800" dirty="0"/>
              <a:t> </a:t>
            </a:r>
            <a:endParaRPr lang="en-US" sz="2800" dirty="0"/>
          </a:p>
          <a:p>
            <a:endParaRPr lang="en-US" sz="2800" dirty="0"/>
          </a:p>
        </p:txBody>
      </p:sp>
    </p:spTree>
    <p:extLst>
      <p:ext uri="{BB962C8B-B14F-4D97-AF65-F5344CB8AC3E}">
        <p14:creationId xmlns:p14="http://schemas.microsoft.com/office/powerpoint/2010/main" val="1747719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Management</a:t>
            </a:r>
          </a:p>
        </p:txBody>
      </p:sp>
      <p:sp>
        <p:nvSpPr>
          <p:cNvPr id="3" name="Content Placeholder 2"/>
          <p:cNvSpPr>
            <a:spLocks noGrp="1"/>
          </p:cNvSpPr>
          <p:nvPr>
            <p:ph sz="quarter" idx="1"/>
          </p:nvPr>
        </p:nvSpPr>
        <p:spPr>
          <a:xfrm>
            <a:off x="405384" y="1845734"/>
            <a:ext cx="8257353" cy="4409524"/>
          </a:xfrm>
        </p:spPr>
        <p:txBody>
          <a:bodyPr>
            <a:normAutofit fontScale="92500" lnSpcReduction="20000"/>
          </a:bodyPr>
          <a:lstStyle/>
          <a:p>
            <a:r>
              <a:rPr lang="en-US" sz="3200" dirty="0"/>
              <a:t>Henri </a:t>
            </a:r>
            <a:r>
              <a:rPr lang="en-US" sz="3200" dirty="0" err="1"/>
              <a:t>Fayol</a:t>
            </a:r>
            <a:r>
              <a:rPr lang="en-US" sz="3200" dirty="0"/>
              <a:t> (1841 – 1925)</a:t>
            </a:r>
          </a:p>
          <a:p>
            <a:pPr lvl="1"/>
            <a:r>
              <a:rPr lang="en-US" sz="2800" dirty="0"/>
              <a:t>Concept of universal nature of management and a broad framework for administrative management (which has significant influence on the modern day management). </a:t>
            </a:r>
          </a:p>
          <a:p>
            <a:pPr lvl="1"/>
            <a:r>
              <a:rPr lang="en-US" sz="2800" dirty="0"/>
              <a:t>Fayol described the practice of management as distinct from accounting, finance, production, distribution, and other typical business functions.</a:t>
            </a:r>
            <a:br>
              <a:rPr lang="en-US" sz="2800" dirty="0"/>
            </a:br>
            <a:endParaRPr lang="en-US" sz="2800" dirty="0"/>
          </a:p>
          <a:p>
            <a:pPr lvl="1"/>
            <a:r>
              <a:rPr lang="en-US" sz="2800" dirty="0"/>
              <a:t>Five functions of Administrative Management:</a:t>
            </a:r>
          </a:p>
          <a:p>
            <a:pPr marL="800100" lvl="1" indent="-342900"/>
            <a:r>
              <a:rPr lang="en-US" sz="2000" dirty="0"/>
              <a:t>Planning/Forecasting </a:t>
            </a:r>
          </a:p>
          <a:p>
            <a:pPr marL="800100" lvl="1" indent="-342900"/>
            <a:r>
              <a:rPr lang="en-US" sz="2000" dirty="0"/>
              <a:t>Organizing </a:t>
            </a:r>
          </a:p>
          <a:p>
            <a:pPr marL="800100" lvl="1" indent="-342900"/>
            <a:r>
              <a:rPr lang="en-US" sz="2000" dirty="0"/>
              <a:t>Commanding </a:t>
            </a:r>
          </a:p>
          <a:p>
            <a:pPr marL="800100" lvl="1" indent="-342900"/>
            <a:r>
              <a:rPr lang="en-US" sz="2000" dirty="0"/>
              <a:t>Coordinating </a:t>
            </a:r>
          </a:p>
          <a:p>
            <a:pPr marL="800100" lvl="1" indent="-342900"/>
            <a:r>
              <a:rPr lang="en-US" sz="2000" dirty="0"/>
              <a:t>Controlling</a:t>
            </a: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33</a:t>
            </a:fld>
            <a:endParaRPr lang="en-US"/>
          </a:p>
        </p:txBody>
      </p:sp>
    </p:spTree>
    <p:extLst>
      <p:ext uri="{BB962C8B-B14F-4D97-AF65-F5344CB8AC3E}">
        <p14:creationId xmlns:p14="http://schemas.microsoft.com/office/powerpoint/2010/main" val="1761065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61134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34</a:t>
            </a:fld>
            <a:endParaRPr lang="en-US"/>
          </a:p>
        </p:txBody>
      </p:sp>
    </p:spTree>
    <p:extLst>
      <p:ext uri="{BB962C8B-B14F-4D97-AF65-F5344CB8AC3E}">
        <p14:creationId xmlns:p14="http://schemas.microsoft.com/office/powerpoint/2010/main" val="539907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35</a:t>
            </a:fld>
            <a:endParaRPr lang="en-US"/>
          </a:p>
        </p:txBody>
      </p:sp>
      <p:sp>
        <p:nvSpPr>
          <p:cNvPr id="3" name="Content Placeholder 2"/>
          <p:cNvSpPr>
            <a:spLocks noGrp="1"/>
          </p:cNvSpPr>
          <p:nvPr>
            <p:ph sz="quarter" idx="4294967295"/>
          </p:nvPr>
        </p:nvSpPr>
        <p:spPr>
          <a:xfrm>
            <a:off x="288758" y="375385"/>
            <a:ext cx="8537608" cy="5775158"/>
          </a:xfrm>
        </p:spPr>
        <p:txBody>
          <a:bodyPr rtlCol="0">
            <a:noAutofit/>
          </a:bodyPr>
          <a:lstStyle/>
          <a:p>
            <a:pPr marL="514350" indent="-514350" eaLnBrk="1" fontAlgn="auto" hangingPunct="1">
              <a:spcAft>
                <a:spcPts val="0"/>
              </a:spcAft>
              <a:buFont typeface="+mj-lt"/>
              <a:buAutoNum type="arabicPeriod"/>
              <a:defRPr/>
            </a:pPr>
            <a:r>
              <a:rPr lang="en-US" sz="2200" b="1" dirty="0"/>
              <a:t>Division of Work</a:t>
            </a:r>
            <a:r>
              <a:rPr lang="en-US" sz="2200" dirty="0"/>
              <a:t> – When employees are specialized, output can increase because they become increasingly skilled and efficient.</a:t>
            </a:r>
          </a:p>
          <a:p>
            <a:pPr marL="514350" indent="-514350" eaLnBrk="1" fontAlgn="auto" hangingPunct="1">
              <a:spcAft>
                <a:spcPts val="0"/>
              </a:spcAft>
              <a:buFont typeface="+mj-lt"/>
              <a:buAutoNum type="arabicPeriod"/>
              <a:defRPr/>
            </a:pPr>
            <a:r>
              <a:rPr lang="en-US" sz="2200" b="1" dirty="0"/>
              <a:t>Authority</a:t>
            </a:r>
            <a:r>
              <a:rPr lang="en-US" sz="2200" dirty="0"/>
              <a:t> – Managers must have the authority to give orders, but they must also keep in mind that with authority comes responsibility.</a:t>
            </a:r>
          </a:p>
          <a:p>
            <a:pPr marL="514350" indent="-514350" eaLnBrk="1" fontAlgn="auto" hangingPunct="1">
              <a:spcAft>
                <a:spcPts val="0"/>
              </a:spcAft>
              <a:buFont typeface="+mj-lt"/>
              <a:buAutoNum type="arabicPeriod"/>
              <a:defRPr/>
            </a:pPr>
            <a:r>
              <a:rPr lang="en-US" sz="2200" b="1" dirty="0"/>
              <a:t>Discipline</a:t>
            </a:r>
            <a:r>
              <a:rPr lang="en-US" sz="2200" dirty="0"/>
              <a:t> – Discipline must be upheld in organizations, but methods for doing so can vary.</a:t>
            </a:r>
          </a:p>
          <a:p>
            <a:pPr marL="514350" indent="-514350" eaLnBrk="1" fontAlgn="auto" hangingPunct="1">
              <a:spcAft>
                <a:spcPts val="0"/>
              </a:spcAft>
              <a:buFont typeface="+mj-lt"/>
              <a:buAutoNum type="arabicPeriod"/>
              <a:defRPr/>
            </a:pPr>
            <a:r>
              <a:rPr lang="en-US" sz="2200" b="1" dirty="0"/>
              <a:t>Unity of Command</a:t>
            </a:r>
            <a:r>
              <a:rPr lang="en-US" sz="2200" dirty="0"/>
              <a:t> – Employees should have only one direct supervisor.</a:t>
            </a:r>
          </a:p>
          <a:p>
            <a:pPr marL="514350" indent="-514350" eaLnBrk="1" fontAlgn="auto" hangingPunct="1">
              <a:spcAft>
                <a:spcPts val="0"/>
              </a:spcAft>
              <a:buFont typeface="+mj-lt"/>
              <a:buAutoNum type="arabicPeriod"/>
              <a:defRPr/>
            </a:pPr>
            <a:r>
              <a:rPr lang="en-US" sz="2200" b="1" dirty="0"/>
              <a:t>Unity of Direction</a:t>
            </a:r>
            <a:r>
              <a:rPr lang="en-US" sz="2200" dirty="0"/>
              <a:t> – Teams with the same objective should be working under the direction of one manager, using one plan. </a:t>
            </a:r>
          </a:p>
          <a:p>
            <a:pPr marL="514350" indent="-514350" eaLnBrk="1" fontAlgn="auto" hangingPunct="1">
              <a:spcAft>
                <a:spcPts val="0"/>
              </a:spcAft>
              <a:buFont typeface="+mj-lt"/>
              <a:buAutoNum type="arabicPeriod"/>
              <a:defRPr/>
            </a:pPr>
            <a:r>
              <a:rPr lang="en-US" sz="2200" b="1" dirty="0"/>
              <a:t>Subordination of Individual Interests to the General Interest</a:t>
            </a:r>
            <a:r>
              <a:rPr lang="en-US" sz="2200" dirty="0"/>
              <a:t> – The interests of one employee should not be allowed to become more important than those of the group. This includes managers.</a:t>
            </a:r>
          </a:p>
          <a:p>
            <a:pPr marL="514350" indent="-514350" eaLnBrk="1" fontAlgn="auto" hangingPunct="1">
              <a:spcAft>
                <a:spcPts val="0"/>
              </a:spcAft>
              <a:buFont typeface="+mj-lt"/>
              <a:buAutoNum type="arabicPeriod"/>
              <a:defRPr/>
            </a:pPr>
            <a:r>
              <a:rPr lang="en-US" sz="2200" b="1" dirty="0"/>
              <a:t>Remuneration</a:t>
            </a:r>
            <a:r>
              <a:rPr lang="en-US" sz="2200" dirty="0"/>
              <a:t> – Employee satisfaction depends on fair remuneration for everyone. </a:t>
            </a:r>
          </a:p>
        </p:txBody>
      </p:sp>
    </p:spTree>
    <p:extLst>
      <p:ext uri="{BB962C8B-B14F-4D97-AF65-F5344CB8AC3E}">
        <p14:creationId xmlns:p14="http://schemas.microsoft.com/office/powerpoint/2010/main" val="690577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36</a:t>
            </a:fld>
            <a:endParaRPr lang="en-US"/>
          </a:p>
        </p:txBody>
      </p:sp>
      <p:sp>
        <p:nvSpPr>
          <p:cNvPr id="3" name="Content Placeholder 2"/>
          <p:cNvSpPr>
            <a:spLocks noGrp="1"/>
          </p:cNvSpPr>
          <p:nvPr>
            <p:ph sz="quarter" idx="4294967295"/>
          </p:nvPr>
        </p:nvSpPr>
        <p:spPr>
          <a:xfrm>
            <a:off x="471638" y="948723"/>
            <a:ext cx="8200724" cy="5211445"/>
          </a:xfrm>
        </p:spPr>
        <p:txBody>
          <a:bodyPr rtlCol="0">
            <a:normAutofit fontScale="92500" lnSpcReduction="20000"/>
          </a:bodyPr>
          <a:lstStyle/>
          <a:p>
            <a:pPr marL="514350" indent="-514350" eaLnBrk="1" fontAlgn="auto" hangingPunct="1">
              <a:spcAft>
                <a:spcPts val="0"/>
              </a:spcAft>
              <a:buFont typeface="+mj-lt"/>
              <a:buAutoNum type="arabicPeriod" startAt="8"/>
              <a:defRPr/>
            </a:pPr>
            <a:r>
              <a:rPr lang="en-US" sz="2400" b="1" dirty="0"/>
              <a:t>Centralization</a:t>
            </a:r>
            <a:r>
              <a:rPr lang="en-US" sz="2400" dirty="0"/>
              <a:t> – This principle refers to how close employees are to the decision-making process. It is important to aim for an appropriate balance.</a:t>
            </a:r>
          </a:p>
          <a:p>
            <a:pPr marL="514350" indent="-514350" eaLnBrk="1" fontAlgn="auto" hangingPunct="1">
              <a:spcAft>
                <a:spcPts val="0"/>
              </a:spcAft>
              <a:buFont typeface="+mj-lt"/>
              <a:buAutoNum type="arabicPeriod" startAt="8"/>
              <a:defRPr/>
            </a:pPr>
            <a:r>
              <a:rPr lang="en-US" sz="2400" b="1" dirty="0"/>
              <a:t>Scalar Chain</a:t>
            </a:r>
            <a:r>
              <a:rPr lang="en-US" sz="2400" dirty="0"/>
              <a:t> – Employees should be aware of where they stand in the organization's hierarchy, or chain of command.</a:t>
            </a:r>
          </a:p>
          <a:p>
            <a:pPr marL="514350" indent="-514350" eaLnBrk="1" fontAlgn="auto" hangingPunct="1">
              <a:spcAft>
                <a:spcPts val="0"/>
              </a:spcAft>
              <a:buFont typeface="+mj-lt"/>
              <a:buAutoNum type="arabicPeriod" startAt="8"/>
              <a:defRPr/>
            </a:pPr>
            <a:r>
              <a:rPr lang="en-US" sz="2400" b="1" dirty="0"/>
              <a:t>Order</a:t>
            </a:r>
            <a:r>
              <a:rPr lang="en-US" sz="2400" dirty="0"/>
              <a:t> – The workplace facilities must be clean, tidy and safe for employees. Everything should have its place.</a:t>
            </a:r>
          </a:p>
          <a:p>
            <a:pPr marL="514350" indent="-514350" eaLnBrk="1" fontAlgn="auto" hangingPunct="1">
              <a:spcAft>
                <a:spcPts val="0"/>
              </a:spcAft>
              <a:buFont typeface="+mj-lt"/>
              <a:buAutoNum type="arabicPeriod" startAt="8"/>
              <a:defRPr/>
            </a:pPr>
            <a:r>
              <a:rPr lang="en-US" sz="2400" b="1" dirty="0"/>
              <a:t>Equity</a:t>
            </a:r>
            <a:r>
              <a:rPr lang="en-US" sz="2400" dirty="0"/>
              <a:t> – Managers should be fair to staff at all times, both maintaining discipline as necessary and acting with kindness where appropriate.</a:t>
            </a:r>
          </a:p>
          <a:p>
            <a:pPr marL="514350" indent="-514350" eaLnBrk="1" fontAlgn="auto" hangingPunct="1">
              <a:spcAft>
                <a:spcPts val="0"/>
              </a:spcAft>
              <a:buFont typeface="+mj-lt"/>
              <a:buAutoNum type="arabicPeriod" startAt="8"/>
              <a:defRPr/>
            </a:pPr>
            <a:r>
              <a:rPr lang="en-US" sz="2400" b="1" dirty="0"/>
              <a:t>Stability of Tenure of Personne</a:t>
            </a:r>
            <a:r>
              <a:rPr lang="en-US" sz="2400" dirty="0"/>
              <a:t>l – Managers should strive to minimize employee turnover. Personnel planning should be a priority.</a:t>
            </a:r>
          </a:p>
          <a:p>
            <a:pPr marL="514350" indent="-514350" eaLnBrk="1" fontAlgn="auto" hangingPunct="1">
              <a:spcAft>
                <a:spcPts val="0"/>
              </a:spcAft>
              <a:buFont typeface="+mj-lt"/>
              <a:buAutoNum type="arabicPeriod" startAt="8"/>
              <a:defRPr/>
            </a:pPr>
            <a:r>
              <a:rPr lang="en-US" sz="2400" b="1" dirty="0"/>
              <a:t>Initiative</a:t>
            </a:r>
            <a:r>
              <a:rPr lang="en-US" sz="2400" dirty="0"/>
              <a:t> – Employees should be given the necessary level of freedom to create and carry out plans.</a:t>
            </a:r>
          </a:p>
          <a:p>
            <a:pPr marL="514350" indent="-514350" eaLnBrk="1" fontAlgn="auto" hangingPunct="1">
              <a:spcAft>
                <a:spcPts val="0"/>
              </a:spcAft>
              <a:buFont typeface="+mj-lt"/>
              <a:buAutoNum type="arabicPeriod" startAt="8"/>
              <a:defRPr/>
            </a:pPr>
            <a:r>
              <a:rPr lang="en-US" sz="2400" b="1" dirty="0"/>
              <a:t>Esprit de Corps</a:t>
            </a:r>
            <a:r>
              <a:rPr lang="en-US" sz="2400" dirty="0"/>
              <a:t> – Organizations should strive to promote team spirit and unity.</a:t>
            </a:r>
          </a:p>
        </p:txBody>
      </p:sp>
    </p:spTree>
    <p:extLst>
      <p:ext uri="{BB962C8B-B14F-4D97-AF65-F5344CB8AC3E}">
        <p14:creationId xmlns:p14="http://schemas.microsoft.com/office/powerpoint/2010/main" val="740524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37</a:t>
            </a:fld>
            <a:endParaRPr lang="en-US"/>
          </a:p>
        </p:txBody>
      </p:sp>
      <p:sp>
        <p:nvSpPr>
          <p:cNvPr id="3" name="Content Placeholder 2"/>
          <p:cNvSpPr>
            <a:spLocks noGrp="1"/>
          </p:cNvSpPr>
          <p:nvPr>
            <p:ph sz="quarter" idx="4294967295"/>
          </p:nvPr>
        </p:nvSpPr>
        <p:spPr>
          <a:xfrm>
            <a:off x="471638" y="625642"/>
            <a:ext cx="8393228" cy="5615137"/>
          </a:xfrm>
        </p:spPr>
        <p:txBody>
          <a:bodyPr>
            <a:normAutofit lnSpcReduction="10000"/>
          </a:bodyPr>
          <a:lstStyle/>
          <a:p>
            <a:r>
              <a:rPr lang="en-US" sz="4400" dirty="0"/>
              <a:t>Max Weber (1864 – 1920)</a:t>
            </a:r>
          </a:p>
          <a:p>
            <a:pPr lvl="1"/>
            <a:r>
              <a:rPr lang="en-US" sz="4000" dirty="0"/>
              <a:t>Weber developed a model for a rational and efficient large organization, which he termed as bureaucracy.</a:t>
            </a:r>
          </a:p>
          <a:p>
            <a:pPr marL="914400" lvl="2" indent="0">
              <a:buNone/>
            </a:pPr>
            <a:r>
              <a:rPr lang="en-US" sz="3200" dirty="0"/>
              <a:t>Bureaucracy – “an ideal form of organization whose activities and objectives are rationally thought out and whose division of labor are explicitly spelled out.”</a:t>
            </a:r>
          </a:p>
          <a:p>
            <a:pPr marL="914400" lvl="2" indent="0">
              <a:buNone/>
            </a:pPr>
            <a:r>
              <a:rPr lang="en-US" sz="3200" dirty="0"/>
              <a:t>- characterized by division of labor, a clearly defined hierarchy, detailed rules and regulations, and impersonal relationships.</a:t>
            </a:r>
          </a:p>
        </p:txBody>
      </p:sp>
    </p:spTree>
    <p:extLst>
      <p:ext uri="{BB962C8B-B14F-4D97-AF65-F5344CB8AC3E}">
        <p14:creationId xmlns:p14="http://schemas.microsoft.com/office/powerpoint/2010/main" val="131755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38</a:t>
            </a:fld>
            <a:endParaRPr lang="en-US"/>
          </a:p>
        </p:txBody>
      </p:sp>
      <p:sp>
        <p:nvSpPr>
          <p:cNvPr id="3" name="Content Placeholder 2"/>
          <p:cNvSpPr>
            <a:spLocks noGrp="1"/>
          </p:cNvSpPr>
          <p:nvPr>
            <p:ph sz="quarter" idx="4294967295"/>
          </p:nvPr>
        </p:nvSpPr>
        <p:spPr>
          <a:xfrm>
            <a:off x="356134" y="288758"/>
            <a:ext cx="8502115" cy="6035842"/>
          </a:xfrm>
        </p:spPr>
        <p:txBody>
          <a:bodyPr>
            <a:normAutofit/>
          </a:bodyPr>
          <a:lstStyle/>
          <a:p>
            <a:pPr marL="0" indent="0">
              <a:buNone/>
            </a:pPr>
            <a:r>
              <a:rPr lang="en-US" sz="4000" dirty="0"/>
              <a:t>Weber’s Ideal Bureaucracy (or Theory of Bureaucracy)</a:t>
            </a:r>
          </a:p>
          <a:p>
            <a:pPr marL="731520" indent="-457200">
              <a:buFont typeface="+mj-lt"/>
              <a:buAutoNum type="arabicPeriod"/>
            </a:pPr>
            <a:r>
              <a:rPr lang="en-US" sz="3200" b="1" dirty="0"/>
              <a:t>Division of Labor</a:t>
            </a:r>
            <a:r>
              <a:rPr lang="en-US" sz="3200" dirty="0"/>
              <a:t>. Jobs are broken down into simple, routine, and well-defined tasks.</a:t>
            </a:r>
          </a:p>
          <a:p>
            <a:pPr marL="731520" indent="-457200">
              <a:buFont typeface="+mj-lt"/>
              <a:buAutoNum type="arabicPeriod"/>
            </a:pPr>
            <a:r>
              <a:rPr lang="en-US" sz="3200" b="1" dirty="0"/>
              <a:t>Authority Hierarchy</a:t>
            </a:r>
            <a:r>
              <a:rPr lang="en-US" sz="3200" dirty="0"/>
              <a:t>. Offices or positions are organized in a hierarchy, each lower one being controlled and supervised by a higher one.</a:t>
            </a:r>
          </a:p>
          <a:p>
            <a:pPr marL="731520" indent="-457200">
              <a:buFont typeface="+mj-lt"/>
              <a:buAutoNum type="arabicPeriod"/>
            </a:pPr>
            <a:r>
              <a:rPr lang="en-US" sz="3200" b="1" dirty="0"/>
              <a:t>Formal Selection</a:t>
            </a:r>
            <a:r>
              <a:rPr lang="en-US" sz="3200" dirty="0"/>
              <a:t>. All organizational members are to be selected on the basis of technical qualifications demonstrated by training, education, or formal examination.</a:t>
            </a:r>
          </a:p>
        </p:txBody>
      </p:sp>
    </p:spTree>
    <p:extLst>
      <p:ext uri="{BB962C8B-B14F-4D97-AF65-F5344CB8AC3E}">
        <p14:creationId xmlns:p14="http://schemas.microsoft.com/office/powerpoint/2010/main" val="1293052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39</a:t>
            </a:fld>
            <a:endParaRPr lang="en-US"/>
          </a:p>
        </p:txBody>
      </p:sp>
      <p:sp>
        <p:nvSpPr>
          <p:cNvPr id="3" name="Content Placeholder 2"/>
          <p:cNvSpPr>
            <a:spLocks noGrp="1"/>
          </p:cNvSpPr>
          <p:nvPr>
            <p:ph sz="quarter" idx="4294967295"/>
          </p:nvPr>
        </p:nvSpPr>
        <p:spPr>
          <a:xfrm>
            <a:off x="365760" y="471638"/>
            <a:ext cx="8538210" cy="5792002"/>
          </a:xfrm>
        </p:spPr>
        <p:txBody>
          <a:bodyPr>
            <a:normAutofit/>
          </a:bodyPr>
          <a:lstStyle/>
          <a:p>
            <a:pPr marL="731520" indent="-457200">
              <a:buFont typeface="+mj-lt"/>
              <a:buAutoNum type="arabicPeriod" startAt="4"/>
            </a:pPr>
            <a:r>
              <a:rPr lang="en-US" sz="3200" b="1" dirty="0"/>
              <a:t>Formal Rules and Regulations</a:t>
            </a:r>
            <a:r>
              <a:rPr lang="en-US" sz="3200" dirty="0"/>
              <a:t>. To ensure uniformity and to regulate the actions of employees, managers must depend heavily on formal organizational rules.</a:t>
            </a:r>
          </a:p>
          <a:p>
            <a:pPr marL="731520" indent="-457200">
              <a:buFont typeface="+mj-lt"/>
              <a:buAutoNum type="arabicPeriod" startAt="5"/>
            </a:pPr>
            <a:r>
              <a:rPr lang="en-US" sz="3200" b="1" dirty="0"/>
              <a:t>Impersonality</a:t>
            </a:r>
            <a:r>
              <a:rPr lang="en-US" sz="3200" dirty="0"/>
              <a:t>. Rules and controls are applied uniformly, avoiding involvement with personalities and personal preferences of employees.</a:t>
            </a:r>
          </a:p>
          <a:p>
            <a:pPr marL="731520" indent="-457200">
              <a:buFont typeface="+mj-lt"/>
              <a:buAutoNum type="arabicPeriod" startAt="5"/>
            </a:pPr>
            <a:r>
              <a:rPr lang="en-US" sz="3200" b="1" dirty="0"/>
              <a:t>Career Orientation</a:t>
            </a:r>
            <a:r>
              <a:rPr lang="en-US" sz="3200" dirty="0"/>
              <a:t>. Managers are professional officials rather than owners of the units they manage. They work for fixed salaries and pursue their careers within the organization.</a:t>
            </a:r>
          </a:p>
        </p:txBody>
      </p:sp>
    </p:spTree>
    <p:extLst>
      <p:ext uri="{BB962C8B-B14F-4D97-AF65-F5344CB8AC3E}">
        <p14:creationId xmlns:p14="http://schemas.microsoft.com/office/powerpoint/2010/main" val="271157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4</a:t>
            </a:fld>
            <a:endParaRPr lang="en-US"/>
          </a:p>
        </p:txBody>
      </p:sp>
      <p:sp>
        <p:nvSpPr>
          <p:cNvPr id="3" name="Content Placeholder 2"/>
          <p:cNvSpPr>
            <a:spLocks noGrp="1"/>
          </p:cNvSpPr>
          <p:nvPr>
            <p:ph idx="4294967295"/>
          </p:nvPr>
        </p:nvSpPr>
        <p:spPr>
          <a:xfrm>
            <a:off x="217170" y="991711"/>
            <a:ext cx="8709660" cy="5100479"/>
          </a:xfrm>
        </p:spPr>
        <p:txBody>
          <a:bodyPr>
            <a:normAutofit fontScale="92500" lnSpcReduction="10000"/>
          </a:bodyPr>
          <a:lstStyle/>
          <a:p>
            <a:pPr lvl="1"/>
            <a:r>
              <a:rPr lang="en-US" sz="2800" dirty="0"/>
              <a:t>Examples: the Great Wall of China, Mayan temples in South America, Stonehenge in England, and the pyramids of Egypt.</a:t>
            </a:r>
          </a:p>
          <a:p>
            <a:pPr lvl="1"/>
            <a:r>
              <a:rPr lang="en-US" sz="2800" dirty="0"/>
              <a:t>The great pyramids of Cheops, built about 4500 years ago, covers 13 acres and contains 2,300,000 stone blocks weighing an average of 5000 pounds apiece. Estimates are that it took 100,000 men from 20 to 30 years to complete the pyramid – about the same effort in worker-years as it later took the United States to put a man on the moon. The only construction tools available were levers, rollers, and immense earthen ramps. Yet the difference in height of opposite corners of the base is only ½ inch!</a:t>
            </a:r>
          </a:p>
          <a:p>
            <a:pPr lvl="1"/>
            <a:r>
              <a:rPr lang="en-US" sz="2800" dirty="0"/>
              <a:t>Hammurabi (2123 – 2081 B.C.) of Babylon “issued a unique code of 282 laws which governed business dealings… and a host of other societal matters.” One law that should interest the civil engineer is the following:</a:t>
            </a:r>
          </a:p>
        </p:txBody>
      </p:sp>
    </p:spTree>
    <p:extLst>
      <p:ext uri="{BB962C8B-B14F-4D97-AF65-F5344CB8AC3E}">
        <p14:creationId xmlns:p14="http://schemas.microsoft.com/office/powerpoint/2010/main" val="3238844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Management</a:t>
            </a:r>
          </a:p>
        </p:txBody>
      </p:sp>
      <p:sp>
        <p:nvSpPr>
          <p:cNvPr id="3" name="Content Placeholder 2"/>
          <p:cNvSpPr>
            <a:spLocks noGrp="1"/>
          </p:cNvSpPr>
          <p:nvPr>
            <p:ph sz="quarter" idx="1"/>
          </p:nvPr>
        </p:nvSpPr>
        <p:spPr>
          <a:xfrm>
            <a:off x="664143" y="1848050"/>
            <a:ext cx="7950468" cy="4021043"/>
          </a:xfrm>
        </p:spPr>
        <p:txBody>
          <a:bodyPr>
            <a:normAutofit fontScale="92500"/>
          </a:bodyPr>
          <a:lstStyle/>
          <a:p>
            <a:r>
              <a:rPr lang="en-US" sz="2800" dirty="0"/>
              <a:t>The </a:t>
            </a:r>
            <a:r>
              <a:rPr lang="en-US" sz="2800" b="1" dirty="0"/>
              <a:t>behavioral management theory</a:t>
            </a:r>
            <a:r>
              <a:rPr lang="en-US" sz="2800" dirty="0"/>
              <a:t> is often called the human relations movement because it addresses the human dimension of work. </a:t>
            </a:r>
          </a:p>
          <a:p>
            <a:r>
              <a:rPr lang="en-US" sz="2800" dirty="0"/>
              <a:t>Behavioral theorists believed that a better understanding of human behavior at work, such as motivation, conflict, expectations, and group dynamics, improved productivity. </a:t>
            </a:r>
          </a:p>
          <a:p>
            <a:r>
              <a:rPr lang="en-US" sz="2800" dirty="0"/>
              <a:t>The theorists who contributed to this school viewed employees as individuals, resources, and assets to be developed and worked with — not as machines, as in the past. </a:t>
            </a: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40</a:t>
            </a:fld>
            <a:endParaRPr lang="en-US"/>
          </a:p>
        </p:txBody>
      </p:sp>
    </p:spTree>
    <p:extLst>
      <p:ext uri="{BB962C8B-B14F-4D97-AF65-F5344CB8AC3E}">
        <p14:creationId xmlns:p14="http://schemas.microsoft.com/office/powerpoint/2010/main" val="324371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41</a:t>
            </a:fld>
            <a:endParaRPr lang="en-US"/>
          </a:p>
        </p:txBody>
      </p:sp>
      <p:sp>
        <p:nvSpPr>
          <p:cNvPr id="3" name="Content Placeholder 2"/>
          <p:cNvSpPr>
            <a:spLocks noGrp="1"/>
          </p:cNvSpPr>
          <p:nvPr>
            <p:ph sz="quarter" idx="4294967295"/>
          </p:nvPr>
        </p:nvSpPr>
        <p:spPr>
          <a:xfrm>
            <a:off x="251460" y="768216"/>
            <a:ext cx="8641080" cy="5954713"/>
          </a:xfrm>
        </p:spPr>
        <p:txBody>
          <a:bodyPr>
            <a:normAutofit lnSpcReduction="10000"/>
          </a:bodyPr>
          <a:lstStyle/>
          <a:p>
            <a:r>
              <a:rPr lang="en-US" sz="3200" dirty="0"/>
              <a:t>Hawthorne Studies</a:t>
            </a:r>
          </a:p>
          <a:p>
            <a:pPr lvl="1"/>
            <a:r>
              <a:rPr lang="en-US" sz="2800" dirty="0"/>
              <a:t>The research team, headed by Elton Mayo (1880 – 1949), was formed to study the effects of the physical environment, such as changes in the level of lighting in the working area, upon the productivity of workers.</a:t>
            </a:r>
          </a:p>
          <a:p>
            <a:pPr lvl="1"/>
            <a:r>
              <a:rPr lang="en-US" sz="2800" dirty="0"/>
              <a:t>The Hawthorne experiments consisted of two studies conducted at the Hawthorne Works of the Western Electric Company in Chicago from 1924 to 1932.</a:t>
            </a:r>
          </a:p>
          <a:p>
            <a:pPr lvl="1"/>
            <a:r>
              <a:rPr lang="en-US" sz="2800" dirty="0"/>
              <a:t>The </a:t>
            </a:r>
            <a:r>
              <a:rPr lang="en-US" sz="2800" i="1" u="sng" dirty="0"/>
              <a:t>first study</a:t>
            </a:r>
            <a:r>
              <a:rPr lang="en-US" sz="2800" dirty="0"/>
              <a:t> was conducted by a group of engineers seeking to determine the relationship of lighting levels to worker productivity.</a:t>
            </a:r>
          </a:p>
          <a:p>
            <a:pPr lvl="1"/>
            <a:r>
              <a:rPr lang="en-US" sz="2800" dirty="0"/>
              <a:t>Workers’ productivity increased as the lighting levels decreased — that is, until the employees were unable to see what they were doing, after which performance naturally declined.</a:t>
            </a:r>
          </a:p>
        </p:txBody>
      </p:sp>
    </p:spTree>
    <p:extLst>
      <p:ext uri="{BB962C8B-B14F-4D97-AF65-F5344CB8AC3E}">
        <p14:creationId xmlns:p14="http://schemas.microsoft.com/office/powerpoint/2010/main" val="127794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42</a:t>
            </a:fld>
            <a:endParaRPr lang="en-US"/>
          </a:p>
        </p:txBody>
      </p:sp>
      <p:sp>
        <p:nvSpPr>
          <p:cNvPr id="3" name="Content Placeholder 2"/>
          <p:cNvSpPr>
            <a:spLocks noGrp="1"/>
          </p:cNvSpPr>
          <p:nvPr>
            <p:ph sz="quarter" idx="4294967295"/>
          </p:nvPr>
        </p:nvSpPr>
        <p:spPr>
          <a:xfrm>
            <a:off x="228600" y="577516"/>
            <a:ext cx="8629650" cy="5503244"/>
          </a:xfrm>
        </p:spPr>
        <p:txBody>
          <a:bodyPr>
            <a:normAutofit fontScale="92500"/>
          </a:bodyPr>
          <a:lstStyle/>
          <a:p>
            <a:pPr lvl="1"/>
            <a:r>
              <a:rPr lang="en-US" sz="4000" i="1" u="sng" dirty="0"/>
              <a:t>Second group of experiments</a:t>
            </a:r>
            <a:r>
              <a:rPr lang="en-US" sz="4000" dirty="0"/>
              <a:t> began in which the researchers supervised a group of five women in a bank wiring room. </a:t>
            </a:r>
          </a:p>
          <a:p>
            <a:pPr lvl="1"/>
            <a:r>
              <a:rPr lang="en-US" sz="4000" dirty="0"/>
              <a:t>They gave the women special privileges, such as the right to leave their workstations without permission, take rest periods, enjoy free lunches, and have variations in pay levels and workdays. </a:t>
            </a:r>
          </a:p>
          <a:p>
            <a:pPr lvl="1"/>
            <a:r>
              <a:rPr lang="en-US" sz="4000" dirty="0"/>
              <a:t>This experiment also resulted in significantly increased rates of productivity.</a:t>
            </a:r>
          </a:p>
        </p:txBody>
      </p:sp>
    </p:spTree>
    <p:extLst>
      <p:ext uri="{BB962C8B-B14F-4D97-AF65-F5344CB8AC3E}">
        <p14:creationId xmlns:p14="http://schemas.microsoft.com/office/powerpoint/2010/main" val="2311600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43</a:t>
            </a:fld>
            <a:endParaRPr lang="en-US"/>
          </a:p>
        </p:txBody>
      </p:sp>
      <p:sp>
        <p:nvSpPr>
          <p:cNvPr id="3" name="Content Placeholder 2"/>
          <p:cNvSpPr>
            <a:spLocks noGrp="1"/>
          </p:cNvSpPr>
          <p:nvPr>
            <p:ph sz="quarter" idx="4294967295"/>
          </p:nvPr>
        </p:nvSpPr>
        <p:spPr>
          <a:xfrm>
            <a:off x="365760" y="558265"/>
            <a:ext cx="8595360" cy="5567898"/>
          </a:xfrm>
        </p:spPr>
        <p:txBody>
          <a:bodyPr>
            <a:normAutofit fontScale="92500" lnSpcReduction="10000"/>
          </a:bodyPr>
          <a:lstStyle/>
          <a:p>
            <a:pPr marL="0" indent="0">
              <a:buNone/>
            </a:pPr>
            <a:r>
              <a:rPr lang="en-US" sz="3200" dirty="0"/>
              <a:t>Conclusion of Experiment</a:t>
            </a:r>
            <a:r>
              <a:rPr lang="en-US" sz="2800" dirty="0"/>
              <a:t>: </a:t>
            </a:r>
          </a:p>
          <a:p>
            <a:pPr marL="0" indent="0">
              <a:buNone/>
            </a:pPr>
            <a:endParaRPr lang="en-US" sz="2800" dirty="0"/>
          </a:p>
          <a:p>
            <a:pPr lvl="1"/>
            <a:r>
              <a:rPr lang="en-US" sz="2800" dirty="0"/>
              <a:t>The increase in productivity resulted from the supervisory arrangement rather than the changes in lighting or other associated worker benefits. The intense interest supervisors displayed for the workers was the basis for the increased motivation and resulting productivity. </a:t>
            </a:r>
          </a:p>
          <a:p>
            <a:pPr marL="457200" lvl="1" indent="0">
              <a:buNone/>
            </a:pPr>
            <a:r>
              <a:rPr lang="en-US" sz="2800" dirty="0">
                <a:solidFill>
                  <a:schemeClr val="tx2"/>
                </a:solidFill>
              </a:rPr>
              <a:t>The term </a:t>
            </a:r>
            <a:r>
              <a:rPr lang="en-US" sz="2800" i="1" dirty="0">
                <a:solidFill>
                  <a:schemeClr val="tx2"/>
                </a:solidFill>
              </a:rPr>
              <a:t>Hawthorne effect</a:t>
            </a:r>
            <a:r>
              <a:rPr lang="en-US" sz="2800" dirty="0">
                <a:solidFill>
                  <a:schemeClr val="tx2"/>
                </a:solidFill>
              </a:rPr>
              <a:t> describes the special attention researchers give to a study's subjects and the impact that attention has on the study's findings.</a:t>
            </a:r>
          </a:p>
          <a:p>
            <a:pPr lvl="1"/>
            <a:r>
              <a:rPr lang="en-US" sz="2800" dirty="0"/>
              <a:t>The </a:t>
            </a:r>
            <a:r>
              <a:rPr lang="en-US" sz="2800" i="1" dirty="0"/>
              <a:t>general conclusion</a:t>
            </a:r>
            <a:r>
              <a:rPr lang="en-US" sz="2800" dirty="0"/>
              <a:t> from the Hawthorne studies was that human relations and the social needs of workers are crucial aspects of business management. This principle of human motivation helped revolutionize theories and practices of management.</a:t>
            </a:r>
          </a:p>
        </p:txBody>
      </p:sp>
    </p:spTree>
    <p:extLst>
      <p:ext uri="{BB962C8B-B14F-4D97-AF65-F5344CB8AC3E}">
        <p14:creationId xmlns:p14="http://schemas.microsoft.com/office/powerpoint/2010/main" val="894702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44</a:t>
            </a:fld>
            <a:endParaRPr lang="en-US"/>
          </a:p>
        </p:txBody>
      </p:sp>
      <p:sp>
        <p:nvSpPr>
          <p:cNvPr id="3" name="Content Placeholder 2"/>
          <p:cNvSpPr>
            <a:spLocks noGrp="1"/>
          </p:cNvSpPr>
          <p:nvPr>
            <p:ph sz="quarter" idx="4294967295"/>
          </p:nvPr>
        </p:nvSpPr>
        <p:spPr>
          <a:xfrm>
            <a:off x="452386" y="750771"/>
            <a:ext cx="8409473" cy="5515568"/>
          </a:xfrm>
        </p:spPr>
        <p:txBody>
          <a:bodyPr>
            <a:normAutofit fontScale="92500" lnSpcReduction="20000"/>
          </a:bodyPr>
          <a:lstStyle/>
          <a:p>
            <a:r>
              <a:rPr lang="en-US" sz="4000" dirty="0"/>
              <a:t>Abilene Paradox</a:t>
            </a:r>
          </a:p>
          <a:p>
            <a:pPr lvl="1"/>
            <a:r>
              <a:rPr lang="en-US" sz="3600" dirty="0"/>
              <a:t>The situation that results when groups take an action that contradicts what the members of the group silently agree they want or need to do.</a:t>
            </a:r>
          </a:p>
          <a:p>
            <a:pPr lvl="1"/>
            <a:r>
              <a:rPr lang="en-US" sz="3600" dirty="0"/>
              <a:t>It is the inability of a group to agree to disagree.</a:t>
            </a:r>
          </a:p>
          <a:p>
            <a:pPr lvl="1"/>
            <a:r>
              <a:rPr lang="en-US" sz="3600" dirty="0"/>
              <a:t>The paradox is that not all group members are in agreement, but go along with decisions because they think the rest of the group does agree.</a:t>
            </a:r>
          </a:p>
          <a:p>
            <a:pPr lvl="1"/>
            <a:r>
              <a:rPr lang="en-US" sz="3600" dirty="0"/>
              <a:t>It occurs in group decision-making and may happen in the workplace, with a family, or with friends.</a:t>
            </a:r>
          </a:p>
        </p:txBody>
      </p:sp>
    </p:spTree>
    <p:extLst>
      <p:ext uri="{BB962C8B-B14F-4D97-AF65-F5344CB8AC3E}">
        <p14:creationId xmlns:p14="http://schemas.microsoft.com/office/powerpoint/2010/main" val="23000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5</a:t>
            </a:fld>
            <a:endParaRPr lang="en-US"/>
          </a:p>
        </p:txBody>
      </p:sp>
      <p:sp>
        <p:nvSpPr>
          <p:cNvPr id="3" name="Content Placeholder 2"/>
          <p:cNvSpPr>
            <a:spLocks noGrp="1"/>
          </p:cNvSpPr>
          <p:nvPr>
            <p:ph sz="quarter" idx="4294967295"/>
          </p:nvPr>
        </p:nvSpPr>
        <p:spPr>
          <a:xfrm>
            <a:off x="297180" y="754380"/>
            <a:ext cx="8606790" cy="5234940"/>
          </a:xfrm>
        </p:spPr>
        <p:txBody>
          <a:bodyPr>
            <a:noAutofit/>
          </a:bodyPr>
          <a:lstStyle/>
          <a:p>
            <a:pPr lvl="1"/>
            <a:r>
              <a:rPr lang="en-US" sz="2300" dirty="0"/>
              <a:t>If a builder builds a house for a man and does not make its construction firm, and the house which he has built collapses, and causes the death of the owner of the house, that builder shall be put to death.</a:t>
            </a:r>
          </a:p>
          <a:p>
            <a:pPr lvl="1"/>
            <a:r>
              <a:rPr lang="en-US" sz="2300" dirty="0"/>
              <a:t>Alexander the Great (336 – 323 B.C.) is generally credited with the first documented (European) use of the staff system. He developed an informal council whose members were each entrusted with a specific function (supply, provost marshal, and engineer)</a:t>
            </a:r>
          </a:p>
          <a:p>
            <a:pPr lvl="1"/>
            <a:r>
              <a:rPr lang="en-US" sz="2300" dirty="0"/>
              <a:t>Ancient records indicate that the Chinese were aware of certain principles bearing on organizing, planning, directing, and controlling.</a:t>
            </a:r>
          </a:p>
          <a:p>
            <a:pPr lvl="1"/>
            <a:r>
              <a:rPr lang="en-US" sz="2300" dirty="0"/>
              <a:t>In India, one Brahman </a:t>
            </a:r>
            <a:r>
              <a:rPr lang="en-US" sz="2300" dirty="0" err="1"/>
              <a:t>Kautilya</a:t>
            </a:r>
            <a:r>
              <a:rPr lang="en-US" sz="2300" dirty="0"/>
              <a:t> described in </a:t>
            </a:r>
            <a:r>
              <a:rPr lang="en-US" sz="2300" dirty="0" err="1"/>
              <a:t>Arthasastra</a:t>
            </a:r>
            <a:r>
              <a:rPr lang="en-US" sz="2300" dirty="0"/>
              <a:t> in 321 B.C. a wide range of topics on government, commerce, and customs. Because he analyzed objectively rather than morally the political practices that brought success to the past, his name “has become synonymous with sinister and unscrupulous management” in India.</a:t>
            </a:r>
          </a:p>
        </p:txBody>
      </p:sp>
    </p:spTree>
    <p:extLst>
      <p:ext uri="{BB962C8B-B14F-4D97-AF65-F5344CB8AC3E}">
        <p14:creationId xmlns:p14="http://schemas.microsoft.com/office/powerpoint/2010/main" val="65986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6</a:t>
            </a:fld>
            <a:endParaRPr lang="en-US"/>
          </a:p>
        </p:txBody>
      </p:sp>
      <p:sp>
        <p:nvSpPr>
          <p:cNvPr id="3" name="Content Placeholder 2"/>
          <p:cNvSpPr>
            <a:spLocks noGrp="1"/>
          </p:cNvSpPr>
          <p:nvPr>
            <p:ph sz="quarter" idx="4294967295"/>
          </p:nvPr>
        </p:nvSpPr>
        <p:spPr>
          <a:xfrm>
            <a:off x="324293" y="679182"/>
            <a:ext cx="8495414" cy="5499635"/>
          </a:xfrm>
        </p:spPr>
        <p:txBody>
          <a:bodyPr>
            <a:normAutofit fontScale="85000" lnSpcReduction="20000"/>
          </a:bodyPr>
          <a:lstStyle/>
          <a:p>
            <a:r>
              <a:rPr lang="en-US" sz="2800" dirty="0"/>
              <a:t>Several industrial management practices of the Arsenal of Venice (1436 B.C.)  that were ahead of their time:</a:t>
            </a:r>
            <a:br>
              <a:rPr lang="en-US" sz="2800" dirty="0"/>
            </a:br>
            <a:br>
              <a:rPr lang="en-US" sz="2800" dirty="0"/>
            </a:br>
            <a:r>
              <a:rPr lang="en-US" sz="2400" dirty="0"/>
              <a:t>The Arsenal “had a threefold task: (1) the manufacture of galleys, arms, and equipment; (2) the storage of the equipment until needed; and (3) the assembly and refitting of the ships on reserve.</a:t>
            </a:r>
            <a:br>
              <a:rPr lang="en-US" sz="2400" dirty="0"/>
            </a:br>
            <a:endParaRPr lang="en-US" sz="2400" dirty="0"/>
          </a:p>
          <a:p>
            <a:pPr marL="971550" lvl="1" indent="-514350">
              <a:buFont typeface="+mj-lt"/>
              <a:buAutoNum type="arabicPeriod"/>
            </a:pPr>
            <a:r>
              <a:rPr lang="en-US" sz="2400" dirty="0"/>
              <a:t>Systematic warehousing and inventory control of the hundreds of masts, spars, and rudders and thousands of benches, </a:t>
            </a:r>
            <a:r>
              <a:rPr lang="en-US" sz="2400" dirty="0" err="1"/>
              <a:t>footbraces</a:t>
            </a:r>
            <a:r>
              <a:rPr lang="en-US" sz="2400" dirty="0"/>
              <a:t>, and oars needed to make the assembly line work.</a:t>
            </a:r>
          </a:p>
          <a:p>
            <a:pPr marL="971550" lvl="1" indent="-514350">
              <a:buFont typeface="+mj-lt"/>
              <a:buAutoNum type="arabicPeriod"/>
            </a:pPr>
            <a:r>
              <a:rPr lang="en-US" sz="2400" dirty="0"/>
              <a:t>Well-developed personnel policies, including piecework pay for some work (making oars) and day wages for both menial labor and artisans (the latter with semiannual merit reviews and raises.</a:t>
            </a:r>
          </a:p>
          <a:p>
            <a:pPr marL="971550" lvl="1" indent="-514350">
              <a:buFont typeface="+mj-lt"/>
              <a:buAutoNum type="arabicPeriod"/>
            </a:pPr>
            <a:r>
              <a:rPr lang="en-US" sz="2400" dirty="0"/>
              <a:t>Standardization so that any ruder would meet any sternpost, and all ships were handled the same way</a:t>
            </a:r>
          </a:p>
          <a:p>
            <a:pPr marL="971550" lvl="1" indent="-514350">
              <a:buFont typeface="+mj-lt"/>
              <a:buAutoNum type="arabicPeriod"/>
            </a:pPr>
            <a:r>
              <a:rPr lang="en-US" sz="2400" dirty="0"/>
              <a:t>Meticulous accounting in two journals and one ledger, with annual auditing.</a:t>
            </a:r>
          </a:p>
          <a:p>
            <a:pPr marL="971550" lvl="1" indent="-514350">
              <a:buFont typeface="+mj-lt"/>
              <a:buAutoNum type="arabicPeriod"/>
            </a:pPr>
            <a:r>
              <a:rPr lang="en-US" sz="2400" dirty="0"/>
              <a:t>Cost control. As an example, one accountant discovered that lumber was stored casually in piles, and the process of searching through the piles to find a suitable log was costing three times as much as it did to buy the log in the first place; as a result of this early industrial engineering study an orderly lumberyard was established, which not only saved time and money but permitted accurate inventory of lumber on hand.</a:t>
            </a:r>
          </a:p>
        </p:txBody>
      </p:sp>
    </p:spTree>
    <p:extLst>
      <p:ext uri="{BB962C8B-B14F-4D97-AF65-F5344CB8AC3E}">
        <p14:creationId xmlns:p14="http://schemas.microsoft.com/office/powerpoint/2010/main" val="274857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EF3213-7E1F-4DCE-91B6-9DD9E118C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258"/>
            <a:ext cx="9144000" cy="6510222"/>
          </a:xfrm>
          <a:prstGeom prst="rect">
            <a:avLst/>
          </a:prstGeom>
        </p:spPr>
      </p:pic>
    </p:spTree>
    <p:extLst>
      <p:ext uri="{BB962C8B-B14F-4D97-AF65-F5344CB8AC3E}">
        <p14:creationId xmlns:p14="http://schemas.microsoft.com/office/powerpoint/2010/main" val="345013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Industrial Revolution</a:t>
            </a:r>
          </a:p>
        </p:txBody>
      </p:sp>
      <p:sp>
        <p:nvSpPr>
          <p:cNvPr id="3" name="Content Placeholder 2"/>
          <p:cNvSpPr>
            <a:spLocks noGrp="1"/>
          </p:cNvSpPr>
          <p:nvPr>
            <p:ph sz="quarter" idx="1"/>
          </p:nvPr>
        </p:nvSpPr>
        <p:spPr>
          <a:xfrm>
            <a:off x="822960" y="1845734"/>
            <a:ext cx="8172449" cy="4303606"/>
          </a:xfrm>
        </p:spPr>
        <p:txBody>
          <a:bodyPr>
            <a:normAutofit/>
          </a:bodyPr>
          <a:lstStyle/>
          <a:p>
            <a:r>
              <a:rPr lang="en-US" sz="2800" dirty="0"/>
              <a:t>In the last third of the eighteenth century, a series of eight inventions (six British and two French) changed societies irretrievably.</a:t>
            </a:r>
          </a:p>
          <a:p>
            <a:pPr marL="971550" lvl="1" indent="-514350">
              <a:buFont typeface="+mj-lt"/>
              <a:buAutoNum type="arabicPeriod"/>
            </a:pPr>
            <a:r>
              <a:rPr lang="en-US" sz="2400" dirty="0"/>
              <a:t>The </a:t>
            </a:r>
            <a:r>
              <a:rPr lang="en-US" sz="2400" i="1" dirty="0"/>
              <a:t>spinning jenny</a:t>
            </a:r>
            <a:r>
              <a:rPr lang="en-US" sz="2400" dirty="0"/>
              <a:t>, invented by James Hargreaves in 1764, which could spin eight threads of yarn (later, 80) at once instead of one.</a:t>
            </a: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807187-6611-44C4-B061-99253854896C}" type="slidenum">
              <a:rPr lang="en-US" smtClean="0"/>
              <a:pPr/>
              <a:t>8</a:t>
            </a:fld>
            <a:endParaRPr lang="en-US"/>
          </a:p>
        </p:txBody>
      </p:sp>
      <p:pic>
        <p:nvPicPr>
          <p:cNvPr id="7" name="Picture 6">
            <a:extLst>
              <a:ext uri="{FF2B5EF4-FFF2-40B4-BE49-F238E27FC236}">
                <a16:creationId xmlns:a16="http://schemas.microsoft.com/office/drawing/2014/main" id="{7926E192-75AF-496A-968F-A364727C8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882" y="3880489"/>
            <a:ext cx="4112259" cy="2172598"/>
          </a:xfrm>
          <a:prstGeom prst="rect">
            <a:avLst/>
          </a:prstGeom>
        </p:spPr>
      </p:pic>
    </p:spTree>
    <p:extLst>
      <p:ext uri="{BB962C8B-B14F-4D97-AF65-F5344CB8AC3E}">
        <p14:creationId xmlns:p14="http://schemas.microsoft.com/office/powerpoint/2010/main" val="78864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C01DC-3AF9-47BA-AFF9-1FCD766FB866}"/>
              </a:ext>
            </a:extLst>
          </p:cNvPr>
          <p:cNvSpPr txBox="1"/>
          <p:nvPr/>
        </p:nvSpPr>
        <p:spPr>
          <a:xfrm>
            <a:off x="182880" y="285750"/>
            <a:ext cx="5543550" cy="5693866"/>
          </a:xfrm>
          <a:prstGeom prst="rect">
            <a:avLst/>
          </a:prstGeom>
          <a:noFill/>
        </p:spPr>
        <p:txBody>
          <a:bodyPr wrap="square">
            <a:spAutoFit/>
          </a:bodyPr>
          <a:lstStyle/>
          <a:p>
            <a:pPr marL="971550" lvl="1" indent="-514350">
              <a:buFont typeface="+mj-lt"/>
              <a:buAutoNum type="arabicPeriod" startAt="2"/>
            </a:pPr>
            <a:r>
              <a:rPr lang="en-US" sz="2800" dirty="0">
                <a:solidFill>
                  <a:schemeClr val="tx1">
                    <a:lumMod val="75000"/>
                    <a:lumOff val="25000"/>
                  </a:schemeClr>
                </a:solidFill>
              </a:rPr>
              <a:t>The water frame, a spinning machine driven by water power, patented by Richard Arkwright and incorporated by him in 1771 in the first of many successful mills.</a:t>
            </a:r>
          </a:p>
          <a:p>
            <a:pPr marL="971550" lvl="1" indent="-514350">
              <a:buFont typeface="+mj-lt"/>
              <a:buAutoNum type="arabicPeriod" startAt="2"/>
            </a:pPr>
            <a:r>
              <a:rPr lang="en-US" sz="2800" dirty="0">
                <a:solidFill>
                  <a:schemeClr val="tx1">
                    <a:lumMod val="75000"/>
                    <a:lumOff val="25000"/>
                  </a:schemeClr>
                </a:solidFill>
              </a:rPr>
              <a:t>The mule, a combination of the spinning jenny and water frame incented by Samuel Crompton in 1779, which enormously increased productivity and eliminated hand spinning.</a:t>
            </a:r>
          </a:p>
        </p:txBody>
      </p:sp>
      <p:pic>
        <p:nvPicPr>
          <p:cNvPr id="5" name="Picture 4">
            <a:extLst>
              <a:ext uri="{FF2B5EF4-FFF2-40B4-BE49-F238E27FC236}">
                <a16:creationId xmlns:a16="http://schemas.microsoft.com/office/drawing/2014/main" id="{BB5D06F4-699A-4714-9166-B91D0876E9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4952" y="285750"/>
            <a:ext cx="2656128" cy="2606326"/>
          </a:xfrm>
          <a:prstGeom prst="rect">
            <a:avLst/>
          </a:prstGeom>
        </p:spPr>
      </p:pic>
      <p:pic>
        <p:nvPicPr>
          <p:cNvPr id="7" name="Picture 6">
            <a:extLst>
              <a:ext uri="{FF2B5EF4-FFF2-40B4-BE49-F238E27FC236}">
                <a16:creationId xmlns:a16="http://schemas.microsoft.com/office/drawing/2014/main" id="{6AE665F2-B0AD-4CB2-A9F3-D94BC75CA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429" y="3246119"/>
            <a:ext cx="3200121" cy="2784158"/>
          </a:xfrm>
          <a:prstGeom prst="rect">
            <a:avLst/>
          </a:prstGeom>
        </p:spPr>
      </p:pic>
    </p:spTree>
    <p:extLst>
      <p:ext uri="{BB962C8B-B14F-4D97-AF65-F5344CB8AC3E}">
        <p14:creationId xmlns:p14="http://schemas.microsoft.com/office/powerpoint/2010/main" val="357690209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25216</TotalTime>
  <Words>4019</Words>
  <Application>Microsoft Office PowerPoint</Application>
  <PresentationFormat>On-screen Show (4:3)</PresentationFormat>
  <Paragraphs>227</Paragraphs>
  <Slides>44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Retrospect</vt:lpstr>
      <vt:lpstr>Historical Development of Engineering Management</vt:lpstr>
      <vt:lpstr>Origins of Engineering Management: Ancient Civilization</vt:lpstr>
      <vt:lpstr>PowerPoint Presentation</vt:lpstr>
      <vt:lpstr>PowerPoint Presentation</vt:lpstr>
      <vt:lpstr>PowerPoint Presentation</vt:lpstr>
      <vt:lpstr>PowerPoint Presentation</vt:lpstr>
      <vt:lpstr>PowerPoint Presentation</vt:lpstr>
      <vt:lpstr>The Industrial Revolution</vt:lpstr>
      <vt:lpstr>PowerPoint Presentation</vt:lpstr>
      <vt:lpstr>PowerPoint Presentation</vt:lpstr>
      <vt:lpstr>PowerPoint Presentation</vt:lpstr>
      <vt:lpstr>Problems of the Factory System</vt:lpstr>
      <vt:lpstr>PowerPoint Presentation</vt:lpstr>
      <vt:lpstr>Industrial Development in America</vt:lpstr>
      <vt:lpstr>PowerPoint Presentation</vt:lpstr>
      <vt:lpstr>PowerPoint Presentation</vt:lpstr>
      <vt:lpstr>Development of Engineering Education</vt:lpstr>
      <vt:lpstr>PowerPoint Presentation</vt:lpstr>
      <vt:lpstr>PowerPoint Presentation</vt:lpstr>
      <vt:lpstr>Management Philosophies</vt:lpstr>
      <vt:lpstr>Scientific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Administrative Management</vt:lpstr>
      <vt:lpstr>PowerPoint Presentation</vt:lpstr>
      <vt:lpstr>PowerPoint Presentation</vt:lpstr>
      <vt:lpstr>PowerPoint Presentation</vt:lpstr>
      <vt:lpstr>PowerPoint Presentation</vt:lpstr>
      <vt:lpstr>PowerPoint Presentation</vt:lpstr>
      <vt:lpstr>PowerPoint Presentation</vt:lpstr>
      <vt:lpstr>Behavioral Management</vt:lpstr>
      <vt:lpstr>PowerPoint Presentation</vt:lpstr>
      <vt:lpstr>PowerPoint Presentation</vt:lpstr>
      <vt:lpstr>PowerPoint Presentation</vt:lpstr>
      <vt:lpstr>PowerPoint Presentation</vt:lpstr>
    </vt:vector>
  </TitlesOfParts>
  <Company>College of Engineering-FIU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Making Economic Decisions</dc:title>
  <dc:creator>ENG</dc:creator>
  <cp:lastModifiedBy>Raunak Maskay</cp:lastModifiedBy>
  <cp:revision>819</cp:revision>
  <dcterms:created xsi:type="dcterms:W3CDTF">2006-10-24T18:48:00Z</dcterms:created>
  <dcterms:modified xsi:type="dcterms:W3CDTF">2021-11-21T11:31:38Z</dcterms:modified>
</cp:coreProperties>
</file>