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notesMasterIdLst>
    <p:notesMasterId r:id="rId47"/>
  </p:notesMasterIdLst>
  <p:handoutMasterIdLst>
    <p:handoutMasterId r:id="rId48"/>
  </p:handoutMasterIdLst>
  <p:sldIdLst>
    <p:sldId id="607" r:id="rId2"/>
    <p:sldId id="571" r:id="rId3"/>
    <p:sldId id="572" r:id="rId4"/>
    <p:sldId id="573" r:id="rId5"/>
    <p:sldId id="574" r:id="rId6"/>
    <p:sldId id="575" r:id="rId7"/>
    <p:sldId id="576" r:id="rId8"/>
    <p:sldId id="577" r:id="rId9"/>
    <p:sldId id="578" r:id="rId10"/>
    <p:sldId id="579" r:id="rId11"/>
    <p:sldId id="580" r:id="rId12"/>
    <p:sldId id="581" r:id="rId13"/>
    <p:sldId id="582" r:id="rId14"/>
    <p:sldId id="583" r:id="rId15"/>
    <p:sldId id="584" r:id="rId16"/>
    <p:sldId id="585" r:id="rId17"/>
    <p:sldId id="586" r:id="rId18"/>
    <p:sldId id="587" r:id="rId19"/>
    <p:sldId id="588" r:id="rId20"/>
    <p:sldId id="589" r:id="rId21"/>
    <p:sldId id="590" r:id="rId22"/>
    <p:sldId id="591" r:id="rId23"/>
    <p:sldId id="592" r:id="rId24"/>
    <p:sldId id="593" r:id="rId25"/>
    <p:sldId id="594" r:id="rId26"/>
    <p:sldId id="595" r:id="rId27"/>
    <p:sldId id="596" r:id="rId28"/>
    <p:sldId id="611" r:id="rId29"/>
    <p:sldId id="612" r:id="rId30"/>
    <p:sldId id="608" r:id="rId31"/>
    <p:sldId id="609" r:id="rId32"/>
    <p:sldId id="610" r:id="rId33"/>
    <p:sldId id="597" r:id="rId34"/>
    <p:sldId id="598" r:id="rId35"/>
    <p:sldId id="599" r:id="rId36"/>
    <p:sldId id="615" r:id="rId37"/>
    <p:sldId id="614" r:id="rId38"/>
    <p:sldId id="600" r:id="rId39"/>
    <p:sldId id="601" r:id="rId40"/>
    <p:sldId id="618" r:id="rId41"/>
    <p:sldId id="603" r:id="rId42"/>
    <p:sldId id="616" r:id="rId43"/>
    <p:sldId id="619" r:id="rId44"/>
    <p:sldId id="617" r:id="rId45"/>
    <p:sldId id="606"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B602"/>
    <a:srgbClr val="CCECFF"/>
    <a:srgbClr val="000066"/>
    <a:srgbClr val="CFA303"/>
    <a:srgbClr val="D2C304"/>
    <a:srgbClr val="003300"/>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06" autoAdjust="0"/>
    <p:restoredTop sz="78226" autoAdjust="0"/>
  </p:normalViewPr>
  <p:slideViewPr>
    <p:cSldViewPr snapToGrid="0">
      <p:cViewPr varScale="1">
        <p:scale>
          <a:sx n="63" d="100"/>
          <a:sy n="63" d="100"/>
        </p:scale>
        <p:origin x="1670" y="53"/>
      </p:cViewPr>
      <p:guideLst>
        <p:guide orient="horz" pos="2160"/>
        <p:guide pos="2880"/>
      </p:guideLst>
    </p:cSldViewPr>
  </p:slideViewPr>
  <p:outlineViewPr>
    <p:cViewPr>
      <p:scale>
        <a:sx n="33" d="100"/>
        <a:sy n="33" d="100"/>
      </p:scale>
      <p:origin x="0" y="819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628" y="-142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48317D-8A8D-46BE-982F-5E933DCABB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A42738D-A9B1-40EB-8A91-65D4FD657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CFFC12-FB13-40BB-AF88-DF539BC90DFF}" type="datetimeFigureOut">
              <a:rPr lang="en-US" smtClean="0"/>
              <a:t>11/21/2021</a:t>
            </a:fld>
            <a:endParaRPr lang="en-US"/>
          </a:p>
        </p:txBody>
      </p:sp>
      <p:sp>
        <p:nvSpPr>
          <p:cNvPr id="4" name="Footer Placeholder 3">
            <a:extLst>
              <a:ext uri="{FF2B5EF4-FFF2-40B4-BE49-F238E27FC236}">
                <a16:creationId xmlns:a16="http://schemas.microsoft.com/office/drawing/2014/main" id="{62E427E9-BED2-42EB-8210-A59AE79CE1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B1ED10F-D4C3-4281-B741-D5F2862416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33B6C2-C936-481C-966D-6381857F3497}" type="slidenum">
              <a:rPr lang="en-US" smtClean="0"/>
              <a:t>‹#›</a:t>
            </a:fld>
            <a:endParaRPr lang="en-US"/>
          </a:p>
        </p:txBody>
      </p:sp>
    </p:spTree>
    <p:extLst>
      <p:ext uri="{BB962C8B-B14F-4D97-AF65-F5344CB8AC3E}">
        <p14:creationId xmlns:p14="http://schemas.microsoft.com/office/powerpoint/2010/main" val="118470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75B5D7B-EB6B-4764-9926-B00067E1F3C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3</a:t>
            </a:fld>
            <a:endParaRPr lang="en-US"/>
          </a:p>
        </p:txBody>
      </p:sp>
    </p:spTree>
    <p:extLst>
      <p:ext uri="{BB962C8B-B14F-4D97-AF65-F5344CB8AC3E}">
        <p14:creationId xmlns:p14="http://schemas.microsoft.com/office/powerpoint/2010/main" val="3962647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endParaRPr lang="en-US" dirty="0"/>
          </a:p>
        </p:txBody>
      </p:sp>
      <p:sp>
        <p:nvSpPr>
          <p:cNvPr id="43012" name="Slide Number Placeholder 3"/>
          <p:cNvSpPr>
            <a:spLocks noGrp="1"/>
          </p:cNvSpPr>
          <p:nvPr>
            <p:ph type="sldNum" sz="quarter" idx="5"/>
          </p:nvPr>
        </p:nvSpPr>
        <p:spPr>
          <a:noFill/>
          <a:ln>
            <a:miter lim="800000"/>
            <a:headEnd/>
            <a:tailEnd/>
          </a:ln>
        </p:spPr>
        <p:txBody>
          <a:bodyPr/>
          <a:lstStyle/>
          <a:p>
            <a:fld id="{42D41D59-A1A8-4593-8325-1DCF43225FD1}"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5</a:t>
            </a:fld>
            <a:endParaRPr lang="en-US"/>
          </a:p>
        </p:txBody>
      </p:sp>
    </p:spTree>
    <p:extLst>
      <p:ext uri="{BB962C8B-B14F-4D97-AF65-F5344CB8AC3E}">
        <p14:creationId xmlns:p14="http://schemas.microsoft.com/office/powerpoint/2010/main" val="3976942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5B5D7B-EB6B-4764-9926-B00067E1F3C0}" type="slidenum">
              <a:rPr lang="en-US" smtClean="0"/>
              <a:pPr>
                <a:defRPr/>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9</a:t>
            </a:fld>
            <a:endParaRPr lang="en-US"/>
          </a:p>
        </p:txBody>
      </p:sp>
    </p:spTree>
    <p:extLst>
      <p:ext uri="{BB962C8B-B14F-4D97-AF65-F5344CB8AC3E}">
        <p14:creationId xmlns:p14="http://schemas.microsoft.com/office/powerpoint/2010/main" val="2873132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13</a:t>
            </a:fld>
            <a:endParaRPr lang="en-US"/>
          </a:p>
        </p:txBody>
      </p:sp>
    </p:spTree>
    <p:extLst>
      <p:ext uri="{BB962C8B-B14F-4D97-AF65-F5344CB8AC3E}">
        <p14:creationId xmlns:p14="http://schemas.microsoft.com/office/powerpoint/2010/main" val="346040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5B5D7B-EB6B-4764-9926-B00067E1F3C0}" type="slidenum">
              <a:rPr lang="en-US" smtClean="0"/>
              <a:pPr>
                <a:defRPr/>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5B5D7B-EB6B-4764-9926-B00067E1F3C0}" type="slidenum">
              <a:rPr lang="en-US" smtClean="0"/>
              <a:pPr>
                <a:defRPr/>
              </a:pPr>
              <a:t>28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5B5D7B-EB6B-4764-9926-B00067E1F3C0}" type="slidenum">
              <a:rPr lang="en-US" smtClean="0"/>
              <a:pPr>
                <a:defRPr/>
              </a:pPr>
              <a:t>29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5B5D7B-EB6B-4764-9926-B00067E1F3C0}" type="slidenum">
              <a:rPr lang="en-US" smtClean="0"/>
              <a:pPr>
                <a:defRPr/>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20054"/>
            <a:ext cx="9141619" cy="64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ctr">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3310640-6119-4449-B2E0-6D24E45D9CA3}"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55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B22A165-353E-4E2F-BF00-399CE5D5A14C}" type="slidenum">
              <a:rPr lang="en-US" smtClean="0"/>
              <a:pPr>
                <a:defRPr/>
              </a:pPr>
              <a:t>‹#›</a:t>
            </a:fld>
            <a:endParaRPr lang="en-US"/>
          </a:p>
        </p:txBody>
      </p:sp>
    </p:spTree>
    <p:extLst>
      <p:ext uri="{BB962C8B-B14F-4D97-AF65-F5344CB8AC3E}">
        <p14:creationId xmlns:p14="http://schemas.microsoft.com/office/powerpoint/2010/main" val="93476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09B01C-79C9-4DC2-AF26-6F17AE96017A}"/>
              </a:ext>
            </a:extLst>
          </p:cNvPr>
          <p:cNvSpPr/>
          <p:nvPr userDrawn="1"/>
        </p:nvSpPr>
        <p:spPr>
          <a:xfrm>
            <a:off x="0" y="6400303"/>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0650F080-38D0-48DA-840C-2351F2B663CC}"/>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hasCustomPrompt="1"/>
          </p:nvPr>
        </p:nvSpPr>
        <p:spPr>
          <a:xfrm>
            <a:off x="6543675" y="412302"/>
            <a:ext cx="1971675" cy="5759898"/>
          </a:xfrm>
        </p:spPr>
        <p:txBody>
          <a:bodyPr vert="eaVert"/>
          <a:lstStyle>
            <a:lvl1pPr>
              <a:defRPr b="1"/>
            </a:lvl1pPr>
          </a:lstStyle>
          <a:p>
            <a:r>
              <a:rPr lang="en-US" dirty="0"/>
              <a:t>Click to </a:t>
            </a:r>
            <a:r>
              <a:rPr lang="en-US" dirty="0" err="1"/>
              <a:t>ebdit</a:t>
            </a:r>
            <a:r>
              <a:rPr lang="en-US" dirty="0"/>
              <a:t> Master title style</a:t>
            </a:r>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143F93A-DDAF-4CA2-AD24-FE497280D121}" type="slidenum">
              <a:rPr lang="en-US" smtClean="0"/>
              <a:pPr>
                <a:defRPr/>
              </a:pPr>
              <a:t>‹#›</a:t>
            </a:fld>
            <a:endParaRPr lang="en-US"/>
          </a:p>
        </p:txBody>
      </p:sp>
    </p:spTree>
    <p:extLst>
      <p:ext uri="{BB962C8B-B14F-4D97-AF65-F5344CB8AC3E}">
        <p14:creationId xmlns:p14="http://schemas.microsoft.com/office/powerpoint/2010/main" val="422426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4BA128F-C9F6-4B51-8AD2-0CD5C04B925D}" type="slidenum">
              <a:rPr lang="en-US" smtClean="0"/>
              <a:pPr>
                <a:defRPr/>
              </a:pPr>
              <a:t>‹#›</a:t>
            </a:fld>
            <a:endParaRPr lang="en-US"/>
          </a:p>
        </p:txBody>
      </p:sp>
    </p:spTree>
    <p:extLst>
      <p:ext uri="{BB962C8B-B14F-4D97-AF65-F5344CB8AC3E}">
        <p14:creationId xmlns:p14="http://schemas.microsoft.com/office/powerpoint/2010/main" val="316243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75E1DFA-6010-4FAB-A78E-16FBA293B3CD}"/>
              </a:ext>
            </a:extLst>
          </p:cNvPr>
          <p:cNvSpPr/>
          <p:nvPr userDrawn="1"/>
        </p:nvSpPr>
        <p:spPr>
          <a:xfrm>
            <a:off x="0" y="6400303"/>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Rectangle 10">
            <a:extLst>
              <a:ext uri="{FF2B5EF4-FFF2-40B4-BE49-F238E27FC236}">
                <a16:creationId xmlns:a16="http://schemas.microsoft.com/office/drawing/2014/main" id="{073606BD-886C-4A2B-9211-9D3299F2D9FC}"/>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1">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917DA08-88A7-44A4-88EB-BEFC711C467F}"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46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9C457E-B627-49CC-8D32-085D7FBF27A8}" type="slidenum">
              <a:rPr lang="en-US" smtClean="0"/>
              <a:pPr>
                <a:defRPr/>
              </a:pPr>
              <a:t>‹#›</a:t>
            </a:fld>
            <a:endParaRPr lang="en-US"/>
          </a:p>
        </p:txBody>
      </p:sp>
    </p:spTree>
    <p:extLst>
      <p:ext uri="{BB962C8B-B14F-4D97-AF65-F5344CB8AC3E}">
        <p14:creationId xmlns:p14="http://schemas.microsoft.com/office/powerpoint/2010/main" val="229826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67E2158-BF3E-477B-8CEF-EC93C77D5E97}" type="slidenum">
              <a:rPr lang="en-US" smtClean="0"/>
              <a:pPr>
                <a:defRPr/>
              </a:pPr>
              <a:t>‹#›</a:t>
            </a:fld>
            <a:endParaRPr lang="en-US"/>
          </a:p>
        </p:txBody>
      </p:sp>
    </p:spTree>
    <p:extLst>
      <p:ext uri="{BB962C8B-B14F-4D97-AF65-F5344CB8AC3E}">
        <p14:creationId xmlns:p14="http://schemas.microsoft.com/office/powerpoint/2010/main" val="347965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3933F82-9CB1-454C-83B0-714B72DD90E9}" type="slidenum">
              <a:rPr lang="en-US" smtClean="0"/>
              <a:pPr>
                <a:defRPr/>
              </a:pPr>
              <a:t>‹#›</a:t>
            </a:fld>
            <a:endParaRPr lang="en-US"/>
          </a:p>
        </p:txBody>
      </p:sp>
    </p:spTree>
    <p:extLst>
      <p:ext uri="{BB962C8B-B14F-4D97-AF65-F5344CB8AC3E}">
        <p14:creationId xmlns:p14="http://schemas.microsoft.com/office/powerpoint/2010/main" val="30987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84EE11-156A-4E49-B922-DEAB3FDCBA39}"/>
              </a:ext>
            </a:extLst>
          </p:cNvPr>
          <p:cNvSpPr/>
          <p:nvPr userDrawn="1"/>
        </p:nvSpPr>
        <p:spPr>
          <a:xfrm>
            <a:off x="0" y="6367711"/>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dirty="0"/>
          </a:p>
        </p:txBody>
      </p:sp>
      <p:sp>
        <p:nvSpPr>
          <p:cNvPr id="9" name="Slide Number Placeholder 8"/>
          <p:cNvSpPr>
            <a:spLocks noGrp="1"/>
          </p:cNvSpPr>
          <p:nvPr>
            <p:ph type="sldNum" sz="quarter" idx="12"/>
          </p:nvPr>
        </p:nvSpPr>
        <p:spPr/>
        <p:txBody>
          <a:bodyPr/>
          <a:lstStyle/>
          <a:p>
            <a:pPr>
              <a:defRPr/>
            </a:pPr>
            <a:fld id="{172CEDEC-E7A6-4846-B5D5-D0BC8ABC68FE}" type="slidenum">
              <a:rPr lang="en-US" smtClean="0"/>
              <a:pPr>
                <a:defRPr/>
              </a:pPr>
              <a:t>‹#›</a:t>
            </a:fld>
            <a:endParaRPr lang="en-US"/>
          </a:p>
        </p:txBody>
      </p:sp>
      <p:sp>
        <p:nvSpPr>
          <p:cNvPr id="11" name="Rectangle 10">
            <a:extLst>
              <a:ext uri="{FF2B5EF4-FFF2-40B4-BE49-F238E27FC236}">
                <a16:creationId xmlns:a16="http://schemas.microsoft.com/office/drawing/2014/main" id="{280D2CB0-3F73-42D4-A3F5-0CD6B0C2BC6C}"/>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339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1">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600450" y="731520"/>
            <a:ext cx="486918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1728B508-6ABC-412D-949F-29319B3E01B7}" type="slidenum">
              <a:rPr lang="en-US" smtClean="0"/>
              <a:pPr>
                <a:defRPr/>
              </a:pPr>
              <a:t>‹#›</a:t>
            </a:fld>
            <a:endParaRPr lang="en-US"/>
          </a:p>
        </p:txBody>
      </p:sp>
    </p:spTree>
    <p:extLst>
      <p:ext uri="{BB962C8B-B14F-4D97-AF65-F5344CB8AC3E}">
        <p14:creationId xmlns:p14="http://schemas.microsoft.com/office/powerpoint/2010/main" val="194039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6">
              <a:lumMod val="20000"/>
              <a:lumOff val="8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9C457E-B627-49CC-8D32-085D7FBF27A8}" type="slidenum">
              <a:rPr lang="en-US" smtClean="0"/>
              <a:pPr>
                <a:defRPr/>
              </a:pPr>
              <a:t>‹#›</a:t>
            </a:fld>
            <a:endParaRPr lang="en-US"/>
          </a:p>
        </p:txBody>
      </p:sp>
    </p:spTree>
    <p:extLst>
      <p:ext uri="{BB962C8B-B14F-4D97-AF65-F5344CB8AC3E}">
        <p14:creationId xmlns:p14="http://schemas.microsoft.com/office/powerpoint/2010/main" val="286422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6E84994-CF6E-4843-A8F3-25EB892134AD}"/>
              </a:ext>
            </a:extLst>
          </p:cNvPr>
          <p:cNvSpPr/>
          <p:nvPr userDrawn="1"/>
        </p:nvSpPr>
        <p:spPr>
          <a:xfrm>
            <a:off x="0" y="6447437"/>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 name="Rectangle 6"/>
          <p:cNvSpPr/>
          <p:nvPr/>
        </p:nvSpPr>
        <p:spPr>
          <a:xfrm>
            <a:off x="0" y="6400800"/>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0" y="6334315"/>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F09C457E-B627-49CC-8D32-085D7FBF27A8}"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B3290C8-11E5-4B7D-B6EB-E3BDFF1B5EA1}"/>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9216442"/>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xStyles>
    <p:titleStyle>
      <a:lvl1pPr algn="ctr"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vmlDrawing" Target="../drawings/vmlDrawing6.vml"/><Relationship Id="rId5" Type="http://schemas.openxmlformats.org/officeDocument/2006/relationships/image" Target="../media/image12.png"/><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13.png"/><Relationship Id="rId5" Type="http://schemas.openxmlformats.org/officeDocument/2006/relationships/oleObject" Target="../embeddings/oleObject8.bin"/><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4294967295"/>
          </p:nvPr>
        </p:nvSpPr>
        <p:spPr>
          <a:xfrm>
            <a:off x="990600" y="4195763"/>
            <a:ext cx="8153400" cy="733425"/>
          </a:xfrm>
        </p:spPr>
        <p:txBody>
          <a:bodyPr/>
          <a:lstStyle/>
          <a:p>
            <a:pPr>
              <a:buFontTx/>
              <a:buNone/>
            </a:pPr>
            <a:r>
              <a:rPr lang="en-US" sz="3600" dirty="0">
                <a:effectLst>
                  <a:outerShdw blurRad="38100" dist="38100" dir="2700000" algn="tl">
                    <a:srgbClr val="000000">
                      <a:alpha val="43137"/>
                    </a:srgbClr>
                  </a:outerShdw>
                </a:effectLst>
                <a:latin typeface="Tahoma" pitchFamily="34" charset="0"/>
                <a:cs typeface="Tahoma" pitchFamily="34" charset="0"/>
              </a:rPr>
              <a:t>Controlling</a:t>
            </a:r>
          </a:p>
        </p:txBody>
      </p:sp>
      <p:sp>
        <p:nvSpPr>
          <p:cNvPr id="2" name="Title 1"/>
          <p:cNvSpPr>
            <a:spLocks noGrp="1"/>
          </p:cNvSpPr>
          <p:nvPr>
            <p:ph type="title" idx="4294967295"/>
          </p:nvPr>
        </p:nvSpPr>
        <p:spPr>
          <a:xfrm>
            <a:off x="1162050" y="1714500"/>
            <a:ext cx="7981950" cy="1492250"/>
          </a:xfrm>
        </p:spPr>
        <p:txBody>
          <a:bodyPr>
            <a:noAutofit/>
          </a:bodyPr>
          <a:lstStyle/>
          <a:p>
            <a:pPr>
              <a:defRPr/>
            </a:pPr>
            <a:r>
              <a:rPr lang="en-US" sz="4000" dirty="0"/>
              <a:t>Functions of Technology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2"/>
          <p:cNvPicPr>
            <a:picLocks noChangeAspect="1" noChangeArrowheads="1"/>
          </p:cNvPicPr>
          <p:nvPr/>
        </p:nvPicPr>
        <p:blipFill>
          <a:blip r:embed="rId2" cstate="print"/>
          <a:srcRect l="12448" t="73453" r="67836" b="11781"/>
          <a:stretch>
            <a:fillRect/>
          </a:stretch>
        </p:blipFill>
        <p:spPr bwMode="auto">
          <a:xfrm>
            <a:off x="1020763" y="1093788"/>
            <a:ext cx="5322887" cy="2241644"/>
          </a:xfrm>
          <a:prstGeom prst="rect">
            <a:avLst/>
          </a:prstGeom>
          <a:noFill/>
          <a:ln w="9525">
            <a:noFill/>
            <a:miter lim="800000"/>
            <a:headEnd/>
            <a:tailEnd/>
          </a:ln>
        </p:spPr>
      </p:pic>
      <p:pic>
        <p:nvPicPr>
          <p:cNvPr id="19461" name="Picture 3"/>
          <p:cNvPicPr>
            <a:picLocks noChangeAspect="1" noChangeArrowheads="1"/>
          </p:cNvPicPr>
          <p:nvPr/>
        </p:nvPicPr>
        <p:blipFill>
          <a:blip r:embed="rId2" cstate="print"/>
          <a:srcRect l="32291" t="73625" r="47786" b="12595"/>
          <a:stretch>
            <a:fillRect/>
          </a:stretch>
        </p:blipFill>
        <p:spPr bwMode="auto">
          <a:xfrm>
            <a:off x="3332894" y="3789363"/>
            <a:ext cx="5342794" cy="207803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2"/>
          <p:cNvPicPr>
            <a:picLocks noChangeAspect="1" noChangeArrowheads="1"/>
          </p:cNvPicPr>
          <p:nvPr/>
        </p:nvPicPr>
        <p:blipFill>
          <a:blip r:embed="rId2" cstate="print"/>
          <a:srcRect l="33479" t="61639" r="37743" b="13751"/>
          <a:stretch>
            <a:fillRect/>
          </a:stretch>
        </p:blipFill>
        <p:spPr bwMode="auto">
          <a:xfrm>
            <a:off x="564290" y="939114"/>
            <a:ext cx="7998942" cy="405301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1219200" y="333375"/>
            <a:ext cx="7924800" cy="863600"/>
          </a:xfrm>
        </p:spPr>
        <p:txBody>
          <a:bodyPr>
            <a:normAutofit/>
          </a:bodyPr>
          <a:lstStyle/>
          <a:p>
            <a:pPr eaLnBrk="1" hangingPunct="1"/>
            <a:r>
              <a:rPr lang="en-US" sz="3200" dirty="0"/>
              <a:t>Characteristics of Effective Control Systems</a:t>
            </a:r>
          </a:p>
        </p:txBody>
      </p:sp>
      <p:sp>
        <p:nvSpPr>
          <p:cNvPr id="21507" name="Content Placeholder 2"/>
          <p:cNvSpPr>
            <a:spLocks noGrp="1"/>
          </p:cNvSpPr>
          <p:nvPr>
            <p:ph idx="4294967295"/>
          </p:nvPr>
        </p:nvSpPr>
        <p:spPr>
          <a:xfrm>
            <a:off x="326423" y="1196975"/>
            <a:ext cx="8471587" cy="4876800"/>
          </a:xfrm>
        </p:spPr>
        <p:txBody>
          <a:bodyPr>
            <a:normAutofit/>
          </a:bodyPr>
          <a:lstStyle/>
          <a:p>
            <a:pPr eaLnBrk="1" hangingPunct="1"/>
            <a:r>
              <a:rPr lang="en-US" sz="2600" dirty="0">
                <a:solidFill>
                  <a:schemeClr val="accent5"/>
                </a:solidFill>
                <a:latin typeface="+mj-lt"/>
                <a:cs typeface="Times New Roman" pitchFamily="18" charset="0"/>
              </a:rPr>
              <a:t>Effective</a:t>
            </a:r>
            <a:r>
              <a:rPr lang="en-US" sz="2600" dirty="0">
                <a:solidFill>
                  <a:schemeClr val="accent2"/>
                </a:solidFill>
                <a:latin typeface="+mj-lt"/>
                <a:cs typeface="Times New Roman" pitchFamily="18" charset="0"/>
              </a:rPr>
              <a:t>. </a:t>
            </a:r>
            <a:r>
              <a:rPr lang="en-US" sz="2400" dirty="0">
                <a:latin typeface="+mj-lt"/>
                <a:cs typeface="Times New Roman" pitchFamily="18" charset="0"/>
              </a:rPr>
              <a:t>Measure what needs to measured and controlled</a:t>
            </a:r>
          </a:p>
          <a:p>
            <a:pPr eaLnBrk="1" hangingPunct="1"/>
            <a:r>
              <a:rPr lang="en-US" sz="2600" dirty="0">
                <a:solidFill>
                  <a:schemeClr val="accent5"/>
                </a:solidFill>
                <a:latin typeface="+mj-lt"/>
                <a:cs typeface="Times New Roman" pitchFamily="18" charset="0"/>
              </a:rPr>
              <a:t>Efficient</a:t>
            </a:r>
            <a:r>
              <a:rPr lang="en-US" sz="2600" dirty="0">
                <a:solidFill>
                  <a:schemeClr val="accent2"/>
                </a:solidFill>
                <a:latin typeface="+mj-lt"/>
                <a:cs typeface="Times New Roman" pitchFamily="18" charset="0"/>
              </a:rPr>
              <a:t>. </a:t>
            </a:r>
            <a:r>
              <a:rPr lang="en-US" sz="2400" dirty="0">
                <a:latin typeface="+mj-lt"/>
                <a:cs typeface="Times New Roman" pitchFamily="18" charset="0"/>
              </a:rPr>
              <a:t>Economical and worth their cost </a:t>
            </a:r>
            <a:endParaRPr lang="en-US" sz="2600" dirty="0">
              <a:latin typeface="+mj-lt"/>
              <a:cs typeface="Times New Roman" pitchFamily="18" charset="0"/>
            </a:endParaRPr>
          </a:p>
          <a:p>
            <a:pPr eaLnBrk="1" hangingPunct="1"/>
            <a:r>
              <a:rPr lang="en-US" sz="2600" dirty="0">
                <a:solidFill>
                  <a:schemeClr val="accent5"/>
                </a:solidFill>
                <a:latin typeface="+mj-lt"/>
                <a:cs typeface="Times New Roman" pitchFamily="18" charset="0"/>
              </a:rPr>
              <a:t>Timely</a:t>
            </a:r>
            <a:r>
              <a:rPr lang="en-US" sz="2600" dirty="0">
                <a:solidFill>
                  <a:schemeClr val="accent2"/>
                </a:solidFill>
                <a:latin typeface="+mj-lt"/>
                <a:cs typeface="Times New Roman" pitchFamily="18" charset="0"/>
              </a:rPr>
              <a:t>. </a:t>
            </a:r>
            <a:r>
              <a:rPr lang="en-US" sz="2400" dirty="0">
                <a:latin typeface="+mj-lt"/>
                <a:cs typeface="Times New Roman" pitchFamily="18" charset="0"/>
              </a:rPr>
              <a:t>Enough time for corrective action</a:t>
            </a:r>
            <a:endParaRPr lang="en-US" sz="2600" dirty="0">
              <a:latin typeface="+mj-lt"/>
              <a:cs typeface="Times New Roman" pitchFamily="18" charset="0"/>
            </a:endParaRPr>
          </a:p>
          <a:p>
            <a:pPr eaLnBrk="1" hangingPunct="1"/>
            <a:r>
              <a:rPr lang="en-US" sz="2600" dirty="0">
                <a:solidFill>
                  <a:schemeClr val="accent5"/>
                </a:solidFill>
                <a:latin typeface="+mj-lt"/>
                <a:cs typeface="Times New Roman" pitchFamily="18" charset="0"/>
              </a:rPr>
              <a:t>Flexible</a:t>
            </a:r>
            <a:r>
              <a:rPr lang="en-US" sz="2600" dirty="0">
                <a:solidFill>
                  <a:schemeClr val="accent2"/>
                </a:solidFill>
                <a:latin typeface="+mj-lt"/>
                <a:cs typeface="Times New Roman" pitchFamily="18" charset="0"/>
              </a:rPr>
              <a:t>. </a:t>
            </a:r>
            <a:r>
              <a:rPr lang="en-US" sz="2400" dirty="0">
                <a:latin typeface="+mj-lt"/>
                <a:cs typeface="Times New Roman" pitchFamily="18" charset="0"/>
              </a:rPr>
              <a:t>Should be adjustable to changing conditions</a:t>
            </a:r>
            <a:endParaRPr lang="en-US" sz="2600" dirty="0">
              <a:latin typeface="+mj-lt"/>
              <a:cs typeface="Times New Roman" pitchFamily="18" charset="0"/>
            </a:endParaRPr>
          </a:p>
          <a:p>
            <a:pPr eaLnBrk="1" hangingPunct="1"/>
            <a:r>
              <a:rPr lang="en-US" sz="2600" dirty="0">
                <a:solidFill>
                  <a:schemeClr val="accent5"/>
                </a:solidFill>
                <a:latin typeface="+mj-lt"/>
                <a:cs typeface="Times New Roman" pitchFamily="18" charset="0"/>
              </a:rPr>
              <a:t>Understandable</a:t>
            </a:r>
            <a:r>
              <a:rPr lang="en-US" sz="2600" dirty="0">
                <a:solidFill>
                  <a:schemeClr val="accent2"/>
                </a:solidFill>
                <a:latin typeface="+mj-lt"/>
                <a:cs typeface="Times New Roman" pitchFamily="18" charset="0"/>
              </a:rPr>
              <a:t>. </a:t>
            </a:r>
            <a:r>
              <a:rPr lang="en-US" sz="2400" dirty="0">
                <a:latin typeface="+mj-lt"/>
                <a:cs typeface="Times New Roman" pitchFamily="18" charset="0"/>
              </a:rPr>
              <a:t>Should be easy to understand</a:t>
            </a:r>
            <a:endParaRPr lang="en-US" sz="2600" dirty="0">
              <a:latin typeface="+mj-lt"/>
              <a:cs typeface="Times New Roman" pitchFamily="18" charset="0"/>
            </a:endParaRPr>
          </a:p>
          <a:p>
            <a:pPr eaLnBrk="1" hangingPunct="1"/>
            <a:r>
              <a:rPr lang="en-US" sz="2600" dirty="0">
                <a:solidFill>
                  <a:schemeClr val="accent5"/>
                </a:solidFill>
                <a:latin typeface="+mj-lt"/>
                <a:cs typeface="Times New Roman" pitchFamily="18" charset="0"/>
              </a:rPr>
              <a:t>Tailored</a:t>
            </a:r>
            <a:r>
              <a:rPr lang="en-US" sz="2600" dirty="0">
                <a:solidFill>
                  <a:schemeClr val="accent2"/>
                </a:solidFill>
                <a:latin typeface="+mj-lt"/>
                <a:cs typeface="Times New Roman" pitchFamily="18" charset="0"/>
              </a:rPr>
              <a:t>. </a:t>
            </a:r>
            <a:r>
              <a:rPr lang="en-US" sz="2400" dirty="0">
                <a:latin typeface="+mj-lt"/>
                <a:cs typeface="Times New Roman" pitchFamily="18" charset="0"/>
              </a:rPr>
              <a:t>Deliver the information according to each level of manager</a:t>
            </a:r>
            <a:endParaRPr lang="en-US" sz="2600" dirty="0">
              <a:latin typeface="+mj-lt"/>
              <a:cs typeface="Times New Roman" pitchFamily="18" charset="0"/>
            </a:endParaRPr>
          </a:p>
          <a:p>
            <a:pPr eaLnBrk="1" hangingPunct="1"/>
            <a:r>
              <a:rPr lang="en-US" sz="2600" dirty="0">
                <a:solidFill>
                  <a:schemeClr val="accent5"/>
                </a:solidFill>
                <a:latin typeface="+mj-lt"/>
                <a:cs typeface="Times New Roman" pitchFamily="18" charset="0"/>
              </a:rPr>
              <a:t>Highlight deviations. </a:t>
            </a:r>
            <a:r>
              <a:rPr lang="en-US" sz="2400" dirty="0">
                <a:latin typeface="+mj-lt"/>
                <a:cs typeface="Times New Roman" pitchFamily="18" charset="0"/>
              </a:rPr>
              <a:t>Flag parameters deviating from planned values</a:t>
            </a:r>
            <a:endParaRPr lang="en-US" sz="2600" dirty="0">
              <a:latin typeface="+mj-lt"/>
              <a:cs typeface="Times New Roman" pitchFamily="18" charset="0"/>
            </a:endParaRPr>
          </a:p>
          <a:p>
            <a:pPr eaLnBrk="1" hangingPunct="1"/>
            <a:r>
              <a:rPr lang="en-US" sz="2600" dirty="0">
                <a:solidFill>
                  <a:schemeClr val="accent5"/>
                </a:solidFill>
                <a:latin typeface="+mj-lt"/>
                <a:cs typeface="Times New Roman" pitchFamily="18" charset="0"/>
              </a:rPr>
              <a:t>Lead to corrective action. </a:t>
            </a:r>
            <a:r>
              <a:rPr lang="en-US" sz="2400" dirty="0">
                <a:latin typeface="+mj-lt"/>
                <a:cs typeface="Times New Roman" pitchFamily="18" charset="0"/>
              </a:rPr>
              <a:t>Should incorporate means of corrective actions</a:t>
            </a:r>
            <a:endParaRPr lang="en-US" sz="2600" dirty="0">
              <a:latin typeface="Times New Roman" pitchFamily="18" charset="0"/>
              <a:cs typeface="Times New Roman" pitchFamily="18" charset="0"/>
            </a:endParaRPr>
          </a:p>
          <a:p>
            <a:pPr eaLnBrk="1" hangingPunct="1"/>
            <a:endParaRPr lang="en-US" sz="2600" dirty="0">
              <a:latin typeface="Times New Roman" pitchFamily="18" charset="0"/>
              <a:cs typeface="Times New Roman" pitchFamily="18" charset="0"/>
            </a:endParaRPr>
          </a:p>
          <a:p>
            <a:pPr eaLnBrk="1" hangingPunct="1"/>
            <a:endParaRPr lang="en-US" sz="2600" dirty="0">
              <a:latin typeface="Times New Roman" pitchFamily="18" charset="0"/>
              <a:cs typeface="Times New Roman" pitchFamily="18"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5"/>
          <p:cNvSpPr txBox="1">
            <a:spLocks noChangeArrowheads="1"/>
          </p:cNvSpPr>
          <p:nvPr/>
        </p:nvSpPr>
        <p:spPr bwMode="auto">
          <a:xfrm>
            <a:off x="234778" y="1425575"/>
            <a:ext cx="8909222" cy="830997"/>
          </a:xfrm>
          <a:prstGeom prst="rect">
            <a:avLst/>
          </a:prstGeom>
          <a:noFill/>
          <a:ln w="9525">
            <a:noFill/>
            <a:miter lim="800000"/>
            <a:headEnd/>
            <a:tailEnd/>
          </a:ln>
        </p:spPr>
        <p:txBody>
          <a:bodyPr wrap="square">
            <a:spAutoFit/>
          </a:bodyPr>
          <a:lstStyle/>
          <a:p>
            <a:pPr algn="l"/>
            <a:r>
              <a:rPr lang="en-US" sz="2400" b="1" dirty="0">
                <a:latin typeface="+mj-lt"/>
                <a:cs typeface="Times New Roman" pitchFamily="18" charset="0"/>
              </a:rPr>
              <a:t>Financial  Statements</a:t>
            </a:r>
            <a:r>
              <a:rPr lang="en-US" sz="2400" dirty="0">
                <a:latin typeface="+mj-lt"/>
                <a:cs typeface="Times New Roman" pitchFamily="18" charset="0"/>
              </a:rPr>
              <a:t> provide basic information for the control of cash and credit which are essential for company survival.</a:t>
            </a:r>
          </a:p>
        </p:txBody>
      </p:sp>
      <p:sp>
        <p:nvSpPr>
          <p:cNvPr id="22531" name="Title 1"/>
          <p:cNvSpPr>
            <a:spLocks noGrp="1"/>
          </p:cNvSpPr>
          <p:nvPr>
            <p:ph type="title" idx="4294967295"/>
          </p:nvPr>
        </p:nvSpPr>
        <p:spPr>
          <a:xfrm>
            <a:off x="1616075" y="404813"/>
            <a:ext cx="7527925" cy="720725"/>
          </a:xfrm>
        </p:spPr>
        <p:txBody>
          <a:bodyPr>
            <a:normAutofit/>
          </a:bodyPr>
          <a:lstStyle/>
          <a:p>
            <a:pPr eaLnBrk="1" hangingPunct="1"/>
            <a:r>
              <a:rPr lang="en-US" dirty="0"/>
              <a:t>Financial Controls</a:t>
            </a:r>
          </a:p>
        </p:txBody>
      </p:sp>
      <p:sp>
        <p:nvSpPr>
          <p:cNvPr id="3" name="Content Placeholder 2"/>
          <p:cNvSpPr>
            <a:spLocks noGrp="1"/>
          </p:cNvSpPr>
          <p:nvPr>
            <p:ph idx="4294967295"/>
          </p:nvPr>
        </p:nvSpPr>
        <p:spPr>
          <a:xfrm>
            <a:off x="415111" y="2556608"/>
            <a:ext cx="8469397" cy="3584699"/>
          </a:xfrm>
        </p:spPr>
        <p:txBody>
          <a:bodyPr>
            <a:normAutofit lnSpcReduction="10000"/>
          </a:bodyPr>
          <a:lstStyle/>
          <a:p>
            <a:pPr eaLnBrk="1" hangingPunct="1">
              <a:buNone/>
              <a:defRPr/>
            </a:pPr>
            <a:r>
              <a:rPr lang="en-US" sz="3600" dirty="0">
                <a:solidFill>
                  <a:schemeClr val="accent5"/>
                </a:solidFill>
                <a:latin typeface="+mj-lt"/>
                <a:cs typeface="Times New Roman" pitchFamily="18" charset="0"/>
              </a:rPr>
              <a:t>Three major types of financial statements</a:t>
            </a:r>
            <a:r>
              <a:rPr lang="en-US" sz="3200" dirty="0">
                <a:solidFill>
                  <a:schemeClr val="accent5"/>
                </a:solidFill>
                <a:latin typeface="+mj-lt"/>
              </a:rPr>
              <a:t>:</a:t>
            </a:r>
          </a:p>
          <a:p>
            <a:pPr lvl="1" eaLnBrk="1" hangingPunct="1">
              <a:defRPr/>
            </a:pPr>
            <a:r>
              <a:rPr lang="en-US" sz="3200" dirty="0">
                <a:solidFill>
                  <a:srgbClr val="000066"/>
                </a:solidFill>
                <a:latin typeface="+mj-lt"/>
                <a:ea typeface="+mn-ea"/>
                <a:cs typeface="+mn-cs"/>
              </a:rPr>
              <a:t>Balance Sheet</a:t>
            </a:r>
            <a:r>
              <a:rPr lang="en-US" sz="3200" dirty="0">
                <a:solidFill>
                  <a:srgbClr val="000066"/>
                </a:solidFill>
                <a:latin typeface="+mj-lt"/>
                <a:ea typeface="+mn-ea"/>
                <a:cs typeface="Times New Roman" pitchFamily="18" charset="0"/>
              </a:rPr>
              <a:t> </a:t>
            </a:r>
            <a:r>
              <a:rPr lang="en-US" sz="3200" dirty="0">
                <a:solidFill>
                  <a:schemeClr val="tx2"/>
                </a:solidFill>
                <a:latin typeface="+mj-lt"/>
                <a:ea typeface="+mn-ea"/>
                <a:cs typeface="Times New Roman" pitchFamily="18" charset="0"/>
              </a:rPr>
              <a:t>shows the company’s financial position at a particular instant in time</a:t>
            </a:r>
          </a:p>
          <a:p>
            <a:pPr lvl="1" eaLnBrk="1" hangingPunct="1">
              <a:defRPr/>
            </a:pPr>
            <a:r>
              <a:rPr lang="en-US" sz="3200" dirty="0">
                <a:solidFill>
                  <a:srgbClr val="000066"/>
                </a:solidFill>
                <a:latin typeface="+mj-lt"/>
                <a:ea typeface="+mn-ea"/>
                <a:cs typeface="+mn-cs"/>
              </a:rPr>
              <a:t>Income Statement </a:t>
            </a:r>
            <a:r>
              <a:rPr lang="en-US" sz="3200" dirty="0">
                <a:solidFill>
                  <a:schemeClr val="tx2"/>
                </a:solidFill>
                <a:latin typeface="+mj-lt"/>
                <a:ea typeface="+mn-ea"/>
                <a:cs typeface="Times New Roman" pitchFamily="18" charset="0"/>
              </a:rPr>
              <a:t>shows the financial performance or operating results of the firm over a period of time.</a:t>
            </a:r>
          </a:p>
          <a:p>
            <a:pPr lvl="1" eaLnBrk="1" hangingPunct="1">
              <a:defRPr/>
            </a:pPr>
            <a:r>
              <a:rPr lang="en-US" sz="3200" dirty="0">
                <a:solidFill>
                  <a:srgbClr val="000066"/>
                </a:solidFill>
                <a:latin typeface="+mj-lt"/>
                <a:ea typeface="+mn-ea"/>
                <a:cs typeface="+mn-cs"/>
              </a:rPr>
              <a:t>Statement of Cash Flow</a:t>
            </a:r>
            <a:r>
              <a:rPr lang="en-US" sz="3200" dirty="0">
                <a:solidFill>
                  <a:schemeClr val="hlink"/>
                </a:solidFill>
                <a:latin typeface="+mj-lt"/>
                <a:ea typeface="+mn-ea"/>
                <a:cs typeface="+mn-cs"/>
              </a:rPr>
              <a:t> </a:t>
            </a:r>
            <a:r>
              <a:rPr lang="en-US" sz="3200" dirty="0">
                <a:solidFill>
                  <a:schemeClr val="tx2"/>
                </a:solidFill>
                <a:latin typeface="+mj-lt"/>
                <a:ea typeface="+mn-ea"/>
                <a:cs typeface="Times New Roman" pitchFamily="18" charset="0"/>
              </a:rPr>
              <a:t>shows where funds come from and what they are used for.</a:t>
            </a:r>
            <a:endParaRPr lang="en-US" sz="3600" dirty="0">
              <a:latin typeface="Times New Roman" pitchFamily="18" charset="0"/>
              <a:cs typeface="Times New Roman" pitchFamily="18"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3"/>
          <p:cNvSpPr txBox="1">
            <a:spLocks noChangeArrowheads="1"/>
          </p:cNvSpPr>
          <p:nvPr/>
        </p:nvSpPr>
        <p:spPr bwMode="auto">
          <a:xfrm>
            <a:off x="0" y="260350"/>
            <a:ext cx="9144000" cy="523875"/>
          </a:xfrm>
          <a:prstGeom prst="rect">
            <a:avLst/>
          </a:prstGeom>
          <a:noFill/>
          <a:ln w="9525">
            <a:noFill/>
            <a:miter lim="800000"/>
            <a:headEnd/>
            <a:tailEnd/>
          </a:ln>
        </p:spPr>
        <p:txBody>
          <a:bodyPr wrap="square">
            <a:spAutoFit/>
          </a:bodyPr>
          <a:lstStyle/>
          <a:p>
            <a:pPr eaLnBrk="0" hangingPunct="0"/>
            <a:r>
              <a:rPr lang="en-US" sz="2800" dirty="0">
                <a:solidFill>
                  <a:srgbClr val="000066"/>
                </a:solidFill>
                <a:effectLst>
                  <a:outerShdw blurRad="38100" dist="38100" dir="2700000" algn="tl">
                    <a:srgbClr val="000000">
                      <a:alpha val="43137"/>
                    </a:srgbClr>
                  </a:outerShdw>
                </a:effectLst>
                <a:latin typeface="+mj-lt"/>
              </a:rPr>
              <a:t>Sample Balance Sheet</a:t>
            </a:r>
          </a:p>
        </p:txBody>
      </p:sp>
      <p:graphicFrame>
        <p:nvGraphicFramePr>
          <p:cNvPr id="1026" name="Object 183"/>
          <p:cNvGraphicFramePr>
            <a:graphicFrameLocks noChangeAspect="1"/>
          </p:cNvGraphicFramePr>
          <p:nvPr>
            <p:extLst>
              <p:ext uri="{D42A27DB-BD31-4B8C-83A1-F6EECF244321}">
                <p14:modId xmlns:p14="http://schemas.microsoft.com/office/powerpoint/2010/main" val="369309858"/>
              </p:ext>
            </p:extLst>
          </p:nvPr>
        </p:nvGraphicFramePr>
        <p:xfrm>
          <a:off x="282962" y="684728"/>
          <a:ext cx="6119812" cy="2903538"/>
        </p:xfrm>
        <a:graphic>
          <a:graphicData uri="http://schemas.openxmlformats.org/presentationml/2006/ole">
            <mc:AlternateContent xmlns:mc="http://schemas.openxmlformats.org/markup-compatibility/2006">
              <mc:Choice xmlns:v="urn:schemas-microsoft-com:vml" Requires="v">
                <p:oleObj spid="_x0000_s1026" name="Bitmap Image" r:id="rId4" imgW="4315427" imgH="2048161" progId="PBrush">
                  <p:embed/>
                </p:oleObj>
              </mc:Choice>
              <mc:Fallback>
                <p:oleObj name="Bitmap Image" r:id="rId4" imgW="4315427" imgH="2048161" progId="PBrush">
                  <p:embed/>
                  <p:pic>
                    <p:nvPicPr>
                      <p:cNvPr id="1026" name="Object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962" y="684728"/>
                        <a:ext cx="6119812" cy="290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184"/>
          <p:cNvGraphicFramePr>
            <a:graphicFrameLocks noChangeAspect="1"/>
          </p:cNvGraphicFramePr>
          <p:nvPr>
            <p:extLst>
              <p:ext uri="{D42A27DB-BD31-4B8C-83A1-F6EECF244321}">
                <p14:modId xmlns:p14="http://schemas.microsoft.com/office/powerpoint/2010/main" val="1343203965"/>
              </p:ext>
            </p:extLst>
          </p:nvPr>
        </p:nvGraphicFramePr>
        <p:xfrm>
          <a:off x="395415" y="3588266"/>
          <a:ext cx="5920861" cy="2750749"/>
        </p:xfrm>
        <a:graphic>
          <a:graphicData uri="http://schemas.openxmlformats.org/presentationml/2006/ole">
            <mc:AlternateContent xmlns:mc="http://schemas.openxmlformats.org/markup-compatibility/2006">
              <mc:Choice xmlns:v="urn:schemas-microsoft-com:vml" Requires="v">
                <p:oleObj spid="_x0000_s1027" name="Bitmap Image" r:id="rId6" imgW="4277322" imgH="2029108" progId="PBrush">
                  <p:embed/>
                </p:oleObj>
              </mc:Choice>
              <mc:Fallback>
                <p:oleObj name="Bitmap Image" r:id="rId6" imgW="4277322" imgH="2029108" progId="PBrush">
                  <p:embed/>
                  <p:pic>
                    <p:nvPicPr>
                      <p:cNvPr id="1027" name="Object 1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415" y="3588266"/>
                        <a:ext cx="5920861" cy="2750749"/>
                      </a:xfrm>
                      <a:prstGeom prst="rect">
                        <a:avLst/>
                      </a:prstGeom>
                      <a:noFill/>
                      <a:ln>
                        <a:noFill/>
                      </a:ln>
                      <a:effectLst/>
                    </p:spPr>
                  </p:pic>
                </p:oleObj>
              </mc:Fallback>
            </mc:AlternateContent>
          </a:graphicData>
        </a:graphic>
      </p:graphicFrame>
      <p:sp>
        <p:nvSpPr>
          <p:cNvPr id="1029" name="Text Box 185"/>
          <p:cNvSpPr txBox="1">
            <a:spLocks noChangeArrowheads="1"/>
          </p:cNvSpPr>
          <p:nvPr/>
        </p:nvSpPr>
        <p:spPr bwMode="auto">
          <a:xfrm>
            <a:off x="6572251" y="3286896"/>
            <a:ext cx="2571749" cy="369332"/>
          </a:xfrm>
          <a:prstGeom prst="rect">
            <a:avLst/>
          </a:prstGeom>
          <a:noFill/>
          <a:ln w="9525">
            <a:noFill/>
            <a:miter lim="800000"/>
            <a:headEnd/>
            <a:tailEnd/>
          </a:ln>
        </p:spPr>
        <p:txBody>
          <a:bodyPr wrap="square">
            <a:spAutoFit/>
          </a:bodyPr>
          <a:lstStyle/>
          <a:p>
            <a:r>
              <a:rPr lang="en-US" u="sng" dirty="0">
                <a:solidFill>
                  <a:srgbClr val="000066"/>
                </a:solidFill>
              </a:rPr>
              <a:t>What company </a:t>
            </a:r>
            <a:r>
              <a:rPr lang="en-US" i="1" u="sng" dirty="0">
                <a:solidFill>
                  <a:srgbClr val="000066"/>
                </a:solidFill>
                <a:effectLst>
                  <a:outerShdw blurRad="38100" dist="38100" dir="2700000" algn="tl">
                    <a:srgbClr val="000000">
                      <a:alpha val="43137"/>
                    </a:srgbClr>
                  </a:outerShdw>
                </a:effectLst>
              </a:rPr>
              <a:t>owns</a:t>
            </a:r>
          </a:p>
        </p:txBody>
      </p:sp>
      <p:sp>
        <p:nvSpPr>
          <p:cNvPr id="1030" name="Text Box 186"/>
          <p:cNvSpPr txBox="1">
            <a:spLocks noChangeArrowheads="1"/>
          </p:cNvSpPr>
          <p:nvPr/>
        </p:nvSpPr>
        <p:spPr bwMode="auto">
          <a:xfrm>
            <a:off x="6553200" y="5969683"/>
            <a:ext cx="2590800" cy="369332"/>
          </a:xfrm>
          <a:prstGeom prst="rect">
            <a:avLst/>
          </a:prstGeom>
          <a:noFill/>
          <a:ln w="9525">
            <a:noFill/>
            <a:miter lim="800000"/>
            <a:headEnd/>
            <a:tailEnd/>
          </a:ln>
        </p:spPr>
        <p:txBody>
          <a:bodyPr wrap="square">
            <a:spAutoFit/>
          </a:bodyPr>
          <a:lstStyle/>
          <a:p>
            <a:r>
              <a:rPr lang="en-US" u="sng" dirty="0">
                <a:solidFill>
                  <a:srgbClr val="000066"/>
                </a:solidFill>
              </a:rPr>
              <a:t>What company </a:t>
            </a:r>
            <a:r>
              <a:rPr lang="en-US" i="1" u="sng" dirty="0">
                <a:solidFill>
                  <a:srgbClr val="000066"/>
                </a:solidFill>
                <a:effectLst>
                  <a:outerShdw blurRad="38100" dist="38100" dir="2700000" algn="tl">
                    <a:srgbClr val="000000">
                      <a:alpha val="43137"/>
                    </a:srgbClr>
                  </a:outerShdw>
                </a:effectLst>
              </a:rPr>
              <a:t>owes</a:t>
            </a: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0" y="260350"/>
            <a:ext cx="9144000" cy="523875"/>
          </a:xfrm>
          <a:prstGeom prst="rect">
            <a:avLst/>
          </a:prstGeom>
          <a:noFill/>
          <a:ln w="9525">
            <a:noFill/>
            <a:miter lim="800000"/>
            <a:headEnd/>
            <a:tailEnd/>
          </a:ln>
        </p:spPr>
        <p:txBody>
          <a:bodyPr wrap="square">
            <a:spAutoFit/>
          </a:bodyPr>
          <a:lstStyle/>
          <a:p>
            <a:pPr eaLnBrk="0" hangingPunct="0"/>
            <a:r>
              <a:rPr lang="en-US" sz="2800" dirty="0">
                <a:solidFill>
                  <a:srgbClr val="000066"/>
                </a:solidFill>
                <a:effectLst>
                  <a:outerShdw blurRad="38100" dist="38100" dir="2700000" algn="tl">
                    <a:srgbClr val="000000">
                      <a:alpha val="43137"/>
                    </a:srgbClr>
                  </a:outerShdw>
                </a:effectLst>
                <a:latin typeface="+mj-lt"/>
              </a:rPr>
              <a:t>Sample Income Statement</a:t>
            </a:r>
          </a:p>
        </p:txBody>
      </p:sp>
      <p:graphicFrame>
        <p:nvGraphicFramePr>
          <p:cNvPr id="2050" name="Object 10"/>
          <p:cNvGraphicFramePr>
            <a:graphicFrameLocks noChangeAspect="1"/>
          </p:cNvGraphicFramePr>
          <p:nvPr>
            <p:extLst>
              <p:ext uri="{D42A27DB-BD31-4B8C-83A1-F6EECF244321}">
                <p14:modId xmlns:p14="http://schemas.microsoft.com/office/powerpoint/2010/main" val="85468505"/>
              </p:ext>
            </p:extLst>
          </p:nvPr>
        </p:nvGraphicFramePr>
        <p:xfrm>
          <a:off x="172995" y="812998"/>
          <a:ext cx="8587945" cy="5488947"/>
        </p:xfrm>
        <a:graphic>
          <a:graphicData uri="http://schemas.openxmlformats.org/presentationml/2006/ole">
            <mc:AlternateContent xmlns:mc="http://schemas.openxmlformats.org/markup-compatibility/2006">
              <mc:Choice xmlns:v="urn:schemas-microsoft-com:vml" Requires="v">
                <p:oleObj spid="_x0000_s2050" name="Bitmap Image" r:id="rId4" imgW="3933333" imgH="3029373" progId="PBrush">
                  <p:embed/>
                </p:oleObj>
              </mc:Choice>
              <mc:Fallback>
                <p:oleObj name="Bitmap Image" r:id="rId4" imgW="3933333" imgH="3029373" progId="PBrush">
                  <p:embed/>
                  <p:pic>
                    <p:nvPicPr>
                      <p:cNvPr id="205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995" y="812998"/>
                        <a:ext cx="8587945" cy="5488947"/>
                      </a:xfrm>
                      <a:prstGeom prst="rect">
                        <a:avLst/>
                      </a:prstGeom>
                      <a:noFill/>
                      <a:ln>
                        <a:noFill/>
                      </a:ln>
                      <a:effectLst/>
                    </p:spPr>
                  </p:pic>
                </p:oleObj>
              </mc:Fallback>
            </mc:AlternateContent>
          </a:graphicData>
        </a:graphic>
      </p:graphicFrame>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Related image"/>
          <p:cNvPicPr>
            <a:picLocks noChangeAspect="1" noChangeArrowheads="1"/>
          </p:cNvPicPr>
          <p:nvPr/>
        </p:nvPicPr>
        <p:blipFill>
          <a:blip r:embed="rId2" cstate="print">
            <a:grayscl/>
          </a:blip>
          <a:srcRect/>
          <a:stretch>
            <a:fillRect/>
          </a:stretch>
        </p:blipFill>
        <p:spPr bwMode="auto">
          <a:xfrm>
            <a:off x="143691" y="914701"/>
            <a:ext cx="8617250" cy="5333684"/>
          </a:xfrm>
          <a:prstGeom prst="rect">
            <a:avLst/>
          </a:prstGeom>
          <a:noFill/>
          <a:ln w="9525">
            <a:noFill/>
            <a:miter lim="800000"/>
            <a:headEnd/>
            <a:tailEnd/>
          </a:ln>
        </p:spPr>
      </p:pic>
      <p:sp>
        <p:nvSpPr>
          <p:cNvPr id="23555" name="Text Box 3"/>
          <p:cNvSpPr txBox="1">
            <a:spLocks noChangeArrowheads="1"/>
          </p:cNvSpPr>
          <p:nvPr/>
        </p:nvSpPr>
        <p:spPr bwMode="auto">
          <a:xfrm>
            <a:off x="0" y="298450"/>
            <a:ext cx="9144000" cy="523875"/>
          </a:xfrm>
          <a:prstGeom prst="rect">
            <a:avLst/>
          </a:prstGeom>
          <a:noFill/>
          <a:ln w="9525">
            <a:noFill/>
            <a:miter lim="800000"/>
            <a:headEnd/>
            <a:tailEnd/>
          </a:ln>
        </p:spPr>
        <p:txBody>
          <a:bodyPr wrap="square">
            <a:spAutoFit/>
          </a:bodyPr>
          <a:lstStyle/>
          <a:p>
            <a:pPr eaLnBrk="0" hangingPunct="0"/>
            <a:r>
              <a:rPr lang="en-US" sz="2800" dirty="0">
                <a:solidFill>
                  <a:srgbClr val="000066"/>
                </a:solidFill>
                <a:effectLst>
                  <a:outerShdw blurRad="38100" dist="38100" dir="2700000" algn="tl">
                    <a:srgbClr val="000000">
                      <a:alpha val="43137"/>
                    </a:srgbClr>
                  </a:outerShdw>
                </a:effectLst>
                <a:latin typeface="+mj-lt"/>
              </a:rPr>
              <a:t>Sample Cash Flow Statement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
          <p:cNvSpPr txBox="1">
            <a:spLocks noChangeArrowheads="1"/>
          </p:cNvSpPr>
          <p:nvPr/>
        </p:nvSpPr>
        <p:spPr bwMode="auto">
          <a:xfrm>
            <a:off x="509715" y="1765472"/>
            <a:ext cx="7864475" cy="4401205"/>
          </a:xfrm>
          <a:prstGeom prst="rect">
            <a:avLst/>
          </a:prstGeom>
          <a:noFill/>
          <a:ln w="9525">
            <a:noFill/>
            <a:miter lim="800000"/>
            <a:headEnd/>
            <a:tailEnd/>
          </a:ln>
        </p:spPr>
        <p:txBody>
          <a:bodyPr wrap="square">
            <a:spAutoFit/>
          </a:bodyPr>
          <a:lstStyle/>
          <a:p>
            <a:pPr algn="l"/>
            <a:r>
              <a:rPr lang="en-US" sz="3200" b="1" dirty="0">
                <a:latin typeface="Tahoma" pitchFamily="34" charset="0"/>
                <a:cs typeface="Times New Roman" pitchFamily="18" charset="0"/>
              </a:rPr>
              <a:t>Financial ratios</a:t>
            </a:r>
            <a:r>
              <a:rPr lang="en-US" sz="3200" dirty="0">
                <a:latin typeface="Tahoma" pitchFamily="34" charset="0"/>
                <a:cs typeface="Times New Roman" pitchFamily="18" charset="0"/>
              </a:rPr>
              <a:t> are ratios of two financial numbers taken from the balance sheet and/or the income statement. </a:t>
            </a:r>
          </a:p>
          <a:p>
            <a:pPr algn="l">
              <a:buFont typeface="Arial" charset="0"/>
              <a:buChar char="•"/>
            </a:pPr>
            <a:r>
              <a:rPr lang="en-US" sz="3200" dirty="0">
                <a:latin typeface="Tahoma" pitchFamily="34" charset="0"/>
                <a:cs typeface="Times New Roman" pitchFamily="18" charset="0"/>
              </a:rPr>
              <a:t> compared with average values for the industry the firm is in to evaluate relative financial health, and </a:t>
            </a:r>
          </a:p>
          <a:p>
            <a:pPr algn="l">
              <a:buFont typeface="Arial" charset="0"/>
              <a:buChar char="•"/>
            </a:pPr>
            <a:r>
              <a:rPr lang="en-US" sz="3200" dirty="0">
                <a:latin typeface="Tahoma" pitchFamily="34" charset="0"/>
                <a:cs typeface="Times New Roman" pitchFamily="18" charset="0"/>
              </a:rPr>
              <a:t> compared with earlier values from the same firm to evaluate trends. </a:t>
            </a:r>
          </a:p>
          <a:p>
            <a:endParaRPr lang="en-US" sz="2400" dirty="0"/>
          </a:p>
        </p:txBody>
      </p:sp>
      <p:sp>
        <p:nvSpPr>
          <p:cNvPr id="24579" name="Text Box 8"/>
          <p:cNvSpPr txBox="1">
            <a:spLocks noChangeArrowheads="1"/>
          </p:cNvSpPr>
          <p:nvPr/>
        </p:nvSpPr>
        <p:spPr bwMode="auto">
          <a:xfrm>
            <a:off x="1009650" y="765175"/>
            <a:ext cx="7715250" cy="708025"/>
          </a:xfrm>
          <a:prstGeom prst="rect">
            <a:avLst/>
          </a:prstGeom>
          <a:noFill/>
          <a:ln w="9525">
            <a:noFill/>
            <a:miter lim="800000"/>
            <a:headEnd/>
            <a:tailEnd/>
          </a:ln>
        </p:spPr>
        <p:txBody>
          <a:bodyPr wrap="square">
            <a:spAutoFit/>
          </a:bodyPr>
          <a:lstStyle/>
          <a:p>
            <a:pPr algn="l" eaLnBrk="0" hangingPunct="0"/>
            <a:r>
              <a:rPr lang="en-US" sz="4000" dirty="0">
                <a:solidFill>
                  <a:schemeClr val="accent5"/>
                </a:solidFill>
                <a:latin typeface="+mj-lt"/>
              </a:rPr>
              <a:t>Ratio Analysis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cstate="print"/>
          <a:srcRect l="13554" t="29156" r="29723" b="16704"/>
          <a:stretch>
            <a:fillRect/>
          </a:stretch>
        </p:blipFill>
        <p:spPr bwMode="auto">
          <a:xfrm>
            <a:off x="111211" y="981075"/>
            <a:ext cx="8798012" cy="532087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8"/>
          <p:cNvSpPr txBox="1">
            <a:spLocks noChangeArrowheads="1"/>
          </p:cNvSpPr>
          <p:nvPr/>
        </p:nvSpPr>
        <p:spPr bwMode="auto">
          <a:xfrm>
            <a:off x="0" y="0"/>
            <a:ext cx="9144000" cy="461665"/>
          </a:xfrm>
          <a:prstGeom prst="rect">
            <a:avLst/>
          </a:prstGeom>
          <a:noFill/>
          <a:ln w="9525">
            <a:noFill/>
            <a:miter lim="800000"/>
            <a:headEnd/>
            <a:tailEnd/>
          </a:ln>
        </p:spPr>
        <p:txBody>
          <a:bodyPr wrap="square">
            <a:spAutoFit/>
          </a:bodyPr>
          <a:lstStyle/>
          <a:p>
            <a:pPr eaLnBrk="0" hangingPunct="0"/>
            <a:r>
              <a:rPr lang="en-US" sz="2400" dirty="0">
                <a:solidFill>
                  <a:schemeClr val="accent5"/>
                </a:solidFill>
                <a:latin typeface="+mj-lt"/>
              </a:rPr>
              <a:t>LIQUIDITY RATIOS: CURRENT RATIO</a:t>
            </a:r>
          </a:p>
        </p:txBody>
      </p:sp>
      <p:pic>
        <p:nvPicPr>
          <p:cNvPr id="26627" name="Picture 14"/>
          <p:cNvPicPr>
            <a:picLocks noChangeAspect="1" noChangeArrowheads="1"/>
          </p:cNvPicPr>
          <p:nvPr/>
        </p:nvPicPr>
        <p:blipFill>
          <a:blip r:embed="rId3" cstate="print"/>
          <a:srcRect/>
          <a:stretch>
            <a:fillRect/>
          </a:stretch>
        </p:blipFill>
        <p:spPr bwMode="auto">
          <a:xfrm>
            <a:off x="0" y="780578"/>
            <a:ext cx="6119813" cy="2903537"/>
          </a:xfrm>
          <a:prstGeom prst="rect">
            <a:avLst/>
          </a:prstGeom>
          <a:noFill/>
          <a:ln w="9525">
            <a:noFill/>
            <a:miter lim="800000"/>
            <a:headEnd/>
            <a:tailEnd/>
          </a:ln>
        </p:spPr>
      </p:pic>
      <p:pic>
        <p:nvPicPr>
          <p:cNvPr id="26628" name="Picture 15"/>
          <p:cNvPicPr>
            <a:picLocks noChangeAspect="1" noChangeArrowheads="1"/>
          </p:cNvPicPr>
          <p:nvPr/>
        </p:nvPicPr>
        <p:blipFill>
          <a:blip r:embed="rId4" cstate="print"/>
          <a:srcRect/>
          <a:stretch>
            <a:fillRect/>
          </a:stretch>
        </p:blipFill>
        <p:spPr bwMode="auto">
          <a:xfrm>
            <a:off x="0" y="3780953"/>
            <a:ext cx="6119813" cy="2903537"/>
          </a:xfrm>
          <a:prstGeom prst="rect">
            <a:avLst/>
          </a:prstGeom>
          <a:noFill/>
          <a:ln w="9525">
            <a:noFill/>
            <a:miter lim="800000"/>
            <a:headEnd/>
            <a:tailEnd/>
          </a:ln>
        </p:spPr>
      </p:pic>
      <p:grpSp>
        <p:nvGrpSpPr>
          <p:cNvPr id="2" name="Group 29"/>
          <p:cNvGrpSpPr>
            <a:grpSpLocks/>
          </p:cNvGrpSpPr>
          <p:nvPr/>
        </p:nvGrpSpPr>
        <p:grpSpPr bwMode="auto">
          <a:xfrm>
            <a:off x="6153152" y="852015"/>
            <a:ext cx="2738438" cy="4960938"/>
            <a:chOff x="3944" y="436"/>
            <a:chExt cx="1725" cy="3125"/>
          </a:xfrm>
        </p:grpSpPr>
        <p:sp>
          <p:nvSpPr>
            <p:cNvPr id="26636" name="Text Box 16"/>
            <p:cNvSpPr txBox="1">
              <a:spLocks noChangeArrowheads="1"/>
            </p:cNvSpPr>
            <p:nvPr/>
          </p:nvSpPr>
          <p:spPr bwMode="auto">
            <a:xfrm>
              <a:off x="3944" y="436"/>
              <a:ext cx="1524" cy="233"/>
            </a:xfrm>
            <a:prstGeom prst="rect">
              <a:avLst/>
            </a:prstGeom>
            <a:noFill/>
            <a:ln w="9525">
              <a:noFill/>
              <a:miter lim="800000"/>
              <a:headEnd/>
              <a:tailEnd/>
            </a:ln>
          </p:spPr>
          <p:txBody>
            <a:bodyPr wrap="square">
              <a:spAutoFit/>
            </a:bodyPr>
            <a:lstStyle/>
            <a:p>
              <a:pPr algn="ctr"/>
              <a:r>
                <a:rPr lang="en-US" dirty="0">
                  <a:solidFill>
                    <a:schemeClr val="accent5"/>
                  </a:solidFill>
                </a:rPr>
                <a:t>Current Ratio =</a:t>
              </a:r>
              <a:endParaRPr lang="en-US" dirty="0"/>
            </a:p>
          </p:txBody>
        </p:sp>
        <p:sp>
          <p:nvSpPr>
            <p:cNvPr id="26637" name="Text Box 17"/>
            <p:cNvSpPr txBox="1">
              <a:spLocks noChangeArrowheads="1"/>
            </p:cNvSpPr>
            <p:nvPr/>
          </p:nvSpPr>
          <p:spPr bwMode="auto">
            <a:xfrm>
              <a:off x="4386" y="749"/>
              <a:ext cx="1228" cy="404"/>
            </a:xfrm>
            <a:prstGeom prst="rect">
              <a:avLst/>
            </a:prstGeom>
            <a:noFill/>
            <a:ln w="9525">
              <a:noFill/>
              <a:miter lim="800000"/>
              <a:headEnd/>
              <a:tailEnd/>
            </a:ln>
          </p:spPr>
          <p:txBody>
            <a:bodyPr wrap="none">
              <a:spAutoFit/>
            </a:bodyPr>
            <a:lstStyle/>
            <a:p>
              <a:pPr algn="l"/>
              <a:r>
                <a:rPr lang="en-US" dirty="0"/>
                <a:t>Current Assets</a:t>
              </a:r>
            </a:p>
            <a:p>
              <a:pPr algn="ctr"/>
              <a:r>
                <a:rPr lang="en-US" dirty="0"/>
                <a:t>Current Liabilities</a:t>
              </a:r>
            </a:p>
          </p:txBody>
        </p:sp>
        <p:sp>
          <p:nvSpPr>
            <p:cNvPr id="26638" name="Line 18"/>
            <p:cNvSpPr>
              <a:spLocks noChangeShapeType="1"/>
            </p:cNvSpPr>
            <p:nvPr/>
          </p:nvSpPr>
          <p:spPr bwMode="auto">
            <a:xfrm>
              <a:off x="4399" y="927"/>
              <a:ext cx="1270" cy="0"/>
            </a:xfrm>
            <a:prstGeom prst="line">
              <a:avLst/>
            </a:prstGeom>
            <a:noFill/>
            <a:ln w="9525">
              <a:solidFill>
                <a:schemeClr val="tx1"/>
              </a:solidFill>
              <a:round/>
              <a:headEnd/>
              <a:tailEnd/>
            </a:ln>
          </p:spPr>
          <p:txBody>
            <a:bodyPr/>
            <a:lstStyle/>
            <a:p>
              <a:endParaRPr lang="en-US"/>
            </a:p>
          </p:txBody>
        </p:sp>
        <p:sp>
          <p:nvSpPr>
            <p:cNvPr id="26639" name="Text Box 19"/>
            <p:cNvSpPr txBox="1">
              <a:spLocks noChangeArrowheads="1"/>
            </p:cNvSpPr>
            <p:nvPr/>
          </p:nvSpPr>
          <p:spPr bwMode="auto">
            <a:xfrm>
              <a:off x="4183" y="1356"/>
              <a:ext cx="676" cy="404"/>
            </a:xfrm>
            <a:prstGeom prst="rect">
              <a:avLst/>
            </a:prstGeom>
            <a:noFill/>
            <a:ln w="9525">
              <a:noFill/>
              <a:miter lim="800000"/>
              <a:headEnd/>
              <a:tailEnd/>
            </a:ln>
          </p:spPr>
          <p:txBody>
            <a:bodyPr wrap="none">
              <a:spAutoFit/>
            </a:bodyPr>
            <a:lstStyle/>
            <a:p>
              <a:r>
                <a:rPr lang="en-US"/>
                <a:t>1400000</a:t>
              </a:r>
            </a:p>
            <a:p>
              <a:r>
                <a:rPr lang="en-US"/>
                <a:t>450000</a:t>
              </a:r>
            </a:p>
          </p:txBody>
        </p:sp>
        <p:sp>
          <p:nvSpPr>
            <p:cNvPr id="26640" name="Text Box 20"/>
            <p:cNvSpPr txBox="1">
              <a:spLocks noChangeArrowheads="1"/>
            </p:cNvSpPr>
            <p:nvPr/>
          </p:nvSpPr>
          <p:spPr bwMode="auto">
            <a:xfrm>
              <a:off x="4999" y="1447"/>
              <a:ext cx="513" cy="233"/>
            </a:xfrm>
            <a:prstGeom prst="rect">
              <a:avLst/>
            </a:prstGeom>
            <a:noFill/>
            <a:ln w="9525">
              <a:noFill/>
              <a:miter lim="800000"/>
              <a:headEnd/>
              <a:tailEnd/>
            </a:ln>
          </p:spPr>
          <p:txBody>
            <a:bodyPr wrap="none">
              <a:spAutoFit/>
            </a:bodyPr>
            <a:lstStyle/>
            <a:p>
              <a:r>
                <a:rPr lang="en-US" dirty="0"/>
                <a:t>= 3.11</a:t>
              </a:r>
            </a:p>
          </p:txBody>
        </p:sp>
        <p:sp>
          <p:nvSpPr>
            <p:cNvPr id="26641" name="Line 21"/>
            <p:cNvSpPr>
              <a:spLocks noChangeShapeType="1"/>
            </p:cNvSpPr>
            <p:nvPr/>
          </p:nvSpPr>
          <p:spPr bwMode="auto">
            <a:xfrm>
              <a:off x="4127" y="1559"/>
              <a:ext cx="772" cy="0"/>
            </a:xfrm>
            <a:prstGeom prst="line">
              <a:avLst/>
            </a:prstGeom>
            <a:noFill/>
            <a:ln w="9525">
              <a:solidFill>
                <a:schemeClr val="tx1"/>
              </a:solidFill>
              <a:round/>
              <a:headEnd/>
              <a:tailEnd/>
            </a:ln>
          </p:spPr>
          <p:txBody>
            <a:bodyPr/>
            <a:lstStyle/>
            <a:p>
              <a:endParaRPr lang="en-US"/>
            </a:p>
          </p:txBody>
        </p:sp>
        <p:sp>
          <p:nvSpPr>
            <p:cNvPr id="26642" name="Text Box 22"/>
            <p:cNvSpPr txBox="1">
              <a:spLocks noChangeArrowheads="1"/>
            </p:cNvSpPr>
            <p:nvPr/>
          </p:nvSpPr>
          <p:spPr bwMode="auto">
            <a:xfrm>
              <a:off x="4001" y="1946"/>
              <a:ext cx="1644" cy="1615"/>
            </a:xfrm>
            <a:prstGeom prst="rect">
              <a:avLst/>
            </a:prstGeom>
            <a:noFill/>
            <a:ln w="9525">
              <a:noFill/>
              <a:miter lim="800000"/>
              <a:headEnd/>
              <a:tailEnd/>
            </a:ln>
          </p:spPr>
          <p:txBody>
            <a:bodyPr wrap="none">
              <a:spAutoFit/>
            </a:bodyPr>
            <a:lstStyle/>
            <a:p>
              <a:r>
                <a:rPr lang="en-US" dirty="0"/>
                <a:t>Measure the ability</a:t>
              </a:r>
            </a:p>
            <a:p>
              <a:r>
                <a:rPr lang="en-US" dirty="0"/>
                <a:t>to meet short-term</a:t>
              </a:r>
            </a:p>
            <a:p>
              <a:r>
                <a:rPr lang="en-US" dirty="0"/>
                <a:t>obligations.</a:t>
              </a:r>
            </a:p>
            <a:p>
              <a:endParaRPr lang="en-US" dirty="0"/>
            </a:p>
            <a:p>
              <a:r>
                <a:rPr lang="en-US" dirty="0"/>
                <a:t>As minimum 2.0 is used</a:t>
              </a:r>
            </a:p>
            <a:p>
              <a:r>
                <a:rPr lang="en-US" dirty="0"/>
                <a:t>but it varies. A current </a:t>
              </a:r>
            </a:p>
            <a:p>
              <a:r>
                <a:rPr lang="en-US" dirty="0"/>
                <a:t>ratio of 10 shows </a:t>
              </a:r>
            </a:p>
            <a:p>
              <a:r>
                <a:rPr lang="en-US" dirty="0"/>
                <a:t>assets are not using</a:t>
              </a:r>
            </a:p>
            <a:p>
              <a:r>
                <a:rPr lang="en-US" dirty="0"/>
                <a:t>efficiently.</a:t>
              </a:r>
            </a:p>
          </p:txBody>
        </p:sp>
      </p:grpSp>
      <p:grpSp>
        <p:nvGrpSpPr>
          <p:cNvPr id="3" name="Group 27"/>
          <p:cNvGrpSpPr>
            <a:grpSpLocks/>
          </p:cNvGrpSpPr>
          <p:nvPr/>
        </p:nvGrpSpPr>
        <p:grpSpPr bwMode="auto">
          <a:xfrm>
            <a:off x="217488" y="1717203"/>
            <a:ext cx="6262687" cy="1404937"/>
            <a:chOff x="205" y="981"/>
            <a:chExt cx="3945" cy="885"/>
          </a:xfrm>
        </p:grpSpPr>
        <p:sp>
          <p:nvSpPr>
            <p:cNvPr id="26634" name="Oval 23"/>
            <p:cNvSpPr>
              <a:spLocks noChangeArrowheads="1"/>
            </p:cNvSpPr>
            <p:nvPr/>
          </p:nvSpPr>
          <p:spPr bwMode="auto">
            <a:xfrm>
              <a:off x="205" y="1594"/>
              <a:ext cx="3810" cy="272"/>
            </a:xfrm>
            <a:prstGeom prst="ellipse">
              <a:avLst/>
            </a:prstGeom>
            <a:noFill/>
            <a:ln w="57150">
              <a:solidFill>
                <a:srgbClr val="FF3300"/>
              </a:solidFill>
              <a:round/>
              <a:headEnd/>
              <a:tailEnd/>
            </a:ln>
          </p:spPr>
          <p:txBody>
            <a:bodyPr wrap="none" anchor="ctr"/>
            <a:lstStyle/>
            <a:p>
              <a:endParaRPr lang="en-US"/>
            </a:p>
          </p:txBody>
        </p:sp>
        <p:sp>
          <p:nvSpPr>
            <p:cNvPr id="26635" name="Line 25"/>
            <p:cNvSpPr>
              <a:spLocks noChangeShapeType="1"/>
            </p:cNvSpPr>
            <p:nvPr/>
          </p:nvSpPr>
          <p:spPr bwMode="auto">
            <a:xfrm flipV="1">
              <a:off x="2336" y="981"/>
              <a:ext cx="1814" cy="589"/>
            </a:xfrm>
            <a:prstGeom prst="line">
              <a:avLst/>
            </a:prstGeom>
            <a:noFill/>
            <a:ln w="57150">
              <a:solidFill>
                <a:srgbClr val="FF3300"/>
              </a:solidFill>
              <a:round/>
              <a:headEnd/>
              <a:tailEnd type="triangle" w="med" len="med"/>
            </a:ln>
          </p:spPr>
          <p:txBody>
            <a:bodyPr/>
            <a:lstStyle/>
            <a:p>
              <a:endParaRPr lang="en-US"/>
            </a:p>
          </p:txBody>
        </p:sp>
      </p:grpSp>
      <p:grpSp>
        <p:nvGrpSpPr>
          <p:cNvPr id="4" name="Group 28"/>
          <p:cNvGrpSpPr>
            <a:grpSpLocks/>
          </p:cNvGrpSpPr>
          <p:nvPr/>
        </p:nvGrpSpPr>
        <p:grpSpPr bwMode="auto">
          <a:xfrm>
            <a:off x="287338" y="1933103"/>
            <a:ext cx="6481762" cy="3508375"/>
            <a:chOff x="249" y="1117"/>
            <a:chExt cx="4083" cy="2210"/>
          </a:xfrm>
        </p:grpSpPr>
        <p:sp>
          <p:nvSpPr>
            <p:cNvPr id="26632" name="Oval 24"/>
            <p:cNvSpPr>
              <a:spLocks noChangeArrowheads="1"/>
            </p:cNvSpPr>
            <p:nvPr/>
          </p:nvSpPr>
          <p:spPr bwMode="auto">
            <a:xfrm>
              <a:off x="249" y="3055"/>
              <a:ext cx="3810" cy="272"/>
            </a:xfrm>
            <a:prstGeom prst="ellipse">
              <a:avLst/>
            </a:prstGeom>
            <a:noFill/>
            <a:ln w="57150">
              <a:solidFill>
                <a:srgbClr val="FF3300"/>
              </a:solidFill>
              <a:round/>
              <a:headEnd/>
              <a:tailEnd/>
            </a:ln>
          </p:spPr>
          <p:txBody>
            <a:bodyPr wrap="none" anchor="ctr"/>
            <a:lstStyle/>
            <a:p>
              <a:endParaRPr lang="en-US"/>
            </a:p>
          </p:txBody>
        </p:sp>
        <p:sp>
          <p:nvSpPr>
            <p:cNvPr id="26633" name="Line 26"/>
            <p:cNvSpPr>
              <a:spLocks noChangeShapeType="1"/>
            </p:cNvSpPr>
            <p:nvPr/>
          </p:nvSpPr>
          <p:spPr bwMode="auto">
            <a:xfrm flipV="1">
              <a:off x="2245" y="1117"/>
              <a:ext cx="2087" cy="1904"/>
            </a:xfrm>
            <a:prstGeom prst="line">
              <a:avLst/>
            </a:prstGeom>
            <a:noFill/>
            <a:ln w="57150">
              <a:solidFill>
                <a:srgbClr val="FF3300"/>
              </a:solidFill>
              <a:round/>
              <a:headEnd/>
              <a:tailEnd type="triangle" w="med" len="med"/>
            </a:ln>
          </p:spPr>
          <p:txBody>
            <a:bodyPr/>
            <a:lstStyle/>
            <a:p>
              <a:endParaRPr lang="en-US"/>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1600200" y="352425"/>
            <a:ext cx="7543800" cy="941388"/>
          </a:xfrm>
        </p:spPr>
        <p:txBody>
          <a:bodyPr/>
          <a:lstStyle/>
          <a:p>
            <a:pPr eaLnBrk="1" hangingPunct="1"/>
            <a:r>
              <a:rPr lang="en-US" dirty="0"/>
              <a:t>Chapter Overview</a:t>
            </a:r>
          </a:p>
        </p:txBody>
      </p:sp>
      <p:sp>
        <p:nvSpPr>
          <p:cNvPr id="3" name="Content Placeholder 2"/>
          <p:cNvSpPr>
            <a:spLocks noGrp="1"/>
          </p:cNvSpPr>
          <p:nvPr>
            <p:ph idx="4294967295"/>
          </p:nvPr>
        </p:nvSpPr>
        <p:spPr>
          <a:xfrm>
            <a:off x="432486" y="1293813"/>
            <a:ext cx="7772400" cy="5029200"/>
          </a:xfrm>
        </p:spPr>
        <p:txBody>
          <a:bodyPr>
            <a:normAutofit/>
          </a:bodyPr>
          <a:lstStyle/>
          <a:p>
            <a:pPr eaLnBrk="1" hangingPunct="1">
              <a:defRPr/>
            </a:pPr>
            <a:r>
              <a:rPr lang="en-US" sz="3600" dirty="0">
                <a:latin typeface="+mj-lt"/>
              </a:rPr>
              <a:t>Steps in the Control Process</a:t>
            </a:r>
          </a:p>
          <a:p>
            <a:pPr eaLnBrk="1" hangingPunct="1">
              <a:defRPr/>
            </a:pPr>
            <a:r>
              <a:rPr lang="en-US" sz="3600" dirty="0">
                <a:latin typeface="+mj-lt"/>
              </a:rPr>
              <a:t>Three Types of Control</a:t>
            </a:r>
          </a:p>
          <a:p>
            <a:pPr eaLnBrk="1" hangingPunct="1">
              <a:defRPr/>
            </a:pPr>
            <a:r>
              <a:rPr lang="en-US" sz="3600" dirty="0">
                <a:latin typeface="+mj-lt"/>
              </a:rPr>
              <a:t>Characteristics of Effective Control Systems</a:t>
            </a:r>
          </a:p>
          <a:p>
            <a:pPr>
              <a:defRPr/>
            </a:pPr>
            <a:r>
              <a:rPr lang="en-US" sz="3600" dirty="0">
                <a:latin typeface="+mj-lt"/>
              </a:rPr>
              <a:t>Financial Controls</a:t>
            </a:r>
          </a:p>
          <a:p>
            <a:pPr marL="327025" lvl="1" indent="0">
              <a:buFont typeface="Wingdings" pitchFamily="2" charset="2"/>
              <a:buNone/>
              <a:defRPr/>
            </a:pPr>
            <a:r>
              <a:rPr lang="en-US" sz="2400" dirty="0">
                <a:latin typeface="+mj-lt"/>
              </a:rPr>
              <a:t>a. Financial Ratios used in Ratio Analysis</a:t>
            </a:r>
          </a:p>
          <a:p>
            <a:pPr marL="327025" lvl="1" indent="0">
              <a:buFont typeface="Wingdings" pitchFamily="2" charset="2"/>
              <a:buNone/>
              <a:defRPr/>
            </a:pPr>
            <a:r>
              <a:rPr lang="en-US" sz="2400" dirty="0">
                <a:latin typeface="+mj-lt"/>
              </a:rPr>
              <a:t>b. Financial and Operating Budgets</a:t>
            </a:r>
          </a:p>
          <a:p>
            <a:pPr marL="327025" lvl="1" indent="0">
              <a:buFont typeface="Wingdings" pitchFamily="2" charset="2"/>
              <a:buNone/>
              <a:defRPr/>
            </a:pPr>
            <a:r>
              <a:rPr lang="en-US" sz="2400" dirty="0">
                <a:latin typeface="+mj-lt"/>
              </a:rPr>
              <a:t>c. Nature of Budgeting Process</a:t>
            </a:r>
            <a:endParaRPr lang="en-US" sz="3200" dirty="0">
              <a:latin typeface="+mj-lt"/>
            </a:endParaRPr>
          </a:p>
          <a:p>
            <a:pPr>
              <a:defRPr/>
            </a:pPr>
            <a:r>
              <a:rPr lang="en-US" sz="3600" dirty="0">
                <a:latin typeface="+mj-lt"/>
              </a:rPr>
              <a:t>Non-Financial Controls</a:t>
            </a:r>
            <a:endParaRPr lang="en-US" sz="4000" i="1" dirty="0">
              <a:latin typeface="Times New Roman" pitchFamily="18"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0" y="209550"/>
            <a:ext cx="9144000" cy="461665"/>
          </a:xfrm>
          <a:prstGeom prst="rect">
            <a:avLst/>
          </a:prstGeom>
          <a:noFill/>
          <a:ln w="9525">
            <a:noFill/>
            <a:miter lim="800000"/>
            <a:headEnd/>
            <a:tailEnd/>
          </a:ln>
        </p:spPr>
        <p:txBody>
          <a:bodyPr wrap="square">
            <a:spAutoFit/>
          </a:bodyPr>
          <a:lstStyle/>
          <a:p>
            <a:pPr eaLnBrk="0" hangingPunct="0"/>
            <a:r>
              <a:rPr lang="en-US" sz="2400" dirty="0">
                <a:solidFill>
                  <a:schemeClr val="accent5"/>
                </a:solidFill>
                <a:latin typeface="+mj-lt"/>
              </a:rPr>
              <a:t>LIQUIDITY RATIOS:  ACID TEST RATIO</a:t>
            </a:r>
          </a:p>
        </p:txBody>
      </p:sp>
      <p:pic>
        <p:nvPicPr>
          <p:cNvPr id="27651" name="Picture 5"/>
          <p:cNvPicPr>
            <a:picLocks noChangeAspect="1" noChangeArrowheads="1"/>
          </p:cNvPicPr>
          <p:nvPr/>
        </p:nvPicPr>
        <p:blipFill>
          <a:blip r:embed="rId3" cstate="print"/>
          <a:srcRect/>
          <a:stretch>
            <a:fillRect/>
          </a:stretch>
        </p:blipFill>
        <p:spPr bwMode="auto">
          <a:xfrm>
            <a:off x="107950" y="925513"/>
            <a:ext cx="6119813" cy="2903537"/>
          </a:xfrm>
          <a:prstGeom prst="rect">
            <a:avLst/>
          </a:prstGeom>
          <a:noFill/>
          <a:ln w="9525">
            <a:noFill/>
            <a:miter lim="800000"/>
            <a:headEnd/>
            <a:tailEnd/>
          </a:ln>
        </p:spPr>
      </p:pic>
      <p:pic>
        <p:nvPicPr>
          <p:cNvPr id="27652" name="Picture 6"/>
          <p:cNvPicPr>
            <a:picLocks noChangeAspect="1" noChangeArrowheads="1"/>
          </p:cNvPicPr>
          <p:nvPr/>
        </p:nvPicPr>
        <p:blipFill>
          <a:blip r:embed="rId4" cstate="print"/>
          <a:srcRect/>
          <a:stretch>
            <a:fillRect/>
          </a:stretch>
        </p:blipFill>
        <p:spPr bwMode="auto">
          <a:xfrm>
            <a:off x="107950" y="3925888"/>
            <a:ext cx="6119813" cy="2903537"/>
          </a:xfrm>
          <a:prstGeom prst="rect">
            <a:avLst/>
          </a:prstGeom>
          <a:noFill/>
          <a:ln w="9525">
            <a:noFill/>
            <a:miter lim="800000"/>
            <a:headEnd/>
            <a:tailEnd/>
          </a:ln>
        </p:spPr>
      </p:pic>
      <p:sp>
        <p:nvSpPr>
          <p:cNvPr id="27653" name="Text Box 8"/>
          <p:cNvSpPr txBox="1">
            <a:spLocks noChangeArrowheads="1"/>
          </p:cNvSpPr>
          <p:nvPr/>
        </p:nvSpPr>
        <p:spPr bwMode="auto">
          <a:xfrm>
            <a:off x="6267450" y="1035050"/>
            <a:ext cx="1982339" cy="369332"/>
          </a:xfrm>
          <a:prstGeom prst="rect">
            <a:avLst/>
          </a:prstGeom>
          <a:noFill/>
          <a:ln w="9525">
            <a:noFill/>
            <a:miter lim="800000"/>
            <a:headEnd/>
            <a:tailEnd/>
          </a:ln>
        </p:spPr>
        <p:txBody>
          <a:bodyPr wrap="none">
            <a:spAutoFit/>
          </a:bodyPr>
          <a:lstStyle/>
          <a:p>
            <a:pPr algn="ctr"/>
            <a:r>
              <a:rPr lang="en-US" dirty="0">
                <a:solidFill>
                  <a:schemeClr val="accent5"/>
                </a:solidFill>
              </a:rPr>
              <a:t>Acid Test Ratio =</a:t>
            </a:r>
            <a:endParaRPr lang="en-US" dirty="0"/>
          </a:p>
        </p:txBody>
      </p:sp>
      <p:sp>
        <p:nvSpPr>
          <p:cNvPr id="27654" name="Text Box 9"/>
          <p:cNvSpPr txBox="1">
            <a:spLocks noChangeArrowheads="1"/>
          </p:cNvSpPr>
          <p:nvPr/>
        </p:nvSpPr>
        <p:spPr bwMode="auto">
          <a:xfrm>
            <a:off x="6396038" y="1665288"/>
            <a:ext cx="2711450" cy="641350"/>
          </a:xfrm>
          <a:prstGeom prst="rect">
            <a:avLst/>
          </a:prstGeom>
          <a:noFill/>
          <a:ln w="9525">
            <a:noFill/>
            <a:miter lim="800000"/>
            <a:headEnd/>
            <a:tailEnd/>
          </a:ln>
        </p:spPr>
        <p:txBody>
          <a:bodyPr wrap="none">
            <a:spAutoFit/>
          </a:bodyPr>
          <a:lstStyle/>
          <a:p>
            <a:pPr algn="ctr"/>
            <a:r>
              <a:rPr lang="en-US"/>
              <a:t>Current Assets-Inventory</a:t>
            </a:r>
          </a:p>
          <a:p>
            <a:pPr algn="ctr"/>
            <a:r>
              <a:rPr lang="en-US"/>
              <a:t>Current Liabilities</a:t>
            </a:r>
          </a:p>
        </p:txBody>
      </p:sp>
      <p:sp>
        <p:nvSpPr>
          <p:cNvPr id="27655" name="Text Box 11"/>
          <p:cNvSpPr txBox="1">
            <a:spLocks noChangeArrowheads="1"/>
          </p:cNvSpPr>
          <p:nvPr/>
        </p:nvSpPr>
        <p:spPr bwMode="auto">
          <a:xfrm>
            <a:off x="6443663" y="2457450"/>
            <a:ext cx="1911350" cy="641350"/>
          </a:xfrm>
          <a:prstGeom prst="rect">
            <a:avLst/>
          </a:prstGeom>
          <a:noFill/>
          <a:ln w="9525">
            <a:noFill/>
            <a:miter lim="800000"/>
            <a:headEnd/>
            <a:tailEnd/>
          </a:ln>
        </p:spPr>
        <p:txBody>
          <a:bodyPr wrap="none">
            <a:spAutoFit/>
          </a:bodyPr>
          <a:lstStyle/>
          <a:p>
            <a:r>
              <a:rPr lang="en-US"/>
              <a:t>1400000-700000</a:t>
            </a:r>
          </a:p>
          <a:p>
            <a:r>
              <a:rPr lang="en-US"/>
              <a:t>      450000</a:t>
            </a:r>
          </a:p>
        </p:txBody>
      </p:sp>
      <p:sp>
        <p:nvSpPr>
          <p:cNvPr id="27656" name="Text Box 12"/>
          <p:cNvSpPr txBox="1">
            <a:spLocks noChangeArrowheads="1"/>
          </p:cNvSpPr>
          <p:nvPr/>
        </p:nvSpPr>
        <p:spPr bwMode="auto">
          <a:xfrm>
            <a:off x="8226425" y="2601913"/>
            <a:ext cx="831850" cy="369887"/>
          </a:xfrm>
          <a:prstGeom prst="rect">
            <a:avLst/>
          </a:prstGeom>
          <a:noFill/>
          <a:ln w="9525">
            <a:noFill/>
            <a:miter lim="800000"/>
            <a:headEnd/>
            <a:tailEnd/>
          </a:ln>
        </p:spPr>
        <p:txBody>
          <a:bodyPr wrap="none">
            <a:spAutoFit/>
          </a:bodyPr>
          <a:lstStyle/>
          <a:p>
            <a:r>
              <a:rPr lang="en-US"/>
              <a:t>= 1.56</a:t>
            </a:r>
          </a:p>
        </p:txBody>
      </p:sp>
      <p:sp>
        <p:nvSpPr>
          <p:cNvPr id="27657" name="Text Box 14"/>
          <p:cNvSpPr txBox="1">
            <a:spLocks noChangeArrowheads="1"/>
          </p:cNvSpPr>
          <p:nvPr/>
        </p:nvSpPr>
        <p:spPr bwMode="auto">
          <a:xfrm>
            <a:off x="6642100" y="3394075"/>
            <a:ext cx="2457450" cy="2838450"/>
          </a:xfrm>
          <a:prstGeom prst="rect">
            <a:avLst/>
          </a:prstGeom>
          <a:noFill/>
          <a:ln w="9525">
            <a:noFill/>
            <a:miter lim="800000"/>
            <a:headEnd/>
            <a:tailEnd/>
          </a:ln>
        </p:spPr>
        <p:txBody>
          <a:bodyPr wrap="none">
            <a:spAutoFit/>
          </a:bodyPr>
          <a:lstStyle/>
          <a:p>
            <a:r>
              <a:rPr lang="en-US" dirty="0"/>
              <a:t>For quickly converting</a:t>
            </a:r>
          </a:p>
          <a:p>
            <a:r>
              <a:rPr lang="en-US" dirty="0"/>
              <a:t>to cash we calculate</a:t>
            </a:r>
          </a:p>
          <a:p>
            <a:r>
              <a:rPr lang="en-US" dirty="0"/>
              <a:t>this ratio.</a:t>
            </a:r>
          </a:p>
          <a:p>
            <a:endParaRPr lang="en-US" dirty="0"/>
          </a:p>
          <a:p>
            <a:r>
              <a:rPr lang="en-US" dirty="0"/>
              <a:t>It is difficult to convert</a:t>
            </a:r>
          </a:p>
          <a:p>
            <a:r>
              <a:rPr lang="en-US" dirty="0"/>
              <a:t>inventories to cash,</a:t>
            </a:r>
          </a:p>
          <a:p>
            <a:r>
              <a:rPr lang="en-US" dirty="0"/>
              <a:t>Therefore, inventory is</a:t>
            </a:r>
          </a:p>
          <a:p>
            <a:r>
              <a:rPr lang="en-US" dirty="0"/>
              <a:t>extracted.</a:t>
            </a:r>
          </a:p>
          <a:p>
            <a:endParaRPr lang="en-US" dirty="0"/>
          </a:p>
          <a:p>
            <a:r>
              <a:rPr lang="en-US" dirty="0"/>
              <a:t>Over 1.0 is OK.</a:t>
            </a:r>
          </a:p>
        </p:txBody>
      </p:sp>
      <p:grpSp>
        <p:nvGrpSpPr>
          <p:cNvPr id="2" name="Group 15"/>
          <p:cNvGrpSpPr>
            <a:grpSpLocks/>
          </p:cNvGrpSpPr>
          <p:nvPr/>
        </p:nvGrpSpPr>
        <p:grpSpPr bwMode="auto">
          <a:xfrm>
            <a:off x="325438" y="1862138"/>
            <a:ext cx="6262687" cy="1404937"/>
            <a:chOff x="205" y="981"/>
            <a:chExt cx="3945" cy="885"/>
          </a:xfrm>
        </p:grpSpPr>
        <p:sp>
          <p:nvSpPr>
            <p:cNvPr id="27667" name="Oval 16"/>
            <p:cNvSpPr>
              <a:spLocks noChangeArrowheads="1"/>
            </p:cNvSpPr>
            <p:nvPr/>
          </p:nvSpPr>
          <p:spPr bwMode="auto">
            <a:xfrm>
              <a:off x="205" y="1594"/>
              <a:ext cx="3810" cy="272"/>
            </a:xfrm>
            <a:prstGeom prst="ellipse">
              <a:avLst/>
            </a:prstGeom>
            <a:noFill/>
            <a:ln w="57150">
              <a:solidFill>
                <a:srgbClr val="FF3300"/>
              </a:solidFill>
              <a:round/>
              <a:headEnd/>
              <a:tailEnd/>
            </a:ln>
          </p:spPr>
          <p:txBody>
            <a:bodyPr wrap="none" anchor="ctr"/>
            <a:lstStyle/>
            <a:p>
              <a:endParaRPr lang="en-US"/>
            </a:p>
          </p:txBody>
        </p:sp>
        <p:sp>
          <p:nvSpPr>
            <p:cNvPr id="27668" name="Line 17"/>
            <p:cNvSpPr>
              <a:spLocks noChangeShapeType="1"/>
            </p:cNvSpPr>
            <p:nvPr/>
          </p:nvSpPr>
          <p:spPr bwMode="auto">
            <a:xfrm flipV="1">
              <a:off x="2336" y="981"/>
              <a:ext cx="1814" cy="589"/>
            </a:xfrm>
            <a:prstGeom prst="line">
              <a:avLst/>
            </a:prstGeom>
            <a:noFill/>
            <a:ln w="57150">
              <a:solidFill>
                <a:srgbClr val="FF3300"/>
              </a:solidFill>
              <a:round/>
              <a:headEnd/>
              <a:tailEnd type="triangle" w="med" len="med"/>
            </a:ln>
          </p:spPr>
          <p:txBody>
            <a:bodyPr/>
            <a:lstStyle/>
            <a:p>
              <a:endParaRPr lang="en-US"/>
            </a:p>
          </p:txBody>
        </p:sp>
      </p:grpSp>
      <p:grpSp>
        <p:nvGrpSpPr>
          <p:cNvPr id="3" name="Group 18"/>
          <p:cNvGrpSpPr>
            <a:grpSpLocks/>
          </p:cNvGrpSpPr>
          <p:nvPr/>
        </p:nvGrpSpPr>
        <p:grpSpPr bwMode="auto">
          <a:xfrm>
            <a:off x="395288" y="2078038"/>
            <a:ext cx="6481762" cy="3508375"/>
            <a:chOff x="249" y="1117"/>
            <a:chExt cx="4083" cy="2210"/>
          </a:xfrm>
        </p:grpSpPr>
        <p:sp>
          <p:nvSpPr>
            <p:cNvPr id="27665" name="Oval 19"/>
            <p:cNvSpPr>
              <a:spLocks noChangeArrowheads="1"/>
            </p:cNvSpPr>
            <p:nvPr/>
          </p:nvSpPr>
          <p:spPr bwMode="auto">
            <a:xfrm>
              <a:off x="249" y="3055"/>
              <a:ext cx="3810" cy="272"/>
            </a:xfrm>
            <a:prstGeom prst="ellipse">
              <a:avLst/>
            </a:prstGeom>
            <a:noFill/>
            <a:ln w="57150">
              <a:solidFill>
                <a:srgbClr val="FF3300"/>
              </a:solidFill>
              <a:round/>
              <a:headEnd/>
              <a:tailEnd/>
            </a:ln>
          </p:spPr>
          <p:txBody>
            <a:bodyPr wrap="none" anchor="ctr"/>
            <a:lstStyle/>
            <a:p>
              <a:endParaRPr lang="en-US"/>
            </a:p>
          </p:txBody>
        </p:sp>
        <p:sp>
          <p:nvSpPr>
            <p:cNvPr id="27666" name="Line 20"/>
            <p:cNvSpPr>
              <a:spLocks noChangeShapeType="1"/>
            </p:cNvSpPr>
            <p:nvPr/>
          </p:nvSpPr>
          <p:spPr bwMode="auto">
            <a:xfrm flipV="1">
              <a:off x="2245" y="1117"/>
              <a:ext cx="2087" cy="1904"/>
            </a:xfrm>
            <a:prstGeom prst="line">
              <a:avLst/>
            </a:prstGeom>
            <a:noFill/>
            <a:ln w="57150">
              <a:solidFill>
                <a:srgbClr val="FF3300"/>
              </a:solidFill>
              <a:round/>
              <a:headEnd/>
              <a:tailEnd type="triangle" w="med" len="med"/>
            </a:ln>
          </p:spPr>
          <p:txBody>
            <a:bodyPr/>
            <a:lstStyle/>
            <a:p>
              <a:endParaRPr lang="en-US"/>
            </a:p>
          </p:txBody>
        </p:sp>
      </p:grpSp>
      <p:sp>
        <p:nvSpPr>
          <p:cNvPr id="27660" name="Line 21"/>
          <p:cNvSpPr>
            <a:spLocks noChangeShapeType="1"/>
          </p:cNvSpPr>
          <p:nvPr/>
        </p:nvSpPr>
        <p:spPr bwMode="auto">
          <a:xfrm>
            <a:off x="6486525" y="1989138"/>
            <a:ext cx="2592388" cy="0"/>
          </a:xfrm>
          <a:prstGeom prst="line">
            <a:avLst/>
          </a:prstGeom>
          <a:noFill/>
          <a:ln w="9525">
            <a:solidFill>
              <a:schemeClr val="tx1"/>
            </a:solidFill>
            <a:round/>
            <a:headEnd/>
            <a:tailEnd/>
          </a:ln>
        </p:spPr>
        <p:txBody>
          <a:bodyPr/>
          <a:lstStyle/>
          <a:p>
            <a:endParaRPr lang="en-US"/>
          </a:p>
        </p:txBody>
      </p:sp>
      <p:sp>
        <p:nvSpPr>
          <p:cNvPr id="27661" name="Line 22"/>
          <p:cNvSpPr>
            <a:spLocks noChangeShapeType="1"/>
          </p:cNvSpPr>
          <p:nvPr/>
        </p:nvSpPr>
        <p:spPr bwMode="auto">
          <a:xfrm>
            <a:off x="6372225" y="2760663"/>
            <a:ext cx="1871663" cy="0"/>
          </a:xfrm>
          <a:prstGeom prst="line">
            <a:avLst/>
          </a:prstGeom>
          <a:noFill/>
          <a:ln w="9525">
            <a:solidFill>
              <a:schemeClr val="tx1"/>
            </a:solidFill>
            <a:round/>
            <a:headEnd/>
            <a:tailEnd/>
          </a:ln>
        </p:spPr>
        <p:txBody>
          <a:bodyPr/>
          <a:lstStyle/>
          <a:p>
            <a:endParaRPr lang="en-US"/>
          </a:p>
        </p:txBody>
      </p:sp>
      <p:grpSp>
        <p:nvGrpSpPr>
          <p:cNvPr id="4" name="Group 27"/>
          <p:cNvGrpSpPr>
            <a:grpSpLocks/>
          </p:cNvGrpSpPr>
          <p:nvPr/>
        </p:nvGrpSpPr>
        <p:grpSpPr bwMode="auto">
          <a:xfrm>
            <a:off x="5200650" y="1430338"/>
            <a:ext cx="3332163" cy="1314450"/>
            <a:chOff x="3276" y="709"/>
            <a:chExt cx="2099" cy="828"/>
          </a:xfrm>
        </p:grpSpPr>
        <p:sp>
          <p:nvSpPr>
            <p:cNvPr id="27663" name="Oval 24"/>
            <p:cNvSpPr>
              <a:spLocks noChangeArrowheads="1"/>
            </p:cNvSpPr>
            <p:nvPr/>
          </p:nvSpPr>
          <p:spPr bwMode="auto">
            <a:xfrm>
              <a:off x="3276" y="1355"/>
              <a:ext cx="680" cy="182"/>
            </a:xfrm>
            <a:prstGeom prst="ellipse">
              <a:avLst/>
            </a:prstGeom>
            <a:noFill/>
            <a:ln w="57150">
              <a:solidFill>
                <a:srgbClr val="FF3300"/>
              </a:solidFill>
              <a:round/>
              <a:headEnd/>
              <a:tailEnd/>
            </a:ln>
          </p:spPr>
          <p:txBody>
            <a:bodyPr wrap="none" anchor="ctr"/>
            <a:lstStyle/>
            <a:p>
              <a:endParaRPr lang="en-US"/>
            </a:p>
          </p:txBody>
        </p:sp>
        <p:sp>
          <p:nvSpPr>
            <p:cNvPr id="27664" name="Freeform 26"/>
            <p:cNvSpPr>
              <a:spLocks/>
            </p:cNvSpPr>
            <p:nvPr/>
          </p:nvSpPr>
          <p:spPr bwMode="auto">
            <a:xfrm>
              <a:off x="3651" y="709"/>
              <a:ext cx="1724" cy="635"/>
            </a:xfrm>
            <a:custGeom>
              <a:avLst/>
              <a:gdLst>
                <a:gd name="T0" fmla="*/ 0 w 1724"/>
                <a:gd name="T1" fmla="*/ 635 h 635"/>
                <a:gd name="T2" fmla="*/ 0 w 1724"/>
                <a:gd name="T3" fmla="*/ 90 h 635"/>
                <a:gd name="T4" fmla="*/ 0 w 1724"/>
                <a:gd name="T5" fmla="*/ 0 h 635"/>
                <a:gd name="T6" fmla="*/ 1633 w 1724"/>
                <a:gd name="T7" fmla="*/ 0 h 635"/>
                <a:gd name="T8" fmla="*/ 1633 w 1724"/>
                <a:gd name="T9" fmla="*/ 181 h 635"/>
                <a:gd name="T10" fmla="*/ 1542 w 1724"/>
                <a:gd name="T11" fmla="*/ 90 h 635"/>
                <a:gd name="T12" fmla="*/ 1724 w 1724"/>
                <a:gd name="T13" fmla="*/ 90 h 635"/>
                <a:gd name="T14" fmla="*/ 1633 w 1724"/>
                <a:gd name="T15" fmla="*/ 136 h 635"/>
                <a:gd name="T16" fmla="*/ 0 60000 65536"/>
                <a:gd name="T17" fmla="*/ 0 60000 65536"/>
                <a:gd name="T18" fmla="*/ 0 60000 65536"/>
                <a:gd name="T19" fmla="*/ 0 60000 65536"/>
                <a:gd name="T20" fmla="*/ 0 60000 65536"/>
                <a:gd name="T21" fmla="*/ 0 60000 65536"/>
                <a:gd name="T22" fmla="*/ 0 60000 65536"/>
                <a:gd name="T23" fmla="*/ 0 60000 65536"/>
                <a:gd name="T24" fmla="*/ 0 w 1724"/>
                <a:gd name="T25" fmla="*/ 0 h 635"/>
                <a:gd name="T26" fmla="*/ 1724 w 1724"/>
                <a:gd name="T27" fmla="*/ 635 h 6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24" h="635">
                  <a:moveTo>
                    <a:pt x="0" y="635"/>
                  </a:moveTo>
                  <a:lnTo>
                    <a:pt x="0" y="90"/>
                  </a:lnTo>
                  <a:lnTo>
                    <a:pt x="0" y="0"/>
                  </a:lnTo>
                  <a:lnTo>
                    <a:pt x="1633" y="0"/>
                  </a:lnTo>
                  <a:lnTo>
                    <a:pt x="1633" y="181"/>
                  </a:lnTo>
                  <a:lnTo>
                    <a:pt x="1542" y="90"/>
                  </a:lnTo>
                  <a:lnTo>
                    <a:pt x="1724" y="90"/>
                  </a:lnTo>
                  <a:lnTo>
                    <a:pt x="1633" y="136"/>
                  </a:lnTo>
                </a:path>
              </a:pathLst>
            </a:custGeom>
            <a:noFill/>
            <a:ln w="57150" cmpd="sng">
              <a:solidFill>
                <a:srgbClr val="FF3300"/>
              </a:solidFill>
              <a:round/>
              <a:headEnd/>
              <a:tailEnd/>
            </a:ln>
          </p:spPr>
          <p:txBody>
            <a:bodyPr/>
            <a:lstStyle/>
            <a:p>
              <a:endParaRPr lang="en-US"/>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0" y="220663"/>
            <a:ext cx="9144000" cy="461665"/>
          </a:xfrm>
          <a:prstGeom prst="rect">
            <a:avLst/>
          </a:prstGeom>
          <a:noFill/>
          <a:ln w="9525">
            <a:noFill/>
            <a:miter lim="800000"/>
            <a:headEnd/>
            <a:tailEnd/>
          </a:ln>
        </p:spPr>
        <p:txBody>
          <a:bodyPr wrap="square">
            <a:spAutoFit/>
          </a:bodyPr>
          <a:lstStyle/>
          <a:p>
            <a:pPr eaLnBrk="0" hangingPunct="0"/>
            <a:r>
              <a:rPr lang="en-US" sz="2400" dirty="0">
                <a:solidFill>
                  <a:schemeClr val="accent5"/>
                </a:solidFill>
                <a:latin typeface="+mj-lt"/>
              </a:rPr>
              <a:t>LEVERAGE RATIO: DEBT TO ASSET RATIO</a:t>
            </a:r>
          </a:p>
        </p:txBody>
      </p:sp>
      <p:pic>
        <p:nvPicPr>
          <p:cNvPr id="28675" name="Picture 5"/>
          <p:cNvPicPr>
            <a:picLocks noChangeAspect="1" noChangeArrowheads="1"/>
          </p:cNvPicPr>
          <p:nvPr/>
        </p:nvPicPr>
        <p:blipFill>
          <a:blip r:embed="rId3" cstate="print"/>
          <a:srcRect/>
          <a:stretch>
            <a:fillRect/>
          </a:stretch>
        </p:blipFill>
        <p:spPr bwMode="auto">
          <a:xfrm>
            <a:off x="107950" y="925513"/>
            <a:ext cx="6119813" cy="2903537"/>
          </a:xfrm>
          <a:prstGeom prst="rect">
            <a:avLst/>
          </a:prstGeom>
          <a:noFill/>
          <a:ln w="9525">
            <a:noFill/>
            <a:miter lim="800000"/>
            <a:headEnd/>
            <a:tailEnd/>
          </a:ln>
        </p:spPr>
      </p:pic>
      <p:pic>
        <p:nvPicPr>
          <p:cNvPr id="28676" name="Picture 6"/>
          <p:cNvPicPr>
            <a:picLocks noChangeAspect="1" noChangeArrowheads="1"/>
          </p:cNvPicPr>
          <p:nvPr/>
        </p:nvPicPr>
        <p:blipFill>
          <a:blip r:embed="rId4" cstate="print"/>
          <a:srcRect/>
          <a:stretch>
            <a:fillRect/>
          </a:stretch>
        </p:blipFill>
        <p:spPr bwMode="auto">
          <a:xfrm>
            <a:off x="107950" y="3925888"/>
            <a:ext cx="6119813" cy="2903537"/>
          </a:xfrm>
          <a:prstGeom prst="rect">
            <a:avLst/>
          </a:prstGeom>
          <a:noFill/>
          <a:ln w="9525">
            <a:noFill/>
            <a:miter lim="800000"/>
            <a:headEnd/>
            <a:tailEnd/>
          </a:ln>
        </p:spPr>
      </p:pic>
      <p:grpSp>
        <p:nvGrpSpPr>
          <p:cNvPr id="2" name="Group 23"/>
          <p:cNvGrpSpPr>
            <a:grpSpLocks/>
          </p:cNvGrpSpPr>
          <p:nvPr/>
        </p:nvGrpSpPr>
        <p:grpSpPr bwMode="auto">
          <a:xfrm>
            <a:off x="325438" y="2149475"/>
            <a:ext cx="6910387" cy="1781175"/>
            <a:chOff x="205" y="1162"/>
            <a:chExt cx="4353" cy="1122"/>
          </a:xfrm>
        </p:grpSpPr>
        <p:sp>
          <p:nvSpPr>
            <p:cNvPr id="28689" name="Oval 13"/>
            <p:cNvSpPr>
              <a:spLocks noChangeArrowheads="1"/>
            </p:cNvSpPr>
            <p:nvPr/>
          </p:nvSpPr>
          <p:spPr bwMode="auto">
            <a:xfrm>
              <a:off x="205" y="2012"/>
              <a:ext cx="3810" cy="272"/>
            </a:xfrm>
            <a:prstGeom prst="ellipse">
              <a:avLst/>
            </a:prstGeom>
            <a:noFill/>
            <a:ln w="57150">
              <a:solidFill>
                <a:srgbClr val="FF3300"/>
              </a:solidFill>
              <a:round/>
              <a:headEnd/>
              <a:tailEnd/>
            </a:ln>
          </p:spPr>
          <p:txBody>
            <a:bodyPr wrap="none" anchor="ctr"/>
            <a:lstStyle/>
            <a:p>
              <a:endParaRPr lang="en-US"/>
            </a:p>
          </p:txBody>
        </p:sp>
        <p:sp>
          <p:nvSpPr>
            <p:cNvPr id="28690" name="Line 14"/>
            <p:cNvSpPr>
              <a:spLocks noChangeShapeType="1"/>
            </p:cNvSpPr>
            <p:nvPr/>
          </p:nvSpPr>
          <p:spPr bwMode="auto">
            <a:xfrm flipV="1">
              <a:off x="2200" y="1162"/>
              <a:ext cx="2358" cy="828"/>
            </a:xfrm>
            <a:prstGeom prst="line">
              <a:avLst/>
            </a:prstGeom>
            <a:noFill/>
            <a:ln w="57150">
              <a:solidFill>
                <a:srgbClr val="FF3300"/>
              </a:solidFill>
              <a:round/>
              <a:headEnd/>
              <a:tailEnd type="triangle" w="med" len="med"/>
            </a:ln>
          </p:spPr>
          <p:txBody>
            <a:bodyPr/>
            <a:lstStyle/>
            <a:p>
              <a:endParaRPr lang="en-US"/>
            </a:p>
          </p:txBody>
        </p:sp>
      </p:grpSp>
      <p:grpSp>
        <p:nvGrpSpPr>
          <p:cNvPr id="3" name="Group 24"/>
          <p:cNvGrpSpPr>
            <a:grpSpLocks/>
          </p:cNvGrpSpPr>
          <p:nvPr/>
        </p:nvGrpSpPr>
        <p:grpSpPr bwMode="auto">
          <a:xfrm>
            <a:off x="395288" y="1789113"/>
            <a:ext cx="6697662" cy="4246562"/>
            <a:chOff x="249" y="935"/>
            <a:chExt cx="4219" cy="2675"/>
          </a:xfrm>
        </p:grpSpPr>
        <p:sp>
          <p:nvSpPr>
            <p:cNvPr id="28687" name="Oval 16"/>
            <p:cNvSpPr>
              <a:spLocks noChangeArrowheads="1"/>
            </p:cNvSpPr>
            <p:nvPr/>
          </p:nvSpPr>
          <p:spPr bwMode="auto">
            <a:xfrm>
              <a:off x="249" y="3338"/>
              <a:ext cx="3810" cy="272"/>
            </a:xfrm>
            <a:prstGeom prst="ellipse">
              <a:avLst/>
            </a:prstGeom>
            <a:noFill/>
            <a:ln w="57150">
              <a:solidFill>
                <a:srgbClr val="FF3300"/>
              </a:solidFill>
              <a:round/>
              <a:headEnd/>
              <a:tailEnd/>
            </a:ln>
          </p:spPr>
          <p:txBody>
            <a:bodyPr wrap="none" anchor="ctr"/>
            <a:lstStyle/>
            <a:p>
              <a:endParaRPr lang="en-US"/>
            </a:p>
          </p:txBody>
        </p:sp>
        <p:sp>
          <p:nvSpPr>
            <p:cNvPr id="28688" name="Line 17"/>
            <p:cNvSpPr>
              <a:spLocks noChangeShapeType="1"/>
            </p:cNvSpPr>
            <p:nvPr/>
          </p:nvSpPr>
          <p:spPr bwMode="auto">
            <a:xfrm flipV="1">
              <a:off x="2200" y="935"/>
              <a:ext cx="2268" cy="2404"/>
            </a:xfrm>
            <a:prstGeom prst="line">
              <a:avLst/>
            </a:prstGeom>
            <a:noFill/>
            <a:ln w="57150">
              <a:solidFill>
                <a:srgbClr val="FF3300"/>
              </a:solidFill>
              <a:round/>
              <a:headEnd/>
              <a:tailEnd type="triangle" w="med" len="med"/>
            </a:ln>
          </p:spPr>
          <p:txBody>
            <a:bodyPr/>
            <a:lstStyle/>
            <a:p>
              <a:endParaRPr lang="en-US"/>
            </a:p>
          </p:txBody>
        </p:sp>
      </p:grpSp>
      <p:grpSp>
        <p:nvGrpSpPr>
          <p:cNvPr id="4" name="Group 25"/>
          <p:cNvGrpSpPr>
            <a:grpSpLocks/>
          </p:cNvGrpSpPr>
          <p:nvPr/>
        </p:nvGrpSpPr>
        <p:grpSpPr bwMode="auto">
          <a:xfrm>
            <a:off x="6372225" y="996950"/>
            <a:ext cx="2727325" cy="4686300"/>
            <a:chOff x="4014" y="436"/>
            <a:chExt cx="1718" cy="2952"/>
          </a:xfrm>
        </p:grpSpPr>
        <p:sp>
          <p:nvSpPr>
            <p:cNvPr id="28680" name="Text Box 7"/>
            <p:cNvSpPr txBox="1">
              <a:spLocks noChangeArrowheads="1"/>
            </p:cNvSpPr>
            <p:nvPr/>
          </p:nvSpPr>
          <p:spPr bwMode="auto">
            <a:xfrm>
              <a:off x="4144" y="436"/>
              <a:ext cx="1510" cy="233"/>
            </a:xfrm>
            <a:prstGeom prst="rect">
              <a:avLst/>
            </a:prstGeom>
            <a:noFill/>
            <a:ln w="9525">
              <a:noFill/>
              <a:miter lim="800000"/>
              <a:headEnd/>
              <a:tailEnd/>
            </a:ln>
          </p:spPr>
          <p:txBody>
            <a:bodyPr wrap="none">
              <a:spAutoFit/>
            </a:bodyPr>
            <a:lstStyle/>
            <a:p>
              <a:pPr algn="ctr"/>
              <a:r>
                <a:rPr lang="en-US" dirty="0">
                  <a:solidFill>
                    <a:schemeClr val="accent5"/>
                  </a:solidFill>
                </a:rPr>
                <a:t>Debt-to-Asset Ratio =</a:t>
              </a:r>
              <a:endParaRPr lang="en-US" dirty="0"/>
            </a:p>
          </p:txBody>
        </p:sp>
        <p:sp>
          <p:nvSpPr>
            <p:cNvPr id="28681" name="Text Box 8"/>
            <p:cNvSpPr txBox="1">
              <a:spLocks noChangeArrowheads="1"/>
            </p:cNvSpPr>
            <p:nvPr/>
          </p:nvSpPr>
          <p:spPr bwMode="auto">
            <a:xfrm>
              <a:off x="4513" y="845"/>
              <a:ext cx="908" cy="404"/>
            </a:xfrm>
            <a:prstGeom prst="rect">
              <a:avLst/>
            </a:prstGeom>
            <a:noFill/>
            <a:ln w="9525">
              <a:noFill/>
              <a:miter lim="800000"/>
              <a:headEnd/>
              <a:tailEnd/>
            </a:ln>
          </p:spPr>
          <p:txBody>
            <a:bodyPr wrap="none">
              <a:spAutoFit/>
            </a:bodyPr>
            <a:lstStyle/>
            <a:p>
              <a:pPr algn="l"/>
              <a:r>
                <a:rPr lang="en-US" dirty="0"/>
                <a:t>Total Debt</a:t>
              </a:r>
            </a:p>
            <a:p>
              <a:pPr algn="l"/>
              <a:r>
                <a:rPr lang="en-US" dirty="0"/>
                <a:t>Total Assets</a:t>
              </a:r>
            </a:p>
          </p:txBody>
        </p:sp>
        <p:sp>
          <p:nvSpPr>
            <p:cNvPr id="28682" name="Text Box 9"/>
            <p:cNvSpPr txBox="1">
              <a:spLocks noChangeArrowheads="1"/>
            </p:cNvSpPr>
            <p:nvPr/>
          </p:nvSpPr>
          <p:spPr bwMode="auto">
            <a:xfrm>
              <a:off x="4059" y="1356"/>
              <a:ext cx="916" cy="404"/>
            </a:xfrm>
            <a:prstGeom prst="rect">
              <a:avLst/>
            </a:prstGeom>
            <a:noFill/>
            <a:ln w="9525">
              <a:noFill/>
              <a:miter lim="800000"/>
              <a:headEnd/>
              <a:tailEnd/>
            </a:ln>
          </p:spPr>
          <p:txBody>
            <a:bodyPr wrap="none">
              <a:spAutoFit/>
            </a:bodyPr>
            <a:lstStyle/>
            <a:p>
              <a:pPr algn="ctr"/>
              <a:r>
                <a:rPr lang="en-US"/>
                <a:t>      1450000</a:t>
              </a:r>
            </a:p>
            <a:p>
              <a:pPr algn="ctr"/>
              <a:r>
                <a:rPr lang="en-US"/>
                <a:t>      4400000</a:t>
              </a:r>
            </a:p>
          </p:txBody>
        </p:sp>
        <p:sp>
          <p:nvSpPr>
            <p:cNvPr id="28683" name="Text Box 10"/>
            <p:cNvSpPr txBox="1">
              <a:spLocks noChangeArrowheads="1"/>
            </p:cNvSpPr>
            <p:nvPr/>
          </p:nvSpPr>
          <p:spPr bwMode="auto">
            <a:xfrm>
              <a:off x="5182" y="1447"/>
              <a:ext cx="524" cy="233"/>
            </a:xfrm>
            <a:prstGeom prst="rect">
              <a:avLst/>
            </a:prstGeom>
            <a:noFill/>
            <a:ln w="9525">
              <a:noFill/>
              <a:miter lim="800000"/>
              <a:headEnd/>
              <a:tailEnd/>
            </a:ln>
          </p:spPr>
          <p:txBody>
            <a:bodyPr wrap="none">
              <a:spAutoFit/>
            </a:bodyPr>
            <a:lstStyle/>
            <a:p>
              <a:r>
                <a:rPr lang="en-US" dirty="0"/>
                <a:t>= 0.33</a:t>
              </a:r>
            </a:p>
          </p:txBody>
        </p:sp>
        <p:sp>
          <p:nvSpPr>
            <p:cNvPr id="28684" name="Text Box 11"/>
            <p:cNvSpPr txBox="1">
              <a:spLocks noChangeArrowheads="1"/>
            </p:cNvSpPr>
            <p:nvPr/>
          </p:nvSpPr>
          <p:spPr bwMode="auto">
            <a:xfrm>
              <a:off x="4184" y="1946"/>
              <a:ext cx="1548" cy="1442"/>
            </a:xfrm>
            <a:prstGeom prst="rect">
              <a:avLst/>
            </a:prstGeom>
            <a:noFill/>
            <a:ln w="9525">
              <a:noFill/>
              <a:miter lim="800000"/>
              <a:headEnd/>
              <a:tailEnd/>
            </a:ln>
          </p:spPr>
          <p:txBody>
            <a:bodyPr wrap="none">
              <a:spAutoFit/>
            </a:bodyPr>
            <a:lstStyle/>
            <a:p>
              <a:r>
                <a:rPr lang="en-US" dirty="0"/>
                <a:t>Relative importance of</a:t>
              </a:r>
            </a:p>
            <a:p>
              <a:r>
                <a:rPr lang="en-US" dirty="0"/>
                <a:t>stockholders and </a:t>
              </a:r>
            </a:p>
            <a:p>
              <a:r>
                <a:rPr lang="en-US" dirty="0"/>
                <a:t>outside creditors as a</a:t>
              </a:r>
            </a:p>
            <a:p>
              <a:r>
                <a:rPr lang="en-US" dirty="0"/>
                <a:t>source of enterprise’s</a:t>
              </a:r>
            </a:p>
            <a:p>
              <a:r>
                <a:rPr lang="en-US" dirty="0"/>
                <a:t>capital.</a:t>
              </a:r>
            </a:p>
            <a:p>
              <a:endParaRPr lang="en-US" dirty="0"/>
            </a:p>
            <a:p>
              <a:r>
                <a:rPr lang="en-US" dirty="0"/>
                <a:t>Rate is dependent on</a:t>
              </a:r>
            </a:p>
            <a:p>
              <a:r>
                <a:rPr lang="en-US" dirty="0"/>
                <a:t>the industry.</a:t>
              </a:r>
            </a:p>
          </p:txBody>
        </p:sp>
        <p:sp>
          <p:nvSpPr>
            <p:cNvPr id="28685" name="Line 18"/>
            <p:cNvSpPr>
              <a:spLocks noChangeShapeType="1"/>
            </p:cNvSpPr>
            <p:nvPr/>
          </p:nvSpPr>
          <p:spPr bwMode="auto">
            <a:xfrm>
              <a:off x="4560" y="1020"/>
              <a:ext cx="804" cy="29"/>
            </a:xfrm>
            <a:prstGeom prst="line">
              <a:avLst/>
            </a:prstGeom>
            <a:noFill/>
            <a:ln w="9525">
              <a:solidFill>
                <a:schemeClr val="tx1"/>
              </a:solidFill>
              <a:round/>
              <a:headEnd/>
              <a:tailEnd/>
            </a:ln>
          </p:spPr>
          <p:txBody>
            <a:bodyPr/>
            <a:lstStyle/>
            <a:p>
              <a:endParaRPr lang="en-US"/>
            </a:p>
          </p:txBody>
        </p:sp>
        <p:sp>
          <p:nvSpPr>
            <p:cNvPr id="28686" name="Line 19"/>
            <p:cNvSpPr>
              <a:spLocks noChangeShapeType="1"/>
            </p:cNvSpPr>
            <p:nvPr/>
          </p:nvSpPr>
          <p:spPr bwMode="auto">
            <a:xfrm>
              <a:off x="4014" y="1547"/>
              <a:ext cx="1179" cy="0"/>
            </a:xfrm>
            <a:prstGeom prst="line">
              <a:avLst/>
            </a:prstGeom>
            <a:noFill/>
            <a:ln w="9525">
              <a:solidFill>
                <a:schemeClr val="tx1"/>
              </a:solidFill>
              <a:round/>
              <a:headEnd/>
              <a:tailEnd/>
            </a:ln>
          </p:spPr>
          <p:txBody>
            <a:bodyPr/>
            <a:lstStyle/>
            <a:p>
              <a:endParaRPr lang="en-US"/>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2"/>
          <p:cNvGraphicFramePr>
            <a:graphicFrameLocks noChangeAspect="1"/>
          </p:cNvGraphicFramePr>
          <p:nvPr/>
        </p:nvGraphicFramePr>
        <p:xfrm>
          <a:off x="107950" y="3954463"/>
          <a:ext cx="6192838" cy="2798762"/>
        </p:xfrm>
        <a:graphic>
          <a:graphicData uri="http://schemas.openxmlformats.org/presentationml/2006/ole">
            <mc:AlternateContent xmlns:mc="http://schemas.openxmlformats.org/markup-compatibility/2006">
              <mc:Choice xmlns:v="urn:schemas-microsoft-com:vml" Requires="v">
                <p:oleObj spid="_x0000_s3074" name="Bitmap Image" r:id="rId4" imgW="3858164" imgH="1743318" progId="PBrush">
                  <p:embed/>
                </p:oleObj>
              </mc:Choice>
              <mc:Fallback>
                <p:oleObj name="Bitmap Image" r:id="rId4" imgW="3858164" imgH="1743318" progId="PBrush">
                  <p:embed/>
                  <p:pic>
                    <p:nvPicPr>
                      <p:cNvPr id="3074"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3954463"/>
                        <a:ext cx="6192838" cy="279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Text Box 3"/>
          <p:cNvSpPr txBox="1">
            <a:spLocks noChangeArrowheads="1"/>
          </p:cNvSpPr>
          <p:nvPr/>
        </p:nvSpPr>
        <p:spPr bwMode="auto">
          <a:xfrm>
            <a:off x="0" y="234951"/>
            <a:ext cx="9144000" cy="461665"/>
          </a:xfrm>
          <a:prstGeom prst="rect">
            <a:avLst/>
          </a:prstGeom>
          <a:noFill/>
          <a:ln w="9525">
            <a:noFill/>
            <a:miter lim="800000"/>
            <a:headEnd/>
            <a:tailEnd/>
          </a:ln>
        </p:spPr>
        <p:txBody>
          <a:bodyPr wrap="square">
            <a:spAutoFit/>
          </a:bodyPr>
          <a:lstStyle/>
          <a:p>
            <a:pPr eaLnBrk="0" hangingPunct="0"/>
            <a:r>
              <a:rPr lang="en-US" sz="2400" dirty="0">
                <a:solidFill>
                  <a:schemeClr val="accent5"/>
                </a:solidFill>
                <a:latin typeface="+mj-lt"/>
              </a:rPr>
              <a:t>ACTIVITY RATIOS: INVENTORY TURNOVER</a:t>
            </a:r>
          </a:p>
        </p:txBody>
      </p:sp>
      <p:pic>
        <p:nvPicPr>
          <p:cNvPr id="3076" name="Picture 5"/>
          <p:cNvPicPr>
            <a:picLocks noChangeAspect="1" noChangeArrowheads="1"/>
          </p:cNvPicPr>
          <p:nvPr/>
        </p:nvPicPr>
        <p:blipFill>
          <a:blip r:embed="rId6" cstate="print"/>
          <a:srcRect/>
          <a:stretch>
            <a:fillRect/>
          </a:stretch>
        </p:blipFill>
        <p:spPr bwMode="auto">
          <a:xfrm>
            <a:off x="107950" y="1001713"/>
            <a:ext cx="6119813" cy="2903537"/>
          </a:xfrm>
          <a:prstGeom prst="rect">
            <a:avLst/>
          </a:prstGeom>
          <a:noFill/>
          <a:ln w="9525">
            <a:noFill/>
            <a:miter lim="800000"/>
            <a:headEnd/>
            <a:tailEnd/>
          </a:ln>
        </p:spPr>
      </p:pic>
      <p:grpSp>
        <p:nvGrpSpPr>
          <p:cNvPr id="2" name="Group 23"/>
          <p:cNvGrpSpPr>
            <a:grpSpLocks/>
          </p:cNvGrpSpPr>
          <p:nvPr/>
        </p:nvGrpSpPr>
        <p:grpSpPr bwMode="auto">
          <a:xfrm>
            <a:off x="5003800" y="2154238"/>
            <a:ext cx="2157413" cy="720725"/>
            <a:chOff x="3152" y="1117"/>
            <a:chExt cx="1359" cy="454"/>
          </a:xfrm>
        </p:grpSpPr>
        <p:sp>
          <p:nvSpPr>
            <p:cNvPr id="3089" name="Oval 8"/>
            <p:cNvSpPr>
              <a:spLocks noChangeArrowheads="1"/>
            </p:cNvSpPr>
            <p:nvPr/>
          </p:nvSpPr>
          <p:spPr bwMode="auto">
            <a:xfrm>
              <a:off x="3152" y="1253"/>
              <a:ext cx="907" cy="318"/>
            </a:xfrm>
            <a:prstGeom prst="ellipse">
              <a:avLst/>
            </a:prstGeom>
            <a:noFill/>
            <a:ln w="57150">
              <a:solidFill>
                <a:srgbClr val="FF3300"/>
              </a:solidFill>
              <a:round/>
              <a:headEnd/>
              <a:tailEnd/>
            </a:ln>
          </p:spPr>
          <p:txBody>
            <a:bodyPr wrap="none" anchor="ctr"/>
            <a:lstStyle/>
            <a:p>
              <a:endParaRPr lang="en-US"/>
            </a:p>
          </p:txBody>
        </p:sp>
        <p:sp>
          <p:nvSpPr>
            <p:cNvPr id="3090" name="Line 9"/>
            <p:cNvSpPr>
              <a:spLocks noChangeShapeType="1"/>
            </p:cNvSpPr>
            <p:nvPr/>
          </p:nvSpPr>
          <p:spPr bwMode="auto">
            <a:xfrm flipV="1">
              <a:off x="4014" y="1117"/>
              <a:ext cx="497" cy="272"/>
            </a:xfrm>
            <a:prstGeom prst="line">
              <a:avLst/>
            </a:prstGeom>
            <a:noFill/>
            <a:ln w="57150">
              <a:solidFill>
                <a:srgbClr val="FF3300"/>
              </a:solidFill>
              <a:round/>
              <a:headEnd/>
              <a:tailEnd type="triangle" w="med" len="med"/>
            </a:ln>
          </p:spPr>
          <p:txBody>
            <a:bodyPr/>
            <a:lstStyle/>
            <a:p>
              <a:endParaRPr lang="en-US"/>
            </a:p>
          </p:txBody>
        </p:sp>
      </p:grpSp>
      <p:grpSp>
        <p:nvGrpSpPr>
          <p:cNvPr id="3" name="Group 13"/>
          <p:cNvGrpSpPr>
            <a:grpSpLocks/>
          </p:cNvGrpSpPr>
          <p:nvPr/>
        </p:nvGrpSpPr>
        <p:grpSpPr bwMode="auto">
          <a:xfrm>
            <a:off x="6170616" y="1282700"/>
            <a:ext cx="2973389" cy="2554288"/>
            <a:chOff x="3887" y="568"/>
            <a:chExt cx="1873" cy="1609"/>
          </a:xfrm>
        </p:grpSpPr>
        <p:sp>
          <p:nvSpPr>
            <p:cNvPr id="3082" name="Text Box 14"/>
            <p:cNvSpPr txBox="1">
              <a:spLocks noChangeArrowheads="1"/>
            </p:cNvSpPr>
            <p:nvPr/>
          </p:nvSpPr>
          <p:spPr bwMode="auto">
            <a:xfrm>
              <a:off x="3887" y="568"/>
              <a:ext cx="1873" cy="233"/>
            </a:xfrm>
            <a:prstGeom prst="rect">
              <a:avLst/>
            </a:prstGeom>
            <a:noFill/>
            <a:ln w="9525">
              <a:noFill/>
              <a:miter lim="800000"/>
              <a:headEnd/>
              <a:tailEnd/>
            </a:ln>
          </p:spPr>
          <p:txBody>
            <a:bodyPr wrap="none">
              <a:spAutoFit/>
            </a:bodyPr>
            <a:lstStyle/>
            <a:p>
              <a:pPr algn="ctr"/>
              <a:r>
                <a:rPr lang="en-US" dirty="0">
                  <a:solidFill>
                    <a:schemeClr val="accent5"/>
                  </a:solidFill>
                </a:rPr>
                <a:t>Inventory Turnover Ratio =</a:t>
              </a:r>
              <a:r>
                <a:rPr lang="en-US" dirty="0">
                  <a:solidFill>
                    <a:schemeClr val="accent2"/>
                  </a:solidFill>
                </a:rPr>
                <a:t> </a:t>
              </a:r>
              <a:endParaRPr lang="en-US" dirty="0"/>
            </a:p>
          </p:txBody>
        </p:sp>
        <p:sp>
          <p:nvSpPr>
            <p:cNvPr id="3083" name="Text Box 15"/>
            <p:cNvSpPr txBox="1">
              <a:spLocks noChangeArrowheads="1"/>
            </p:cNvSpPr>
            <p:nvPr/>
          </p:nvSpPr>
          <p:spPr bwMode="auto">
            <a:xfrm>
              <a:off x="4201" y="869"/>
              <a:ext cx="1364" cy="404"/>
            </a:xfrm>
            <a:prstGeom prst="rect">
              <a:avLst/>
            </a:prstGeom>
            <a:noFill/>
            <a:ln w="9525">
              <a:noFill/>
              <a:miter lim="800000"/>
              <a:headEnd/>
              <a:tailEnd/>
            </a:ln>
          </p:spPr>
          <p:txBody>
            <a:bodyPr wrap="none">
              <a:spAutoFit/>
            </a:bodyPr>
            <a:lstStyle/>
            <a:p>
              <a:pPr algn="ctr"/>
              <a:r>
                <a:rPr lang="en-US" dirty="0"/>
                <a:t>Cost of Goods Sold</a:t>
              </a:r>
            </a:p>
            <a:p>
              <a:pPr algn="ctr"/>
              <a:r>
                <a:rPr lang="en-US" dirty="0"/>
                <a:t>Inventory</a:t>
              </a:r>
            </a:p>
          </p:txBody>
        </p:sp>
        <p:sp>
          <p:nvSpPr>
            <p:cNvPr id="3084" name="Text Box 16"/>
            <p:cNvSpPr txBox="1">
              <a:spLocks noChangeArrowheads="1"/>
            </p:cNvSpPr>
            <p:nvPr/>
          </p:nvSpPr>
          <p:spPr bwMode="auto">
            <a:xfrm>
              <a:off x="4059" y="1356"/>
              <a:ext cx="916" cy="404"/>
            </a:xfrm>
            <a:prstGeom prst="rect">
              <a:avLst/>
            </a:prstGeom>
            <a:noFill/>
            <a:ln w="9525">
              <a:noFill/>
              <a:miter lim="800000"/>
              <a:headEnd/>
              <a:tailEnd/>
            </a:ln>
          </p:spPr>
          <p:txBody>
            <a:bodyPr wrap="none">
              <a:spAutoFit/>
            </a:bodyPr>
            <a:lstStyle/>
            <a:p>
              <a:pPr algn="ctr"/>
              <a:r>
                <a:rPr lang="en-US"/>
                <a:t>      2000000</a:t>
              </a:r>
            </a:p>
            <a:p>
              <a:pPr algn="ctr"/>
              <a:r>
                <a:rPr lang="en-US"/>
                <a:t>      700000</a:t>
              </a:r>
            </a:p>
          </p:txBody>
        </p:sp>
        <p:sp>
          <p:nvSpPr>
            <p:cNvPr id="3085" name="Text Box 17"/>
            <p:cNvSpPr txBox="1">
              <a:spLocks noChangeArrowheads="1"/>
            </p:cNvSpPr>
            <p:nvPr/>
          </p:nvSpPr>
          <p:spPr bwMode="auto">
            <a:xfrm>
              <a:off x="5182" y="1447"/>
              <a:ext cx="524" cy="233"/>
            </a:xfrm>
            <a:prstGeom prst="rect">
              <a:avLst/>
            </a:prstGeom>
            <a:noFill/>
            <a:ln w="9525">
              <a:noFill/>
              <a:miter lim="800000"/>
              <a:headEnd/>
              <a:tailEnd/>
            </a:ln>
          </p:spPr>
          <p:txBody>
            <a:bodyPr wrap="none">
              <a:spAutoFit/>
            </a:bodyPr>
            <a:lstStyle/>
            <a:p>
              <a:r>
                <a:rPr lang="en-US"/>
                <a:t>= 2.86</a:t>
              </a:r>
            </a:p>
          </p:txBody>
        </p:sp>
        <p:sp>
          <p:nvSpPr>
            <p:cNvPr id="3086" name="Text Box 18"/>
            <p:cNvSpPr txBox="1">
              <a:spLocks noChangeArrowheads="1"/>
            </p:cNvSpPr>
            <p:nvPr/>
          </p:nvSpPr>
          <p:spPr bwMode="auto">
            <a:xfrm>
              <a:off x="4184" y="1946"/>
              <a:ext cx="116" cy="231"/>
            </a:xfrm>
            <a:prstGeom prst="rect">
              <a:avLst/>
            </a:prstGeom>
            <a:noFill/>
            <a:ln w="9525">
              <a:noFill/>
              <a:miter lim="800000"/>
              <a:headEnd/>
              <a:tailEnd/>
            </a:ln>
          </p:spPr>
          <p:txBody>
            <a:bodyPr wrap="none">
              <a:spAutoFit/>
            </a:bodyPr>
            <a:lstStyle/>
            <a:p>
              <a:endParaRPr lang="en-US"/>
            </a:p>
          </p:txBody>
        </p:sp>
        <p:sp>
          <p:nvSpPr>
            <p:cNvPr id="3087" name="Line 19"/>
            <p:cNvSpPr>
              <a:spLocks noChangeShapeType="1"/>
            </p:cNvSpPr>
            <p:nvPr/>
          </p:nvSpPr>
          <p:spPr bwMode="auto">
            <a:xfrm flipV="1">
              <a:off x="4236" y="1044"/>
              <a:ext cx="1308" cy="29"/>
            </a:xfrm>
            <a:prstGeom prst="line">
              <a:avLst/>
            </a:prstGeom>
            <a:noFill/>
            <a:ln w="9525">
              <a:solidFill>
                <a:schemeClr val="tx1"/>
              </a:solidFill>
              <a:round/>
              <a:headEnd/>
              <a:tailEnd/>
            </a:ln>
          </p:spPr>
          <p:txBody>
            <a:bodyPr/>
            <a:lstStyle/>
            <a:p>
              <a:endParaRPr lang="en-US"/>
            </a:p>
          </p:txBody>
        </p:sp>
        <p:sp>
          <p:nvSpPr>
            <p:cNvPr id="3088" name="Line 20"/>
            <p:cNvSpPr>
              <a:spLocks noChangeShapeType="1"/>
            </p:cNvSpPr>
            <p:nvPr/>
          </p:nvSpPr>
          <p:spPr bwMode="auto">
            <a:xfrm>
              <a:off x="4014" y="1547"/>
              <a:ext cx="1179" cy="0"/>
            </a:xfrm>
            <a:prstGeom prst="line">
              <a:avLst/>
            </a:prstGeom>
            <a:noFill/>
            <a:ln w="9525">
              <a:solidFill>
                <a:schemeClr val="tx1"/>
              </a:solidFill>
              <a:round/>
              <a:headEnd/>
              <a:tailEnd/>
            </a:ln>
          </p:spPr>
          <p:txBody>
            <a:bodyPr/>
            <a:lstStyle/>
            <a:p>
              <a:endParaRPr lang="en-US"/>
            </a:p>
          </p:txBody>
        </p:sp>
      </p:grpSp>
      <p:grpSp>
        <p:nvGrpSpPr>
          <p:cNvPr id="4" name="Group 24"/>
          <p:cNvGrpSpPr>
            <a:grpSpLocks/>
          </p:cNvGrpSpPr>
          <p:nvPr/>
        </p:nvGrpSpPr>
        <p:grpSpPr bwMode="auto">
          <a:xfrm>
            <a:off x="395288" y="1938338"/>
            <a:ext cx="6192837" cy="3381375"/>
            <a:chOff x="249" y="890"/>
            <a:chExt cx="4083" cy="2221"/>
          </a:xfrm>
        </p:grpSpPr>
        <p:sp>
          <p:nvSpPr>
            <p:cNvPr id="3080" name="Oval 11"/>
            <p:cNvSpPr>
              <a:spLocks noChangeArrowheads="1"/>
            </p:cNvSpPr>
            <p:nvPr/>
          </p:nvSpPr>
          <p:spPr bwMode="auto">
            <a:xfrm>
              <a:off x="249" y="2839"/>
              <a:ext cx="3810" cy="272"/>
            </a:xfrm>
            <a:prstGeom prst="ellipse">
              <a:avLst/>
            </a:prstGeom>
            <a:noFill/>
            <a:ln w="57150">
              <a:solidFill>
                <a:srgbClr val="FF3300"/>
              </a:solidFill>
              <a:round/>
              <a:headEnd/>
              <a:tailEnd/>
            </a:ln>
          </p:spPr>
          <p:txBody>
            <a:bodyPr wrap="none" anchor="ctr"/>
            <a:lstStyle/>
            <a:p>
              <a:endParaRPr lang="en-US"/>
            </a:p>
          </p:txBody>
        </p:sp>
        <p:sp>
          <p:nvSpPr>
            <p:cNvPr id="3081" name="Line 12"/>
            <p:cNvSpPr>
              <a:spLocks noChangeShapeType="1"/>
            </p:cNvSpPr>
            <p:nvPr/>
          </p:nvSpPr>
          <p:spPr bwMode="auto">
            <a:xfrm flipV="1">
              <a:off x="2200" y="890"/>
              <a:ext cx="2132" cy="1950"/>
            </a:xfrm>
            <a:prstGeom prst="line">
              <a:avLst/>
            </a:prstGeom>
            <a:noFill/>
            <a:ln w="57150">
              <a:solidFill>
                <a:srgbClr val="FF3300"/>
              </a:solidFill>
              <a:round/>
              <a:headEnd/>
              <a:tailEnd type="triangle" w="med" len="med"/>
            </a:ln>
          </p:spPr>
          <p:txBody>
            <a:bodyPr/>
            <a:lstStyle/>
            <a:p>
              <a:endParaRPr lang="en-US"/>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107950" y="3935413"/>
          <a:ext cx="6192838" cy="2798762"/>
        </p:xfrm>
        <a:graphic>
          <a:graphicData uri="http://schemas.openxmlformats.org/presentationml/2006/ole">
            <mc:AlternateContent xmlns:mc="http://schemas.openxmlformats.org/markup-compatibility/2006">
              <mc:Choice xmlns:v="urn:schemas-microsoft-com:vml" Requires="v">
                <p:oleObj spid="_x0000_s4098" name="Bitmap Image" r:id="rId4" imgW="3858164" imgH="1743318" progId="PBrush">
                  <p:embed/>
                </p:oleObj>
              </mc:Choice>
              <mc:Fallback>
                <p:oleObj name="Bitmap Image" r:id="rId4" imgW="3858164" imgH="1743318" progId="PBrush">
                  <p:embed/>
                  <p:pic>
                    <p:nvPicPr>
                      <p:cNvPr id="40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3935413"/>
                        <a:ext cx="6192838" cy="279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Text Box 4"/>
          <p:cNvSpPr txBox="1">
            <a:spLocks noChangeArrowheads="1"/>
          </p:cNvSpPr>
          <p:nvPr/>
        </p:nvSpPr>
        <p:spPr bwMode="auto">
          <a:xfrm>
            <a:off x="933450" y="296863"/>
            <a:ext cx="8210550" cy="461665"/>
          </a:xfrm>
          <a:prstGeom prst="rect">
            <a:avLst/>
          </a:prstGeom>
          <a:noFill/>
          <a:ln w="9525">
            <a:noFill/>
            <a:miter lim="800000"/>
            <a:headEnd/>
            <a:tailEnd/>
          </a:ln>
        </p:spPr>
        <p:txBody>
          <a:bodyPr wrap="square">
            <a:spAutoFit/>
          </a:bodyPr>
          <a:lstStyle/>
          <a:p>
            <a:pPr eaLnBrk="0" hangingPunct="0"/>
            <a:r>
              <a:rPr lang="en-US" sz="2400" dirty="0">
                <a:solidFill>
                  <a:schemeClr val="accent5"/>
                </a:solidFill>
                <a:latin typeface="+mj-lt"/>
              </a:rPr>
              <a:t>ACTIVITY RATIOS:  ACCOUNTS RECIEVABLE TURNOVER</a:t>
            </a:r>
          </a:p>
        </p:txBody>
      </p:sp>
      <p:pic>
        <p:nvPicPr>
          <p:cNvPr id="4100" name="Picture 6"/>
          <p:cNvPicPr>
            <a:picLocks noChangeAspect="1" noChangeArrowheads="1"/>
          </p:cNvPicPr>
          <p:nvPr/>
        </p:nvPicPr>
        <p:blipFill>
          <a:blip r:embed="rId6" cstate="print"/>
          <a:srcRect/>
          <a:stretch>
            <a:fillRect/>
          </a:stretch>
        </p:blipFill>
        <p:spPr bwMode="auto">
          <a:xfrm>
            <a:off x="107950" y="982663"/>
            <a:ext cx="6119813" cy="2903537"/>
          </a:xfrm>
          <a:prstGeom prst="rect">
            <a:avLst/>
          </a:prstGeom>
          <a:noFill/>
          <a:ln w="9525">
            <a:noFill/>
            <a:miter lim="800000"/>
            <a:headEnd/>
            <a:tailEnd/>
          </a:ln>
        </p:spPr>
      </p:pic>
      <p:grpSp>
        <p:nvGrpSpPr>
          <p:cNvPr id="2" name="Group 21"/>
          <p:cNvGrpSpPr>
            <a:grpSpLocks/>
          </p:cNvGrpSpPr>
          <p:nvPr/>
        </p:nvGrpSpPr>
        <p:grpSpPr bwMode="auto">
          <a:xfrm>
            <a:off x="5003800" y="1558925"/>
            <a:ext cx="1439863" cy="863600"/>
            <a:chOff x="3152" y="754"/>
            <a:chExt cx="907" cy="363"/>
          </a:xfrm>
        </p:grpSpPr>
        <p:sp>
          <p:nvSpPr>
            <p:cNvPr id="4113" name="Oval 8"/>
            <p:cNvSpPr>
              <a:spLocks noChangeArrowheads="1"/>
            </p:cNvSpPr>
            <p:nvPr/>
          </p:nvSpPr>
          <p:spPr bwMode="auto">
            <a:xfrm>
              <a:off x="3152" y="754"/>
              <a:ext cx="907" cy="318"/>
            </a:xfrm>
            <a:prstGeom prst="ellipse">
              <a:avLst/>
            </a:prstGeom>
            <a:noFill/>
            <a:ln w="57150">
              <a:solidFill>
                <a:srgbClr val="FF3300"/>
              </a:solidFill>
              <a:round/>
              <a:headEnd/>
              <a:tailEnd/>
            </a:ln>
          </p:spPr>
          <p:txBody>
            <a:bodyPr wrap="none" anchor="ctr"/>
            <a:lstStyle/>
            <a:p>
              <a:endParaRPr lang="en-US"/>
            </a:p>
          </p:txBody>
        </p:sp>
        <p:sp>
          <p:nvSpPr>
            <p:cNvPr id="4114" name="Line 9"/>
            <p:cNvSpPr>
              <a:spLocks noChangeShapeType="1"/>
            </p:cNvSpPr>
            <p:nvPr/>
          </p:nvSpPr>
          <p:spPr bwMode="auto">
            <a:xfrm>
              <a:off x="3651" y="1071"/>
              <a:ext cx="408" cy="46"/>
            </a:xfrm>
            <a:prstGeom prst="line">
              <a:avLst/>
            </a:prstGeom>
            <a:noFill/>
            <a:ln w="57150">
              <a:solidFill>
                <a:srgbClr val="FF3300"/>
              </a:solidFill>
              <a:round/>
              <a:headEnd/>
              <a:tailEnd type="triangle" w="med" len="med"/>
            </a:ln>
          </p:spPr>
          <p:txBody>
            <a:bodyPr/>
            <a:lstStyle/>
            <a:p>
              <a:endParaRPr lang="en-US"/>
            </a:p>
          </p:txBody>
        </p:sp>
      </p:grpSp>
      <p:grpSp>
        <p:nvGrpSpPr>
          <p:cNvPr id="3" name="Group 23"/>
          <p:cNvGrpSpPr>
            <a:grpSpLocks/>
          </p:cNvGrpSpPr>
          <p:nvPr/>
        </p:nvGrpSpPr>
        <p:grpSpPr bwMode="auto">
          <a:xfrm>
            <a:off x="6372236" y="1054100"/>
            <a:ext cx="2771779" cy="3097213"/>
            <a:chOff x="4014" y="436"/>
            <a:chExt cx="1746" cy="1951"/>
          </a:xfrm>
        </p:grpSpPr>
        <p:sp>
          <p:nvSpPr>
            <p:cNvPr id="4106" name="Text Box 11"/>
            <p:cNvSpPr txBox="1">
              <a:spLocks noChangeArrowheads="1"/>
            </p:cNvSpPr>
            <p:nvPr/>
          </p:nvSpPr>
          <p:spPr bwMode="auto">
            <a:xfrm>
              <a:off x="4100" y="436"/>
              <a:ext cx="1660" cy="407"/>
            </a:xfrm>
            <a:prstGeom prst="rect">
              <a:avLst/>
            </a:prstGeom>
            <a:noFill/>
            <a:ln w="9525">
              <a:noFill/>
              <a:miter lim="800000"/>
              <a:headEnd/>
              <a:tailEnd/>
            </a:ln>
          </p:spPr>
          <p:txBody>
            <a:bodyPr wrap="square">
              <a:spAutoFit/>
            </a:bodyPr>
            <a:lstStyle/>
            <a:p>
              <a:pPr algn="l"/>
              <a:r>
                <a:rPr lang="en-US" dirty="0">
                  <a:solidFill>
                    <a:schemeClr val="accent5"/>
                  </a:solidFill>
                </a:rPr>
                <a:t>Accounts Receivable Turnover Ratio = </a:t>
              </a:r>
            </a:p>
          </p:txBody>
        </p:sp>
        <p:sp>
          <p:nvSpPr>
            <p:cNvPr id="4107" name="Text Box 12"/>
            <p:cNvSpPr txBox="1">
              <a:spLocks noChangeArrowheads="1"/>
            </p:cNvSpPr>
            <p:nvPr/>
          </p:nvSpPr>
          <p:spPr bwMode="auto">
            <a:xfrm>
              <a:off x="4273" y="1055"/>
              <a:ext cx="1460" cy="404"/>
            </a:xfrm>
            <a:prstGeom prst="rect">
              <a:avLst/>
            </a:prstGeom>
            <a:noFill/>
            <a:ln w="9525">
              <a:noFill/>
              <a:miter lim="800000"/>
              <a:headEnd/>
              <a:tailEnd/>
            </a:ln>
          </p:spPr>
          <p:txBody>
            <a:bodyPr wrap="none">
              <a:spAutoFit/>
            </a:bodyPr>
            <a:lstStyle/>
            <a:p>
              <a:pPr algn="ctr"/>
              <a:r>
                <a:rPr lang="en-US" dirty="0"/>
                <a:t>Net Sales</a:t>
              </a:r>
            </a:p>
            <a:p>
              <a:pPr algn="ctr"/>
              <a:r>
                <a:rPr lang="en-US" dirty="0"/>
                <a:t>Accounts Receivable</a:t>
              </a:r>
            </a:p>
          </p:txBody>
        </p:sp>
        <p:sp>
          <p:nvSpPr>
            <p:cNvPr id="4108" name="Text Box 13"/>
            <p:cNvSpPr txBox="1">
              <a:spLocks noChangeArrowheads="1"/>
            </p:cNvSpPr>
            <p:nvPr/>
          </p:nvSpPr>
          <p:spPr bwMode="auto">
            <a:xfrm>
              <a:off x="4059" y="1566"/>
              <a:ext cx="916" cy="404"/>
            </a:xfrm>
            <a:prstGeom prst="rect">
              <a:avLst/>
            </a:prstGeom>
            <a:noFill/>
            <a:ln w="9525">
              <a:noFill/>
              <a:miter lim="800000"/>
              <a:headEnd/>
              <a:tailEnd/>
            </a:ln>
          </p:spPr>
          <p:txBody>
            <a:bodyPr wrap="none">
              <a:spAutoFit/>
            </a:bodyPr>
            <a:lstStyle/>
            <a:p>
              <a:pPr algn="ctr"/>
              <a:r>
                <a:rPr lang="en-US"/>
                <a:t>      4000000</a:t>
              </a:r>
            </a:p>
            <a:p>
              <a:pPr algn="ctr"/>
              <a:r>
                <a:rPr lang="en-US"/>
                <a:t>      400000</a:t>
              </a:r>
            </a:p>
          </p:txBody>
        </p:sp>
        <p:sp>
          <p:nvSpPr>
            <p:cNvPr id="4109" name="Text Box 14"/>
            <p:cNvSpPr txBox="1">
              <a:spLocks noChangeArrowheads="1"/>
            </p:cNvSpPr>
            <p:nvPr/>
          </p:nvSpPr>
          <p:spPr bwMode="auto">
            <a:xfrm>
              <a:off x="5182" y="1657"/>
              <a:ext cx="400" cy="231"/>
            </a:xfrm>
            <a:prstGeom prst="rect">
              <a:avLst/>
            </a:prstGeom>
            <a:noFill/>
            <a:ln w="9525">
              <a:noFill/>
              <a:miter lim="800000"/>
              <a:headEnd/>
              <a:tailEnd/>
            </a:ln>
          </p:spPr>
          <p:txBody>
            <a:bodyPr wrap="none">
              <a:spAutoFit/>
            </a:bodyPr>
            <a:lstStyle/>
            <a:p>
              <a:r>
                <a:rPr lang="en-US"/>
                <a:t>= 10</a:t>
              </a:r>
            </a:p>
          </p:txBody>
        </p:sp>
        <p:sp>
          <p:nvSpPr>
            <p:cNvPr id="4110" name="Text Box 15"/>
            <p:cNvSpPr txBox="1">
              <a:spLocks noChangeArrowheads="1"/>
            </p:cNvSpPr>
            <p:nvPr/>
          </p:nvSpPr>
          <p:spPr bwMode="auto">
            <a:xfrm>
              <a:off x="4184" y="2156"/>
              <a:ext cx="116" cy="231"/>
            </a:xfrm>
            <a:prstGeom prst="rect">
              <a:avLst/>
            </a:prstGeom>
            <a:noFill/>
            <a:ln w="9525">
              <a:noFill/>
              <a:miter lim="800000"/>
              <a:headEnd/>
              <a:tailEnd/>
            </a:ln>
          </p:spPr>
          <p:txBody>
            <a:bodyPr wrap="none">
              <a:spAutoFit/>
            </a:bodyPr>
            <a:lstStyle/>
            <a:p>
              <a:endParaRPr lang="en-US"/>
            </a:p>
          </p:txBody>
        </p:sp>
        <p:sp>
          <p:nvSpPr>
            <p:cNvPr id="4111" name="Line 16"/>
            <p:cNvSpPr>
              <a:spLocks noChangeShapeType="1"/>
            </p:cNvSpPr>
            <p:nvPr/>
          </p:nvSpPr>
          <p:spPr bwMode="auto">
            <a:xfrm flipV="1">
              <a:off x="4392" y="1247"/>
              <a:ext cx="1368" cy="29"/>
            </a:xfrm>
            <a:prstGeom prst="line">
              <a:avLst/>
            </a:prstGeom>
            <a:noFill/>
            <a:ln w="9525">
              <a:solidFill>
                <a:schemeClr val="tx1"/>
              </a:solidFill>
              <a:round/>
              <a:headEnd/>
              <a:tailEnd/>
            </a:ln>
          </p:spPr>
          <p:txBody>
            <a:bodyPr/>
            <a:lstStyle/>
            <a:p>
              <a:endParaRPr lang="en-US"/>
            </a:p>
          </p:txBody>
        </p:sp>
        <p:sp>
          <p:nvSpPr>
            <p:cNvPr id="4112" name="Line 17"/>
            <p:cNvSpPr>
              <a:spLocks noChangeShapeType="1"/>
            </p:cNvSpPr>
            <p:nvPr/>
          </p:nvSpPr>
          <p:spPr bwMode="auto">
            <a:xfrm>
              <a:off x="4014" y="1757"/>
              <a:ext cx="1179" cy="0"/>
            </a:xfrm>
            <a:prstGeom prst="line">
              <a:avLst/>
            </a:prstGeom>
            <a:noFill/>
            <a:ln w="9525">
              <a:solidFill>
                <a:schemeClr val="tx1"/>
              </a:solidFill>
              <a:round/>
              <a:headEnd/>
              <a:tailEnd/>
            </a:ln>
          </p:spPr>
          <p:txBody>
            <a:bodyPr/>
            <a:lstStyle/>
            <a:p>
              <a:endParaRPr lang="en-US"/>
            </a:p>
          </p:txBody>
        </p:sp>
      </p:grpSp>
      <p:grpSp>
        <p:nvGrpSpPr>
          <p:cNvPr id="4" name="Group 22"/>
          <p:cNvGrpSpPr>
            <a:grpSpLocks/>
          </p:cNvGrpSpPr>
          <p:nvPr/>
        </p:nvGrpSpPr>
        <p:grpSpPr bwMode="auto">
          <a:xfrm>
            <a:off x="900113" y="2189163"/>
            <a:ext cx="6335712" cy="2574925"/>
            <a:chOff x="431" y="935"/>
            <a:chExt cx="3991" cy="1849"/>
          </a:xfrm>
        </p:grpSpPr>
        <p:sp>
          <p:nvSpPr>
            <p:cNvPr id="4104" name="Oval 19"/>
            <p:cNvSpPr>
              <a:spLocks noChangeArrowheads="1"/>
            </p:cNvSpPr>
            <p:nvPr/>
          </p:nvSpPr>
          <p:spPr bwMode="auto">
            <a:xfrm>
              <a:off x="431" y="2523"/>
              <a:ext cx="3640" cy="261"/>
            </a:xfrm>
            <a:prstGeom prst="ellipse">
              <a:avLst/>
            </a:prstGeom>
            <a:noFill/>
            <a:ln w="57150">
              <a:solidFill>
                <a:srgbClr val="FF3300"/>
              </a:solidFill>
              <a:round/>
              <a:headEnd/>
              <a:tailEnd/>
            </a:ln>
          </p:spPr>
          <p:txBody>
            <a:bodyPr wrap="none" anchor="ctr"/>
            <a:lstStyle/>
            <a:p>
              <a:endParaRPr lang="en-US"/>
            </a:p>
          </p:txBody>
        </p:sp>
        <p:sp>
          <p:nvSpPr>
            <p:cNvPr id="4105" name="Line 20"/>
            <p:cNvSpPr>
              <a:spLocks noChangeShapeType="1"/>
            </p:cNvSpPr>
            <p:nvPr/>
          </p:nvSpPr>
          <p:spPr bwMode="auto">
            <a:xfrm flipV="1">
              <a:off x="2204" y="935"/>
              <a:ext cx="2218" cy="1598"/>
            </a:xfrm>
            <a:prstGeom prst="line">
              <a:avLst/>
            </a:prstGeom>
            <a:noFill/>
            <a:ln w="57150">
              <a:solidFill>
                <a:srgbClr val="FF3300"/>
              </a:solidFill>
              <a:round/>
              <a:headEnd/>
              <a:tailEnd type="triangle" w="med" len="med"/>
            </a:ln>
          </p:spPr>
          <p:txBody>
            <a:bodyPr/>
            <a:lstStyle/>
            <a:p>
              <a:endParaRPr lang="en-US"/>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107950" y="3954463"/>
          <a:ext cx="6192838" cy="2798762"/>
        </p:xfrm>
        <a:graphic>
          <a:graphicData uri="http://schemas.openxmlformats.org/presentationml/2006/ole">
            <mc:AlternateContent xmlns:mc="http://schemas.openxmlformats.org/markup-compatibility/2006">
              <mc:Choice xmlns:v="urn:schemas-microsoft-com:vml" Requires="v">
                <p:oleObj spid="_x0000_s5122" name="Bitmap Image" r:id="rId4" imgW="3858164" imgH="1743318" progId="PBrush">
                  <p:embed/>
                </p:oleObj>
              </mc:Choice>
              <mc:Fallback>
                <p:oleObj name="Bitmap Image" r:id="rId4" imgW="3858164" imgH="1743318" progId="PBrush">
                  <p:embed/>
                  <p:pic>
                    <p:nvPicPr>
                      <p:cNvPr id="51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3954463"/>
                        <a:ext cx="6192838" cy="279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Text Box 4"/>
          <p:cNvSpPr txBox="1">
            <a:spLocks noChangeArrowheads="1"/>
          </p:cNvSpPr>
          <p:nvPr/>
        </p:nvSpPr>
        <p:spPr bwMode="auto">
          <a:xfrm>
            <a:off x="0" y="182562"/>
            <a:ext cx="9144000" cy="461665"/>
          </a:xfrm>
          <a:prstGeom prst="rect">
            <a:avLst/>
          </a:prstGeom>
          <a:noFill/>
          <a:ln w="9525">
            <a:noFill/>
            <a:miter lim="800000"/>
            <a:headEnd/>
            <a:tailEnd/>
          </a:ln>
        </p:spPr>
        <p:txBody>
          <a:bodyPr wrap="square">
            <a:spAutoFit/>
          </a:bodyPr>
          <a:lstStyle/>
          <a:p>
            <a:pPr eaLnBrk="0" hangingPunct="0"/>
            <a:r>
              <a:rPr lang="en-US" sz="2400" dirty="0">
                <a:solidFill>
                  <a:schemeClr val="accent5"/>
                </a:solidFill>
                <a:latin typeface="+mj-lt"/>
              </a:rPr>
              <a:t>ACTIVITY RATIOS:  ASSET TURNOVER</a:t>
            </a:r>
          </a:p>
        </p:txBody>
      </p:sp>
      <p:pic>
        <p:nvPicPr>
          <p:cNvPr id="5124" name="Picture 6"/>
          <p:cNvPicPr>
            <a:picLocks noChangeAspect="1" noChangeArrowheads="1"/>
          </p:cNvPicPr>
          <p:nvPr/>
        </p:nvPicPr>
        <p:blipFill>
          <a:blip r:embed="rId6" cstate="print"/>
          <a:srcRect/>
          <a:stretch>
            <a:fillRect/>
          </a:stretch>
        </p:blipFill>
        <p:spPr bwMode="auto">
          <a:xfrm>
            <a:off x="107950" y="1001713"/>
            <a:ext cx="6119813" cy="2903537"/>
          </a:xfrm>
          <a:prstGeom prst="rect">
            <a:avLst/>
          </a:prstGeom>
          <a:noFill/>
          <a:ln w="9525">
            <a:noFill/>
            <a:miter lim="800000"/>
            <a:headEnd/>
            <a:tailEnd/>
          </a:ln>
        </p:spPr>
      </p:pic>
      <p:grpSp>
        <p:nvGrpSpPr>
          <p:cNvPr id="2" name="Group 21"/>
          <p:cNvGrpSpPr>
            <a:grpSpLocks/>
          </p:cNvGrpSpPr>
          <p:nvPr/>
        </p:nvGrpSpPr>
        <p:grpSpPr bwMode="auto">
          <a:xfrm>
            <a:off x="5148263" y="2225675"/>
            <a:ext cx="1871662" cy="1873250"/>
            <a:chOff x="3243" y="1162"/>
            <a:chExt cx="1179" cy="1180"/>
          </a:xfrm>
        </p:grpSpPr>
        <p:sp>
          <p:nvSpPr>
            <p:cNvPr id="5137" name="Oval 8"/>
            <p:cNvSpPr>
              <a:spLocks noChangeArrowheads="1"/>
            </p:cNvSpPr>
            <p:nvPr/>
          </p:nvSpPr>
          <p:spPr bwMode="auto">
            <a:xfrm>
              <a:off x="3243" y="2024"/>
              <a:ext cx="907" cy="318"/>
            </a:xfrm>
            <a:prstGeom prst="ellipse">
              <a:avLst/>
            </a:prstGeom>
            <a:noFill/>
            <a:ln w="57150">
              <a:solidFill>
                <a:srgbClr val="FF3300"/>
              </a:solidFill>
              <a:round/>
              <a:headEnd/>
              <a:tailEnd/>
            </a:ln>
          </p:spPr>
          <p:txBody>
            <a:bodyPr wrap="none" anchor="ctr"/>
            <a:lstStyle/>
            <a:p>
              <a:endParaRPr lang="en-US"/>
            </a:p>
          </p:txBody>
        </p:sp>
        <p:sp>
          <p:nvSpPr>
            <p:cNvPr id="5138" name="Line 9"/>
            <p:cNvSpPr>
              <a:spLocks noChangeShapeType="1"/>
            </p:cNvSpPr>
            <p:nvPr/>
          </p:nvSpPr>
          <p:spPr bwMode="auto">
            <a:xfrm flipV="1">
              <a:off x="3923" y="1162"/>
              <a:ext cx="499" cy="862"/>
            </a:xfrm>
            <a:prstGeom prst="line">
              <a:avLst/>
            </a:prstGeom>
            <a:noFill/>
            <a:ln w="57150">
              <a:solidFill>
                <a:srgbClr val="FF3300"/>
              </a:solidFill>
              <a:round/>
              <a:headEnd/>
              <a:tailEnd type="triangle" w="med" len="med"/>
            </a:ln>
          </p:spPr>
          <p:txBody>
            <a:bodyPr/>
            <a:lstStyle/>
            <a:p>
              <a:endParaRPr lang="en-US"/>
            </a:p>
          </p:txBody>
        </p:sp>
      </p:grpSp>
      <p:grpSp>
        <p:nvGrpSpPr>
          <p:cNvPr id="3" name="Group 10"/>
          <p:cNvGrpSpPr>
            <a:grpSpLocks/>
          </p:cNvGrpSpPr>
          <p:nvPr/>
        </p:nvGrpSpPr>
        <p:grpSpPr bwMode="auto">
          <a:xfrm>
            <a:off x="6372230" y="1130300"/>
            <a:ext cx="2771777" cy="2706688"/>
            <a:chOff x="4014" y="472"/>
            <a:chExt cx="1746" cy="1705"/>
          </a:xfrm>
        </p:grpSpPr>
        <p:sp>
          <p:nvSpPr>
            <p:cNvPr id="5130" name="Text Box 11"/>
            <p:cNvSpPr txBox="1">
              <a:spLocks noChangeArrowheads="1"/>
            </p:cNvSpPr>
            <p:nvPr/>
          </p:nvSpPr>
          <p:spPr bwMode="auto">
            <a:xfrm>
              <a:off x="4048" y="472"/>
              <a:ext cx="1712" cy="233"/>
            </a:xfrm>
            <a:prstGeom prst="rect">
              <a:avLst/>
            </a:prstGeom>
            <a:noFill/>
            <a:ln w="9525">
              <a:noFill/>
              <a:miter lim="800000"/>
              <a:headEnd/>
              <a:tailEnd/>
            </a:ln>
          </p:spPr>
          <p:txBody>
            <a:bodyPr wrap="none">
              <a:spAutoFit/>
            </a:bodyPr>
            <a:lstStyle/>
            <a:p>
              <a:pPr algn="ctr"/>
              <a:r>
                <a:rPr lang="en-US" dirty="0">
                  <a:solidFill>
                    <a:schemeClr val="accent5"/>
                  </a:solidFill>
                </a:rPr>
                <a:t>Assets Turnover Ratio = </a:t>
              </a:r>
            </a:p>
          </p:txBody>
        </p:sp>
        <p:sp>
          <p:nvSpPr>
            <p:cNvPr id="5131" name="Text Box 12"/>
            <p:cNvSpPr txBox="1">
              <a:spLocks noChangeArrowheads="1"/>
            </p:cNvSpPr>
            <p:nvPr/>
          </p:nvSpPr>
          <p:spPr bwMode="auto">
            <a:xfrm>
              <a:off x="4357" y="845"/>
              <a:ext cx="908" cy="404"/>
            </a:xfrm>
            <a:prstGeom prst="rect">
              <a:avLst/>
            </a:prstGeom>
            <a:noFill/>
            <a:ln w="9525">
              <a:noFill/>
              <a:miter lim="800000"/>
              <a:headEnd/>
              <a:tailEnd/>
            </a:ln>
          </p:spPr>
          <p:txBody>
            <a:bodyPr wrap="none">
              <a:spAutoFit/>
            </a:bodyPr>
            <a:lstStyle/>
            <a:p>
              <a:pPr algn="ctr"/>
              <a:r>
                <a:rPr lang="en-US"/>
                <a:t>Net Sales</a:t>
              </a:r>
            </a:p>
            <a:p>
              <a:pPr algn="ctr"/>
              <a:r>
                <a:rPr lang="en-US"/>
                <a:t>Total Assets</a:t>
              </a:r>
            </a:p>
          </p:txBody>
        </p:sp>
        <p:sp>
          <p:nvSpPr>
            <p:cNvPr id="5132" name="Text Box 13"/>
            <p:cNvSpPr txBox="1">
              <a:spLocks noChangeArrowheads="1"/>
            </p:cNvSpPr>
            <p:nvPr/>
          </p:nvSpPr>
          <p:spPr bwMode="auto">
            <a:xfrm>
              <a:off x="4059" y="1356"/>
              <a:ext cx="916" cy="404"/>
            </a:xfrm>
            <a:prstGeom prst="rect">
              <a:avLst/>
            </a:prstGeom>
            <a:noFill/>
            <a:ln w="9525">
              <a:noFill/>
              <a:miter lim="800000"/>
              <a:headEnd/>
              <a:tailEnd/>
            </a:ln>
          </p:spPr>
          <p:txBody>
            <a:bodyPr wrap="none">
              <a:spAutoFit/>
            </a:bodyPr>
            <a:lstStyle/>
            <a:p>
              <a:pPr algn="ctr"/>
              <a:r>
                <a:rPr lang="en-US"/>
                <a:t>      4000000</a:t>
              </a:r>
            </a:p>
            <a:p>
              <a:pPr algn="ctr"/>
              <a:r>
                <a:rPr lang="en-US"/>
                <a:t>      4400000</a:t>
              </a:r>
            </a:p>
          </p:txBody>
        </p:sp>
        <p:sp>
          <p:nvSpPr>
            <p:cNvPr id="5133" name="Text Box 14"/>
            <p:cNvSpPr txBox="1">
              <a:spLocks noChangeArrowheads="1"/>
            </p:cNvSpPr>
            <p:nvPr/>
          </p:nvSpPr>
          <p:spPr bwMode="auto">
            <a:xfrm>
              <a:off x="5182" y="1447"/>
              <a:ext cx="524" cy="233"/>
            </a:xfrm>
            <a:prstGeom prst="rect">
              <a:avLst/>
            </a:prstGeom>
            <a:noFill/>
            <a:ln w="9525">
              <a:noFill/>
              <a:miter lim="800000"/>
              <a:headEnd/>
              <a:tailEnd/>
            </a:ln>
          </p:spPr>
          <p:txBody>
            <a:bodyPr wrap="none">
              <a:spAutoFit/>
            </a:bodyPr>
            <a:lstStyle/>
            <a:p>
              <a:r>
                <a:rPr lang="en-US"/>
                <a:t>= 0.91</a:t>
              </a:r>
            </a:p>
          </p:txBody>
        </p:sp>
        <p:sp>
          <p:nvSpPr>
            <p:cNvPr id="5134" name="Text Box 15"/>
            <p:cNvSpPr txBox="1">
              <a:spLocks noChangeArrowheads="1"/>
            </p:cNvSpPr>
            <p:nvPr/>
          </p:nvSpPr>
          <p:spPr bwMode="auto">
            <a:xfrm>
              <a:off x="4184" y="1946"/>
              <a:ext cx="116" cy="231"/>
            </a:xfrm>
            <a:prstGeom prst="rect">
              <a:avLst/>
            </a:prstGeom>
            <a:noFill/>
            <a:ln w="9525">
              <a:noFill/>
              <a:miter lim="800000"/>
              <a:headEnd/>
              <a:tailEnd/>
            </a:ln>
          </p:spPr>
          <p:txBody>
            <a:bodyPr wrap="none">
              <a:spAutoFit/>
            </a:bodyPr>
            <a:lstStyle/>
            <a:p>
              <a:endParaRPr lang="en-US"/>
            </a:p>
          </p:txBody>
        </p:sp>
        <p:sp>
          <p:nvSpPr>
            <p:cNvPr id="5135" name="Line 16"/>
            <p:cNvSpPr>
              <a:spLocks noChangeShapeType="1"/>
            </p:cNvSpPr>
            <p:nvPr/>
          </p:nvSpPr>
          <p:spPr bwMode="auto">
            <a:xfrm>
              <a:off x="4014" y="1049"/>
              <a:ext cx="1633" cy="0"/>
            </a:xfrm>
            <a:prstGeom prst="line">
              <a:avLst/>
            </a:prstGeom>
            <a:noFill/>
            <a:ln w="9525">
              <a:solidFill>
                <a:schemeClr val="tx1"/>
              </a:solidFill>
              <a:round/>
              <a:headEnd/>
              <a:tailEnd/>
            </a:ln>
          </p:spPr>
          <p:txBody>
            <a:bodyPr/>
            <a:lstStyle/>
            <a:p>
              <a:endParaRPr lang="en-US"/>
            </a:p>
          </p:txBody>
        </p:sp>
        <p:sp>
          <p:nvSpPr>
            <p:cNvPr id="5136" name="Line 17"/>
            <p:cNvSpPr>
              <a:spLocks noChangeShapeType="1"/>
            </p:cNvSpPr>
            <p:nvPr/>
          </p:nvSpPr>
          <p:spPr bwMode="auto">
            <a:xfrm>
              <a:off x="4014" y="1547"/>
              <a:ext cx="1179" cy="0"/>
            </a:xfrm>
            <a:prstGeom prst="line">
              <a:avLst/>
            </a:prstGeom>
            <a:noFill/>
            <a:ln w="9525">
              <a:solidFill>
                <a:schemeClr val="tx1"/>
              </a:solidFill>
              <a:round/>
              <a:headEnd/>
              <a:tailEnd/>
            </a:ln>
          </p:spPr>
          <p:txBody>
            <a:bodyPr/>
            <a:lstStyle/>
            <a:p>
              <a:endParaRPr lang="en-US"/>
            </a:p>
          </p:txBody>
        </p:sp>
      </p:grpSp>
      <p:grpSp>
        <p:nvGrpSpPr>
          <p:cNvPr id="4" name="Group 18"/>
          <p:cNvGrpSpPr>
            <a:grpSpLocks/>
          </p:cNvGrpSpPr>
          <p:nvPr/>
        </p:nvGrpSpPr>
        <p:grpSpPr bwMode="auto">
          <a:xfrm>
            <a:off x="684213" y="1865313"/>
            <a:ext cx="6335712" cy="2935287"/>
            <a:chOff x="431" y="935"/>
            <a:chExt cx="3991" cy="1849"/>
          </a:xfrm>
        </p:grpSpPr>
        <p:sp>
          <p:nvSpPr>
            <p:cNvPr id="5128" name="Oval 19"/>
            <p:cNvSpPr>
              <a:spLocks noChangeArrowheads="1"/>
            </p:cNvSpPr>
            <p:nvPr/>
          </p:nvSpPr>
          <p:spPr bwMode="auto">
            <a:xfrm>
              <a:off x="431" y="2523"/>
              <a:ext cx="3640" cy="261"/>
            </a:xfrm>
            <a:prstGeom prst="ellipse">
              <a:avLst/>
            </a:prstGeom>
            <a:noFill/>
            <a:ln w="57150">
              <a:solidFill>
                <a:srgbClr val="FF3300"/>
              </a:solidFill>
              <a:round/>
              <a:headEnd/>
              <a:tailEnd/>
            </a:ln>
          </p:spPr>
          <p:txBody>
            <a:bodyPr wrap="none" anchor="ctr"/>
            <a:lstStyle/>
            <a:p>
              <a:endParaRPr lang="en-US"/>
            </a:p>
          </p:txBody>
        </p:sp>
        <p:sp>
          <p:nvSpPr>
            <p:cNvPr id="5129" name="Line 20"/>
            <p:cNvSpPr>
              <a:spLocks noChangeShapeType="1"/>
            </p:cNvSpPr>
            <p:nvPr/>
          </p:nvSpPr>
          <p:spPr bwMode="auto">
            <a:xfrm flipV="1">
              <a:off x="2204" y="935"/>
              <a:ext cx="2218" cy="1598"/>
            </a:xfrm>
            <a:prstGeom prst="line">
              <a:avLst/>
            </a:prstGeom>
            <a:noFill/>
            <a:ln w="57150">
              <a:solidFill>
                <a:srgbClr val="FF3300"/>
              </a:solidFill>
              <a:round/>
              <a:headEnd/>
              <a:tailEnd type="triangle" w="med" len="med"/>
            </a:ln>
          </p:spPr>
          <p:txBody>
            <a:bodyPr/>
            <a:lstStyle/>
            <a:p>
              <a:endParaRPr lang="en-US"/>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1"/>
          <p:cNvGraphicFramePr>
            <a:graphicFrameLocks noChangeAspect="1"/>
          </p:cNvGraphicFramePr>
          <p:nvPr/>
        </p:nvGraphicFramePr>
        <p:xfrm>
          <a:off x="107950" y="1427163"/>
          <a:ext cx="6121400" cy="4875212"/>
        </p:xfrm>
        <a:graphic>
          <a:graphicData uri="http://schemas.openxmlformats.org/presentationml/2006/ole">
            <mc:AlternateContent xmlns:mc="http://schemas.openxmlformats.org/markup-compatibility/2006">
              <mc:Choice xmlns:v="urn:schemas-microsoft-com:vml" Requires="v">
                <p:oleObj spid="_x0000_s6146" name="Bitmap Image" r:id="rId4" imgW="3839111" imgH="3057143" progId="PBrush">
                  <p:embed/>
                </p:oleObj>
              </mc:Choice>
              <mc:Fallback>
                <p:oleObj name="Bitmap Image" r:id="rId4" imgW="3839111" imgH="3057143" progId="PBrush">
                  <p:embed/>
                  <p:pic>
                    <p:nvPicPr>
                      <p:cNvPr id="6146"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427163"/>
                        <a:ext cx="6121400" cy="487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7" name="Text Box 4"/>
          <p:cNvSpPr txBox="1">
            <a:spLocks noChangeArrowheads="1"/>
          </p:cNvSpPr>
          <p:nvPr/>
        </p:nvSpPr>
        <p:spPr bwMode="auto">
          <a:xfrm>
            <a:off x="0" y="273050"/>
            <a:ext cx="9144000" cy="461665"/>
          </a:xfrm>
          <a:prstGeom prst="rect">
            <a:avLst/>
          </a:prstGeom>
          <a:noFill/>
          <a:ln w="9525">
            <a:noFill/>
            <a:miter lim="800000"/>
            <a:headEnd/>
            <a:tailEnd/>
          </a:ln>
        </p:spPr>
        <p:txBody>
          <a:bodyPr wrap="square">
            <a:spAutoFit/>
          </a:bodyPr>
          <a:lstStyle/>
          <a:p>
            <a:pPr eaLnBrk="0" hangingPunct="0"/>
            <a:r>
              <a:rPr lang="en-US" sz="2400" dirty="0">
                <a:solidFill>
                  <a:schemeClr val="accent5"/>
                </a:solidFill>
                <a:latin typeface="+mj-lt"/>
              </a:rPr>
              <a:t>PROFITABILITY RATIOS:  PROFIT MARGIN</a:t>
            </a:r>
          </a:p>
        </p:txBody>
      </p:sp>
      <p:grpSp>
        <p:nvGrpSpPr>
          <p:cNvPr id="2" name="Group 22"/>
          <p:cNvGrpSpPr>
            <a:grpSpLocks/>
          </p:cNvGrpSpPr>
          <p:nvPr/>
        </p:nvGrpSpPr>
        <p:grpSpPr bwMode="auto">
          <a:xfrm>
            <a:off x="5003800" y="1787525"/>
            <a:ext cx="2089150" cy="612775"/>
            <a:chOff x="3152" y="754"/>
            <a:chExt cx="1316" cy="386"/>
          </a:xfrm>
        </p:grpSpPr>
        <p:sp>
          <p:nvSpPr>
            <p:cNvPr id="6161" name="Oval 8"/>
            <p:cNvSpPr>
              <a:spLocks noChangeArrowheads="1"/>
            </p:cNvSpPr>
            <p:nvPr/>
          </p:nvSpPr>
          <p:spPr bwMode="auto">
            <a:xfrm>
              <a:off x="3152" y="754"/>
              <a:ext cx="907" cy="318"/>
            </a:xfrm>
            <a:prstGeom prst="ellipse">
              <a:avLst/>
            </a:prstGeom>
            <a:noFill/>
            <a:ln w="57150">
              <a:solidFill>
                <a:srgbClr val="FF3300"/>
              </a:solidFill>
              <a:round/>
              <a:headEnd/>
              <a:tailEnd/>
            </a:ln>
          </p:spPr>
          <p:txBody>
            <a:bodyPr wrap="none" anchor="ctr"/>
            <a:lstStyle/>
            <a:p>
              <a:endParaRPr lang="en-US"/>
            </a:p>
          </p:txBody>
        </p:sp>
        <p:sp>
          <p:nvSpPr>
            <p:cNvPr id="6162" name="Line 9"/>
            <p:cNvSpPr>
              <a:spLocks noChangeShapeType="1"/>
            </p:cNvSpPr>
            <p:nvPr/>
          </p:nvSpPr>
          <p:spPr bwMode="auto">
            <a:xfrm>
              <a:off x="3833" y="1049"/>
              <a:ext cx="635" cy="91"/>
            </a:xfrm>
            <a:prstGeom prst="line">
              <a:avLst/>
            </a:prstGeom>
            <a:noFill/>
            <a:ln w="57150">
              <a:solidFill>
                <a:srgbClr val="FF3300"/>
              </a:solidFill>
              <a:round/>
              <a:headEnd/>
              <a:tailEnd type="triangle" w="med" len="med"/>
            </a:ln>
          </p:spPr>
          <p:txBody>
            <a:bodyPr/>
            <a:lstStyle/>
            <a:p>
              <a:endParaRPr lang="en-US"/>
            </a:p>
          </p:txBody>
        </p:sp>
      </p:grpSp>
      <p:grpSp>
        <p:nvGrpSpPr>
          <p:cNvPr id="3" name="Group 10"/>
          <p:cNvGrpSpPr>
            <a:grpSpLocks/>
          </p:cNvGrpSpPr>
          <p:nvPr/>
        </p:nvGrpSpPr>
        <p:grpSpPr bwMode="auto">
          <a:xfrm>
            <a:off x="6372225" y="1339850"/>
            <a:ext cx="2892425" cy="2763838"/>
            <a:chOff x="4014" y="436"/>
            <a:chExt cx="1822" cy="1741"/>
          </a:xfrm>
        </p:grpSpPr>
        <p:sp>
          <p:nvSpPr>
            <p:cNvPr id="6154" name="Text Box 11"/>
            <p:cNvSpPr txBox="1">
              <a:spLocks noChangeArrowheads="1"/>
            </p:cNvSpPr>
            <p:nvPr/>
          </p:nvSpPr>
          <p:spPr bwMode="auto">
            <a:xfrm>
              <a:off x="4196" y="436"/>
              <a:ext cx="1486" cy="233"/>
            </a:xfrm>
            <a:prstGeom prst="rect">
              <a:avLst/>
            </a:prstGeom>
            <a:noFill/>
            <a:ln w="9525">
              <a:noFill/>
              <a:miter lim="800000"/>
              <a:headEnd/>
              <a:tailEnd/>
            </a:ln>
          </p:spPr>
          <p:txBody>
            <a:bodyPr wrap="none">
              <a:spAutoFit/>
            </a:bodyPr>
            <a:lstStyle/>
            <a:p>
              <a:pPr algn="ctr"/>
              <a:r>
                <a:rPr lang="en-US" dirty="0">
                  <a:solidFill>
                    <a:schemeClr val="accent5"/>
                  </a:solidFill>
                </a:rPr>
                <a:t>Profit Margin Ratio = </a:t>
              </a:r>
            </a:p>
          </p:txBody>
        </p:sp>
        <p:sp>
          <p:nvSpPr>
            <p:cNvPr id="6155" name="Text Box 12"/>
            <p:cNvSpPr txBox="1">
              <a:spLocks noChangeArrowheads="1"/>
            </p:cNvSpPr>
            <p:nvPr/>
          </p:nvSpPr>
          <p:spPr bwMode="auto">
            <a:xfrm>
              <a:off x="4505" y="845"/>
              <a:ext cx="852" cy="404"/>
            </a:xfrm>
            <a:prstGeom prst="rect">
              <a:avLst/>
            </a:prstGeom>
            <a:noFill/>
            <a:ln w="9525">
              <a:noFill/>
              <a:miter lim="800000"/>
              <a:headEnd/>
              <a:tailEnd/>
            </a:ln>
          </p:spPr>
          <p:txBody>
            <a:bodyPr wrap="none">
              <a:spAutoFit/>
            </a:bodyPr>
            <a:lstStyle/>
            <a:p>
              <a:pPr algn="ctr"/>
              <a:r>
                <a:rPr lang="en-US" dirty="0"/>
                <a:t>Net Income</a:t>
              </a:r>
            </a:p>
            <a:p>
              <a:pPr algn="ctr"/>
              <a:r>
                <a:rPr lang="en-US" dirty="0"/>
                <a:t>Net Sales</a:t>
              </a:r>
            </a:p>
          </p:txBody>
        </p:sp>
        <p:sp>
          <p:nvSpPr>
            <p:cNvPr id="6156" name="Text Box 13"/>
            <p:cNvSpPr txBox="1">
              <a:spLocks noChangeArrowheads="1"/>
            </p:cNvSpPr>
            <p:nvPr/>
          </p:nvSpPr>
          <p:spPr bwMode="auto">
            <a:xfrm>
              <a:off x="4059" y="1356"/>
              <a:ext cx="916" cy="404"/>
            </a:xfrm>
            <a:prstGeom prst="rect">
              <a:avLst/>
            </a:prstGeom>
            <a:noFill/>
            <a:ln w="9525">
              <a:noFill/>
              <a:miter lim="800000"/>
              <a:headEnd/>
              <a:tailEnd/>
            </a:ln>
          </p:spPr>
          <p:txBody>
            <a:bodyPr wrap="none">
              <a:spAutoFit/>
            </a:bodyPr>
            <a:lstStyle/>
            <a:p>
              <a:pPr algn="ctr"/>
              <a:r>
                <a:rPr lang="en-US"/>
                <a:t>      1050000</a:t>
              </a:r>
            </a:p>
            <a:p>
              <a:pPr algn="ctr"/>
              <a:r>
                <a:rPr lang="en-US"/>
                <a:t>      4000000</a:t>
              </a:r>
            </a:p>
          </p:txBody>
        </p:sp>
        <p:sp>
          <p:nvSpPr>
            <p:cNvPr id="6157" name="Text Box 14"/>
            <p:cNvSpPr txBox="1">
              <a:spLocks noChangeArrowheads="1"/>
            </p:cNvSpPr>
            <p:nvPr/>
          </p:nvSpPr>
          <p:spPr bwMode="auto">
            <a:xfrm>
              <a:off x="5182" y="1447"/>
              <a:ext cx="654" cy="233"/>
            </a:xfrm>
            <a:prstGeom prst="rect">
              <a:avLst/>
            </a:prstGeom>
            <a:noFill/>
            <a:ln w="9525">
              <a:noFill/>
              <a:miter lim="800000"/>
              <a:headEnd/>
              <a:tailEnd/>
            </a:ln>
          </p:spPr>
          <p:txBody>
            <a:bodyPr wrap="none">
              <a:spAutoFit/>
            </a:bodyPr>
            <a:lstStyle/>
            <a:p>
              <a:r>
                <a:rPr lang="en-US" dirty="0"/>
                <a:t>= 26.3%</a:t>
              </a:r>
            </a:p>
          </p:txBody>
        </p:sp>
        <p:sp>
          <p:nvSpPr>
            <p:cNvPr id="6158" name="Text Box 15"/>
            <p:cNvSpPr txBox="1">
              <a:spLocks noChangeArrowheads="1"/>
            </p:cNvSpPr>
            <p:nvPr/>
          </p:nvSpPr>
          <p:spPr bwMode="auto">
            <a:xfrm>
              <a:off x="4184" y="1946"/>
              <a:ext cx="116" cy="231"/>
            </a:xfrm>
            <a:prstGeom prst="rect">
              <a:avLst/>
            </a:prstGeom>
            <a:noFill/>
            <a:ln w="9525">
              <a:noFill/>
              <a:miter lim="800000"/>
              <a:headEnd/>
              <a:tailEnd/>
            </a:ln>
          </p:spPr>
          <p:txBody>
            <a:bodyPr wrap="none">
              <a:spAutoFit/>
            </a:bodyPr>
            <a:lstStyle/>
            <a:p>
              <a:endParaRPr lang="en-US"/>
            </a:p>
          </p:txBody>
        </p:sp>
        <p:sp>
          <p:nvSpPr>
            <p:cNvPr id="6159" name="Line 16"/>
            <p:cNvSpPr>
              <a:spLocks noChangeShapeType="1"/>
            </p:cNvSpPr>
            <p:nvPr/>
          </p:nvSpPr>
          <p:spPr bwMode="auto">
            <a:xfrm>
              <a:off x="4014" y="1061"/>
              <a:ext cx="1633" cy="0"/>
            </a:xfrm>
            <a:prstGeom prst="line">
              <a:avLst/>
            </a:prstGeom>
            <a:noFill/>
            <a:ln w="9525">
              <a:solidFill>
                <a:schemeClr val="tx1"/>
              </a:solidFill>
              <a:round/>
              <a:headEnd/>
              <a:tailEnd/>
            </a:ln>
          </p:spPr>
          <p:txBody>
            <a:bodyPr/>
            <a:lstStyle/>
            <a:p>
              <a:endParaRPr lang="en-US"/>
            </a:p>
          </p:txBody>
        </p:sp>
        <p:sp>
          <p:nvSpPr>
            <p:cNvPr id="6160" name="Line 17"/>
            <p:cNvSpPr>
              <a:spLocks noChangeShapeType="1"/>
            </p:cNvSpPr>
            <p:nvPr/>
          </p:nvSpPr>
          <p:spPr bwMode="auto">
            <a:xfrm>
              <a:off x="4014" y="1559"/>
              <a:ext cx="1179" cy="0"/>
            </a:xfrm>
            <a:prstGeom prst="line">
              <a:avLst/>
            </a:prstGeom>
            <a:noFill/>
            <a:ln w="9525">
              <a:solidFill>
                <a:schemeClr val="tx1"/>
              </a:solidFill>
              <a:round/>
              <a:headEnd/>
              <a:tailEnd/>
            </a:ln>
          </p:spPr>
          <p:txBody>
            <a:bodyPr/>
            <a:lstStyle/>
            <a:p>
              <a:endParaRPr lang="en-US"/>
            </a:p>
          </p:txBody>
        </p:sp>
      </p:grpSp>
      <p:grpSp>
        <p:nvGrpSpPr>
          <p:cNvPr id="4" name="Group 18"/>
          <p:cNvGrpSpPr>
            <a:grpSpLocks/>
          </p:cNvGrpSpPr>
          <p:nvPr/>
        </p:nvGrpSpPr>
        <p:grpSpPr bwMode="auto">
          <a:xfrm>
            <a:off x="107950" y="2147888"/>
            <a:ext cx="7056438" cy="3167062"/>
            <a:chOff x="431" y="935"/>
            <a:chExt cx="3991" cy="1849"/>
          </a:xfrm>
        </p:grpSpPr>
        <p:sp>
          <p:nvSpPr>
            <p:cNvPr id="6152" name="Oval 19"/>
            <p:cNvSpPr>
              <a:spLocks noChangeArrowheads="1"/>
            </p:cNvSpPr>
            <p:nvPr/>
          </p:nvSpPr>
          <p:spPr bwMode="auto">
            <a:xfrm>
              <a:off x="431" y="2523"/>
              <a:ext cx="3640" cy="261"/>
            </a:xfrm>
            <a:prstGeom prst="ellipse">
              <a:avLst/>
            </a:prstGeom>
            <a:noFill/>
            <a:ln w="57150">
              <a:solidFill>
                <a:srgbClr val="FF3300"/>
              </a:solidFill>
              <a:round/>
              <a:headEnd/>
              <a:tailEnd/>
            </a:ln>
          </p:spPr>
          <p:txBody>
            <a:bodyPr wrap="none" anchor="ctr"/>
            <a:lstStyle/>
            <a:p>
              <a:endParaRPr lang="en-US"/>
            </a:p>
          </p:txBody>
        </p:sp>
        <p:sp>
          <p:nvSpPr>
            <p:cNvPr id="6153" name="Line 20"/>
            <p:cNvSpPr>
              <a:spLocks noChangeShapeType="1"/>
            </p:cNvSpPr>
            <p:nvPr/>
          </p:nvSpPr>
          <p:spPr bwMode="auto">
            <a:xfrm flipV="1">
              <a:off x="2204" y="935"/>
              <a:ext cx="2218" cy="1598"/>
            </a:xfrm>
            <a:prstGeom prst="line">
              <a:avLst/>
            </a:prstGeom>
            <a:noFill/>
            <a:ln w="57150">
              <a:solidFill>
                <a:srgbClr val="FF3300"/>
              </a:solidFill>
              <a:round/>
              <a:headEnd/>
              <a:tailEnd type="triangle" w="med" len="med"/>
            </a:ln>
          </p:spPr>
          <p:txBody>
            <a:bodyPr/>
            <a:lstStyle/>
            <a:p>
              <a:endParaRPr lang="en-US"/>
            </a:p>
          </p:txBody>
        </p:sp>
      </p:grpSp>
      <p:sp>
        <p:nvSpPr>
          <p:cNvPr id="6151" name="TextBox 1"/>
          <p:cNvSpPr txBox="1">
            <a:spLocks noChangeArrowheads="1"/>
          </p:cNvSpPr>
          <p:nvPr/>
        </p:nvSpPr>
        <p:spPr bwMode="auto">
          <a:xfrm>
            <a:off x="0" y="6488668"/>
            <a:ext cx="9144000" cy="369332"/>
          </a:xfrm>
          <a:prstGeom prst="rect">
            <a:avLst/>
          </a:prstGeom>
          <a:noFill/>
          <a:ln w="9525">
            <a:noFill/>
            <a:miter lim="800000"/>
            <a:headEnd/>
            <a:tailEnd/>
          </a:ln>
        </p:spPr>
        <p:txBody>
          <a:bodyPr>
            <a:spAutoFit/>
          </a:bodyPr>
          <a:lstStyle/>
          <a:p>
            <a:pPr algn="l"/>
            <a:r>
              <a:rPr lang="en-US" dirty="0">
                <a:solidFill>
                  <a:srgbClr val="FF0000"/>
                </a:solidFill>
                <a:latin typeface="+mj-lt"/>
                <a:cs typeface="Times New Roman" pitchFamily="18" charset="0"/>
              </a:rPr>
              <a:t>Remember</a:t>
            </a:r>
            <a:r>
              <a:rPr lang="en-US" dirty="0">
                <a:latin typeface="+mj-lt"/>
                <a:cs typeface="Times New Roman" pitchFamily="18" charset="0"/>
              </a:rPr>
              <a:t>: Net Income should be Net Income After Tax or Net Operating Profit After Tax</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22"/>
          <p:cNvPicPr>
            <a:picLocks noChangeAspect="1" noChangeArrowheads="1"/>
          </p:cNvPicPr>
          <p:nvPr/>
        </p:nvPicPr>
        <p:blipFill>
          <a:blip r:embed="rId4" cstate="print"/>
          <a:srcRect/>
          <a:stretch>
            <a:fillRect/>
          </a:stretch>
        </p:blipFill>
        <p:spPr bwMode="auto">
          <a:xfrm>
            <a:off x="107950" y="3170238"/>
            <a:ext cx="6119813" cy="2903537"/>
          </a:xfrm>
          <a:prstGeom prst="rect">
            <a:avLst/>
          </a:prstGeom>
          <a:noFill/>
          <a:ln w="9525">
            <a:noFill/>
            <a:miter lim="800000"/>
            <a:headEnd/>
            <a:tailEnd/>
          </a:ln>
        </p:spPr>
      </p:pic>
      <p:graphicFrame>
        <p:nvGraphicFramePr>
          <p:cNvPr id="7170" name="Object 20"/>
          <p:cNvGraphicFramePr>
            <a:graphicFrameLocks noChangeAspect="1"/>
          </p:cNvGraphicFramePr>
          <p:nvPr/>
        </p:nvGraphicFramePr>
        <p:xfrm>
          <a:off x="107950" y="1370013"/>
          <a:ext cx="6048375" cy="1676400"/>
        </p:xfrm>
        <a:graphic>
          <a:graphicData uri="http://schemas.openxmlformats.org/presentationml/2006/ole">
            <mc:AlternateContent xmlns:mc="http://schemas.openxmlformats.org/markup-compatibility/2006">
              <mc:Choice xmlns:v="urn:schemas-microsoft-com:vml" Requires="v">
                <p:oleObj spid="_x0000_s7170" name="Bitmap Image" r:id="rId5" imgW="3847619" imgH="1066667" progId="PBrush">
                  <p:embed/>
                </p:oleObj>
              </mc:Choice>
              <mc:Fallback>
                <p:oleObj name="Bitmap Image" r:id="rId5" imgW="3847619" imgH="1066667" progId="PBrush">
                  <p:embed/>
                  <p:pic>
                    <p:nvPicPr>
                      <p:cNvPr id="717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1370013"/>
                        <a:ext cx="60483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Text Box 4"/>
          <p:cNvSpPr txBox="1">
            <a:spLocks noChangeArrowheads="1"/>
          </p:cNvSpPr>
          <p:nvPr/>
        </p:nvSpPr>
        <p:spPr bwMode="auto">
          <a:xfrm>
            <a:off x="0" y="230189"/>
            <a:ext cx="9144000" cy="474661"/>
          </a:xfrm>
          <a:prstGeom prst="rect">
            <a:avLst/>
          </a:prstGeom>
          <a:noFill/>
          <a:ln w="9525">
            <a:noFill/>
            <a:miter lim="800000"/>
            <a:headEnd/>
            <a:tailEnd/>
          </a:ln>
        </p:spPr>
        <p:txBody>
          <a:bodyPr wrap="square">
            <a:spAutoFit/>
          </a:bodyPr>
          <a:lstStyle/>
          <a:p>
            <a:pPr eaLnBrk="0" hangingPunct="0"/>
            <a:r>
              <a:rPr lang="en-US" sz="2400" dirty="0">
                <a:solidFill>
                  <a:schemeClr val="accent5"/>
                </a:solidFill>
                <a:latin typeface="+mj-lt"/>
              </a:rPr>
              <a:t>PROFITABILITY RATIOS:  RETURN ON TOTAL ASSETS</a:t>
            </a:r>
          </a:p>
        </p:txBody>
      </p:sp>
      <p:grpSp>
        <p:nvGrpSpPr>
          <p:cNvPr id="2" name="Group 21"/>
          <p:cNvGrpSpPr>
            <a:grpSpLocks/>
          </p:cNvGrpSpPr>
          <p:nvPr/>
        </p:nvGrpSpPr>
        <p:grpSpPr bwMode="auto">
          <a:xfrm>
            <a:off x="5003800" y="2108200"/>
            <a:ext cx="1944688" cy="684213"/>
            <a:chOff x="3152" y="992"/>
            <a:chExt cx="1225" cy="431"/>
          </a:xfrm>
        </p:grpSpPr>
        <p:sp>
          <p:nvSpPr>
            <p:cNvPr id="7186" name="Oval 7"/>
            <p:cNvSpPr>
              <a:spLocks noChangeArrowheads="1"/>
            </p:cNvSpPr>
            <p:nvPr/>
          </p:nvSpPr>
          <p:spPr bwMode="auto">
            <a:xfrm flipV="1">
              <a:off x="3152" y="1242"/>
              <a:ext cx="813" cy="181"/>
            </a:xfrm>
            <a:prstGeom prst="ellipse">
              <a:avLst/>
            </a:prstGeom>
            <a:noFill/>
            <a:ln w="57150">
              <a:solidFill>
                <a:srgbClr val="FF3300"/>
              </a:solidFill>
              <a:round/>
              <a:headEnd/>
              <a:tailEnd/>
            </a:ln>
          </p:spPr>
          <p:txBody>
            <a:bodyPr wrap="none" anchor="ctr"/>
            <a:lstStyle/>
            <a:p>
              <a:endParaRPr lang="en-US"/>
            </a:p>
          </p:txBody>
        </p:sp>
        <p:sp>
          <p:nvSpPr>
            <p:cNvPr id="7187" name="Line 8"/>
            <p:cNvSpPr>
              <a:spLocks noChangeShapeType="1"/>
            </p:cNvSpPr>
            <p:nvPr/>
          </p:nvSpPr>
          <p:spPr bwMode="auto">
            <a:xfrm flipV="1">
              <a:off x="3560" y="992"/>
              <a:ext cx="817" cy="226"/>
            </a:xfrm>
            <a:prstGeom prst="line">
              <a:avLst/>
            </a:prstGeom>
            <a:noFill/>
            <a:ln w="57150">
              <a:solidFill>
                <a:srgbClr val="FF3300"/>
              </a:solidFill>
              <a:round/>
              <a:headEnd/>
              <a:tailEnd type="triangle" w="med" len="med"/>
            </a:ln>
          </p:spPr>
          <p:txBody>
            <a:bodyPr/>
            <a:lstStyle/>
            <a:p>
              <a:endParaRPr lang="en-US"/>
            </a:p>
          </p:txBody>
        </p:sp>
      </p:grpSp>
      <p:grpSp>
        <p:nvGrpSpPr>
          <p:cNvPr id="3" name="Group 9"/>
          <p:cNvGrpSpPr>
            <a:grpSpLocks/>
          </p:cNvGrpSpPr>
          <p:nvPr/>
        </p:nvGrpSpPr>
        <p:grpSpPr bwMode="auto">
          <a:xfrm>
            <a:off x="6372225" y="1225550"/>
            <a:ext cx="2892425" cy="2763838"/>
            <a:chOff x="4014" y="436"/>
            <a:chExt cx="1822" cy="1741"/>
          </a:xfrm>
        </p:grpSpPr>
        <p:sp>
          <p:nvSpPr>
            <p:cNvPr id="7179" name="Text Box 10"/>
            <p:cNvSpPr txBox="1">
              <a:spLocks noChangeArrowheads="1"/>
            </p:cNvSpPr>
            <p:nvPr/>
          </p:nvSpPr>
          <p:spPr bwMode="auto">
            <a:xfrm>
              <a:off x="4040" y="436"/>
              <a:ext cx="1661" cy="233"/>
            </a:xfrm>
            <a:prstGeom prst="rect">
              <a:avLst/>
            </a:prstGeom>
            <a:noFill/>
            <a:ln w="9525">
              <a:noFill/>
              <a:miter lim="800000"/>
              <a:headEnd/>
              <a:tailEnd/>
            </a:ln>
          </p:spPr>
          <p:txBody>
            <a:bodyPr wrap="none">
              <a:spAutoFit/>
            </a:bodyPr>
            <a:lstStyle/>
            <a:p>
              <a:pPr algn="ctr"/>
              <a:r>
                <a:rPr lang="en-US" dirty="0">
                  <a:solidFill>
                    <a:schemeClr val="accent5"/>
                  </a:solidFill>
                </a:rPr>
                <a:t>Return on Total Asset = </a:t>
              </a:r>
            </a:p>
          </p:txBody>
        </p:sp>
        <p:sp>
          <p:nvSpPr>
            <p:cNvPr id="7180" name="Text Box 11"/>
            <p:cNvSpPr txBox="1">
              <a:spLocks noChangeArrowheads="1"/>
            </p:cNvSpPr>
            <p:nvPr/>
          </p:nvSpPr>
          <p:spPr bwMode="auto">
            <a:xfrm>
              <a:off x="4357" y="845"/>
              <a:ext cx="908" cy="404"/>
            </a:xfrm>
            <a:prstGeom prst="rect">
              <a:avLst/>
            </a:prstGeom>
            <a:noFill/>
            <a:ln w="9525">
              <a:noFill/>
              <a:miter lim="800000"/>
              <a:headEnd/>
              <a:tailEnd/>
            </a:ln>
          </p:spPr>
          <p:txBody>
            <a:bodyPr wrap="none">
              <a:spAutoFit/>
            </a:bodyPr>
            <a:lstStyle/>
            <a:p>
              <a:pPr algn="ctr"/>
              <a:r>
                <a:rPr lang="en-US"/>
                <a:t>Net Income</a:t>
              </a:r>
            </a:p>
            <a:p>
              <a:pPr algn="ctr"/>
              <a:r>
                <a:rPr lang="en-US"/>
                <a:t>Total Assets</a:t>
              </a:r>
            </a:p>
          </p:txBody>
        </p:sp>
        <p:sp>
          <p:nvSpPr>
            <p:cNvPr id="7181" name="Text Box 12"/>
            <p:cNvSpPr txBox="1">
              <a:spLocks noChangeArrowheads="1"/>
            </p:cNvSpPr>
            <p:nvPr/>
          </p:nvSpPr>
          <p:spPr bwMode="auto">
            <a:xfrm>
              <a:off x="4059" y="1356"/>
              <a:ext cx="916" cy="404"/>
            </a:xfrm>
            <a:prstGeom prst="rect">
              <a:avLst/>
            </a:prstGeom>
            <a:noFill/>
            <a:ln w="9525">
              <a:noFill/>
              <a:miter lim="800000"/>
              <a:headEnd/>
              <a:tailEnd/>
            </a:ln>
          </p:spPr>
          <p:txBody>
            <a:bodyPr wrap="none">
              <a:spAutoFit/>
            </a:bodyPr>
            <a:lstStyle/>
            <a:p>
              <a:pPr algn="ctr"/>
              <a:r>
                <a:rPr lang="en-US"/>
                <a:t>      1050000</a:t>
              </a:r>
            </a:p>
            <a:p>
              <a:pPr algn="ctr"/>
              <a:r>
                <a:rPr lang="en-US"/>
                <a:t>      4400000</a:t>
              </a:r>
            </a:p>
          </p:txBody>
        </p:sp>
        <p:sp>
          <p:nvSpPr>
            <p:cNvPr id="7182" name="Text Box 13"/>
            <p:cNvSpPr txBox="1">
              <a:spLocks noChangeArrowheads="1"/>
            </p:cNvSpPr>
            <p:nvPr/>
          </p:nvSpPr>
          <p:spPr bwMode="auto">
            <a:xfrm>
              <a:off x="5182" y="1447"/>
              <a:ext cx="654" cy="233"/>
            </a:xfrm>
            <a:prstGeom prst="rect">
              <a:avLst/>
            </a:prstGeom>
            <a:noFill/>
            <a:ln w="9525">
              <a:noFill/>
              <a:miter lim="800000"/>
              <a:headEnd/>
              <a:tailEnd/>
            </a:ln>
          </p:spPr>
          <p:txBody>
            <a:bodyPr wrap="none">
              <a:spAutoFit/>
            </a:bodyPr>
            <a:lstStyle/>
            <a:p>
              <a:r>
                <a:rPr lang="en-US"/>
                <a:t>= 23.8%</a:t>
              </a:r>
            </a:p>
          </p:txBody>
        </p:sp>
        <p:sp>
          <p:nvSpPr>
            <p:cNvPr id="7183" name="Text Box 14"/>
            <p:cNvSpPr txBox="1">
              <a:spLocks noChangeArrowheads="1"/>
            </p:cNvSpPr>
            <p:nvPr/>
          </p:nvSpPr>
          <p:spPr bwMode="auto">
            <a:xfrm>
              <a:off x="4184" y="1946"/>
              <a:ext cx="116" cy="231"/>
            </a:xfrm>
            <a:prstGeom prst="rect">
              <a:avLst/>
            </a:prstGeom>
            <a:noFill/>
            <a:ln w="9525">
              <a:noFill/>
              <a:miter lim="800000"/>
              <a:headEnd/>
              <a:tailEnd/>
            </a:ln>
          </p:spPr>
          <p:txBody>
            <a:bodyPr wrap="none">
              <a:spAutoFit/>
            </a:bodyPr>
            <a:lstStyle/>
            <a:p>
              <a:endParaRPr lang="en-US"/>
            </a:p>
          </p:txBody>
        </p:sp>
        <p:sp>
          <p:nvSpPr>
            <p:cNvPr id="7184" name="Line 15"/>
            <p:cNvSpPr>
              <a:spLocks noChangeShapeType="1"/>
            </p:cNvSpPr>
            <p:nvPr/>
          </p:nvSpPr>
          <p:spPr bwMode="auto">
            <a:xfrm>
              <a:off x="4014" y="1049"/>
              <a:ext cx="1633" cy="0"/>
            </a:xfrm>
            <a:prstGeom prst="line">
              <a:avLst/>
            </a:prstGeom>
            <a:noFill/>
            <a:ln w="9525">
              <a:solidFill>
                <a:schemeClr val="tx1"/>
              </a:solidFill>
              <a:round/>
              <a:headEnd/>
              <a:tailEnd/>
            </a:ln>
          </p:spPr>
          <p:txBody>
            <a:bodyPr/>
            <a:lstStyle/>
            <a:p>
              <a:endParaRPr lang="en-US"/>
            </a:p>
          </p:txBody>
        </p:sp>
        <p:sp>
          <p:nvSpPr>
            <p:cNvPr id="7185" name="Line 16"/>
            <p:cNvSpPr>
              <a:spLocks noChangeShapeType="1"/>
            </p:cNvSpPr>
            <p:nvPr/>
          </p:nvSpPr>
          <p:spPr bwMode="auto">
            <a:xfrm>
              <a:off x="4014" y="1547"/>
              <a:ext cx="1179" cy="0"/>
            </a:xfrm>
            <a:prstGeom prst="line">
              <a:avLst/>
            </a:prstGeom>
            <a:noFill/>
            <a:ln w="9525">
              <a:solidFill>
                <a:schemeClr val="tx1"/>
              </a:solidFill>
              <a:round/>
              <a:headEnd/>
              <a:tailEnd/>
            </a:ln>
          </p:spPr>
          <p:txBody>
            <a:bodyPr/>
            <a:lstStyle/>
            <a:p>
              <a:endParaRPr lang="en-US"/>
            </a:p>
          </p:txBody>
        </p:sp>
      </p:grpSp>
      <p:grpSp>
        <p:nvGrpSpPr>
          <p:cNvPr id="4" name="Group 23"/>
          <p:cNvGrpSpPr>
            <a:grpSpLocks/>
          </p:cNvGrpSpPr>
          <p:nvPr/>
        </p:nvGrpSpPr>
        <p:grpSpPr bwMode="auto">
          <a:xfrm>
            <a:off x="107950" y="2378075"/>
            <a:ext cx="6911975" cy="3816350"/>
            <a:chOff x="68" y="1162"/>
            <a:chExt cx="4354" cy="2404"/>
          </a:xfrm>
        </p:grpSpPr>
        <p:sp>
          <p:nvSpPr>
            <p:cNvPr id="7177" name="Oval 18"/>
            <p:cNvSpPr>
              <a:spLocks noChangeArrowheads="1"/>
            </p:cNvSpPr>
            <p:nvPr/>
          </p:nvSpPr>
          <p:spPr bwMode="auto">
            <a:xfrm>
              <a:off x="68" y="3284"/>
              <a:ext cx="4054" cy="282"/>
            </a:xfrm>
            <a:prstGeom prst="ellipse">
              <a:avLst/>
            </a:prstGeom>
            <a:noFill/>
            <a:ln w="57150">
              <a:solidFill>
                <a:srgbClr val="FF3300"/>
              </a:solidFill>
              <a:round/>
              <a:headEnd/>
              <a:tailEnd/>
            </a:ln>
          </p:spPr>
          <p:txBody>
            <a:bodyPr wrap="none" anchor="ctr"/>
            <a:lstStyle/>
            <a:p>
              <a:endParaRPr lang="en-US"/>
            </a:p>
          </p:txBody>
        </p:sp>
        <p:sp>
          <p:nvSpPr>
            <p:cNvPr id="7178" name="Line 19"/>
            <p:cNvSpPr>
              <a:spLocks noChangeShapeType="1"/>
            </p:cNvSpPr>
            <p:nvPr/>
          </p:nvSpPr>
          <p:spPr bwMode="auto">
            <a:xfrm flipV="1">
              <a:off x="2472" y="1162"/>
              <a:ext cx="1950" cy="2132"/>
            </a:xfrm>
            <a:prstGeom prst="line">
              <a:avLst/>
            </a:prstGeom>
            <a:noFill/>
            <a:ln w="57150">
              <a:solidFill>
                <a:srgbClr val="FF3300"/>
              </a:solidFill>
              <a:round/>
              <a:headEnd/>
              <a:tailEnd type="triangle" w="med" len="med"/>
            </a:ln>
          </p:spPr>
          <p:txBody>
            <a:bodyPr/>
            <a:lstStyle/>
            <a:p>
              <a:endParaRPr lang="en-US"/>
            </a:p>
          </p:txBody>
        </p:sp>
      </p:grpSp>
      <p:sp>
        <p:nvSpPr>
          <p:cNvPr id="7176" name="TextBox 18"/>
          <p:cNvSpPr txBox="1">
            <a:spLocks noChangeArrowheads="1"/>
          </p:cNvSpPr>
          <p:nvPr/>
        </p:nvSpPr>
        <p:spPr bwMode="auto">
          <a:xfrm>
            <a:off x="0" y="6464300"/>
            <a:ext cx="9144000" cy="369332"/>
          </a:xfrm>
          <a:prstGeom prst="rect">
            <a:avLst/>
          </a:prstGeom>
          <a:noFill/>
          <a:ln w="9525">
            <a:noFill/>
            <a:miter lim="800000"/>
            <a:headEnd/>
            <a:tailEnd/>
          </a:ln>
        </p:spPr>
        <p:txBody>
          <a:bodyPr>
            <a:spAutoFit/>
          </a:bodyPr>
          <a:lstStyle/>
          <a:p>
            <a:pPr algn="l"/>
            <a:r>
              <a:rPr lang="en-US" dirty="0">
                <a:solidFill>
                  <a:srgbClr val="FF0000"/>
                </a:solidFill>
                <a:latin typeface="+mj-lt"/>
                <a:cs typeface="Times New Roman" pitchFamily="18" charset="0"/>
              </a:rPr>
              <a:t>Remember</a:t>
            </a:r>
            <a:r>
              <a:rPr lang="en-US" dirty="0">
                <a:latin typeface="+mj-lt"/>
                <a:cs typeface="Times New Roman" pitchFamily="18" charset="0"/>
              </a:rPr>
              <a:t>: Net Income should be Net Income After Tax or Net Operating Profit After Tax</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ppt_x</p:attrName>
                                        </p:attrNameLst>
                                      </p:cBhvr>
                                      <p:tavLst>
                                        <p:tav tm="0">
                                          <p:val>
                                            <p:strVal val="#ppt_x-.2"/>
                                          </p:val>
                                        </p:tav>
                                        <p:tav tm="100000">
                                          <p:val>
                                            <p:strVal val="#ppt_x"/>
                                          </p:val>
                                        </p:tav>
                                      </p:tavLst>
                                    </p:anim>
                                    <p:anim calcmode="lin" valueType="num">
                                      <p:cBhvr>
                                        <p:cTn id="21"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Image result for controlling Measurement of the Actual Level of Performance"/>
          <p:cNvPicPr>
            <a:picLocks noChangeAspect="1" noChangeArrowheads="1"/>
          </p:cNvPicPr>
          <p:nvPr/>
        </p:nvPicPr>
        <p:blipFill>
          <a:blip r:embed="rId2" cstate="print">
            <a:grayscl/>
          </a:blip>
          <a:srcRect l="10870" t="44780" r="6119" b="7806"/>
          <a:stretch>
            <a:fillRect/>
          </a:stretch>
        </p:blipFill>
        <p:spPr bwMode="auto">
          <a:xfrm>
            <a:off x="418800" y="812671"/>
            <a:ext cx="8268000" cy="5205069"/>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सम्बन्धित छवि"/>
          <p:cNvPicPr>
            <a:picLocks noChangeAspect="1" noChangeArrowheads="1"/>
          </p:cNvPicPr>
          <p:nvPr/>
        </p:nvPicPr>
        <p:blipFill>
          <a:blip r:embed="rId3" cstate="print"/>
          <a:srcRect/>
          <a:stretch>
            <a:fillRect/>
          </a:stretch>
        </p:blipFill>
        <p:spPr bwMode="auto">
          <a:xfrm>
            <a:off x="0" y="0"/>
            <a:ext cx="9147914" cy="68580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सम्बन्धित छवि"/>
          <p:cNvPicPr>
            <a:picLocks noChangeAspect="1" noChangeArrowheads="1"/>
          </p:cNvPicPr>
          <p:nvPr/>
        </p:nvPicPr>
        <p:blipFill>
          <a:blip r:embed="rId3" cstate="print"/>
          <a:srcRect/>
          <a:stretch>
            <a:fillRect/>
          </a:stretch>
        </p:blipFill>
        <p:spPr bwMode="auto">
          <a:xfrm>
            <a:off x="0" y="0"/>
            <a:ext cx="9147914"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2"/>
          <p:cNvPicPr>
            <a:picLocks noChangeAspect="1" noChangeArrowheads="1"/>
          </p:cNvPicPr>
          <p:nvPr/>
        </p:nvPicPr>
        <p:blipFill>
          <a:blip r:embed="rId3" cstate="print"/>
          <a:srcRect l="29605" t="29156" r="33315" b="22610"/>
          <a:stretch>
            <a:fillRect/>
          </a:stretch>
        </p:blipFill>
        <p:spPr bwMode="auto">
          <a:xfrm>
            <a:off x="172995" y="152325"/>
            <a:ext cx="8736227" cy="6080201"/>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s://saylordotorg.github.io/text_personal-finance/section_07/f0c28c3558c402d6c83625ff256502e6.jpg"/>
          <p:cNvPicPr>
            <a:picLocks noChangeAspect="1" noChangeArrowheads="1"/>
          </p:cNvPicPr>
          <p:nvPr/>
        </p:nvPicPr>
        <p:blipFill>
          <a:blip r:embed="rId3" cstate="print"/>
          <a:srcRect b="42992"/>
          <a:stretch>
            <a:fillRect/>
          </a:stretch>
        </p:blipFill>
        <p:spPr bwMode="auto">
          <a:xfrm>
            <a:off x="242707" y="319730"/>
            <a:ext cx="8715942" cy="5846291"/>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https://saylordotorg.github.io/text_personal-finance/section_07/f0c28c3558c402d6c83625ff256502e6.jpg"/>
          <p:cNvPicPr>
            <a:picLocks noChangeAspect="1" noChangeArrowheads="1"/>
          </p:cNvPicPr>
          <p:nvPr/>
        </p:nvPicPr>
        <p:blipFill>
          <a:blip r:embed="rId2" cstate="print"/>
          <a:srcRect t="55822"/>
          <a:stretch>
            <a:fillRect/>
          </a:stretch>
        </p:blipFill>
        <p:spPr bwMode="auto">
          <a:xfrm>
            <a:off x="186981" y="426822"/>
            <a:ext cx="8709884" cy="575155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सम्बन्धित छवि"/>
          <p:cNvPicPr>
            <a:picLocks noChangeAspect="1" noChangeArrowheads="1"/>
          </p:cNvPicPr>
          <p:nvPr/>
        </p:nvPicPr>
        <p:blipFill>
          <a:blip r:embed="rId2" cstate="print"/>
          <a:srcRect/>
          <a:stretch>
            <a:fillRect/>
          </a:stretch>
        </p:blipFill>
        <p:spPr bwMode="auto">
          <a:xfrm>
            <a:off x="123568" y="296562"/>
            <a:ext cx="8884508" cy="5799438"/>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971550" y="400050"/>
            <a:ext cx="8172450" cy="1138238"/>
          </a:xfrm>
        </p:spPr>
        <p:txBody>
          <a:bodyPr>
            <a:normAutofit/>
          </a:bodyPr>
          <a:lstStyle/>
          <a:p>
            <a:pPr eaLnBrk="1" hangingPunct="1">
              <a:defRPr/>
            </a:pPr>
            <a:r>
              <a:rPr lang="en-US" sz="3600" b="1" dirty="0">
                <a:latin typeface="+mn-lt"/>
              </a:rPr>
              <a:t>Budgets</a:t>
            </a:r>
            <a:r>
              <a:rPr lang="en-US" sz="4900" dirty="0">
                <a:latin typeface="+mn-lt"/>
              </a:rPr>
              <a:t> </a:t>
            </a:r>
            <a:r>
              <a:rPr lang="en-US" sz="3100" dirty="0">
                <a:latin typeface="+mn-lt"/>
                <a:cs typeface="Times New Roman" pitchFamily="18" charset="0"/>
              </a:rPr>
              <a:t>are plans for the future allocation and use of resources over a fixed period of time.</a:t>
            </a:r>
            <a:endParaRPr lang="en-US" sz="4000" dirty="0">
              <a:latin typeface="+mn-lt"/>
            </a:endParaRPr>
          </a:p>
        </p:txBody>
      </p:sp>
      <p:sp>
        <p:nvSpPr>
          <p:cNvPr id="30723" name="Content Placeholder 2"/>
          <p:cNvSpPr>
            <a:spLocks noGrp="1"/>
          </p:cNvSpPr>
          <p:nvPr>
            <p:ph idx="4294967295"/>
          </p:nvPr>
        </p:nvSpPr>
        <p:spPr>
          <a:xfrm>
            <a:off x="217788" y="1538288"/>
            <a:ext cx="8629650" cy="4689517"/>
          </a:xfrm>
        </p:spPr>
        <p:txBody>
          <a:bodyPr/>
          <a:lstStyle/>
          <a:p>
            <a:r>
              <a:rPr lang="en-US" sz="2400" dirty="0"/>
              <a:t>The budgeting process forces managers to think through future operations in quantitative terms and obtain approval of the planned scope of operations.</a:t>
            </a:r>
          </a:p>
          <a:p>
            <a:r>
              <a:rPr lang="en-US" sz="2800" dirty="0"/>
              <a:t>Financial budgets </a:t>
            </a:r>
            <a:r>
              <a:rPr lang="en-US" sz="2400" dirty="0"/>
              <a:t>describe where the firm intends to get its cash for the coming period and hot it intends to use it.</a:t>
            </a:r>
            <a:endParaRPr lang="en-US" sz="2800" dirty="0"/>
          </a:p>
          <a:p>
            <a:pPr lvl="1"/>
            <a:r>
              <a:rPr lang="en-US" sz="2400" u="sng" dirty="0"/>
              <a:t>Cash budgets</a:t>
            </a:r>
            <a:r>
              <a:rPr lang="en-US" sz="2400" dirty="0"/>
              <a:t> estimate future revenues and expenditures and their timing during budgeting period.</a:t>
            </a:r>
          </a:p>
          <a:p>
            <a:pPr lvl="1"/>
            <a:r>
              <a:rPr lang="en-US" sz="2400" u="sng" dirty="0"/>
              <a:t>Capital expenditure budgets</a:t>
            </a:r>
            <a:r>
              <a:rPr lang="en-US" sz="2400" dirty="0"/>
              <a:t> describe future investments in plant and equipment.</a:t>
            </a:r>
          </a:p>
          <a:p>
            <a:pPr lvl="1"/>
            <a:r>
              <a:rPr lang="en-US" sz="2400" u="sng" dirty="0"/>
              <a:t>Balance sheet budget</a:t>
            </a:r>
            <a:r>
              <a:rPr lang="en-US" sz="2400" dirty="0"/>
              <a:t> uses the previous two estimates to predict what the balance sheet will look like at the end of the budgeting period.</a:t>
            </a:r>
          </a:p>
          <a:p>
            <a:pPr eaLnBrk="1" hangingPunct="1"/>
            <a:endParaRPr lang="en-US" sz="3200" i="1" dirty="0">
              <a:latin typeface="Times New Roman" pitchFamily="18" charset="0"/>
              <a:cs typeface="Times New Roman" pitchFamily="18" charset="0"/>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5"/>
          <p:cNvSpPr txBox="1">
            <a:spLocks noChangeArrowheads="1"/>
          </p:cNvSpPr>
          <p:nvPr/>
        </p:nvSpPr>
        <p:spPr bwMode="auto">
          <a:xfrm>
            <a:off x="231775" y="1125538"/>
            <a:ext cx="184150" cy="461962"/>
          </a:xfrm>
          <a:prstGeom prst="rect">
            <a:avLst/>
          </a:prstGeom>
          <a:noFill/>
          <a:ln w="9525">
            <a:noFill/>
            <a:miter lim="800000"/>
            <a:headEnd/>
            <a:tailEnd/>
          </a:ln>
        </p:spPr>
        <p:txBody>
          <a:bodyPr wrap="none">
            <a:spAutoFit/>
          </a:bodyPr>
          <a:lstStyle/>
          <a:p>
            <a:endParaRPr lang="en-US" sz="2400">
              <a:latin typeface="Verdana" pitchFamily="34" charset="0"/>
            </a:endParaRPr>
          </a:p>
        </p:txBody>
      </p:sp>
      <p:sp>
        <p:nvSpPr>
          <p:cNvPr id="23555" name="Title 1"/>
          <p:cNvSpPr>
            <a:spLocks noGrp="1"/>
          </p:cNvSpPr>
          <p:nvPr>
            <p:ph type="title" idx="4294967295"/>
          </p:nvPr>
        </p:nvSpPr>
        <p:spPr>
          <a:xfrm>
            <a:off x="952500" y="523875"/>
            <a:ext cx="8191500" cy="1079500"/>
          </a:xfrm>
        </p:spPr>
        <p:txBody>
          <a:bodyPr>
            <a:normAutofit/>
          </a:bodyPr>
          <a:lstStyle/>
          <a:p>
            <a:pPr eaLnBrk="1" hangingPunct="1">
              <a:defRPr/>
            </a:pPr>
            <a:r>
              <a:rPr lang="en-US" sz="2800" dirty="0">
                <a:latin typeface="+mn-lt"/>
              </a:rPr>
              <a:t>For closer control, organizations are divided into </a:t>
            </a:r>
            <a:r>
              <a:rPr lang="en-US" sz="2800" b="1" dirty="0">
                <a:latin typeface="+mn-lt"/>
              </a:rPr>
              <a:t>responsibility centers</a:t>
            </a:r>
          </a:p>
        </p:txBody>
      </p:sp>
      <p:sp>
        <p:nvSpPr>
          <p:cNvPr id="31748" name="Content Placeholder 2"/>
          <p:cNvSpPr>
            <a:spLocks noGrp="1"/>
          </p:cNvSpPr>
          <p:nvPr>
            <p:ph idx="4294967295"/>
          </p:nvPr>
        </p:nvSpPr>
        <p:spPr>
          <a:xfrm>
            <a:off x="323850" y="1712827"/>
            <a:ext cx="8622442" cy="4329112"/>
          </a:xfrm>
        </p:spPr>
        <p:txBody>
          <a:bodyPr/>
          <a:lstStyle/>
          <a:p>
            <a:pPr lvl="1" eaLnBrk="1" hangingPunct="1"/>
            <a:r>
              <a:rPr lang="en-US" sz="2400" dirty="0">
                <a:solidFill>
                  <a:schemeClr val="accent5"/>
                </a:solidFill>
              </a:rPr>
              <a:t>Expense or Cost Center: </a:t>
            </a:r>
            <a:r>
              <a:rPr lang="en-US" sz="2400" dirty="0"/>
              <a:t>Primary financial concern is control of costs</a:t>
            </a:r>
          </a:p>
          <a:p>
            <a:pPr lvl="1" eaLnBrk="1" hangingPunct="1"/>
            <a:r>
              <a:rPr lang="en-US" sz="2400" dirty="0">
                <a:solidFill>
                  <a:schemeClr val="accent5"/>
                </a:solidFill>
              </a:rPr>
              <a:t>Revenue Center (Sales or Marketing): </a:t>
            </a:r>
            <a:r>
              <a:rPr lang="en-US" sz="2400" dirty="0"/>
              <a:t>The manager has revenue targets to meet</a:t>
            </a:r>
          </a:p>
          <a:p>
            <a:pPr lvl="1" eaLnBrk="1" hangingPunct="1"/>
            <a:r>
              <a:rPr lang="en-US" sz="2400" dirty="0">
                <a:solidFill>
                  <a:schemeClr val="accent5"/>
                </a:solidFill>
              </a:rPr>
              <a:t>Profit Centers: </a:t>
            </a:r>
            <a:r>
              <a:rPr lang="en-US" sz="2400" dirty="0"/>
              <a:t>For manipulating costs to increase profit.</a:t>
            </a:r>
          </a:p>
          <a:p>
            <a:pPr eaLnBrk="1" hangingPunct="1"/>
            <a:r>
              <a:rPr lang="en-US" sz="2800" dirty="0"/>
              <a:t>Operating budgets</a:t>
            </a:r>
            <a:r>
              <a:rPr lang="en-US" sz="3200" dirty="0"/>
              <a:t> </a:t>
            </a:r>
            <a:r>
              <a:rPr lang="en-US" sz="2400" dirty="0"/>
              <a:t>can be created for each of these responsibility centers.</a:t>
            </a:r>
          </a:p>
          <a:p>
            <a:pPr lvl="1" eaLnBrk="1" hangingPunct="1"/>
            <a:r>
              <a:rPr lang="en-US" sz="2400" dirty="0"/>
              <a:t>Expense budget</a:t>
            </a:r>
          </a:p>
          <a:p>
            <a:pPr lvl="1" eaLnBrk="1" hangingPunct="1"/>
            <a:r>
              <a:rPr lang="en-US" sz="2400" dirty="0"/>
              <a:t>Revenue budget</a:t>
            </a:r>
          </a:p>
          <a:p>
            <a:pPr lvl="1" eaLnBrk="1" hangingPunct="1"/>
            <a:r>
              <a:rPr lang="en-US" sz="2400" dirty="0"/>
              <a:t>Profit budget</a:t>
            </a:r>
            <a:endParaRPr lang="en-US" sz="3200" i="1" dirty="0">
              <a:latin typeface="Times New Roman" pitchFamily="18" charset="0"/>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1123950" y="274638"/>
            <a:ext cx="8020050" cy="1143000"/>
          </a:xfrm>
        </p:spPr>
        <p:txBody>
          <a:bodyPr/>
          <a:lstStyle/>
          <a:p>
            <a:r>
              <a:rPr lang="en-US" b="1" dirty="0"/>
              <a:t>Cost Accounting</a:t>
            </a:r>
          </a:p>
        </p:txBody>
      </p:sp>
      <p:sp>
        <p:nvSpPr>
          <p:cNvPr id="32771" name="Content Placeholder 2"/>
          <p:cNvSpPr>
            <a:spLocks noGrp="1"/>
          </p:cNvSpPr>
          <p:nvPr>
            <p:ph idx="4294967295"/>
          </p:nvPr>
        </p:nvSpPr>
        <p:spPr>
          <a:xfrm>
            <a:off x="1219200" y="1447800"/>
            <a:ext cx="7924800" cy="4800600"/>
          </a:xfrm>
        </p:spPr>
        <p:txBody>
          <a:bodyPr/>
          <a:lstStyle/>
          <a:p>
            <a:pPr>
              <a:buFont typeface="Wingdings" pitchFamily="2" charset="2"/>
              <a:buNone/>
            </a:pPr>
            <a:r>
              <a:rPr lang="en-US" sz="2400" dirty="0"/>
              <a:t>Allocating cost among products</a:t>
            </a:r>
          </a:p>
        </p:txBody>
      </p:sp>
      <p:pic>
        <p:nvPicPr>
          <p:cNvPr id="32772" name="Picture 2"/>
          <p:cNvPicPr>
            <a:picLocks noChangeAspect="1" noChangeArrowheads="1"/>
          </p:cNvPicPr>
          <p:nvPr/>
        </p:nvPicPr>
        <p:blipFill>
          <a:blip r:embed="rId2" cstate="print"/>
          <a:srcRect l="35139" t="41953" r="23354" b="26547"/>
          <a:stretch>
            <a:fillRect/>
          </a:stretch>
        </p:blipFill>
        <p:spPr bwMode="auto">
          <a:xfrm>
            <a:off x="432486" y="2211860"/>
            <a:ext cx="8402595" cy="388002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6DB2-F0C5-4B67-9CCC-2E05D58D092C}"/>
              </a:ext>
            </a:extLst>
          </p:cNvPr>
          <p:cNvSpPr>
            <a:spLocks noGrp="1"/>
          </p:cNvSpPr>
          <p:nvPr>
            <p:ph type="title"/>
          </p:nvPr>
        </p:nvSpPr>
        <p:spPr/>
        <p:txBody>
          <a:bodyPr/>
          <a:lstStyle/>
          <a:p>
            <a:r>
              <a:rPr lang="en-US" dirty="0"/>
              <a:t>Overheads</a:t>
            </a:r>
          </a:p>
        </p:txBody>
      </p:sp>
      <p:sp>
        <p:nvSpPr>
          <p:cNvPr id="3" name="Title 1">
            <a:extLst>
              <a:ext uri="{FF2B5EF4-FFF2-40B4-BE49-F238E27FC236}">
                <a16:creationId xmlns:a16="http://schemas.microsoft.com/office/drawing/2014/main" id="{4285D9AE-5166-4D51-8BA7-2F690F8BC371}"/>
              </a:ext>
            </a:extLst>
          </p:cNvPr>
          <p:cNvSpPr txBox="1">
            <a:spLocks/>
          </p:cNvSpPr>
          <p:nvPr/>
        </p:nvSpPr>
        <p:spPr>
          <a:xfrm>
            <a:off x="86498" y="1853514"/>
            <a:ext cx="8921578" cy="4287794"/>
          </a:xfrm>
          <a:prstGeom prst="rect">
            <a:avLst/>
          </a:prstGeom>
        </p:spPr>
        <p:txBody>
          <a:bodyPr vert="horz" lIns="91440" tIns="45720" rIns="91440" bIns="45720" rtlCol="0" anchor="b">
            <a:normAutofit lnSpcReduction="10000"/>
          </a:bodyPr>
          <a:lstStyle>
            <a:lvl1pPr algn="ctr" defTabSz="914400" rtl="0" eaLnBrk="1" latinLnBrk="0" hangingPunct="1">
              <a:lnSpc>
                <a:spcPct val="85000"/>
              </a:lnSpc>
              <a:spcBef>
                <a:spcPct val="0"/>
              </a:spcBef>
              <a:buNone/>
              <a:defRPr sz="4800" b="1" kern="1200" spc="-50" baseline="0">
                <a:solidFill>
                  <a:schemeClr val="tx1">
                    <a:lumMod val="75000"/>
                    <a:lumOff val="25000"/>
                  </a:schemeClr>
                </a:solidFill>
                <a:latin typeface="+mj-lt"/>
                <a:ea typeface="+mj-ea"/>
                <a:cs typeface="+mj-cs"/>
              </a:defRPr>
            </a:lvl1pPr>
          </a:lstStyle>
          <a:p>
            <a:pPr marL="685800" indent="-685800">
              <a:buFont typeface="Arial" panose="020B0604020202020204" pitchFamily="34" charset="0"/>
              <a:buChar char="•"/>
            </a:pPr>
            <a:r>
              <a:rPr lang="en-US" dirty="0"/>
              <a:t>Costs that cannot be traced &amp; attributed to the physical units of a product</a:t>
            </a:r>
          </a:p>
          <a:p>
            <a:pPr marL="685800" indent="-685800">
              <a:buFont typeface="Arial" panose="020B0604020202020204" pitchFamily="34" charset="0"/>
              <a:buChar char="•"/>
            </a:pPr>
            <a:r>
              <a:rPr lang="en-US" dirty="0"/>
              <a:t>A combination of all indirect costs which consists of indirect materials, indirect </a:t>
            </a:r>
            <a:r>
              <a:rPr lang="en-US" dirty="0" err="1"/>
              <a:t>labour</a:t>
            </a:r>
            <a:r>
              <a:rPr lang="en-US" dirty="0"/>
              <a:t> &amp; indirect expenses </a:t>
            </a:r>
          </a:p>
        </p:txBody>
      </p:sp>
    </p:spTree>
    <p:extLst>
      <p:ext uri="{BB962C8B-B14F-4D97-AF65-F5344CB8AC3E}">
        <p14:creationId xmlns:p14="http://schemas.microsoft.com/office/powerpoint/2010/main" val="1746648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http://www.swiftutors.com/estimating/images/classification-of-costs.png"/>
          <p:cNvPicPr>
            <a:picLocks noChangeAspect="1" noChangeArrowheads="1"/>
          </p:cNvPicPr>
          <p:nvPr/>
        </p:nvPicPr>
        <p:blipFill>
          <a:blip r:embed="rId2" cstate="print"/>
          <a:srcRect/>
          <a:stretch>
            <a:fillRect/>
          </a:stretch>
        </p:blipFill>
        <p:spPr bwMode="auto">
          <a:xfrm>
            <a:off x="240238" y="573044"/>
            <a:ext cx="8631913" cy="5765971"/>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7451725" y="1695450"/>
            <a:ext cx="201613" cy="1433513"/>
            <a:chOff x="146" y="709"/>
            <a:chExt cx="127" cy="903"/>
          </a:xfrm>
        </p:grpSpPr>
        <p:sp>
          <p:nvSpPr>
            <p:cNvPr id="33798" name="Text Box 6"/>
            <p:cNvSpPr txBox="1">
              <a:spLocks noChangeArrowheads="1"/>
            </p:cNvSpPr>
            <p:nvPr/>
          </p:nvSpPr>
          <p:spPr bwMode="auto">
            <a:xfrm>
              <a:off x="146" y="709"/>
              <a:ext cx="116" cy="291"/>
            </a:xfrm>
            <a:prstGeom prst="rect">
              <a:avLst/>
            </a:prstGeom>
            <a:noFill/>
            <a:ln w="9525">
              <a:noFill/>
              <a:miter lim="800000"/>
              <a:headEnd/>
              <a:tailEnd/>
            </a:ln>
          </p:spPr>
          <p:txBody>
            <a:bodyPr wrap="none">
              <a:spAutoFit/>
            </a:bodyPr>
            <a:lstStyle/>
            <a:p>
              <a:endParaRPr lang="en-US" sz="2400">
                <a:solidFill>
                  <a:srgbClr val="FFFF66"/>
                </a:solidFill>
                <a:latin typeface="Verdana" pitchFamily="34" charset="0"/>
              </a:endParaRPr>
            </a:p>
          </p:txBody>
        </p:sp>
        <p:sp>
          <p:nvSpPr>
            <p:cNvPr id="33799" name="Text Box 7"/>
            <p:cNvSpPr txBox="1">
              <a:spLocks noChangeArrowheads="1"/>
            </p:cNvSpPr>
            <p:nvPr/>
          </p:nvSpPr>
          <p:spPr bwMode="auto">
            <a:xfrm>
              <a:off x="157" y="1324"/>
              <a:ext cx="116" cy="288"/>
            </a:xfrm>
            <a:prstGeom prst="rect">
              <a:avLst/>
            </a:prstGeom>
            <a:noFill/>
            <a:ln w="9525">
              <a:noFill/>
              <a:miter lim="800000"/>
              <a:headEnd/>
              <a:tailEnd/>
            </a:ln>
          </p:spPr>
          <p:txBody>
            <a:bodyPr wrap="none">
              <a:spAutoFit/>
            </a:bodyPr>
            <a:lstStyle/>
            <a:p>
              <a:endParaRPr lang="en-US" sz="2400">
                <a:latin typeface="Verdana" pitchFamily="34" charset="0"/>
              </a:endParaRPr>
            </a:p>
          </p:txBody>
        </p:sp>
      </p:grpSp>
      <p:sp>
        <p:nvSpPr>
          <p:cNvPr id="33795" name="Text Box 12"/>
          <p:cNvSpPr txBox="1">
            <a:spLocks noChangeArrowheads="1"/>
          </p:cNvSpPr>
          <p:nvPr/>
        </p:nvSpPr>
        <p:spPr bwMode="auto">
          <a:xfrm>
            <a:off x="212725" y="3692525"/>
            <a:ext cx="184150" cy="457200"/>
          </a:xfrm>
          <a:prstGeom prst="rect">
            <a:avLst/>
          </a:prstGeom>
          <a:noFill/>
          <a:ln w="9525">
            <a:noFill/>
            <a:miter lim="800000"/>
            <a:headEnd/>
            <a:tailEnd/>
          </a:ln>
        </p:spPr>
        <p:txBody>
          <a:bodyPr wrap="none">
            <a:spAutoFit/>
          </a:bodyPr>
          <a:lstStyle/>
          <a:p>
            <a:endParaRPr lang="en-US" sz="2400">
              <a:latin typeface="Verdana" pitchFamily="34" charset="0"/>
            </a:endParaRPr>
          </a:p>
        </p:txBody>
      </p:sp>
      <p:sp>
        <p:nvSpPr>
          <p:cNvPr id="33796" name="Title 1"/>
          <p:cNvSpPr>
            <a:spLocks noGrp="1"/>
          </p:cNvSpPr>
          <p:nvPr>
            <p:ph type="title" idx="4294967295"/>
          </p:nvPr>
        </p:nvSpPr>
        <p:spPr>
          <a:xfrm>
            <a:off x="1608138" y="303213"/>
            <a:ext cx="7535862" cy="941387"/>
          </a:xfrm>
        </p:spPr>
        <p:txBody>
          <a:bodyPr/>
          <a:lstStyle/>
          <a:p>
            <a:pPr eaLnBrk="1" hangingPunct="1"/>
            <a:r>
              <a:rPr lang="en-US" b="1" dirty="0"/>
              <a:t>Audits</a:t>
            </a:r>
          </a:p>
        </p:txBody>
      </p:sp>
      <p:sp>
        <p:nvSpPr>
          <p:cNvPr id="33797" name="Content Placeholder 2"/>
          <p:cNvSpPr>
            <a:spLocks noGrp="1"/>
          </p:cNvSpPr>
          <p:nvPr>
            <p:ph idx="4294967295"/>
          </p:nvPr>
        </p:nvSpPr>
        <p:spPr>
          <a:xfrm>
            <a:off x="212725" y="1274762"/>
            <a:ext cx="8718550" cy="4835525"/>
          </a:xfrm>
        </p:spPr>
        <p:txBody>
          <a:bodyPr>
            <a:normAutofit fontScale="92500" lnSpcReduction="10000"/>
          </a:bodyPr>
          <a:lstStyle/>
          <a:p>
            <a:pPr eaLnBrk="1" hangingPunct="1"/>
            <a:r>
              <a:rPr lang="en-US" sz="4000" dirty="0">
                <a:latin typeface="+mj-lt"/>
                <a:cs typeface="Times New Roman" pitchFamily="18" charset="0"/>
              </a:rPr>
              <a:t>Audits are investigations of an organization’s activities to verify their correctness and identify any need for improvement.</a:t>
            </a:r>
          </a:p>
          <a:p>
            <a:pPr eaLnBrk="1" hangingPunct="1"/>
            <a:r>
              <a:rPr lang="en-US" sz="4000" dirty="0">
                <a:solidFill>
                  <a:schemeClr val="accent5"/>
                </a:solidFill>
                <a:latin typeface="+mj-lt"/>
              </a:rPr>
              <a:t>External Audits: </a:t>
            </a:r>
            <a:r>
              <a:rPr lang="en-US" sz="4000" dirty="0">
                <a:latin typeface="+mj-lt"/>
                <a:cs typeface="Times New Roman" pitchFamily="18" charset="0"/>
              </a:rPr>
              <a:t>required at least once a year for publicly held organization by independent companies</a:t>
            </a:r>
          </a:p>
          <a:p>
            <a:pPr eaLnBrk="1" hangingPunct="1"/>
            <a:r>
              <a:rPr lang="en-US" sz="4000" dirty="0">
                <a:solidFill>
                  <a:schemeClr val="accent5"/>
                </a:solidFill>
                <a:latin typeface="+mj-lt"/>
              </a:rPr>
              <a:t>Internal Auditing:</a:t>
            </a:r>
            <a:r>
              <a:rPr lang="en-US" sz="4000" dirty="0">
                <a:solidFill>
                  <a:schemeClr val="accent5"/>
                </a:solidFill>
                <a:latin typeface="+mj-lt"/>
                <a:cs typeface="Times New Roman" pitchFamily="18" charset="0"/>
              </a:rPr>
              <a:t> </a:t>
            </a:r>
            <a:r>
              <a:rPr lang="en-US" sz="4000" dirty="0">
                <a:latin typeface="+mj-lt"/>
                <a:cs typeface="Times New Roman" pitchFamily="18" charset="0"/>
              </a:rPr>
              <a:t>carried out by company staffs in which auditing is performed in several subunits of the organization</a:t>
            </a:r>
            <a:endParaRPr lang="en-US" sz="4000" dirty="0">
              <a:solidFill>
                <a:srgbClr val="FFFF66"/>
              </a:solidFill>
              <a:latin typeface="+mj-lt"/>
              <a:cs typeface="Times New Roman" pitchFamily="18" charset="0"/>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1257300" y="274638"/>
            <a:ext cx="7886700" cy="1143000"/>
          </a:xfrm>
        </p:spPr>
        <p:txBody>
          <a:bodyPr/>
          <a:lstStyle/>
          <a:p>
            <a:r>
              <a:rPr lang="en-US" dirty="0"/>
              <a:t>Non-Financial Controls</a:t>
            </a:r>
          </a:p>
        </p:txBody>
      </p:sp>
      <p:sp>
        <p:nvSpPr>
          <p:cNvPr id="34819" name="Content Placeholder 2"/>
          <p:cNvSpPr>
            <a:spLocks noGrp="1"/>
          </p:cNvSpPr>
          <p:nvPr>
            <p:ph idx="4294967295"/>
          </p:nvPr>
        </p:nvSpPr>
        <p:spPr>
          <a:xfrm>
            <a:off x="210065" y="1447800"/>
            <a:ext cx="8736228" cy="4800600"/>
          </a:xfrm>
        </p:spPr>
        <p:txBody>
          <a:bodyPr/>
          <a:lstStyle/>
          <a:p>
            <a:pPr>
              <a:buFontTx/>
              <a:buNone/>
            </a:pPr>
            <a:r>
              <a:rPr lang="en-US" sz="3200" dirty="0">
                <a:latin typeface="Tahoma" pitchFamily="34" charset="0"/>
                <a:cs typeface="Times New Roman" pitchFamily="18" charset="0"/>
              </a:rPr>
              <a:t>Human Resource Controls</a:t>
            </a:r>
          </a:p>
          <a:p>
            <a:pPr lvl="1"/>
            <a:r>
              <a:rPr lang="en-US" sz="2800" dirty="0">
                <a:latin typeface="Tahoma" pitchFamily="34" charset="0"/>
                <a:cs typeface="Times New Roman" pitchFamily="18" charset="0"/>
              </a:rPr>
              <a:t>assuring that human and organizational performance conform to expectations.</a:t>
            </a:r>
          </a:p>
          <a:p>
            <a:pPr lvl="1"/>
            <a:r>
              <a:rPr lang="en-US" sz="2800" dirty="0">
                <a:latin typeface="Tahoma" pitchFamily="34" charset="0"/>
                <a:cs typeface="Times New Roman" pitchFamily="18" charset="0"/>
              </a:rPr>
              <a:t>Performance appraisal - management by Objective (MBO)</a:t>
            </a:r>
          </a:p>
          <a:p>
            <a:pPr lvl="1"/>
            <a:r>
              <a:rPr lang="en-US" sz="2800" dirty="0">
                <a:latin typeface="Tahoma" pitchFamily="34" charset="0"/>
                <a:cs typeface="Times New Roman" pitchFamily="18" charset="0"/>
              </a:rPr>
              <a:t>Tools to evaluate collective human and organizational performance</a:t>
            </a:r>
          </a:p>
          <a:p>
            <a:pPr lvl="2"/>
            <a:r>
              <a:rPr lang="en-US" sz="2800" dirty="0">
                <a:latin typeface="Tahoma" pitchFamily="34" charset="0"/>
                <a:cs typeface="Times New Roman" pitchFamily="18" charset="0"/>
              </a:rPr>
              <a:t>Management audit</a:t>
            </a:r>
          </a:p>
          <a:p>
            <a:pPr lvl="2"/>
            <a:r>
              <a:rPr lang="en-US" sz="2800" dirty="0">
                <a:latin typeface="Tahoma" pitchFamily="34" charset="0"/>
                <a:cs typeface="Times New Roman" pitchFamily="18" charset="0"/>
              </a:rPr>
              <a:t>Human resource audit</a:t>
            </a:r>
          </a:p>
          <a:p>
            <a:pPr lvl="1"/>
            <a:r>
              <a:rPr lang="en-US" sz="2800" dirty="0">
                <a:latin typeface="Tahoma" pitchFamily="34" charset="0"/>
                <a:cs typeface="Times New Roman" pitchFamily="18" charset="0"/>
              </a:rPr>
              <a:t>Social controls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0"/>
          <p:cNvSpPr txBox="1">
            <a:spLocks noChangeArrowheads="1"/>
          </p:cNvSpPr>
          <p:nvPr/>
        </p:nvSpPr>
        <p:spPr bwMode="auto">
          <a:xfrm>
            <a:off x="1031875" y="1841500"/>
            <a:ext cx="2682875" cy="461665"/>
          </a:xfrm>
          <a:prstGeom prst="rect">
            <a:avLst/>
          </a:prstGeom>
          <a:noFill/>
          <a:ln w="9525">
            <a:noFill/>
            <a:miter lim="800000"/>
            <a:headEnd/>
            <a:tailEnd/>
          </a:ln>
        </p:spPr>
        <p:txBody>
          <a:bodyPr wrap="square">
            <a:spAutoFit/>
          </a:bodyPr>
          <a:lstStyle/>
          <a:p>
            <a:pPr eaLnBrk="0" hangingPunct="0"/>
            <a:r>
              <a:rPr lang="en-US" sz="2400" dirty="0">
                <a:effectLst>
                  <a:outerShdw blurRad="38100" dist="38100" dir="2700000" algn="tl">
                    <a:srgbClr val="000000">
                      <a:alpha val="43137"/>
                    </a:srgbClr>
                  </a:outerShdw>
                </a:effectLst>
                <a:latin typeface="+mj-lt"/>
              </a:rPr>
              <a:t>Steps of Controlling</a:t>
            </a:r>
          </a:p>
        </p:txBody>
      </p:sp>
      <p:grpSp>
        <p:nvGrpSpPr>
          <p:cNvPr id="2" name="Group 51"/>
          <p:cNvGrpSpPr>
            <a:grpSpLocks/>
          </p:cNvGrpSpPr>
          <p:nvPr/>
        </p:nvGrpSpPr>
        <p:grpSpPr bwMode="auto">
          <a:xfrm>
            <a:off x="247135" y="2600324"/>
            <a:ext cx="8657153" cy="2688367"/>
            <a:chOff x="385" y="2058"/>
            <a:chExt cx="4990" cy="1417"/>
          </a:xfrm>
        </p:grpSpPr>
        <p:sp>
          <p:nvSpPr>
            <p:cNvPr id="13318" name="Rectangle 41"/>
            <p:cNvSpPr>
              <a:spLocks noChangeArrowheads="1"/>
            </p:cNvSpPr>
            <p:nvPr/>
          </p:nvSpPr>
          <p:spPr bwMode="auto">
            <a:xfrm>
              <a:off x="385" y="2069"/>
              <a:ext cx="4990" cy="140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19" name="Rectangle 42"/>
            <p:cNvSpPr>
              <a:spLocks noChangeArrowheads="1"/>
            </p:cNvSpPr>
            <p:nvPr/>
          </p:nvSpPr>
          <p:spPr bwMode="auto">
            <a:xfrm>
              <a:off x="567" y="2296"/>
              <a:ext cx="1360" cy="590"/>
            </a:xfrm>
            <a:prstGeom prst="rect">
              <a:avLst/>
            </a:prstGeom>
            <a:solidFill>
              <a:schemeClr val="accent1"/>
            </a:solidFill>
            <a:ln w="9525">
              <a:solidFill>
                <a:schemeClr val="bg1"/>
              </a:solidFill>
              <a:miter lim="800000"/>
              <a:headEnd/>
              <a:tailEnd/>
            </a:ln>
          </p:spPr>
          <p:txBody>
            <a:bodyPr wrap="none" anchor="ctr"/>
            <a:lstStyle/>
            <a:p>
              <a:pPr marL="457200" indent="-457200" algn="ctr">
                <a:buFontTx/>
                <a:buAutoNum type="arabicPeriod"/>
              </a:pPr>
              <a:r>
                <a:rPr lang="en-US" sz="2000"/>
                <a:t>Establishing</a:t>
              </a:r>
            </a:p>
            <a:p>
              <a:pPr marL="457200" indent="-457200" algn="ctr"/>
              <a:r>
                <a:rPr lang="en-US" sz="2000"/>
                <a:t>    Standards</a:t>
              </a:r>
            </a:p>
          </p:txBody>
        </p:sp>
        <p:sp>
          <p:nvSpPr>
            <p:cNvPr id="13320" name="Line 43"/>
            <p:cNvSpPr>
              <a:spLocks noChangeShapeType="1"/>
            </p:cNvSpPr>
            <p:nvPr/>
          </p:nvSpPr>
          <p:spPr bwMode="auto">
            <a:xfrm>
              <a:off x="2109" y="2069"/>
              <a:ext cx="0" cy="1406"/>
            </a:xfrm>
            <a:prstGeom prst="line">
              <a:avLst/>
            </a:prstGeom>
            <a:noFill/>
            <a:ln w="9525">
              <a:solidFill>
                <a:schemeClr val="tx1"/>
              </a:solidFill>
              <a:round/>
              <a:headEnd/>
              <a:tailEnd/>
            </a:ln>
          </p:spPr>
          <p:txBody>
            <a:bodyPr/>
            <a:lstStyle/>
            <a:p>
              <a:endParaRPr lang="en-US"/>
            </a:p>
          </p:txBody>
        </p:sp>
        <p:sp>
          <p:nvSpPr>
            <p:cNvPr id="13321" name="Rectangle 45"/>
            <p:cNvSpPr>
              <a:spLocks noChangeArrowheads="1"/>
            </p:cNvSpPr>
            <p:nvPr/>
          </p:nvSpPr>
          <p:spPr bwMode="auto">
            <a:xfrm>
              <a:off x="825" y="2999"/>
              <a:ext cx="740" cy="250"/>
            </a:xfrm>
            <a:prstGeom prst="rect">
              <a:avLst/>
            </a:prstGeom>
            <a:noFill/>
            <a:ln w="9525">
              <a:noFill/>
              <a:miter lim="800000"/>
              <a:headEnd/>
              <a:tailEnd/>
            </a:ln>
          </p:spPr>
          <p:txBody>
            <a:bodyPr wrap="none">
              <a:spAutoFit/>
            </a:bodyPr>
            <a:lstStyle/>
            <a:p>
              <a:r>
                <a:rPr lang="en-US" sz="2000"/>
                <a:t>Planning</a:t>
              </a:r>
            </a:p>
          </p:txBody>
        </p:sp>
        <p:sp>
          <p:nvSpPr>
            <p:cNvPr id="13322" name="Rectangle 46"/>
            <p:cNvSpPr>
              <a:spLocks noChangeArrowheads="1"/>
            </p:cNvSpPr>
            <p:nvPr/>
          </p:nvSpPr>
          <p:spPr bwMode="auto">
            <a:xfrm>
              <a:off x="2290" y="2205"/>
              <a:ext cx="1360" cy="590"/>
            </a:xfrm>
            <a:prstGeom prst="rect">
              <a:avLst/>
            </a:prstGeom>
            <a:solidFill>
              <a:schemeClr val="accent1"/>
            </a:solidFill>
            <a:ln w="9525">
              <a:solidFill>
                <a:schemeClr val="bg1"/>
              </a:solidFill>
              <a:miter lim="800000"/>
              <a:headEnd/>
              <a:tailEnd/>
            </a:ln>
          </p:spPr>
          <p:txBody>
            <a:bodyPr wrap="none" anchor="ctr"/>
            <a:lstStyle/>
            <a:p>
              <a:pPr marL="457200" indent="-457200"/>
              <a:r>
                <a:rPr lang="en-US" sz="2000" dirty="0"/>
                <a:t>2. Measuring</a:t>
              </a:r>
            </a:p>
            <a:p>
              <a:pPr marL="457200" indent="-457200"/>
              <a:r>
                <a:rPr lang="en-US" sz="2000" dirty="0"/>
                <a:t>     Actual </a:t>
              </a:r>
            </a:p>
            <a:p>
              <a:pPr marL="457200" indent="-457200"/>
              <a:r>
                <a:rPr lang="en-US" sz="2000" dirty="0"/>
                <a:t>     Performance</a:t>
              </a:r>
            </a:p>
          </p:txBody>
        </p:sp>
        <p:sp>
          <p:nvSpPr>
            <p:cNvPr id="13323" name="Rectangle 47"/>
            <p:cNvSpPr>
              <a:spLocks noChangeArrowheads="1"/>
            </p:cNvSpPr>
            <p:nvPr/>
          </p:nvSpPr>
          <p:spPr bwMode="auto">
            <a:xfrm>
              <a:off x="2291" y="2840"/>
              <a:ext cx="1360" cy="590"/>
            </a:xfrm>
            <a:prstGeom prst="rect">
              <a:avLst/>
            </a:prstGeom>
            <a:solidFill>
              <a:schemeClr val="accent1"/>
            </a:solidFill>
            <a:ln w="9525">
              <a:solidFill>
                <a:schemeClr val="bg1"/>
              </a:solidFill>
              <a:miter lim="800000"/>
              <a:headEnd/>
              <a:tailEnd/>
            </a:ln>
          </p:spPr>
          <p:txBody>
            <a:bodyPr wrap="none" anchor="ctr"/>
            <a:lstStyle/>
            <a:p>
              <a:pPr marL="457200" indent="-457200"/>
              <a:r>
                <a:rPr lang="en-US" sz="2000" dirty="0"/>
                <a:t>3. Comparing</a:t>
              </a:r>
            </a:p>
            <a:p>
              <a:pPr marL="457200" indent="-457200"/>
              <a:r>
                <a:rPr lang="en-US" sz="2000" dirty="0"/>
                <a:t>     Performance</a:t>
              </a:r>
            </a:p>
            <a:p>
              <a:pPr marL="457200" indent="-457200"/>
              <a:r>
                <a:rPr lang="en-US" sz="2000" dirty="0"/>
                <a:t>     with Standards</a:t>
              </a:r>
            </a:p>
          </p:txBody>
        </p:sp>
        <p:sp>
          <p:nvSpPr>
            <p:cNvPr id="13324" name="Rectangle 48"/>
            <p:cNvSpPr>
              <a:spLocks noChangeArrowheads="1"/>
            </p:cNvSpPr>
            <p:nvPr/>
          </p:nvSpPr>
          <p:spPr bwMode="auto">
            <a:xfrm>
              <a:off x="3923" y="2387"/>
              <a:ext cx="1360" cy="590"/>
            </a:xfrm>
            <a:prstGeom prst="rect">
              <a:avLst/>
            </a:prstGeom>
            <a:solidFill>
              <a:schemeClr val="accent1"/>
            </a:solidFill>
            <a:ln w="9525">
              <a:solidFill>
                <a:schemeClr val="bg1"/>
              </a:solidFill>
              <a:miter lim="800000"/>
              <a:headEnd/>
              <a:tailEnd/>
            </a:ln>
          </p:spPr>
          <p:txBody>
            <a:bodyPr wrap="none" anchor="ctr"/>
            <a:lstStyle/>
            <a:p>
              <a:pPr marL="457200" indent="-457200"/>
              <a:r>
                <a:rPr lang="en-US" sz="2000"/>
                <a:t>4. Corrective </a:t>
              </a:r>
            </a:p>
            <a:p>
              <a:pPr marL="457200" indent="-457200"/>
              <a:r>
                <a:rPr lang="en-US" sz="2000"/>
                <a:t>    Action</a:t>
              </a:r>
            </a:p>
          </p:txBody>
        </p:sp>
        <p:sp>
          <p:nvSpPr>
            <p:cNvPr id="13325" name="Line 49"/>
            <p:cNvSpPr>
              <a:spLocks noChangeShapeType="1"/>
            </p:cNvSpPr>
            <p:nvPr/>
          </p:nvSpPr>
          <p:spPr bwMode="auto">
            <a:xfrm>
              <a:off x="3787" y="2058"/>
              <a:ext cx="0" cy="1406"/>
            </a:xfrm>
            <a:prstGeom prst="line">
              <a:avLst/>
            </a:prstGeom>
            <a:noFill/>
            <a:ln w="9525">
              <a:solidFill>
                <a:schemeClr val="tx1"/>
              </a:solidFill>
              <a:round/>
              <a:headEnd/>
              <a:tailEnd/>
            </a:ln>
          </p:spPr>
          <p:txBody>
            <a:bodyPr/>
            <a:lstStyle/>
            <a:p>
              <a:endParaRPr lang="en-US"/>
            </a:p>
          </p:txBody>
        </p:sp>
        <p:sp>
          <p:nvSpPr>
            <p:cNvPr id="13326" name="Rectangle 50"/>
            <p:cNvSpPr>
              <a:spLocks noChangeArrowheads="1"/>
            </p:cNvSpPr>
            <p:nvPr/>
          </p:nvSpPr>
          <p:spPr bwMode="auto">
            <a:xfrm>
              <a:off x="4150" y="3113"/>
              <a:ext cx="882" cy="250"/>
            </a:xfrm>
            <a:prstGeom prst="rect">
              <a:avLst/>
            </a:prstGeom>
            <a:noFill/>
            <a:ln w="9525">
              <a:noFill/>
              <a:miter lim="800000"/>
              <a:headEnd/>
              <a:tailEnd/>
            </a:ln>
          </p:spPr>
          <p:txBody>
            <a:bodyPr wrap="none">
              <a:spAutoFit/>
            </a:bodyPr>
            <a:lstStyle/>
            <a:p>
              <a:r>
                <a:rPr lang="en-US" sz="2000"/>
                <a:t>Controlling</a:t>
              </a:r>
            </a:p>
          </p:txBody>
        </p:sp>
      </p:grpSp>
      <p:sp>
        <p:nvSpPr>
          <p:cNvPr id="13317" name="Title 1"/>
          <p:cNvSpPr>
            <a:spLocks noGrp="1"/>
          </p:cNvSpPr>
          <p:nvPr>
            <p:ph type="title" idx="4294967295"/>
          </p:nvPr>
        </p:nvSpPr>
        <p:spPr>
          <a:xfrm>
            <a:off x="1698625" y="495300"/>
            <a:ext cx="7445375" cy="630238"/>
          </a:xfrm>
        </p:spPr>
        <p:txBody>
          <a:bodyPr>
            <a:normAutofit fontScale="90000"/>
          </a:bodyPr>
          <a:lstStyle/>
          <a:p>
            <a:pPr eaLnBrk="1" hangingPunct="1"/>
            <a:r>
              <a:rPr lang="en-US" dirty="0"/>
              <a:t>Controlling </a:t>
            </a:r>
            <a:r>
              <a:rPr lang="en-US" sz="2200" dirty="0">
                <a:cs typeface="Times New Roman" pitchFamily="18" charset="0"/>
              </a:rPr>
              <a:t>compelling events to conform to plans</a:t>
            </a:r>
            <a:endParaRPr lang="en-US" dirty="0"/>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434069-C7BE-4B03-8612-28597FA0DD0A}"/>
              </a:ext>
            </a:extLst>
          </p:cNvPr>
          <p:cNvPicPr>
            <a:picLocks noChangeAspect="1"/>
          </p:cNvPicPr>
          <p:nvPr/>
        </p:nvPicPr>
        <p:blipFill rotWithShape="1">
          <a:blip r:embed="rId2">
            <a:extLst>
              <a:ext uri="{28A0092B-C50C-407E-A947-70E740481C1C}">
                <a14:useLocalDpi xmlns:a14="http://schemas.microsoft.com/office/drawing/2010/main" val="0"/>
              </a:ext>
            </a:extLst>
          </a:blip>
          <a:srcRect l="3648" t="2901" r="1487" b="2162"/>
          <a:stretch/>
        </p:blipFill>
        <p:spPr>
          <a:xfrm>
            <a:off x="0" y="-52755"/>
            <a:ext cx="9144000" cy="6910755"/>
          </a:xfrm>
          <a:prstGeom prst="rect">
            <a:avLst/>
          </a:prstGeom>
        </p:spPr>
      </p:pic>
    </p:spTree>
    <p:extLst>
      <p:ext uri="{BB962C8B-B14F-4D97-AF65-F5344CB8AC3E}">
        <p14:creationId xmlns:p14="http://schemas.microsoft.com/office/powerpoint/2010/main" val="336718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4294967295"/>
          </p:nvPr>
        </p:nvSpPr>
        <p:spPr>
          <a:xfrm>
            <a:off x="299135" y="434546"/>
            <a:ext cx="8671869" cy="5607908"/>
          </a:xfrm>
        </p:spPr>
        <p:txBody>
          <a:bodyPr>
            <a:normAutofit fontScale="92500" lnSpcReduction="10000"/>
          </a:bodyPr>
          <a:lstStyle/>
          <a:p>
            <a:pPr>
              <a:buFont typeface="Wingdings" pitchFamily="2" charset="2"/>
              <a:buNone/>
            </a:pPr>
            <a:r>
              <a:rPr lang="en-US" sz="4800" dirty="0"/>
              <a:t>Human Resource Audit</a:t>
            </a:r>
          </a:p>
          <a:p>
            <a:pPr lvl="1"/>
            <a:r>
              <a:rPr lang="en-US" sz="3600" dirty="0"/>
              <a:t>Investments in acquiring outstanding people and in extensive training programs for them represent capital investments in the future as much as does the purchase of new machinery</a:t>
            </a:r>
          </a:p>
          <a:p>
            <a:pPr lvl="1"/>
            <a:r>
              <a:rPr lang="en-US" sz="3600" dirty="0"/>
              <a:t>Number of approaches to quantify the value of human resource investment</a:t>
            </a:r>
          </a:p>
          <a:p>
            <a:pPr>
              <a:buFont typeface="Wingdings" pitchFamily="2" charset="2"/>
              <a:buNone/>
            </a:pPr>
            <a:r>
              <a:rPr lang="en-US" sz="4800" dirty="0"/>
              <a:t>Social Controls</a:t>
            </a:r>
          </a:p>
          <a:p>
            <a:pPr lvl="1"/>
            <a:r>
              <a:rPr lang="en-US" sz="3600" dirty="0"/>
              <a:t>Building an organizational culture and controlling</a:t>
            </a:r>
          </a:p>
          <a:p>
            <a:pPr lvl="1"/>
            <a:r>
              <a:rPr lang="en-US" sz="3600" dirty="0"/>
              <a:t>Self-control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081825-659A-485E-9A44-BE5A15BA08FF}"/>
              </a:ext>
            </a:extLst>
          </p:cNvPr>
          <p:cNvSpPr txBox="1"/>
          <p:nvPr/>
        </p:nvSpPr>
        <p:spPr>
          <a:xfrm>
            <a:off x="481914" y="751344"/>
            <a:ext cx="8229600" cy="5262979"/>
          </a:xfrm>
          <a:prstGeom prst="rect">
            <a:avLst/>
          </a:prstGeom>
          <a:noFill/>
        </p:spPr>
        <p:txBody>
          <a:bodyPr wrap="square">
            <a:spAutoFit/>
          </a:bodyPr>
          <a:lstStyle/>
          <a:p>
            <a:r>
              <a:rPr lang="en-US" sz="2400" dirty="0"/>
              <a:t>The excellent companies live their commitment to people, as they do their preference for action— any action—over countless standing committees and endless 500-page studies, their fetish about quality and service standards that others, using optimization techniques, would consider pipe dreams, and their insistence on regular initiative (practical autonomy) from tens of thousands, not just 200 designated $75,000-a-year thinkers. ... </a:t>
            </a:r>
          </a:p>
          <a:p>
            <a:endParaRPr lang="en-US" sz="2400" dirty="0"/>
          </a:p>
          <a:p>
            <a:r>
              <a:rPr lang="en-US" sz="2400" dirty="0"/>
              <a:t>The excellent companies seem to have developed cultures that have incorporated the values and practices of the great leaders and thus those shared values can be seen to survive for decades after the passing of the original guru. Second, .. .it appears that the real role of the chief executive is to manage the values of the organization</a:t>
            </a:r>
          </a:p>
        </p:txBody>
      </p:sp>
    </p:spTree>
    <p:extLst>
      <p:ext uri="{BB962C8B-B14F-4D97-AF65-F5344CB8AC3E}">
        <p14:creationId xmlns:p14="http://schemas.microsoft.com/office/powerpoint/2010/main" val="2942136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3527F3-6238-4A85-8396-9EFC6777A501}"/>
              </a:ext>
            </a:extLst>
          </p:cNvPr>
          <p:cNvSpPr txBox="1"/>
          <p:nvPr/>
        </p:nvSpPr>
        <p:spPr>
          <a:xfrm>
            <a:off x="481914" y="751344"/>
            <a:ext cx="8229600" cy="5262979"/>
          </a:xfrm>
          <a:prstGeom prst="rect">
            <a:avLst/>
          </a:prstGeom>
          <a:noFill/>
        </p:spPr>
        <p:txBody>
          <a:bodyPr wrap="square">
            <a:spAutoFit/>
          </a:bodyPr>
          <a:lstStyle/>
          <a:p>
            <a:r>
              <a:rPr lang="en-US" sz="2800" dirty="0"/>
              <a:t>The excellent companies </a:t>
            </a:r>
          </a:p>
          <a:p>
            <a:pPr marL="342900" indent="-342900">
              <a:buFont typeface="Arial" panose="020B0604020202020204" pitchFamily="34" charset="0"/>
              <a:buChar char="•"/>
            </a:pPr>
            <a:r>
              <a:rPr lang="en-US" sz="2800" dirty="0"/>
              <a:t>Live their commitment to people, </a:t>
            </a:r>
          </a:p>
          <a:p>
            <a:pPr marL="342900" indent="-342900">
              <a:buFont typeface="Arial" panose="020B0604020202020204" pitchFamily="34" charset="0"/>
              <a:buChar char="•"/>
            </a:pPr>
            <a:r>
              <a:rPr lang="en-US" sz="2800" dirty="0"/>
              <a:t>Fetish about quality and service standards that others,</a:t>
            </a:r>
          </a:p>
          <a:p>
            <a:pPr marL="342900" indent="-342900">
              <a:buFont typeface="Arial" panose="020B0604020202020204" pitchFamily="34" charset="0"/>
              <a:buChar char="•"/>
            </a:pPr>
            <a:r>
              <a:rPr lang="en-US" sz="2800" dirty="0"/>
              <a:t>Uses optimization techniques</a:t>
            </a:r>
          </a:p>
          <a:p>
            <a:pPr marL="342900" indent="-342900">
              <a:buFont typeface="Arial" panose="020B0604020202020204" pitchFamily="34" charset="0"/>
              <a:buChar char="•"/>
            </a:pPr>
            <a:r>
              <a:rPr lang="en-US" sz="2800" dirty="0"/>
              <a:t>Consider pipe dreams</a:t>
            </a:r>
          </a:p>
          <a:p>
            <a:pPr marL="342900" indent="-342900">
              <a:buFont typeface="Arial" panose="020B0604020202020204" pitchFamily="34" charset="0"/>
              <a:buChar char="•"/>
            </a:pPr>
            <a:r>
              <a:rPr lang="en-US" sz="2800" dirty="0"/>
              <a:t>Develop cultures that have incorporated the values and practices of the great leaders and thus those shared values can be seen to survive for decades after the passing of the original guru. </a:t>
            </a:r>
          </a:p>
          <a:p>
            <a:pPr marL="342900" indent="-342900">
              <a:buFont typeface="Arial" panose="020B0604020202020204" pitchFamily="34" charset="0"/>
              <a:buChar char="•"/>
            </a:pPr>
            <a:r>
              <a:rPr lang="en-US" sz="2800" dirty="0"/>
              <a:t>Second, .. .it appears that the real role of the chief executive is to manage the values of the organization</a:t>
            </a:r>
          </a:p>
        </p:txBody>
      </p:sp>
    </p:spTree>
    <p:extLst>
      <p:ext uri="{BB962C8B-B14F-4D97-AF65-F5344CB8AC3E}">
        <p14:creationId xmlns:p14="http://schemas.microsoft.com/office/powerpoint/2010/main" val="3061777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E680DD-03FE-4177-A021-23CCFD59EBDB}"/>
              </a:ext>
            </a:extLst>
          </p:cNvPr>
          <p:cNvSpPr txBox="1"/>
          <p:nvPr/>
        </p:nvSpPr>
        <p:spPr>
          <a:xfrm>
            <a:off x="345989" y="222423"/>
            <a:ext cx="8563233" cy="5693866"/>
          </a:xfrm>
          <a:prstGeom prst="rect">
            <a:avLst/>
          </a:prstGeom>
          <a:noFill/>
        </p:spPr>
        <p:txBody>
          <a:bodyPr wrap="square">
            <a:spAutoFit/>
          </a:bodyPr>
          <a:lstStyle/>
          <a:p>
            <a:r>
              <a:rPr lang="en-US" sz="2800" dirty="0"/>
              <a:t>For values imbued in the corporate culture to be effective requires that employees in general exercise self-control over their actions. Like other control systems, self-control requires:</a:t>
            </a:r>
          </a:p>
          <a:p>
            <a:endParaRPr lang="en-US" sz="2800" dirty="0"/>
          </a:p>
          <a:p>
            <a:r>
              <a:rPr lang="en-US" sz="2800" dirty="0"/>
              <a:t>• The existence of standards (knowledge by the general worker of the organization’s objectives and values)</a:t>
            </a:r>
          </a:p>
          <a:p>
            <a:r>
              <a:rPr lang="en-US" sz="2800" dirty="0"/>
              <a:t> • Comparison with actual outcomes (which implies feedback of performance to the individual, not just to management or a “quality control” group)</a:t>
            </a:r>
          </a:p>
          <a:p>
            <a:r>
              <a:rPr lang="en-US" sz="2800" dirty="0"/>
              <a:t> • Corrective action (which requires that the individual have the tools, the autonomy, and the motivation to make corrections)</a:t>
            </a:r>
          </a:p>
        </p:txBody>
      </p:sp>
    </p:spTree>
    <p:extLst>
      <p:ext uri="{BB962C8B-B14F-4D97-AF65-F5344CB8AC3E}">
        <p14:creationId xmlns:p14="http://schemas.microsoft.com/office/powerpoint/2010/main" val="3983209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4294967295"/>
          </p:nvPr>
        </p:nvSpPr>
        <p:spPr>
          <a:xfrm>
            <a:off x="254342" y="422188"/>
            <a:ext cx="8729019" cy="5780903"/>
          </a:xfrm>
        </p:spPr>
        <p:txBody>
          <a:bodyPr>
            <a:normAutofit/>
          </a:bodyPr>
          <a:lstStyle/>
          <a:p>
            <a:pPr>
              <a:buFont typeface="Wingdings" pitchFamily="2" charset="2"/>
              <a:buNone/>
            </a:pPr>
            <a:r>
              <a:rPr lang="en-US" sz="2800" dirty="0"/>
              <a:t>Other Nonfinancial Controls</a:t>
            </a:r>
          </a:p>
          <a:p>
            <a:r>
              <a:rPr lang="en-US" sz="3200" dirty="0">
                <a:latin typeface="Tahoma" pitchFamily="34" charset="0"/>
              </a:rPr>
              <a:t>Methods of evaluating the effectiveness of research activities</a:t>
            </a:r>
          </a:p>
          <a:p>
            <a:r>
              <a:rPr lang="en-US" sz="3200" dirty="0">
                <a:latin typeface="Tahoma" pitchFamily="34" charset="0"/>
              </a:rPr>
              <a:t>Control systems for drawing release and for engineering design changes (configuration management)</a:t>
            </a:r>
          </a:p>
          <a:p>
            <a:r>
              <a:rPr lang="en-US" sz="3200" dirty="0">
                <a:latin typeface="Tahoma" pitchFamily="34" charset="0"/>
              </a:rPr>
              <a:t>Effective production management</a:t>
            </a:r>
          </a:p>
          <a:p>
            <a:pPr lvl="1"/>
            <a:r>
              <a:rPr lang="en-US" sz="3200" dirty="0">
                <a:latin typeface="Tahoma" pitchFamily="34" charset="0"/>
              </a:rPr>
              <a:t>Inventory control</a:t>
            </a:r>
          </a:p>
          <a:p>
            <a:pPr lvl="1"/>
            <a:r>
              <a:rPr lang="en-US" sz="3200" dirty="0">
                <a:latin typeface="Tahoma" pitchFamily="34" charset="0"/>
              </a:rPr>
              <a:t>Quality control</a:t>
            </a:r>
          </a:p>
          <a:p>
            <a:r>
              <a:rPr lang="en-US" sz="3200" dirty="0">
                <a:latin typeface="Tahoma" pitchFamily="34" charset="0"/>
              </a:rPr>
              <a:t>Project management – schedule, cost, and the performance of resulting product.</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4294967295"/>
          </p:nvPr>
        </p:nvSpPr>
        <p:spPr>
          <a:xfrm>
            <a:off x="345989" y="210065"/>
            <a:ext cx="8798011" cy="6114535"/>
          </a:xfrm>
        </p:spPr>
        <p:txBody>
          <a:bodyPr>
            <a:normAutofit fontScale="92500"/>
          </a:bodyPr>
          <a:lstStyle/>
          <a:p>
            <a:r>
              <a:rPr lang="en-US" sz="3200" dirty="0">
                <a:solidFill>
                  <a:schemeClr val="accent5"/>
                </a:solidFill>
              </a:rPr>
              <a:t>Establishing Standards of Performance</a:t>
            </a:r>
          </a:p>
          <a:p>
            <a:pPr lvl="1"/>
            <a:r>
              <a:rPr lang="en-US" sz="2800" dirty="0"/>
              <a:t>Standards should be measurable, verifiable, and tangible. </a:t>
            </a:r>
          </a:p>
          <a:p>
            <a:pPr lvl="2"/>
            <a:r>
              <a:rPr lang="en-US" sz="2000" dirty="0"/>
              <a:t>a standard rate of production, a targeted value for product reliability, a desired room temperature, etc.</a:t>
            </a:r>
          </a:p>
          <a:p>
            <a:pPr lvl="1"/>
            <a:r>
              <a:rPr lang="en-US" sz="3600" dirty="0"/>
              <a:t>Benchmarking -</a:t>
            </a:r>
            <a:r>
              <a:rPr lang="en-US" sz="2800" dirty="0"/>
              <a:t> </a:t>
            </a:r>
            <a:r>
              <a:rPr lang="en-US" sz="3600" dirty="0"/>
              <a:t>the systematic process of measuring one’s performance against recognized leaders for the purpose of determining best practices that lead to superior performance when adapted and utilized.</a:t>
            </a:r>
          </a:p>
          <a:p>
            <a:pPr lvl="2"/>
            <a:r>
              <a:rPr lang="en-US" sz="2000" dirty="0"/>
              <a:t>Internal Benchmarking </a:t>
            </a:r>
            <a:r>
              <a:rPr lang="en-US" sz="3200" dirty="0"/>
              <a:t>compares the results of one department, team or individual within an organization to another.</a:t>
            </a:r>
            <a:endParaRPr lang="en-US" sz="2000" dirty="0"/>
          </a:p>
          <a:p>
            <a:pPr lvl="2"/>
            <a:r>
              <a:rPr lang="en-US" sz="2000" dirty="0"/>
              <a:t>External Benchmarking </a:t>
            </a:r>
            <a:r>
              <a:rPr lang="en-US" sz="3200" dirty="0"/>
              <a:t>compares statistical data with other organizations within the industry.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4294967295"/>
          </p:nvPr>
        </p:nvSpPr>
        <p:spPr>
          <a:xfrm>
            <a:off x="225509" y="323334"/>
            <a:ext cx="8535431" cy="5756189"/>
          </a:xfrm>
        </p:spPr>
        <p:txBody>
          <a:bodyPr>
            <a:normAutofit/>
          </a:bodyPr>
          <a:lstStyle/>
          <a:p>
            <a:r>
              <a:rPr lang="en-US" sz="4000" dirty="0">
                <a:solidFill>
                  <a:schemeClr val="accent5"/>
                </a:solidFill>
              </a:rPr>
              <a:t>Measurement of the Actual Level of Performance</a:t>
            </a:r>
          </a:p>
          <a:p>
            <a:pPr lvl="1"/>
            <a:r>
              <a:rPr lang="en-US" sz="3600" dirty="0">
                <a:solidFill>
                  <a:srgbClr val="000066"/>
                </a:solidFill>
              </a:rPr>
              <a:t>Data collection and analysis</a:t>
            </a:r>
          </a:p>
          <a:p>
            <a:pPr lvl="1"/>
            <a:r>
              <a:rPr lang="en-US" sz="3600" dirty="0">
                <a:solidFill>
                  <a:srgbClr val="000066"/>
                </a:solidFill>
              </a:rPr>
              <a:t>Time study, work sampling, performance rating</a:t>
            </a:r>
          </a:p>
          <a:p>
            <a:r>
              <a:rPr lang="en-US" sz="4000" dirty="0">
                <a:solidFill>
                  <a:schemeClr val="accent5"/>
                </a:solidFill>
              </a:rPr>
              <a:t>Compare Performance with Standards</a:t>
            </a:r>
          </a:p>
          <a:p>
            <a:pPr lvl="1"/>
            <a:r>
              <a:rPr lang="en-US" sz="3600" dirty="0">
                <a:solidFill>
                  <a:srgbClr val="000066"/>
                </a:solidFill>
              </a:rPr>
              <a:t>Establish limits of tolerance</a:t>
            </a:r>
          </a:p>
          <a:p>
            <a:pPr lvl="1"/>
            <a:r>
              <a:rPr lang="en-US" sz="3600" dirty="0">
                <a:solidFill>
                  <a:srgbClr val="000066"/>
                </a:solidFill>
              </a:rPr>
              <a:t>Note variations (deviation within limits) and exceptions (deviation outside limits) </a:t>
            </a:r>
          </a:p>
          <a:p>
            <a:pPr lvl="1"/>
            <a:r>
              <a:rPr lang="en-US" sz="3600" dirty="0">
                <a:solidFill>
                  <a:srgbClr val="000066"/>
                </a:solidFill>
              </a:rPr>
              <a:t>Provide recognition and warning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4294967295"/>
          </p:nvPr>
        </p:nvSpPr>
        <p:spPr>
          <a:xfrm>
            <a:off x="533400" y="508687"/>
            <a:ext cx="8077200" cy="4800600"/>
          </a:xfrm>
        </p:spPr>
        <p:txBody>
          <a:bodyPr>
            <a:normAutofit/>
          </a:bodyPr>
          <a:lstStyle/>
          <a:p>
            <a:r>
              <a:rPr lang="en-US" sz="4400" dirty="0">
                <a:solidFill>
                  <a:schemeClr val="accent5"/>
                </a:solidFill>
              </a:rPr>
              <a:t>Corrective Actions</a:t>
            </a:r>
          </a:p>
          <a:p>
            <a:pPr lvl="1"/>
            <a:r>
              <a:rPr lang="en-US" sz="4000" dirty="0">
                <a:solidFill>
                  <a:srgbClr val="000066"/>
                </a:solidFill>
              </a:rPr>
              <a:t>Short-term: Consultants, temporary workers</a:t>
            </a:r>
          </a:p>
          <a:p>
            <a:pPr lvl="1"/>
            <a:r>
              <a:rPr lang="en-US" sz="4000" dirty="0">
                <a:solidFill>
                  <a:srgbClr val="000066"/>
                </a:solidFill>
              </a:rPr>
              <a:t>Long-term: Training, modifying procedures and policies</a:t>
            </a:r>
          </a:p>
          <a:p>
            <a:pPr lvl="1"/>
            <a:endParaRPr lang="en-US"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5"/>
          <p:cNvSpPr txBox="1">
            <a:spLocks noChangeArrowheads="1"/>
          </p:cNvSpPr>
          <p:nvPr/>
        </p:nvSpPr>
        <p:spPr bwMode="auto">
          <a:xfrm>
            <a:off x="87527" y="1212550"/>
            <a:ext cx="8191500" cy="1569660"/>
          </a:xfrm>
          <a:prstGeom prst="rect">
            <a:avLst/>
          </a:prstGeom>
          <a:noFill/>
          <a:ln w="9525">
            <a:noFill/>
            <a:miter lim="800000"/>
            <a:headEnd/>
            <a:tailEnd/>
          </a:ln>
        </p:spPr>
        <p:txBody>
          <a:bodyPr wrap="square">
            <a:spAutoFit/>
          </a:bodyPr>
          <a:lstStyle/>
          <a:p>
            <a:pPr algn="l"/>
            <a:r>
              <a:rPr lang="en-US" sz="2400" dirty="0">
                <a:solidFill>
                  <a:schemeClr val="accent6">
                    <a:lumMod val="75000"/>
                  </a:schemeClr>
                </a:solidFill>
                <a:effectLst>
                  <a:outerShdw blurRad="38100" dist="38100" dir="2700000" algn="tl">
                    <a:srgbClr val="000000">
                      <a:alpha val="43137"/>
                    </a:srgbClr>
                  </a:outerShdw>
                </a:effectLst>
                <a:latin typeface="+mj-lt"/>
                <a:cs typeface="Times New Roman" pitchFamily="18" charset="0"/>
              </a:rPr>
              <a:t>Closed-Loop:</a:t>
            </a:r>
            <a:r>
              <a:rPr lang="en-US" sz="2400" dirty="0">
                <a:solidFill>
                  <a:srgbClr val="FFFF66"/>
                </a:solidFill>
                <a:effectLst>
                  <a:outerShdw blurRad="38100" dist="38100" dir="2700000" algn="tl">
                    <a:srgbClr val="000000">
                      <a:alpha val="43137"/>
                    </a:srgbClr>
                  </a:outerShdw>
                </a:effectLst>
                <a:latin typeface="+mj-lt"/>
                <a:cs typeface="Times New Roman" pitchFamily="18" charset="0"/>
              </a:rPr>
              <a:t>  </a:t>
            </a:r>
            <a:r>
              <a:rPr lang="en-US" sz="2400" dirty="0">
                <a:latin typeface="+mj-lt"/>
                <a:cs typeface="Times New Roman" pitchFamily="18" charset="0"/>
              </a:rPr>
              <a:t>Automatic control which monitors and manages </a:t>
            </a:r>
          </a:p>
          <a:p>
            <a:pPr algn="l"/>
            <a:r>
              <a:rPr lang="en-US" sz="2400" dirty="0">
                <a:latin typeface="+mj-lt"/>
                <a:cs typeface="Times New Roman" pitchFamily="18" charset="0"/>
              </a:rPr>
              <a:t>a process by means of a self-regulating system // strong feedback</a:t>
            </a:r>
          </a:p>
          <a:p>
            <a:pPr algn="l"/>
            <a:endParaRPr lang="en-US" sz="2400" dirty="0">
              <a:solidFill>
                <a:schemeClr val="accent6">
                  <a:lumMod val="75000"/>
                </a:schemeClr>
              </a:solidFill>
              <a:effectLst>
                <a:outerShdw blurRad="38100" dist="38100" dir="2700000" algn="tl">
                  <a:srgbClr val="000000">
                    <a:alpha val="43137"/>
                  </a:srgbClr>
                </a:outerShdw>
              </a:effectLst>
              <a:latin typeface="+mj-lt"/>
              <a:cs typeface="Times New Roman" pitchFamily="18" charset="0"/>
            </a:endParaRPr>
          </a:p>
          <a:p>
            <a:pPr algn="l"/>
            <a:r>
              <a:rPr lang="en-US" sz="2400" dirty="0">
                <a:solidFill>
                  <a:schemeClr val="accent6">
                    <a:lumMod val="75000"/>
                  </a:schemeClr>
                </a:solidFill>
                <a:effectLst>
                  <a:outerShdw blurRad="38100" dist="38100" dir="2700000" algn="tl">
                    <a:srgbClr val="000000">
                      <a:alpha val="43137"/>
                    </a:srgbClr>
                  </a:outerShdw>
                </a:effectLst>
                <a:latin typeface="+mj-lt"/>
                <a:cs typeface="Times New Roman" pitchFamily="18" charset="0"/>
              </a:rPr>
              <a:t>Open-Loop:  </a:t>
            </a:r>
            <a:r>
              <a:rPr lang="en-US" sz="2400" dirty="0">
                <a:latin typeface="+mj-lt"/>
                <a:cs typeface="Times New Roman" pitchFamily="18" charset="0"/>
              </a:rPr>
              <a:t>Requires an external monitoring system</a:t>
            </a:r>
          </a:p>
        </p:txBody>
      </p:sp>
      <p:sp>
        <p:nvSpPr>
          <p:cNvPr id="17412" name="Text Box 18"/>
          <p:cNvSpPr txBox="1">
            <a:spLocks noChangeArrowheads="1"/>
          </p:cNvSpPr>
          <p:nvPr/>
        </p:nvSpPr>
        <p:spPr bwMode="auto">
          <a:xfrm>
            <a:off x="157376" y="3211212"/>
            <a:ext cx="8393499" cy="707886"/>
          </a:xfrm>
          <a:prstGeom prst="rect">
            <a:avLst/>
          </a:prstGeom>
          <a:noFill/>
          <a:ln w="9525">
            <a:noFill/>
            <a:miter lim="800000"/>
            <a:headEnd/>
            <a:tailEnd/>
          </a:ln>
        </p:spPr>
        <p:txBody>
          <a:bodyPr wrap="square">
            <a:spAutoFit/>
          </a:bodyPr>
          <a:lstStyle/>
          <a:p>
            <a:pPr algn="l"/>
            <a:r>
              <a:rPr lang="en-US" sz="2000" b="1" dirty="0">
                <a:solidFill>
                  <a:schemeClr val="accent6">
                    <a:lumMod val="75000"/>
                  </a:schemeClr>
                </a:solidFill>
              </a:rPr>
              <a:t>In Engineering Management, last step in control usually requires human judgment.</a:t>
            </a:r>
          </a:p>
        </p:txBody>
      </p:sp>
      <p:sp>
        <p:nvSpPr>
          <p:cNvPr id="17419" name="Text Box 21"/>
          <p:cNvSpPr txBox="1">
            <a:spLocks noChangeArrowheads="1"/>
          </p:cNvSpPr>
          <p:nvPr/>
        </p:nvSpPr>
        <p:spPr bwMode="auto">
          <a:xfrm>
            <a:off x="157376" y="4075791"/>
            <a:ext cx="8504709" cy="2271391"/>
          </a:xfrm>
          <a:prstGeom prst="rect">
            <a:avLst/>
          </a:prstGeom>
          <a:noFill/>
          <a:ln w="9525">
            <a:noFill/>
            <a:miter lim="800000"/>
            <a:headEnd/>
            <a:tailEnd/>
          </a:ln>
        </p:spPr>
        <p:txBody>
          <a:bodyPr wrap="square">
            <a:spAutoFit/>
          </a:bodyPr>
          <a:lstStyle/>
          <a:p>
            <a:pPr algn="l"/>
            <a:r>
              <a:rPr lang="en-US" sz="2400" u="sng" dirty="0">
                <a:latin typeface="+mj-lt"/>
                <a:cs typeface="Times New Roman" pitchFamily="18" charset="0"/>
              </a:rPr>
              <a:t>Example</a:t>
            </a:r>
            <a:r>
              <a:rPr lang="en-US" sz="2400" dirty="0">
                <a:latin typeface="+mj-lt"/>
                <a:cs typeface="Times New Roman" pitchFamily="18" charset="0"/>
              </a:rPr>
              <a:t>: </a:t>
            </a:r>
          </a:p>
          <a:p>
            <a:pPr algn="l"/>
            <a:r>
              <a:rPr lang="en-US" sz="2400" dirty="0">
                <a:latin typeface="+mj-lt"/>
                <a:cs typeface="Times New Roman" pitchFamily="18" charset="0"/>
              </a:rPr>
              <a:t>Machining process fails to maintain a specific tolerance</a:t>
            </a:r>
          </a:p>
          <a:p>
            <a:pPr algn="l" eaLnBrk="0" hangingPunct="0">
              <a:spcBef>
                <a:spcPct val="30000"/>
              </a:spcBef>
              <a:defRPr/>
            </a:pPr>
            <a:r>
              <a:rPr lang="en-US" sz="2400" dirty="0">
                <a:solidFill>
                  <a:schemeClr val="accent6">
                    <a:lumMod val="75000"/>
                  </a:schemeClr>
                </a:solidFill>
                <a:latin typeface="+mj-lt"/>
                <a:cs typeface="Times New Roman" pitchFamily="18" charset="0"/>
              </a:rPr>
              <a:t>The machining problem (fixing)</a:t>
            </a:r>
          </a:p>
          <a:p>
            <a:pPr algn="l" eaLnBrk="0" hangingPunct="0">
              <a:spcBef>
                <a:spcPct val="30000"/>
              </a:spcBef>
              <a:defRPr/>
            </a:pPr>
            <a:r>
              <a:rPr lang="en-US" sz="2400" dirty="0">
                <a:solidFill>
                  <a:schemeClr val="accent6">
                    <a:lumMod val="75000"/>
                  </a:schemeClr>
                </a:solidFill>
                <a:latin typeface="+mj-lt"/>
                <a:cs typeface="Times New Roman" pitchFamily="18" charset="0"/>
              </a:rPr>
              <a:t>Operator is not skilled enough (training)</a:t>
            </a:r>
          </a:p>
          <a:p>
            <a:pPr algn="l" eaLnBrk="0" hangingPunct="0">
              <a:spcBef>
                <a:spcPct val="30000"/>
              </a:spcBef>
              <a:defRPr/>
            </a:pPr>
            <a:r>
              <a:rPr lang="en-US" sz="2400" dirty="0">
                <a:solidFill>
                  <a:schemeClr val="accent6">
                    <a:lumMod val="75000"/>
                  </a:schemeClr>
                </a:solidFill>
                <a:latin typeface="+mj-lt"/>
                <a:cs typeface="Times New Roman" pitchFamily="18" charset="0"/>
              </a:rPr>
              <a:t>Tolerance cannot be achieved for that material</a:t>
            </a:r>
          </a:p>
        </p:txBody>
      </p:sp>
      <p:sp>
        <p:nvSpPr>
          <p:cNvPr id="17417" name="Title 1"/>
          <p:cNvSpPr>
            <a:spLocks noGrp="1"/>
          </p:cNvSpPr>
          <p:nvPr>
            <p:ph type="title" idx="4294967295"/>
          </p:nvPr>
        </p:nvSpPr>
        <p:spPr>
          <a:xfrm>
            <a:off x="125627" y="106062"/>
            <a:ext cx="8153400" cy="941388"/>
          </a:xfrm>
        </p:spPr>
        <p:txBody>
          <a:bodyPr>
            <a:normAutofit fontScale="90000"/>
          </a:bodyPr>
          <a:lstStyle/>
          <a:p>
            <a:pPr eaLnBrk="1" hangingPunct="1"/>
            <a:r>
              <a:rPr lang="en-US" dirty="0"/>
              <a:t>Closed Loop Vs. Open Loop Control</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456514" y="507657"/>
            <a:ext cx="7797800" cy="4887913"/>
          </a:xfrm>
        </p:spPr>
        <p:txBody>
          <a:bodyPr>
            <a:normAutofit fontScale="92500" lnSpcReduction="10000"/>
          </a:bodyPr>
          <a:lstStyle/>
          <a:p>
            <a:pPr eaLnBrk="1" hangingPunct="1">
              <a:defRPr/>
            </a:pPr>
            <a:r>
              <a:rPr lang="en-US" sz="4000" dirty="0">
                <a:solidFill>
                  <a:schemeClr val="accent6">
                    <a:lumMod val="75000"/>
                  </a:schemeClr>
                </a:solidFill>
                <a:latin typeface="+mj-lt"/>
              </a:rPr>
              <a:t>Three Perspectives on the Timing of Control</a:t>
            </a:r>
          </a:p>
          <a:p>
            <a:pPr lvl="1" eaLnBrk="1" hangingPunct="1">
              <a:defRPr/>
            </a:pPr>
            <a:r>
              <a:rPr lang="en-US" sz="3600" dirty="0">
                <a:solidFill>
                  <a:schemeClr val="accent6">
                    <a:lumMod val="75000"/>
                  </a:schemeClr>
                </a:solidFill>
                <a:latin typeface="+mj-lt"/>
                <a:ea typeface="+mn-ea"/>
                <a:cs typeface="+mn-cs"/>
              </a:rPr>
              <a:t>Feedback Control:</a:t>
            </a:r>
            <a:r>
              <a:rPr lang="en-US" sz="3600" dirty="0">
                <a:solidFill>
                  <a:schemeClr val="hlink"/>
                </a:solidFill>
                <a:latin typeface="+mj-lt"/>
                <a:ea typeface="+mn-ea"/>
                <a:cs typeface="+mn-cs"/>
              </a:rPr>
              <a:t>  </a:t>
            </a:r>
            <a:r>
              <a:rPr lang="en-US" sz="3200" dirty="0">
                <a:solidFill>
                  <a:schemeClr val="tx2"/>
                </a:solidFill>
                <a:latin typeface="+mj-lt"/>
                <a:ea typeface="+mn-ea"/>
                <a:cs typeface="Times New Roman" pitchFamily="18" charset="0"/>
              </a:rPr>
              <a:t>Example - thermostat.</a:t>
            </a:r>
          </a:p>
          <a:p>
            <a:pPr lvl="1" eaLnBrk="1" hangingPunct="1">
              <a:defRPr/>
            </a:pPr>
            <a:r>
              <a:rPr lang="en-US" sz="3600" dirty="0">
                <a:solidFill>
                  <a:schemeClr val="accent6">
                    <a:lumMod val="75000"/>
                  </a:schemeClr>
                </a:solidFill>
                <a:latin typeface="+mj-lt"/>
                <a:ea typeface="+mn-ea"/>
                <a:cs typeface="+mn-cs"/>
              </a:rPr>
              <a:t>Screening or concurrent control:</a:t>
            </a:r>
            <a:r>
              <a:rPr lang="en-US" sz="3200" dirty="0">
                <a:latin typeface="+mj-lt"/>
                <a:cs typeface="Times New Roman" pitchFamily="18" charset="0"/>
              </a:rPr>
              <a:t> </a:t>
            </a:r>
            <a:r>
              <a:rPr lang="en-US" sz="3200" dirty="0">
                <a:solidFill>
                  <a:schemeClr val="tx2"/>
                </a:solidFill>
                <a:latin typeface="+mj-lt"/>
                <a:ea typeface="+mn-ea"/>
                <a:cs typeface="Times New Roman" pitchFamily="18" charset="0"/>
              </a:rPr>
              <a:t>Step-by-step control</a:t>
            </a:r>
          </a:p>
          <a:p>
            <a:pPr lvl="2" eaLnBrk="1" hangingPunct="1">
              <a:defRPr/>
            </a:pPr>
            <a:r>
              <a:rPr lang="en-US" sz="3200" dirty="0">
                <a:solidFill>
                  <a:schemeClr val="tx2"/>
                </a:solidFill>
                <a:latin typeface="+mj-lt"/>
                <a:ea typeface="+mn-ea"/>
                <a:cs typeface="Times New Roman" pitchFamily="18" charset="0"/>
              </a:rPr>
              <a:t>Management By Walking Around (MBWA)</a:t>
            </a:r>
          </a:p>
          <a:p>
            <a:pPr lvl="1" eaLnBrk="1" hangingPunct="1">
              <a:defRPr/>
            </a:pPr>
            <a:r>
              <a:rPr lang="en-US" sz="3600" dirty="0">
                <a:solidFill>
                  <a:schemeClr val="accent6">
                    <a:lumMod val="75000"/>
                  </a:schemeClr>
                </a:solidFill>
                <a:latin typeface="+mj-lt"/>
                <a:ea typeface="+mn-ea"/>
                <a:cs typeface="+mn-cs"/>
              </a:rPr>
              <a:t>Feed forward (or preliminary or steering control):</a:t>
            </a:r>
            <a:r>
              <a:rPr lang="en-US" sz="3600" dirty="0">
                <a:solidFill>
                  <a:schemeClr val="hlink"/>
                </a:solidFill>
                <a:latin typeface="+mj-lt"/>
                <a:ea typeface="+mn-ea"/>
                <a:cs typeface="+mn-cs"/>
              </a:rPr>
              <a:t> </a:t>
            </a:r>
            <a:r>
              <a:rPr lang="en-US" sz="3200" dirty="0">
                <a:solidFill>
                  <a:schemeClr val="tx2"/>
                </a:solidFill>
                <a:latin typeface="+mj-lt"/>
                <a:ea typeface="+mn-ea"/>
                <a:cs typeface="Times New Roman" pitchFamily="18" charset="0"/>
              </a:rPr>
              <a:t>Predict the impact of current actions or events on future outcomes and adjust the current decisions to meet the future goals</a:t>
            </a:r>
          </a:p>
          <a:p>
            <a:pPr lvl="2" eaLnBrk="1" hangingPunct="1">
              <a:defRPr/>
            </a:pPr>
            <a:r>
              <a:rPr lang="en-US" sz="3200" dirty="0">
                <a:solidFill>
                  <a:schemeClr val="tx2"/>
                </a:solidFill>
                <a:latin typeface="+mj-lt"/>
                <a:ea typeface="+mn-ea"/>
                <a:cs typeface="Times New Roman" pitchFamily="18" charset="0"/>
              </a:rPr>
              <a:t>Financial Statements</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3D TRANSITION" val="DemoPwrpanel.p3d 3"/>
  <p:tag name="POWER3D OPTIONS" val="Medium "/>
  <p:tag name="POWER3D IMAGE0" val="PWRTRANS.TGA"/>
</p:tagLst>
</file>

<file path=ppt/tags/tag10.xml><?xml version="1.0" encoding="utf-8"?>
<p:tagLst xmlns:a="http://schemas.openxmlformats.org/drawingml/2006/main" xmlns:r="http://schemas.openxmlformats.org/officeDocument/2006/relationships" xmlns:p="http://schemas.openxmlformats.org/presentationml/2006/main">
  <p:tag name="POWER3D TRANSITION" val="DemoFalplace.p3d 5"/>
  <p:tag name="POWER3D OPTIONS" val="Medium "/>
  <p:tag name="POWER3D IMAGE0" val="PWRTRANS.TGA"/>
</p:tagLst>
</file>

<file path=ppt/tags/tag11.xml><?xml version="1.0" encoding="utf-8"?>
<p:tagLst xmlns:a="http://schemas.openxmlformats.org/drawingml/2006/main" xmlns:r="http://schemas.openxmlformats.org/officeDocument/2006/relationships" xmlns:p="http://schemas.openxmlformats.org/presentationml/2006/main">
  <p:tag name="POWER3D TRANSITION" val="DemoOpenup.p3d 0"/>
  <p:tag name="POWER3D OPTIONS" val="Medium "/>
  <p:tag name="POWER3D IMAGE0" val="PWRTRANS.TGA"/>
</p:tagLst>
</file>

<file path=ppt/tags/tag12.xml><?xml version="1.0" encoding="utf-8"?>
<p:tagLst xmlns:a="http://schemas.openxmlformats.org/drawingml/2006/main" xmlns:r="http://schemas.openxmlformats.org/officeDocument/2006/relationships" xmlns:p="http://schemas.openxmlformats.org/presentationml/2006/main">
  <p:tag name="POWER3D TRANSITION" val="DemoPwrpanel.p3d 3"/>
  <p:tag name="POWER3D OPTIONS" val="Medium "/>
  <p:tag name="POWER3D IMAGE0" val="PWRTRANS.TGA"/>
</p:tagLst>
</file>

<file path=ppt/tags/tag13.xml><?xml version="1.0" encoding="utf-8"?>
<p:tagLst xmlns:a="http://schemas.openxmlformats.org/drawingml/2006/main" xmlns:r="http://schemas.openxmlformats.org/officeDocument/2006/relationships" xmlns:p="http://schemas.openxmlformats.org/presentationml/2006/main">
  <p:tag name="POWER3D TRANSITION" val="DemoRasTiles.p3d 3"/>
  <p:tag name="POWER3D OPTIONS" val="Medium "/>
  <p:tag name="POWER3D IMAGE0" val="PWRTRANS.TGA"/>
</p:tagLst>
</file>

<file path=ppt/tags/tag14.xml><?xml version="1.0" encoding="utf-8"?>
<p:tagLst xmlns:a="http://schemas.openxmlformats.org/drawingml/2006/main" xmlns:r="http://schemas.openxmlformats.org/officeDocument/2006/relationships" xmlns:p="http://schemas.openxmlformats.org/presentationml/2006/main">
  <p:tag name="POWER3D TRANSITION" val="DemoShutup.p3d 2"/>
  <p:tag name="POWER3D OPTIONS" val="Medium "/>
  <p:tag name="POWER3D IMAGE0" val="PWRTRANS.TGA"/>
</p:tagLst>
</file>

<file path=ppt/tags/tag15.xml><?xml version="1.0" encoding="utf-8"?>
<p:tagLst xmlns:a="http://schemas.openxmlformats.org/drawingml/2006/main" xmlns:r="http://schemas.openxmlformats.org/officeDocument/2006/relationships" xmlns:p="http://schemas.openxmlformats.org/presentationml/2006/main">
  <p:tag name="POWER3D TRANSITION" val="DemoSpring.p3d 1"/>
  <p:tag name="POWER3D OPTIONS" val="Medium "/>
  <p:tag name="POWER3D IMAGE0" val="PWRTRANS.TGA"/>
</p:tagLst>
</file>

<file path=ppt/tags/tag16.xml><?xml version="1.0" encoding="utf-8"?>
<p:tagLst xmlns:a="http://schemas.openxmlformats.org/drawingml/2006/main" xmlns:r="http://schemas.openxmlformats.org/officeDocument/2006/relationships" xmlns:p="http://schemas.openxmlformats.org/presentationml/2006/main">
  <p:tag name="POWER3D TRANSITION" val="DemoTcircles.p3d 5"/>
  <p:tag name="POWER3D OPTIONS" val="Medium "/>
  <p:tag name="POWER3D IMAGE0" val="PWRTRANS.TGA"/>
</p:tagLst>
</file>

<file path=ppt/tags/tag17.xml><?xml version="1.0" encoding="utf-8"?>
<p:tagLst xmlns:a="http://schemas.openxmlformats.org/drawingml/2006/main" xmlns:r="http://schemas.openxmlformats.org/officeDocument/2006/relationships" xmlns:p="http://schemas.openxmlformats.org/presentationml/2006/main">
  <p:tag name="POWER3D TRANSITION" val="DemoTcircles.p3d 5"/>
  <p:tag name="POWER3D OPTIONS" val="Medium "/>
  <p:tag name="POWER3D IMAGE0" val="PWRTRANS.TGA"/>
</p:tagLst>
</file>

<file path=ppt/tags/tag18.xml><?xml version="1.0" encoding="utf-8"?>
<p:tagLst xmlns:a="http://schemas.openxmlformats.org/drawingml/2006/main" xmlns:r="http://schemas.openxmlformats.org/officeDocument/2006/relationships" xmlns:p="http://schemas.openxmlformats.org/presentationml/2006/main">
  <p:tag name="POWER3D TRANSITION" val="DemoTcircles.p3d 5"/>
  <p:tag name="POWER3D OPTIONS" val="Medium "/>
  <p:tag name="POWER3D IMAGE0" val="PWRTRANS.TGA"/>
</p:tagLst>
</file>

<file path=ppt/tags/tag19.xml><?xml version="1.0" encoding="utf-8"?>
<p:tagLst xmlns:a="http://schemas.openxmlformats.org/drawingml/2006/main" xmlns:r="http://schemas.openxmlformats.org/officeDocument/2006/relationships" xmlns:p="http://schemas.openxmlformats.org/presentationml/2006/main">
  <p:tag name="POWER3D TRANSITION" val="DemoTcircles.p3d 5"/>
  <p:tag name="POWER3D OPTIONS" val="Medium "/>
  <p:tag name="POWER3D IMAGE0" val="PWRTRANS.TGA"/>
</p:tagLst>
</file>

<file path=ppt/tags/tag2.xml><?xml version="1.0" encoding="utf-8"?>
<p:tagLst xmlns:a="http://schemas.openxmlformats.org/drawingml/2006/main" xmlns:r="http://schemas.openxmlformats.org/officeDocument/2006/relationships" xmlns:p="http://schemas.openxmlformats.org/presentationml/2006/main">
  <p:tag name="POWER3D TRANSITION" val="DemoRasTiles.p3d 0"/>
  <p:tag name="POWER3D OPTIONS" val="Medium "/>
  <p:tag name="POWER3D IMAGE0" val="PWRTRANS.TGA"/>
</p:tagLst>
</file>

<file path=ppt/tags/tag3.xml><?xml version="1.0" encoding="utf-8"?>
<p:tagLst xmlns:a="http://schemas.openxmlformats.org/drawingml/2006/main" xmlns:r="http://schemas.openxmlformats.org/officeDocument/2006/relationships" xmlns:p="http://schemas.openxmlformats.org/presentationml/2006/main">
  <p:tag name="POWER3D TRANSITION" val="DemoShutup.p3d 1"/>
  <p:tag name="POWER3D OPTIONS" val="Medium "/>
  <p:tag name="POWER3D IMAGE0" val="PWRTRANS.TGA"/>
</p:tagLst>
</file>

<file path=ppt/tags/tag4.xml><?xml version="1.0" encoding="utf-8"?>
<p:tagLst xmlns:a="http://schemas.openxmlformats.org/drawingml/2006/main" xmlns:r="http://schemas.openxmlformats.org/officeDocument/2006/relationships" xmlns:p="http://schemas.openxmlformats.org/presentationml/2006/main">
  <p:tag name="POWER3D TRANSITION" val="DemoSpring.p3d 4"/>
  <p:tag name="POWER3D OPTIONS" val="Medium "/>
  <p:tag name="POWER3D IMAGE0" val="PWRTRANS.TGA"/>
</p:tagLst>
</file>

<file path=ppt/tags/tag5.xml><?xml version="1.0" encoding="utf-8"?>
<p:tagLst xmlns:a="http://schemas.openxmlformats.org/drawingml/2006/main" xmlns:r="http://schemas.openxmlformats.org/officeDocument/2006/relationships" xmlns:p="http://schemas.openxmlformats.org/presentationml/2006/main">
  <p:tag name="POWER3D TRANSITION" val="DemoTcircles.p3d 4"/>
  <p:tag name="POWER3D OPTIONS" val="Medium "/>
  <p:tag name="POWER3D IMAGE0" val="PWRTRANS.TGA"/>
</p:tagLst>
</file>

<file path=ppt/tags/tag6.xml><?xml version="1.0" encoding="utf-8"?>
<p:tagLst xmlns:a="http://schemas.openxmlformats.org/drawingml/2006/main" xmlns:r="http://schemas.openxmlformats.org/officeDocument/2006/relationships" xmlns:p="http://schemas.openxmlformats.org/presentationml/2006/main">
  <p:tag name="POWER3D TRANSITION" val="DemoCrdoors.p3d 3"/>
  <p:tag name="POWER3D OPTIONS" val="Medium "/>
  <p:tag name="POWER3D IMAGE0" val="PWRTRANS.TGA"/>
</p:tagLst>
</file>

<file path=ppt/tags/tag7.xml><?xml version="1.0" encoding="utf-8"?>
<p:tagLst xmlns:a="http://schemas.openxmlformats.org/drawingml/2006/main" xmlns:r="http://schemas.openxmlformats.org/officeDocument/2006/relationships" xmlns:p="http://schemas.openxmlformats.org/presentationml/2006/main">
  <p:tag name="POWER3D TRANSITION" val="DemoCrPanels.p3d 0"/>
  <p:tag name="POWER3D OPTIONS" val="Medium "/>
  <p:tag name="POWER3D IMAGE0" val="PWRTRANS.TGA"/>
</p:tagLst>
</file>

<file path=ppt/tags/tag8.xml><?xml version="1.0" encoding="utf-8"?>
<p:tagLst xmlns:a="http://schemas.openxmlformats.org/drawingml/2006/main" xmlns:r="http://schemas.openxmlformats.org/officeDocument/2006/relationships" xmlns:p="http://schemas.openxmlformats.org/presentationml/2006/main">
  <p:tag name="POWER3D TRANSITION" val="DemoDiamond.p3d 2"/>
  <p:tag name="POWER3D OPTIONS" val="Medium "/>
  <p:tag name="POWER3D IMAGE0" val="PWRTRANS.TGA"/>
</p:tagLst>
</file>

<file path=ppt/tags/tag9.xml><?xml version="1.0" encoding="utf-8"?>
<p:tagLst xmlns:a="http://schemas.openxmlformats.org/drawingml/2006/main" xmlns:r="http://schemas.openxmlformats.org/officeDocument/2006/relationships" xmlns:p="http://schemas.openxmlformats.org/presentationml/2006/main">
  <p:tag name="POWER3D TRANSITION" val="DemoFallout.p3d 2"/>
  <p:tag name="POWER3D OPTIONS" val="Medium "/>
  <p:tag name="POWER3D IMAGE0" val="PWRTRANS.TGA"/>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26715</TotalTime>
  <Words>1586</Words>
  <Application>Microsoft Office PowerPoint</Application>
  <PresentationFormat>On-screen Show (4:3)</PresentationFormat>
  <Paragraphs>236</Paragraphs>
  <Slides>45</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4" baseType="lpstr">
      <vt:lpstr>Arial</vt:lpstr>
      <vt:lpstr>Calibri</vt:lpstr>
      <vt:lpstr>Calibri Light</vt:lpstr>
      <vt:lpstr>Tahoma</vt:lpstr>
      <vt:lpstr>Times New Roman</vt:lpstr>
      <vt:lpstr>Verdana</vt:lpstr>
      <vt:lpstr>Wingdings</vt:lpstr>
      <vt:lpstr>Retrospect</vt:lpstr>
      <vt:lpstr>Bitmap Image</vt:lpstr>
      <vt:lpstr>Functions of Technology Management</vt:lpstr>
      <vt:lpstr>Chapter Overview</vt:lpstr>
      <vt:lpstr>PowerPoint Presentation</vt:lpstr>
      <vt:lpstr>Controlling compelling events to conform to plans</vt:lpstr>
      <vt:lpstr>PowerPoint Presentation</vt:lpstr>
      <vt:lpstr>PowerPoint Presentation</vt:lpstr>
      <vt:lpstr>PowerPoint Presentation</vt:lpstr>
      <vt:lpstr>Closed Loop Vs. Open Loop Control</vt:lpstr>
      <vt:lpstr>PowerPoint Presentation</vt:lpstr>
      <vt:lpstr>PowerPoint Presentation</vt:lpstr>
      <vt:lpstr>PowerPoint Presentation</vt:lpstr>
      <vt:lpstr>Characteristics of Effective Control Systems</vt:lpstr>
      <vt:lpstr>Financial Controls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Budgets are plans for the future allocation and use of resources over a fixed period of time.</vt:lpstr>
      <vt:lpstr>For closer control, organizations are divided into responsibility centers</vt:lpstr>
      <vt:lpstr>Cost Accounting</vt:lpstr>
      <vt:lpstr>Overheads</vt:lpstr>
      <vt:lpstr>PowerPoint Presentation</vt:lpstr>
      <vt:lpstr>Audits</vt:lpstr>
      <vt:lpstr>Non-Financial Controls</vt:lpstr>
      <vt:lpstr>PowerPoint Presentation</vt:lpstr>
      <vt:lpstr>PowerPoint Presentation</vt:lpstr>
      <vt:lpstr>PowerPoint Presentation</vt:lpstr>
      <vt:lpstr>PowerPoint Presentation</vt:lpstr>
      <vt:lpstr>PowerPoint Presentation</vt:lpstr>
      <vt:lpstr>PowerPoint Presentation</vt:lpstr>
    </vt:vector>
  </TitlesOfParts>
  <Company>College of Engineering-FIU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Making Economic Decisions</dc:title>
  <dc:creator>ENG</dc:creator>
  <cp:lastModifiedBy>Raunak Maskay</cp:lastModifiedBy>
  <cp:revision>955</cp:revision>
  <dcterms:created xsi:type="dcterms:W3CDTF">2006-10-24T18:48:00Z</dcterms:created>
  <dcterms:modified xsi:type="dcterms:W3CDTF">2021-11-21T11:39:38Z</dcterms:modified>
</cp:coreProperties>
</file>