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notesMasterIdLst>
    <p:notesMasterId r:id="rId99"/>
  </p:notesMasterIdLst>
  <p:handoutMasterIdLst>
    <p:handoutMasterId r:id="rId100"/>
  </p:handoutMasterIdLst>
  <p:sldIdLst>
    <p:sldId id="538" r:id="rId2"/>
    <p:sldId id="517" r:id="rId3"/>
    <p:sldId id="516" r:id="rId4"/>
    <p:sldId id="539" r:id="rId5"/>
    <p:sldId id="540" r:id="rId6"/>
    <p:sldId id="541" r:id="rId7"/>
    <p:sldId id="542" r:id="rId8"/>
    <p:sldId id="544" r:id="rId9"/>
    <p:sldId id="545" r:id="rId10"/>
    <p:sldId id="547" r:id="rId11"/>
    <p:sldId id="528" r:id="rId12"/>
    <p:sldId id="556" r:id="rId13"/>
    <p:sldId id="557" r:id="rId14"/>
    <p:sldId id="560" r:id="rId15"/>
    <p:sldId id="558" r:id="rId16"/>
    <p:sldId id="559" r:id="rId17"/>
    <p:sldId id="536" r:id="rId18"/>
    <p:sldId id="537" r:id="rId19"/>
    <p:sldId id="543" r:id="rId20"/>
    <p:sldId id="546" r:id="rId21"/>
    <p:sldId id="548" r:id="rId22"/>
    <p:sldId id="550" r:id="rId23"/>
    <p:sldId id="551" r:id="rId24"/>
    <p:sldId id="552" r:id="rId25"/>
    <p:sldId id="553" r:id="rId26"/>
    <p:sldId id="554" r:id="rId27"/>
    <p:sldId id="555" r:id="rId28"/>
    <p:sldId id="561" r:id="rId29"/>
    <p:sldId id="562" r:id="rId30"/>
    <p:sldId id="563" r:id="rId31"/>
    <p:sldId id="564" r:id="rId32"/>
    <p:sldId id="565" r:id="rId33"/>
    <p:sldId id="566" r:id="rId34"/>
    <p:sldId id="567" r:id="rId35"/>
    <p:sldId id="568" r:id="rId36"/>
    <p:sldId id="569" r:id="rId37"/>
    <p:sldId id="572" r:id="rId38"/>
    <p:sldId id="571" r:id="rId39"/>
    <p:sldId id="580" r:id="rId40"/>
    <p:sldId id="576" r:id="rId41"/>
    <p:sldId id="573" r:id="rId42"/>
    <p:sldId id="575" r:id="rId43"/>
    <p:sldId id="626" r:id="rId44"/>
    <p:sldId id="627" r:id="rId45"/>
    <p:sldId id="628" r:id="rId46"/>
    <p:sldId id="629" r:id="rId47"/>
    <p:sldId id="630" r:id="rId48"/>
    <p:sldId id="631" r:id="rId49"/>
    <p:sldId id="632" r:id="rId50"/>
    <p:sldId id="574" r:id="rId51"/>
    <p:sldId id="577" r:id="rId52"/>
    <p:sldId id="633" r:id="rId53"/>
    <p:sldId id="579" r:id="rId54"/>
    <p:sldId id="578" r:id="rId55"/>
    <p:sldId id="581" r:id="rId56"/>
    <p:sldId id="582" r:id="rId57"/>
    <p:sldId id="583" r:id="rId58"/>
    <p:sldId id="584" r:id="rId59"/>
    <p:sldId id="585" r:id="rId60"/>
    <p:sldId id="586" r:id="rId61"/>
    <p:sldId id="587" r:id="rId62"/>
    <p:sldId id="588" r:id="rId63"/>
    <p:sldId id="589" r:id="rId64"/>
    <p:sldId id="590" r:id="rId65"/>
    <p:sldId id="591" r:id="rId66"/>
    <p:sldId id="592" r:id="rId67"/>
    <p:sldId id="593" r:id="rId68"/>
    <p:sldId id="594" r:id="rId69"/>
    <p:sldId id="595" r:id="rId70"/>
    <p:sldId id="596" r:id="rId71"/>
    <p:sldId id="597" r:id="rId72"/>
    <p:sldId id="598" r:id="rId73"/>
    <p:sldId id="599" r:id="rId74"/>
    <p:sldId id="600" r:id="rId75"/>
    <p:sldId id="601" r:id="rId76"/>
    <p:sldId id="602" r:id="rId77"/>
    <p:sldId id="603" r:id="rId78"/>
    <p:sldId id="605" r:id="rId79"/>
    <p:sldId id="606" r:id="rId80"/>
    <p:sldId id="607" r:id="rId81"/>
    <p:sldId id="608" r:id="rId82"/>
    <p:sldId id="609" r:id="rId83"/>
    <p:sldId id="610" r:id="rId84"/>
    <p:sldId id="611" r:id="rId85"/>
    <p:sldId id="613" r:id="rId86"/>
    <p:sldId id="614" r:id="rId87"/>
    <p:sldId id="615" r:id="rId88"/>
    <p:sldId id="616" r:id="rId89"/>
    <p:sldId id="617" r:id="rId90"/>
    <p:sldId id="618" r:id="rId91"/>
    <p:sldId id="619" r:id="rId92"/>
    <p:sldId id="620" r:id="rId93"/>
    <p:sldId id="621" r:id="rId94"/>
    <p:sldId id="622" r:id="rId95"/>
    <p:sldId id="625" r:id="rId96"/>
    <p:sldId id="623" r:id="rId97"/>
    <p:sldId id="624" r:id="rId9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E0B602"/>
    <a:srgbClr val="CCECFF"/>
    <a:srgbClr val="000066"/>
    <a:srgbClr val="CFA303"/>
    <a:srgbClr val="D2C304"/>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63306" autoAdjust="0"/>
  </p:normalViewPr>
  <p:slideViewPr>
    <p:cSldViewPr snapToGrid="0">
      <p:cViewPr varScale="1">
        <p:scale>
          <a:sx n="54" d="100"/>
          <a:sy n="54" d="100"/>
        </p:scale>
        <p:origin x="446" y="62"/>
      </p:cViewPr>
      <p:guideLst>
        <p:guide orient="horz" pos="2160"/>
        <p:guide pos="2880"/>
      </p:guideLst>
    </p:cSldViewPr>
  </p:slideViewPr>
  <p:outlineViewPr>
    <p:cViewPr>
      <p:scale>
        <a:sx n="33" d="100"/>
        <a:sy n="33" d="100"/>
      </p:scale>
      <p:origin x="0" y="8190"/>
    </p:cViewPr>
  </p:outlineViewPr>
  <p:notesTextViewPr>
    <p:cViewPr>
      <p:scale>
        <a:sx n="125" d="100"/>
        <a:sy n="125" d="100"/>
      </p:scale>
      <p:origin x="0" y="0"/>
    </p:cViewPr>
  </p:notesTextViewPr>
  <p:sorterViewPr>
    <p:cViewPr>
      <p:scale>
        <a:sx n="66" d="100"/>
        <a:sy n="66" d="100"/>
      </p:scale>
      <p:origin x="0" y="0"/>
    </p:cViewPr>
  </p:sorterViewPr>
  <p:notesViewPr>
    <p:cSldViewPr snapToGrid="0">
      <p:cViewPr>
        <p:scale>
          <a:sx n="100" d="100"/>
          <a:sy n="100" d="100"/>
        </p:scale>
        <p:origin x="1628" y="-142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48317D-8A8D-46BE-982F-5E933DCABB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A42738D-A9B1-40EB-8A91-65D4FD657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CFFC12-FB13-40BB-AF88-DF539BC90DFF}" type="datetimeFigureOut">
              <a:rPr lang="en-US" smtClean="0"/>
              <a:t>9/17/2022</a:t>
            </a:fld>
            <a:endParaRPr lang="en-US"/>
          </a:p>
        </p:txBody>
      </p:sp>
      <p:sp>
        <p:nvSpPr>
          <p:cNvPr id="4" name="Footer Placeholder 3">
            <a:extLst>
              <a:ext uri="{FF2B5EF4-FFF2-40B4-BE49-F238E27FC236}">
                <a16:creationId xmlns:a16="http://schemas.microsoft.com/office/drawing/2014/main" id="{62E427E9-BED2-42EB-8210-A59AE79CE1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B1ED10F-D4C3-4281-B741-D5F28624166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33B6C2-C936-481C-966D-6381857F3497}" type="slidenum">
              <a:rPr lang="en-US" smtClean="0"/>
              <a:t>‹#›</a:t>
            </a:fld>
            <a:endParaRPr lang="en-US"/>
          </a:p>
        </p:txBody>
      </p:sp>
    </p:spTree>
    <p:extLst>
      <p:ext uri="{BB962C8B-B14F-4D97-AF65-F5344CB8AC3E}">
        <p14:creationId xmlns:p14="http://schemas.microsoft.com/office/powerpoint/2010/main" val="118470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75B5D7B-EB6B-4764-9926-B00067E1F3C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875B5D7B-EB6B-4764-9926-B00067E1F3C0}"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20</a:t>
            </a:fld>
            <a:endParaRPr lang="en-US"/>
          </a:p>
        </p:txBody>
      </p:sp>
    </p:spTree>
    <p:extLst>
      <p:ext uri="{BB962C8B-B14F-4D97-AF65-F5344CB8AC3E}">
        <p14:creationId xmlns:p14="http://schemas.microsoft.com/office/powerpoint/2010/main" val="1374398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21</a:t>
            </a:fld>
            <a:endParaRPr lang="en-US"/>
          </a:p>
        </p:txBody>
      </p:sp>
    </p:spTree>
    <p:extLst>
      <p:ext uri="{BB962C8B-B14F-4D97-AF65-F5344CB8AC3E}">
        <p14:creationId xmlns:p14="http://schemas.microsoft.com/office/powerpoint/2010/main" val="1519686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22</a:t>
            </a:fld>
            <a:endParaRPr lang="en-US"/>
          </a:p>
        </p:txBody>
      </p:sp>
    </p:spTree>
    <p:extLst>
      <p:ext uri="{BB962C8B-B14F-4D97-AF65-F5344CB8AC3E}">
        <p14:creationId xmlns:p14="http://schemas.microsoft.com/office/powerpoint/2010/main" val="3284809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75B5D7B-EB6B-4764-9926-B00067E1F3C0}" type="slidenum">
              <a:rPr lang="en-US" smtClean="0"/>
              <a:pPr>
                <a:defRPr/>
              </a:pPr>
              <a:t>23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24</a:t>
            </a:fld>
            <a:endParaRPr lang="en-US"/>
          </a:p>
        </p:txBody>
      </p:sp>
    </p:spTree>
    <p:extLst>
      <p:ext uri="{BB962C8B-B14F-4D97-AF65-F5344CB8AC3E}">
        <p14:creationId xmlns:p14="http://schemas.microsoft.com/office/powerpoint/2010/main" val="1226107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25</a:t>
            </a:fld>
            <a:endParaRPr lang="en-US"/>
          </a:p>
        </p:txBody>
      </p:sp>
    </p:spTree>
    <p:extLst>
      <p:ext uri="{BB962C8B-B14F-4D97-AF65-F5344CB8AC3E}">
        <p14:creationId xmlns:p14="http://schemas.microsoft.com/office/powerpoint/2010/main" val="1670912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26</a:t>
            </a:fld>
            <a:endParaRPr lang="en-US"/>
          </a:p>
        </p:txBody>
      </p:sp>
    </p:spTree>
    <p:extLst>
      <p:ext uri="{BB962C8B-B14F-4D97-AF65-F5344CB8AC3E}">
        <p14:creationId xmlns:p14="http://schemas.microsoft.com/office/powerpoint/2010/main" val="3024352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27</a:t>
            </a:fld>
            <a:endParaRPr lang="en-US"/>
          </a:p>
        </p:txBody>
      </p:sp>
    </p:spTree>
    <p:extLst>
      <p:ext uri="{BB962C8B-B14F-4D97-AF65-F5344CB8AC3E}">
        <p14:creationId xmlns:p14="http://schemas.microsoft.com/office/powerpoint/2010/main" val="3878933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31</a:t>
            </a:fld>
            <a:endParaRPr lang="en-US"/>
          </a:p>
        </p:txBody>
      </p:sp>
    </p:spTree>
    <p:extLst>
      <p:ext uri="{BB962C8B-B14F-4D97-AF65-F5344CB8AC3E}">
        <p14:creationId xmlns:p14="http://schemas.microsoft.com/office/powerpoint/2010/main" val="3464026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32</a:t>
            </a:fld>
            <a:endParaRPr lang="en-US"/>
          </a:p>
        </p:txBody>
      </p:sp>
    </p:spTree>
    <p:extLst>
      <p:ext uri="{BB962C8B-B14F-4D97-AF65-F5344CB8AC3E}">
        <p14:creationId xmlns:p14="http://schemas.microsoft.com/office/powerpoint/2010/main" val="1320851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75B5D7B-EB6B-4764-9926-B00067E1F3C0}" type="slidenum">
              <a:rPr lang="en-US" smtClean="0"/>
              <a:pPr>
                <a:defRPr/>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33</a:t>
            </a:fld>
            <a:endParaRPr lang="en-US"/>
          </a:p>
        </p:txBody>
      </p:sp>
    </p:spTree>
    <p:extLst>
      <p:ext uri="{BB962C8B-B14F-4D97-AF65-F5344CB8AC3E}">
        <p14:creationId xmlns:p14="http://schemas.microsoft.com/office/powerpoint/2010/main" val="4101966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34</a:t>
            </a:fld>
            <a:endParaRPr lang="en-US"/>
          </a:p>
        </p:txBody>
      </p:sp>
    </p:spTree>
    <p:extLst>
      <p:ext uri="{BB962C8B-B14F-4D97-AF65-F5344CB8AC3E}">
        <p14:creationId xmlns:p14="http://schemas.microsoft.com/office/powerpoint/2010/main" val="69085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35</a:t>
            </a:fld>
            <a:endParaRPr lang="en-US"/>
          </a:p>
        </p:txBody>
      </p:sp>
    </p:spTree>
    <p:extLst>
      <p:ext uri="{BB962C8B-B14F-4D97-AF65-F5344CB8AC3E}">
        <p14:creationId xmlns:p14="http://schemas.microsoft.com/office/powerpoint/2010/main" val="3400074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0" dirty="0"/>
          </a:p>
        </p:txBody>
      </p:sp>
      <p:sp>
        <p:nvSpPr>
          <p:cNvPr id="4" name="Slide Number Placeholder 3"/>
          <p:cNvSpPr>
            <a:spLocks noGrp="1"/>
          </p:cNvSpPr>
          <p:nvPr>
            <p:ph type="sldNum" sz="quarter" idx="10"/>
          </p:nvPr>
        </p:nvSpPr>
        <p:spPr/>
        <p:txBody>
          <a:bodyPr/>
          <a:lstStyle/>
          <a:p>
            <a:pPr>
              <a:defRPr/>
            </a:pPr>
            <a:fld id="{875B5D7B-EB6B-4764-9926-B00067E1F3C0}" type="slidenum">
              <a:rPr lang="en-US" smtClean="0"/>
              <a:pPr>
                <a:defRPr/>
              </a:pPr>
              <a:t>38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53</a:t>
            </a:fld>
            <a:endParaRPr lang="en-US"/>
          </a:p>
        </p:txBody>
      </p:sp>
    </p:spTree>
    <p:extLst>
      <p:ext uri="{BB962C8B-B14F-4D97-AF65-F5344CB8AC3E}">
        <p14:creationId xmlns:p14="http://schemas.microsoft.com/office/powerpoint/2010/main" val="1281989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54</a:t>
            </a:fld>
            <a:endParaRPr lang="en-US"/>
          </a:p>
        </p:txBody>
      </p:sp>
    </p:spTree>
    <p:extLst>
      <p:ext uri="{BB962C8B-B14F-4D97-AF65-F5344CB8AC3E}">
        <p14:creationId xmlns:p14="http://schemas.microsoft.com/office/powerpoint/2010/main" val="2016118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75B5D7B-EB6B-4764-9926-B00067E1F3C0}" type="slidenum">
              <a:rPr lang="en-US" smtClean="0"/>
              <a:pPr>
                <a:defRPr/>
              </a:pPr>
              <a:t>60</a:t>
            </a:fld>
            <a:endParaRPr lang="en-US"/>
          </a:p>
        </p:txBody>
      </p:sp>
    </p:spTree>
    <p:extLst>
      <p:ext uri="{BB962C8B-B14F-4D97-AF65-F5344CB8AC3E}">
        <p14:creationId xmlns:p14="http://schemas.microsoft.com/office/powerpoint/2010/main" val="5758004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64</a:t>
            </a:fld>
            <a:endParaRPr lang="en-US"/>
          </a:p>
        </p:txBody>
      </p:sp>
    </p:spTree>
    <p:extLst>
      <p:ext uri="{BB962C8B-B14F-4D97-AF65-F5344CB8AC3E}">
        <p14:creationId xmlns:p14="http://schemas.microsoft.com/office/powerpoint/2010/main" val="4017303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875B5D7B-EB6B-4764-9926-B00067E1F3C0}" type="slidenum">
              <a:rPr lang="en-US" smtClean="0"/>
              <a:pPr>
                <a:defRPr/>
              </a:pPr>
              <a:t>66</a:t>
            </a:fld>
            <a:endParaRPr lang="en-US"/>
          </a:p>
        </p:txBody>
      </p:sp>
    </p:spTree>
    <p:extLst>
      <p:ext uri="{BB962C8B-B14F-4D97-AF65-F5344CB8AC3E}">
        <p14:creationId xmlns:p14="http://schemas.microsoft.com/office/powerpoint/2010/main" val="23066934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67</a:t>
            </a:fld>
            <a:endParaRPr lang="en-US"/>
          </a:p>
        </p:txBody>
      </p:sp>
    </p:spTree>
    <p:extLst>
      <p:ext uri="{BB962C8B-B14F-4D97-AF65-F5344CB8AC3E}">
        <p14:creationId xmlns:p14="http://schemas.microsoft.com/office/powerpoint/2010/main" val="961337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6</a:t>
            </a:fld>
            <a:endParaRPr lang="en-US"/>
          </a:p>
        </p:txBody>
      </p:sp>
    </p:spTree>
    <p:extLst>
      <p:ext uri="{BB962C8B-B14F-4D97-AF65-F5344CB8AC3E}">
        <p14:creationId xmlns:p14="http://schemas.microsoft.com/office/powerpoint/2010/main" val="1251497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9</a:t>
            </a:fld>
            <a:endParaRPr lang="en-US"/>
          </a:p>
        </p:txBody>
      </p:sp>
    </p:spTree>
    <p:extLst>
      <p:ext uri="{BB962C8B-B14F-4D97-AF65-F5344CB8AC3E}">
        <p14:creationId xmlns:p14="http://schemas.microsoft.com/office/powerpoint/2010/main" val="1976782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10</a:t>
            </a:fld>
            <a:endParaRPr lang="en-US"/>
          </a:p>
        </p:txBody>
      </p:sp>
    </p:spTree>
    <p:extLst>
      <p:ext uri="{BB962C8B-B14F-4D97-AF65-F5344CB8AC3E}">
        <p14:creationId xmlns:p14="http://schemas.microsoft.com/office/powerpoint/2010/main" val="1520229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12</a:t>
            </a:fld>
            <a:endParaRPr lang="en-US"/>
          </a:p>
        </p:txBody>
      </p:sp>
    </p:spTree>
    <p:extLst>
      <p:ext uri="{BB962C8B-B14F-4D97-AF65-F5344CB8AC3E}">
        <p14:creationId xmlns:p14="http://schemas.microsoft.com/office/powerpoint/2010/main" val="411209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16</a:t>
            </a:fld>
            <a:endParaRPr lang="en-US"/>
          </a:p>
        </p:txBody>
      </p:sp>
    </p:spTree>
    <p:extLst>
      <p:ext uri="{BB962C8B-B14F-4D97-AF65-F5344CB8AC3E}">
        <p14:creationId xmlns:p14="http://schemas.microsoft.com/office/powerpoint/2010/main" val="101044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17</a:t>
            </a:fld>
            <a:endParaRPr lang="en-US"/>
          </a:p>
        </p:txBody>
      </p:sp>
    </p:spTree>
    <p:extLst>
      <p:ext uri="{BB962C8B-B14F-4D97-AF65-F5344CB8AC3E}">
        <p14:creationId xmlns:p14="http://schemas.microsoft.com/office/powerpoint/2010/main" val="1081693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19</a:t>
            </a:fld>
            <a:endParaRPr lang="en-US"/>
          </a:p>
        </p:txBody>
      </p:sp>
    </p:spTree>
    <p:extLst>
      <p:ext uri="{BB962C8B-B14F-4D97-AF65-F5344CB8AC3E}">
        <p14:creationId xmlns:p14="http://schemas.microsoft.com/office/powerpoint/2010/main" val="4176636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6320054"/>
            <a:ext cx="9141619" cy="640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ctr">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3310640-6119-4449-B2E0-6D24E45D9CA3}"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553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B22A165-353E-4E2F-BF00-399CE5D5A14C}" type="slidenum">
              <a:rPr lang="en-US" smtClean="0"/>
              <a:pPr>
                <a:defRPr/>
              </a:pPr>
              <a:t>‹#›</a:t>
            </a:fld>
            <a:endParaRPr lang="en-US"/>
          </a:p>
        </p:txBody>
      </p:sp>
    </p:spTree>
    <p:extLst>
      <p:ext uri="{BB962C8B-B14F-4D97-AF65-F5344CB8AC3E}">
        <p14:creationId xmlns:p14="http://schemas.microsoft.com/office/powerpoint/2010/main" val="934769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09B01C-79C9-4DC2-AF26-6F17AE96017A}"/>
              </a:ext>
            </a:extLst>
          </p:cNvPr>
          <p:cNvSpPr/>
          <p:nvPr userDrawn="1"/>
        </p:nvSpPr>
        <p:spPr>
          <a:xfrm>
            <a:off x="0" y="6400303"/>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0650F080-38D0-48DA-840C-2351F2B663CC}"/>
              </a:ext>
            </a:extLst>
          </p:cNvPr>
          <p:cNvSpPr/>
          <p:nvPr userDrawn="1"/>
        </p:nvSpPr>
        <p:spPr>
          <a:xfrm>
            <a:off x="0" y="6333818"/>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hasCustomPrompt="1"/>
          </p:nvPr>
        </p:nvSpPr>
        <p:spPr>
          <a:xfrm>
            <a:off x="6543675" y="412302"/>
            <a:ext cx="1971675" cy="5759898"/>
          </a:xfrm>
        </p:spPr>
        <p:txBody>
          <a:bodyPr vert="eaVert"/>
          <a:lstStyle>
            <a:lvl1pPr>
              <a:defRPr b="1"/>
            </a:lvl1pPr>
          </a:lstStyle>
          <a:p>
            <a:r>
              <a:rPr lang="en-US" dirty="0"/>
              <a:t>Click to </a:t>
            </a:r>
            <a:r>
              <a:rPr lang="en-US" dirty="0" err="1"/>
              <a:t>ebdit</a:t>
            </a:r>
            <a:r>
              <a:rPr lang="en-US" dirty="0"/>
              <a:t> Master title style</a:t>
            </a:r>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143F93A-DDAF-4CA2-AD24-FE497280D121}" type="slidenum">
              <a:rPr lang="en-US" smtClean="0"/>
              <a:pPr>
                <a:defRPr/>
              </a:pPr>
              <a:t>‹#›</a:t>
            </a:fld>
            <a:endParaRPr lang="en-US"/>
          </a:p>
        </p:txBody>
      </p:sp>
    </p:spTree>
    <p:extLst>
      <p:ext uri="{BB962C8B-B14F-4D97-AF65-F5344CB8AC3E}">
        <p14:creationId xmlns:p14="http://schemas.microsoft.com/office/powerpoint/2010/main" val="4224266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7772400" cy="1104900"/>
          </a:xfrm>
        </p:spPr>
        <p:txBody>
          <a:bodyPr/>
          <a:lstStyle/>
          <a:p>
            <a:r>
              <a:rPr lang="en-US"/>
              <a:t>Click to edit Master title style</a:t>
            </a:r>
            <a:endParaRPr lang="en-GB"/>
          </a:p>
        </p:txBody>
      </p:sp>
      <p:sp>
        <p:nvSpPr>
          <p:cNvPr id="3" name="SmartArt Placeholder 2"/>
          <p:cNvSpPr>
            <a:spLocks noGrp="1"/>
          </p:cNvSpPr>
          <p:nvPr>
            <p:ph type="dgm" idx="1"/>
          </p:nvPr>
        </p:nvSpPr>
        <p:spPr>
          <a:xfrm>
            <a:off x="990600" y="1676400"/>
            <a:ext cx="7727950" cy="4114800"/>
          </a:xfrm>
        </p:spPr>
        <p:txBody>
          <a:bodyPr/>
          <a:lstStyle/>
          <a:p>
            <a:pPr lvl="0"/>
            <a:endParaRPr lang="en-GB" noProof="0"/>
          </a:p>
        </p:txBody>
      </p:sp>
    </p:spTree>
    <p:extLst>
      <p:ext uri="{BB962C8B-B14F-4D97-AF65-F5344CB8AC3E}">
        <p14:creationId xmlns:p14="http://schemas.microsoft.com/office/powerpoint/2010/main" val="286080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4BA128F-C9F6-4B51-8AD2-0CD5C04B925D}" type="slidenum">
              <a:rPr lang="en-US" smtClean="0"/>
              <a:pPr>
                <a:defRPr/>
              </a:pPr>
              <a:t>‹#›</a:t>
            </a:fld>
            <a:endParaRPr lang="en-US"/>
          </a:p>
        </p:txBody>
      </p:sp>
    </p:spTree>
    <p:extLst>
      <p:ext uri="{BB962C8B-B14F-4D97-AF65-F5344CB8AC3E}">
        <p14:creationId xmlns:p14="http://schemas.microsoft.com/office/powerpoint/2010/main" val="3162438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75E1DFA-6010-4FAB-A78E-16FBA293B3CD}"/>
              </a:ext>
            </a:extLst>
          </p:cNvPr>
          <p:cNvSpPr/>
          <p:nvPr userDrawn="1"/>
        </p:nvSpPr>
        <p:spPr>
          <a:xfrm>
            <a:off x="0" y="6400303"/>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1" name="Rectangle 10">
            <a:extLst>
              <a:ext uri="{FF2B5EF4-FFF2-40B4-BE49-F238E27FC236}">
                <a16:creationId xmlns:a16="http://schemas.microsoft.com/office/drawing/2014/main" id="{073606BD-886C-4A2B-9211-9D3299F2D9FC}"/>
              </a:ext>
            </a:extLst>
          </p:cNvPr>
          <p:cNvSpPr/>
          <p:nvPr userDrawn="1"/>
        </p:nvSpPr>
        <p:spPr>
          <a:xfrm>
            <a:off x="0" y="6333818"/>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1">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917DA08-88A7-44A4-88EB-BEFC711C467F}"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46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09C457E-B627-49CC-8D32-085D7FBF27A8}" type="slidenum">
              <a:rPr lang="en-US" smtClean="0"/>
              <a:pPr>
                <a:defRPr/>
              </a:pPr>
              <a:t>‹#›</a:t>
            </a:fld>
            <a:endParaRPr lang="en-US"/>
          </a:p>
        </p:txBody>
      </p:sp>
    </p:spTree>
    <p:extLst>
      <p:ext uri="{BB962C8B-B14F-4D97-AF65-F5344CB8AC3E}">
        <p14:creationId xmlns:p14="http://schemas.microsoft.com/office/powerpoint/2010/main" val="2298266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lvl1pPr>
              <a:defRPr b="1"/>
            </a:lvl1pPr>
          </a:lstStyle>
          <a:p>
            <a:r>
              <a:rPr lang="en-US" dirty="0"/>
              <a:t>Click to edit Master title style</a:t>
            </a:r>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67E2158-BF3E-477B-8CEF-EC93C77D5E97}" type="slidenum">
              <a:rPr lang="en-US" smtClean="0"/>
              <a:pPr>
                <a:defRPr/>
              </a:pPr>
              <a:t>‹#›</a:t>
            </a:fld>
            <a:endParaRPr lang="en-US"/>
          </a:p>
        </p:txBody>
      </p:sp>
    </p:spTree>
    <p:extLst>
      <p:ext uri="{BB962C8B-B14F-4D97-AF65-F5344CB8AC3E}">
        <p14:creationId xmlns:p14="http://schemas.microsoft.com/office/powerpoint/2010/main" val="347965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3933F82-9CB1-454C-83B0-714B72DD90E9}" type="slidenum">
              <a:rPr lang="en-US" smtClean="0"/>
              <a:pPr>
                <a:defRPr/>
              </a:pPr>
              <a:t>‹#›</a:t>
            </a:fld>
            <a:endParaRPr lang="en-US"/>
          </a:p>
        </p:txBody>
      </p:sp>
    </p:spTree>
    <p:extLst>
      <p:ext uri="{BB962C8B-B14F-4D97-AF65-F5344CB8AC3E}">
        <p14:creationId xmlns:p14="http://schemas.microsoft.com/office/powerpoint/2010/main" val="309874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84EE11-156A-4E49-B922-DEAB3FDCBA39}"/>
              </a:ext>
            </a:extLst>
          </p:cNvPr>
          <p:cNvSpPr/>
          <p:nvPr userDrawn="1"/>
        </p:nvSpPr>
        <p:spPr>
          <a:xfrm>
            <a:off x="0" y="6367711"/>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dirty="0"/>
          </a:p>
        </p:txBody>
      </p:sp>
      <p:sp>
        <p:nvSpPr>
          <p:cNvPr id="9" name="Slide Number Placeholder 8"/>
          <p:cNvSpPr>
            <a:spLocks noGrp="1"/>
          </p:cNvSpPr>
          <p:nvPr>
            <p:ph type="sldNum" sz="quarter" idx="12"/>
          </p:nvPr>
        </p:nvSpPr>
        <p:spPr/>
        <p:txBody>
          <a:bodyPr/>
          <a:lstStyle/>
          <a:p>
            <a:pPr>
              <a:defRPr/>
            </a:pPr>
            <a:fld id="{172CEDEC-E7A6-4846-B5D5-D0BC8ABC68FE}" type="slidenum">
              <a:rPr lang="en-US" smtClean="0"/>
              <a:pPr>
                <a:defRPr/>
              </a:pPr>
              <a:t>‹#›</a:t>
            </a:fld>
            <a:endParaRPr lang="en-US"/>
          </a:p>
        </p:txBody>
      </p:sp>
      <p:sp>
        <p:nvSpPr>
          <p:cNvPr id="11" name="Rectangle 10">
            <a:extLst>
              <a:ext uri="{FF2B5EF4-FFF2-40B4-BE49-F238E27FC236}">
                <a16:creationId xmlns:a16="http://schemas.microsoft.com/office/drawing/2014/main" id="{280D2CB0-3F73-42D4-A3F5-0CD6B0C2BC6C}"/>
              </a:ext>
            </a:extLst>
          </p:cNvPr>
          <p:cNvSpPr/>
          <p:nvPr userDrawn="1"/>
        </p:nvSpPr>
        <p:spPr>
          <a:xfrm>
            <a:off x="0" y="6333818"/>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339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1">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3600450" y="731520"/>
            <a:ext cx="486918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1728B508-6ABC-412D-949F-29319B3E01B7}" type="slidenum">
              <a:rPr lang="en-US" smtClean="0"/>
              <a:pPr>
                <a:defRPr/>
              </a:pPr>
              <a:t>‹#›</a:t>
            </a:fld>
            <a:endParaRPr lang="en-US"/>
          </a:p>
        </p:txBody>
      </p:sp>
    </p:spTree>
    <p:extLst>
      <p:ext uri="{BB962C8B-B14F-4D97-AF65-F5344CB8AC3E}">
        <p14:creationId xmlns:p14="http://schemas.microsoft.com/office/powerpoint/2010/main" val="194039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accent6">
              <a:lumMod val="20000"/>
              <a:lumOff val="8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09C457E-B627-49CC-8D32-085D7FBF27A8}" type="slidenum">
              <a:rPr lang="en-US" smtClean="0"/>
              <a:pPr>
                <a:defRPr/>
              </a:pPr>
              <a:t>‹#›</a:t>
            </a:fld>
            <a:endParaRPr lang="en-US"/>
          </a:p>
        </p:txBody>
      </p:sp>
    </p:spTree>
    <p:extLst>
      <p:ext uri="{BB962C8B-B14F-4D97-AF65-F5344CB8AC3E}">
        <p14:creationId xmlns:p14="http://schemas.microsoft.com/office/powerpoint/2010/main" val="286422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6E84994-CF6E-4843-A8F3-25EB892134AD}"/>
              </a:ext>
            </a:extLst>
          </p:cNvPr>
          <p:cNvSpPr/>
          <p:nvPr userDrawn="1"/>
        </p:nvSpPr>
        <p:spPr>
          <a:xfrm>
            <a:off x="0" y="6447437"/>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7" name="Rectangle 6"/>
          <p:cNvSpPr/>
          <p:nvPr/>
        </p:nvSpPr>
        <p:spPr>
          <a:xfrm>
            <a:off x="0" y="6400800"/>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0" y="6334315"/>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F09C457E-B627-49CC-8D32-085D7FBF27A8}" type="slidenum">
              <a:rPr lang="en-US"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B3290C8-11E5-4B7D-B6EB-E3BDFF1B5EA1}"/>
              </a:ext>
            </a:extLst>
          </p:cNvPr>
          <p:cNvSpPr/>
          <p:nvPr userDrawn="1"/>
        </p:nvSpPr>
        <p:spPr>
          <a:xfrm>
            <a:off x="0" y="6333818"/>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9216442"/>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Lst>
  <p:txStyles>
    <p:titleStyle>
      <a:lvl1pPr algn="ctr"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s://www.latimes.com/local/california/la-fi-toyota-prius-verdict-20190715-story.html"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s://fortune.com/2019/11/18/boeing-737-max-8-shareholder-lawsuit/" TargetMode="External"/><Relationship Id="rId2" Type="http://schemas.openxmlformats.org/officeDocument/2006/relationships/hyperlink" Target="https://www.reuters.com/article/us-ethiopia-airplane-boeing-lawsuit/ethiopian-crash-victims-want-737-max-documents-from-boeing-faa-idUSKBN1W2280" TargetMode="External"/><Relationship Id="rId1" Type="http://schemas.openxmlformats.org/officeDocument/2006/relationships/slideLayout" Target="../slideLayouts/slideLayout7.xml"/><Relationship Id="rId4" Type="http://schemas.openxmlformats.org/officeDocument/2006/relationships/hyperlink" Target="https://www.cnbc.com/2020/01/06/american-airlines-reaches-deal-with-boeing-over-737-max-grounding-will-share-30-million-with-employees.html"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www.consumerreports.org/car-recalls-defects/nhtsa-asks-tesla-to-recall-model-s-model-x-touch-screen-safety-issues/" TargetMode="External"/><Relationship Id="rId2" Type="http://schemas.openxmlformats.org/officeDocument/2006/relationships/hyperlink" Target="https://www.cnbc.com/2020/11/09/tesla-will-refund-owners-who-paid-to-fix-main-computers-out-of-pocket.html"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4294967295"/>
          </p:nvPr>
        </p:nvSpPr>
        <p:spPr>
          <a:xfrm>
            <a:off x="771654" y="5416420"/>
            <a:ext cx="8279040" cy="741784"/>
          </a:xfrm>
          <a:noFill/>
          <a:ln/>
        </p:spPr>
        <p:txBody>
          <a:bodyPr>
            <a:normAutofit/>
          </a:bodyPr>
          <a:lstStyle/>
          <a:p>
            <a:pPr lvl="0" algn="r">
              <a:buFont typeface="Monotype Sorts" pitchFamily="2" charset="2"/>
              <a:buChar char=" "/>
            </a:pPr>
            <a:r>
              <a:rPr lang="en-US" sz="3600" dirty="0">
                <a:solidFill>
                  <a:srgbClr val="572314"/>
                </a:solidFill>
                <a:effectLst>
                  <a:outerShdw blurRad="50000" dist="30000" dir="5400000" algn="tl" rotWithShape="0">
                    <a:srgbClr val="000000">
                      <a:alpha val="30000"/>
                    </a:srgbClr>
                  </a:outerShdw>
                </a:effectLst>
                <a:latin typeface="Tahoma" pitchFamily="34" charset="0"/>
                <a:ea typeface="Tahoma" pitchFamily="34" charset="0"/>
                <a:cs typeface="Tahoma" pitchFamily="34" charset="0"/>
              </a:rPr>
              <a:t>Managing Engineering Design</a:t>
            </a:r>
            <a:endParaRPr lang="en-US" sz="5400" dirty="0">
              <a:latin typeface="Calibri" pitchFamily="34" charset="0"/>
              <a:cs typeface="Calibri" pitchFamily="34" charset="0"/>
            </a:endParaRPr>
          </a:p>
        </p:txBody>
      </p:sp>
      <p:sp>
        <p:nvSpPr>
          <p:cNvPr id="5" name="Title 3"/>
          <p:cNvSpPr txBox="1">
            <a:spLocks/>
          </p:cNvSpPr>
          <p:nvPr/>
        </p:nvSpPr>
        <p:spPr>
          <a:xfrm>
            <a:off x="2174396" y="1274210"/>
            <a:ext cx="6017882" cy="1143000"/>
          </a:xfrm>
          <a:prstGeom prst="rect">
            <a:avLst/>
          </a:prstGeo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i="0" u="none" strike="noStrike" kern="1200" cap="none" spc="0" normalizeH="0" baseline="0" noProof="0" dirty="0">
                <a:ln>
                  <a:noFill/>
                </a:ln>
                <a:solidFill>
                  <a:srgbClr val="572314"/>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t>Managing Technology</a:t>
            </a:r>
            <a:endParaRPr kumimoji="0" lang="en-GB" sz="4000" i="0" u="none" strike="noStrike" kern="1200" cap="none" spc="0" normalizeH="0" baseline="0" noProof="0" dirty="0">
              <a:ln>
                <a:noFill/>
              </a:ln>
              <a:solidFill>
                <a:srgbClr val="572314"/>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thecourse-pm.com/Library/Images/sysengr.gif"/>
          <p:cNvPicPr>
            <a:picLocks noChangeAspect="1" noChangeArrowheads="1"/>
          </p:cNvPicPr>
          <p:nvPr/>
        </p:nvPicPr>
        <p:blipFill>
          <a:blip r:embed="rId3" cstate="print"/>
          <a:srcRect/>
          <a:stretch>
            <a:fillRect/>
          </a:stretch>
        </p:blipFill>
        <p:spPr bwMode="auto">
          <a:xfrm>
            <a:off x="607103" y="1306062"/>
            <a:ext cx="8157553" cy="352134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225550" y="639763"/>
            <a:ext cx="7918450" cy="854075"/>
          </a:xfrm>
        </p:spPr>
        <p:txBody>
          <a:bodyPr>
            <a:normAutofit fontScale="90000"/>
          </a:bodyPr>
          <a:lstStyle/>
          <a:p>
            <a:r>
              <a:rPr lang="en-US" sz="3600" dirty="0">
                <a:latin typeface="Tahoma" pitchFamily="34" charset="0"/>
                <a:ea typeface="Tahoma" pitchFamily="34" charset="0"/>
                <a:cs typeface="Tahoma" pitchFamily="34" charset="0"/>
              </a:rPr>
              <a:t>Phases/Stages in Systems Engineering or New Product Development</a:t>
            </a:r>
          </a:p>
        </p:txBody>
      </p:sp>
      <p:sp>
        <p:nvSpPr>
          <p:cNvPr id="30723" name="Rectangle 3"/>
          <p:cNvSpPr>
            <a:spLocks noGrp="1" noChangeArrowheads="1"/>
          </p:cNvSpPr>
          <p:nvPr>
            <p:ph type="body" idx="4294967295"/>
          </p:nvPr>
        </p:nvSpPr>
        <p:spPr>
          <a:xfrm>
            <a:off x="572148" y="1581150"/>
            <a:ext cx="8235950" cy="2293938"/>
          </a:xfrm>
        </p:spPr>
        <p:txBody>
          <a:bodyPr/>
          <a:lstStyle/>
          <a:p>
            <a:r>
              <a:rPr lang="en-US" sz="2400" dirty="0">
                <a:latin typeface="Tahoma" pitchFamily="34" charset="0"/>
                <a:ea typeface="Tahoma" pitchFamily="34" charset="0"/>
                <a:cs typeface="Tahoma" pitchFamily="34" charset="0"/>
              </a:rPr>
              <a:t>The phases of the system life cycle extends from original concept through systems engineering  to product disposal.</a:t>
            </a:r>
          </a:p>
          <a:p>
            <a:pPr>
              <a:buNone/>
            </a:pPr>
            <a:endParaRPr lang="en-US" sz="2400" dirty="0">
              <a:latin typeface="Tahoma" pitchFamily="34" charset="0"/>
              <a:ea typeface="Tahoma" pitchFamily="34" charset="0"/>
              <a:cs typeface="Tahoma" pitchFamily="34" charset="0"/>
            </a:endParaRPr>
          </a:p>
          <a:p>
            <a:r>
              <a:rPr lang="en-US" sz="2400" dirty="0">
                <a:latin typeface="Tahoma" pitchFamily="34" charset="0"/>
                <a:ea typeface="Tahoma" pitchFamily="34" charset="0"/>
                <a:cs typeface="Tahoma" pitchFamily="34" charset="0"/>
              </a:rPr>
              <a:t>The National Society of Professional Engineers (NPSE) defined </a:t>
            </a:r>
            <a:r>
              <a:rPr lang="en-US" sz="2400" b="1" dirty="0">
                <a:latin typeface="Tahoma" pitchFamily="34" charset="0"/>
                <a:ea typeface="Tahoma" pitchFamily="34" charset="0"/>
                <a:cs typeface="Tahoma" pitchFamily="34" charset="0"/>
              </a:rPr>
              <a:t>stages of new product development </a:t>
            </a:r>
            <a:r>
              <a:rPr lang="en-US" sz="2400" dirty="0">
                <a:latin typeface="Tahoma" pitchFamily="34" charset="0"/>
                <a:ea typeface="Tahoma" pitchFamily="34" charset="0"/>
                <a:cs typeface="Tahoma" pitchFamily="34" charset="0"/>
              </a:rPr>
              <a:t>as follows:</a:t>
            </a:r>
          </a:p>
        </p:txBody>
      </p:sp>
      <p:graphicFrame>
        <p:nvGraphicFramePr>
          <p:cNvPr id="4" name="Table 3"/>
          <p:cNvGraphicFramePr>
            <a:graphicFrameLocks noGrp="1"/>
          </p:cNvGraphicFramePr>
          <p:nvPr>
            <p:extLst>
              <p:ext uri="{D42A27DB-BD31-4B8C-83A1-F6EECF244321}">
                <p14:modId xmlns:p14="http://schemas.microsoft.com/office/powerpoint/2010/main" val="3283838015"/>
              </p:ext>
            </p:extLst>
          </p:nvPr>
        </p:nvGraphicFramePr>
        <p:xfrm>
          <a:off x="655986" y="3962400"/>
          <a:ext cx="8152112" cy="2103120"/>
        </p:xfrm>
        <a:graphic>
          <a:graphicData uri="http://schemas.openxmlformats.org/drawingml/2006/table">
            <a:tbl>
              <a:tblPr firstRow="1" bandRow="1">
                <a:tableStyleId>{5C22544A-7EE6-4342-B048-85BDC9FD1C3A}</a:tableStyleId>
              </a:tblPr>
              <a:tblGrid>
                <a:gridCol w="4076056">
                  <a:extLst>
                    <a:ext uri="{9D8B030D-6E8A-4147-A177-3AD203B41FA5}">
                      <a16:colId xmlns:a16="http://schemas.microsoft.com/office/drawing/2014/main" val="20000"/>
                    </a:ext>
                  </a:extLst>
                </a:gridCol>
                <a:gridCol w="4076056">
                  <a:extLst>
                    <a:ext uri="{9D8B030D-6E8A-4147-A177-3AD203B41FA5}">
                      <a16:colId xmlns:a16="http://schemas.microsoft.com/office/drawing/2014/main" val="20001"/>
                    </a:ext>
                  </a:extLst>
                </a:gridCol>
              </a:tblGrid>
              <a:tr h="370840">
                <a:tc>
                  <a:txBody>
                    <a:bodyPr/>
                    <a:lstStyle/>
                    <a:p>
                      <a:pPr marL="565150" lvl="1" indent="-331788">
                        <a:buFont typeface="+mj-lt"/>
                        <a:buAutoNum type="arabicPeriod"/>
                      </a:pPr>
                      <a:r>
                        <a:rPr lang="en-US" sz="2200" dirty="0">
                          <a:latin typeface="Garamond" pitchFamily="18" charset="0"/>
                          <a:ea typeface="Tahoma" pitchFamily="34" charset="0"/>
                          <a:cs typeface="Tahoma" pitchFamily="34" charset="0"/>
                        </a:rPr>
                        <a:t>Conceptual</a:t>
                      </a:r>
                    </a:p>
                    <a:p>
                      <a:pPr marL="565150" lvl="1" indent="-331788">
                        <a:buFont typeface="+mj-lt"/>
                        <a:buAutoNum type="arabicPeriod"/>
                      </a:pPr>
                      <a:r>
                        <a:rPr lang="en-US" sz="2200" dirty="0">
                          <a:latin typeface="Garamond" pitchFamily="18" charset="0"/>
                          <a:ea typeface="Tahoma" pitchFamily="34" charset="0"/>
                          <a:cs typeface="Tahoma" pitchFamily="34" charset="0"/>
                        </a:rPr>
                        <a:t>Technical feasibility</a:t>
                      </a:r>
                    </a:p>
                    <a:p>
                      <a:pPr marL="565150" lvl="1" indent="-331788">
                        <a:buFont typeface="+mj-lt"/>
                        <a:buAutoNum type="arabicPeriod"/>
                      </a:pPr>
                      <a:r>
                        <a:rPr lang="en-US" sz="2200" dirty="0">
                          <a:latin typeface="Garamond" pitchFamily="18" charset="0"/>
                          <a:ea typeface="Tahoma" pitchFamily="34" charset="0"/>
                          <a:cs typeface="Tahoma" pitchFamily="34" charset="0"/>
                        </a:rPr>
                        <a:t>Development</a:t>
                      </a:r>
                    </a:p>
                    <a:p>
                      <a:pPr marL="565150" lvl="1" indent="-331788">
                        <a:buFont typeface="+mj-lt"/>
                        <a:buAutoNum type="arabicPeriod"/>
                      </a:pPr>
                      <a:r>
                        <a:rPr lang="en-US" sz="2200" dirty="0">
                          <a:latin typeface="Garamond" pitchFamily="18" charset="0"/>
                          <a:ea typeface="Tahoma" pitchFamily="34" charset="0"/>
                          <a:cs typeface="Tahoma" pitchFamily="34" charset="0"/>
                        </a:rPr>
                        <a:t>Commercial  Validation &amp; Production Preparation</a:t>
                      </a:r>
                    </a:p>
                    <a:p>
                      <a:endParaRPr lang="en-US" sz="2200" dirty="0">
                        <a:latin typeface="Garamond" pitchFamily="18" charset="0"/>
                      </a:endParaRPr>
                    </a:p>
                  </a:txBody>
                  <a:tcPr>
                    <a:solidFill>
                      <a:schemeClr val="tx2">
                        <a:lumMod val="60000"/>
                        <a:lumOff val="40000"/>
                      </a:schemeClr>
                    </a:solidFill>
                  </a:tcPr>
                </a:tc>
                <a:tc>
                  <a:txBody>
                    <a:bodyPr/>
                    <a:lstStyle/>
                    <a:p>
                      <a:pPr marL="515938" lvl="1" indent="-349250">
                        <a:buFont typeface="+mj-lt"/>
                        <a:buAutoNum type="arabicPeriod" startAt="5"/>
                      </a:pPr>
                      <a:r>
                        <a:rPr lang="en-US" sz="2200" dirty="0">
                          <a:latin typeface="Garamond" pitchFamily="18" charset="0"/>
                          <a:ea typeface="Tahoma" pitchFamily="34" charset="0"/>
                          <a:cs typeface="Tahoma" pitchFamily="34" charset="0"/>
                        </a:rPr>
                        <a:t>Full-scale production</a:t>
                      </a:r>
                    </a:p>
                    <a:p>
                      <a:pPr marL="515938" lvl="1" indent="-349250">
                        <a:buFont typeface="+mj-lt"/>
                        <a:buAutoNum type="arabicPeriod" startAt="5"/>
                      </a:pPr>
                      <a:r>
                        <a:rPr lang="en-US" sz="2200" dirty="0">
                          <a:latin typeface="Garamond" pitchFamily="18" charset="0"/>
                          <a:ea typeface="Tahoma" pitchFamily="34" charset="0"/>
                          <a:cs typeface="Tahoma" pitchFamily="34" charset="0"/>
                        </a:rPr>
                        <a:t>Product Support</a:t>
                      </a:r>
                    </a:p>
                    <a:p>
                      <a:pPr marL="515938" lvl="1" indent="-349250">
                        <a:buFont typeface="+mj-lt"/>
                        <a:buAutoNum type="arabicPeriod" startAt="5"/>
                      </a:pPr>
                      <a:r>
                        <a:rPr lang="en-US" sz="2200" dirty="0">
                          <a:latin typeface="Garamond" pitchFamily="18" charset="0"/>
                          <a:ea typeface="Tahoma" pitchFamily="34" charset="0"/>
                          <a:cs typeface="Tahoma" pitchFamily="34" charset="0"/>
                        </a:rPr>
                        <a:t>Disposal Stage</a:t>
                      </a:r>
                      <a:br>
                        <a:rPr lang="en-US" sz="2200" dirty="0">
                          <a:latin typeface="Garamond" pitchFamily="18" charset="0"/>
                          <a:ea typeface="Tahoma" pitchFamily="34" charset="0"/>
                          <a:cs typeface="Tahoma" pitchFamily="34" charset="0"/>
                        </a:rPr>
                      </a:br>
                      <a:endParaRPr lang="en-US" sz="2200" dirty="0">
                        <a:latin typeface="Garamond" pitchFamily="18" charset="0"/>
                        <a:ea typeface="Tahoma" pitchFamily="34" charset="0"/>
                        <a:cs typeface="Tahoma" pitchFamily="34" charset="0"/>
                      </a:endParaRPr>
                    </a:p>
                    <a:p>
                      <a:endParaRPr lang="en-US" sz="2200" dirty="0">
                        <a:latin typeface="Garamond" pitchFamily="18" charset="0"/>
                      </a:endParaRPr>
                    </a:p>
                  </a:txBody>
                  <a:tcPr>
                    <a:solidFill>
                      <a:schemeClr val="tx2">
                        <a:lumMod val="60000"/>
                        <a:lumOff val="40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39838" y="274638"/>
            <a:ext cx="7904162" cy="1720850"/>
          </a:xfrm>
        </p:spPr>
        <p:txBody>
          <a:bodyPr>
            <a:noAutofit/>
          </a:bodyPr>
          <a:lstStyle/>
          <a:p>
            <a:r>
              <a:rPr lang="en-US" sz="4400" dirty="0"/>
              <a:t>Concurrent Engineering (CE) and </a:t>
            </a:r>
            <a:br>
              <a:rPr lang="en-US" sz="4400" dirty="0"/>
            </a:br>
            <a:r>
              <a:rPr lang="en-US" sz="4400" dirty="0"/>
              <a:t>CALS</a:t>
            </a:r>
          </a:p>
        </p:txBody>
      </p:sp>
      <p:sp>
        <p:nvSpPr>
          <p:cNvPr id="3" name="Content Placeholder 2"/>
          <p:cNvSpPr>
            <a:spLocks noGrp="1"/>
          </p:cNvSpPr>
          <p:nvPr>
            <p:ph idx="4294967295"/>
          </p:nvPr>
        </p:nvSpPr>
        <p:spPr>
          <a:xfrm>
            <a:off x="619919" y="1928813"/>
            <a:ext cx="7904162" cy="4319587"/>
          </a:xfrm>
        </p:spPr>
        <p:txBody>
          <a:bodyPr>
            <a:normAutofit/>
          </a:bodyPr>
          <a:lstStyle/>
          <a:p>
            <a:pPr>
              <a:buNone/>
            </a:pPr>
            <a:r>
              <a:rPr lang="en-NZ" sz="3200" b="1" dirty="0"/>
              <a:t>Concurrent Engineering</a:t>
            </a:r>
          </a:p>
          <a:p>
            <a:r>
              <a:rPr lang="en-NZ" sz="4000" dirty="0"/>
              <a:t>Technical and nontechnical disciplines unites to define the product to be manufactured.</a:t>
            </a:r>
          </a:p>
          <a:p>
            <a:r>
              <a:rPr lang="en-NZ" sz="4000" dirty="0"/>
              <a:t>Philosophy applied to create products that are better, less expensive and more quickly brought to market.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98" y="469252"/>
            <a:ext cx="7920037" cy="5200650"/>
          </a:xfrm>
        </p:spPr>
        <p:txBody>
          <a:bodyPr>
            <a:normAutofit lnSpcReduction="10000"/>
          </a:bodyPr>
          <a:lstStyle/>
          <a:p>
            <a:r>
              <a:rPr lang="en-US" sz="3200" b="1" dirty="0"/>
              <a:t>Concurrent engineering</a:t>
            </a:r>
            <a:r>
              <a:rPr lang="en-US" sz="3200" dirty="0"/>
              <a:t>, also known as simultaneous engineering, is a method of designing and developing products, in which the </a:t>
            </a:r>
            <a:r>
              <a:rPr lang="en-US" sz="3200" b="1" dirty="0"/>
              <a:t>different stages run simultaneously</a:t>
            </a:r>
            <a:r>
              <a:rPr lang="en-US" sz="3200" dirty="0"/>
              <a:t>, rather than consecutively. It decreases product development time and also the time to market, leading to improved productivity and reduced costs.</a:t>
            </a:r>
          </a:p>
          <a:p>
            <a:r>
              <a:rPr lang="en-US" sz="3200" dirty="0"/>
              <a:t>Involves cross-functional team (e.g. engineering, marketing, finance/accounting) primary focused on </a:t>
            </a:r>
            <a:r>
              <a:rPr lang="en-US" sz="3200" b="1" dirty="0"/>
              <a:t>satisfying the customer needs</a:t>
            </a:r>
            <a:r>
              <a:rPr lang="en-US" sz="32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82" name="Picture 2" descr="Related image"/>
          <p:cNvPicPr>
            <a:picLocks noChangeAspect="1" noChangeArrowheads="1"/>
          </p:cNvPicPr>
          <p:nvPr/>
        </p:nvPicPr>
        <p:blipFill>
          <a:blip r:embed="rId2" cstate="print"/>
          <a:srcRect/>
          <a:stretch>
            <a:fillRect/>
          </a:stretch>
        </p:blipFill>
        <p:spPr bwMode="auto">
          <a:xfrm>
            <a:off x="776654" y="375857"/>
            <a:ext cx="7841269" cy="588709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32221" y="423798"/>
            <a:ext cx="8366546" cy="5753067"/>
          </a:xfrm>
        </p:spPr>
        <p:txBody>
          <a:bodyPr>
            <a:normAutofit fontScale="92500" lnSpcReduction="10000"/>
          </a:bodyPr>
          <a:lstStyle/>
          <a:p>
            <a:pPr marL="115888" indent="-33338">
              <a:buFontTx/>
              <a:buNone/>
            </a:pPr>
            <a:r>
              <a:rPr lang="en-US" sz="2400" dirty="0"/>
              <a:t>	</a:t>
            </a:r>
            <a:r>
              <a:rPr lang="en-US" sz="3200" b="1" dirty="0"/>
              <a:t>Concurrent Engineering (CE)</a:t>
            </a:r>
            <a:r>
              <a:rPr lang="en-US" sz="3200" dirty="0"/>
              <a:t> </a:t>
            </a:r>
            <a:r>
              <a:rPr lang="en-US" sz="2800" dirty="0"/>
              <a:t>is a systematic approach to the integrated, concurrent design of products and their related processes, including manufacture and support. This approach is intended to cause the developer, from the outset, to consider all elements of the product lifecycle from concept through disposal, including quality control, cost, scheduling, user requirements.</a:t>
            </a:r>
            <a:endParaRPr lang="en-US" sz="3200" dirty="0"/>
          </a:p>
          <a:p>
            <a:pPr algn="r">
              <a:buFontTx/>
              <a:buChar char="-"/>
            </a:pPr>
            <a:r>
              <a:rPr lang="en-US" sz="2800" dirty="0"/>
              <a:t>Society of Concurrent Engineering</a:t>
            </a:r>
          </a:p>
          <a:p>
            <a:pPr algn="r">
              <a:buFontTx/>
              <a:buChar char="-"/>
            </a:pPr>
            <a:endParaRPr lang="en-US" sz="2800" dirty="0"/>
          </a:p>
          <a:p>
            <a:pPr>
              <a:buNone/>
            </a:pPr>
            <a:r>
              <a:rPr lang="en-NZ" sz="2800" dirty="0"/>
              <a:t>Benefits:</a:t>
            </a:r>
          </a:p>
          <a:p>
            <a:r>
              <a:rPr lang="en-NZ" sz="2800" dirty="0"/>
              <a:t>30% to 70%  development time saving</a:t>
            </a:r>
          </a:p>
          <a:p>
            <a:r>
              <a:rPr lang="en-NZ" sz="2800" dirty="0"/>
              <a:t>65% to 90 % fewer engineering changes</a:t>
            </a:r>
          </a:p>
          <a:p>
            <a:r>
              <a:rPr lang="en-NZ" sz="2800" dirty="0"/>
              <a:t>20% to 110% higher white collar productivity</a:t>
            </a:r>
            <a:endParaRPr lang="en-US" sz="2800" dirty="0"/>
          </a:p>
          <a:p>
            <a:pPr algn="ctr">
              <a:buNone/>
            </a:pPr>
            <a:endParaRPr lang="en-NZ" sz="2400" dirty="0">
              <a:solidFill>
                <a:schemeClr val="tx2">
                  <a:lumMod val="60000"/>
                  <a:lumOff val="4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eng.auburn.edu/%7Edbeale/ESMDCourse/SiteImageFiles/Chapter2/image023.jpg"/>
          <p:cNvPicPr>
            <a:picLocks noChangeAspect="1" noChangeArrowheads="1"/>
          </p:cNvPicPr>
          <p:nvPr/>
        </p:nvPicPr>
        <p:blipFill>
          <a:blip r:embed="rId3" cstate="print"/>
          <a:srcRect/>
          <a:stretch>
            <a:fillRect/>
          </a:stretch>
        </p:blipFill>
        <p:spPr bwMode="auto">
          <a:xfrm>
            <a:off x="250190" y="494522"/>
            <a:ext cx="8539247" cy="5505062"/>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1225550" y="274638"/>
            <a:ext cx="7918450" cy="711200"/>
          </a:xfrm>
        </p:spPr>
        <p:txBody>
          <a:bodyPr>
            <a:normAutofit fontScale="90000"/>
          </a:bodyPr>
          <a:lstStyle/>
          <a:p>
            <a:r>
              <a:rPr lang="en-US" sz="3600" dirty="0">
                <a:latin typeface="Tahoma" pitchFamily="34" charset="0"/>
                <a:ea typeface="Tahoma" pitchFamily="34" charset="0"/>
                <a:cs typeface="Tahoma" pitchFamily="34" charset="0"/>
              </a:rPr>
              <a:t>Concurrent Engineering (CE) in Practice</a:t>
            </a:r>
          </a:p>
        </p:txBody>
      </p:sp>
      <p:sp>
        <p:nvSpPr>
          <p:cNvPr id="31747" name="Rectangle 3"/>
          <p:cNvSpPr>
            <a:spLocks noGrp="1" noChangeArrowheads="1"/>
          </p:cNvSpPr>
          <p:nvPr>
            <p:ph type="body" idx="4294967295"/>
          </p:nvPr>
        </p:nvSpPr>
        <p:spPr>
          <a:xfrm>
            <a:off x="385795" y="1098420"/>
            <a:ext cx="7918450" cy="4870450"/>
          </a:xfrm>
        </p:spPr>
        <p:txBody>
          <a:bodyPr>
            <a:normAutofit lnSpcReduction="10000"/>
          </a:bodyPr>
          <a:lstStyle/>
          <a:p>
            <a:r>
              <a:rPr lang="en-US" sz="2800" dirty="0">
                <a:latin typeface="Tahoma" pitchFamily="34" charset="0"/>
                <a:ea typeface="Tahoma" pitchFamily="34" charset="0"/>
                <a:cs typeface="Tahoma" pitchFamily="34" charset="0"/>
              </a:rPr>
              <a:t>Put together key functional disciplines</a:t>
            </a:r>
          </a:p>
          <a:p>
            <a:r>
              <a:rPr lang="en-US" sz="2800" dirty="0">
                <a:latin typeface="Tahoma" pitchFamily="34" charset="0"/>
                <a:ea typeface="Tahoma" pitchFamily="34" charset="0"/>
                <a:cs typeface="Tahoma" pitchFamily="34" charset="0"/>
              </a:rPr>
              <a:t>Use cross-functional teams</a:t>
            </a:r>
          </a:p>
          <a:p>
            <a:r>
              <a:rPr lang="en-US" sz="2800" dirty="0">
                <a:latin typeface="Tahoma" pitchFamily="34" charset="0"/>
                <a:ea typeface="Tahoma" pitchFamily="34" charset="0"/>
                <a:cs typeface="Tahoma" pitchFamily="34" charset="0"/>
              </a:rPr>
              <a:t>Use of computer-aided design software</a:t>
            </a:r>
          </a:p>
          <a:p>
            <a:r>
              <a:rPr lang="en-US" sz="2800" dirty="0">
                <a:latin typeface="Tahoma" pitchFamily="34" charset="0"/>
                <a:ea typeface="Tahoma" pitchFamily="34" charset="0"/>
                <a:cs typeface="Tahoma" pitchFamily="34" charset="0"/>
              </a:rPr>
              <a:t>Conduct thorough design reviews at design concept and definition stages</a:t>
            </a:r>
          </a:p>
          <a:p>
            <a:r>
              <a:rPr lang="en-US" sz="2800" dirty="0">
                <a:latin typeface="Tahoma" pitchFamily="34" charset="0"/>
                <a:ea typeface="Tahoma" pitchFamily="34" charset="0"/>
                <a:cs typeface="Tahoma" pitchFamily="34" charset="0"/>
              </a:rPr>
              <a:t>Invoke key disciplines, especially manufacturing, early in development</a:t>
            </a:r>
          </a:p>
          <a:p>
            <a:r>
              <a:rPr lang="en-US" sz="2800" dirty="0">
                <a:latin typeface="Tahoma" pitchFamily="34" charset="0"/>
                <a:ea typeface="Tahoma" pitchFamily="34" charset="0"/>
                <a:cs typeface="Tahoma" pitchFamily="34" charset="0"/>
              </a:rPr>
              <a:t>Prepare properly for CE implementation</a:t>
            </a:r>
          </a:p>
          <a:p>
            <a:r>
              <a:rPr lang="en-US" sz="2800" dirty="0">
                <a:latin typeface="Tahoma" pitchFamily="34" charset="0"/>
                <a:ea typeface="Tahoma" pitchFamily="34" charset="0"/>
                <a:cs typeface="Tahoma" pitchFamily="34" charset="0"/>
              </a:rPr>
              <a:t>Allow for a CE learning curve</a:t>
            </a:r>
          </a:p>
          <a:p>
            <a:r>
              <a:rPr lang="en-US" sz="2800" dirty="0">
                <a:latin typeface="Tahoma" pitchFamily="34" charset="0"/>
                <a:ea typeface="Tahoma" pitchFamily="34" charset="0"/>
                <a:cs typeface="Tahoma" pitchFamily="34" charset="0"/>
              </a:rPr>
              <a:t>Implement CE in small, manageable bites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71120" y="505323"/>
            <a:ext cx="9001760" cy="5486400"/>
            <a:chOff x="56923" y="0"/>
            <a:chExt cx="9220657" cy="4647425"/>
          </a:xfrm>
        </p:grpSpPr>
        <p:sp>
          <p:nvSpPr>
            <p:cNvPr id="15" name="Rectangle 14"/>
            <p:cNvSpPr/>
            <p:nvPr/>
          </p:nvSpPr>
          <p:spPr>
            <a:xfrm>
              <a:off x="56923" y="457201"/>
              <a:ext cx="1228724" cy="1892331"/>
            </a:xfrm>
            <a:prstGeom prst="rect">
              <a:avLst/>
            </a:prstGeom>
          </p:spPr>
          <p:style>
            <a:lnRef idx="1">
              <a:schemeClr val="dk1"/>
            </a:lnRef>
            <a:fillRef idx="2">
              <a:schemeClr val="dk1"/>
            </a:fillRef>
            <a:effectRef idx="1">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800" b="1" dirty="0">
                  <a:solidFill>
                    <a:schemeClr val="tx1">
                      <a:lumMod val="65000"/>
                      <a:lumOff val="35000"/>
                    </a:schemeClr>
                  </a:solidFill>
                </a:rPr>
                <a:t>Stage 1</a:t>
              </a:r>
            </a:p>
            <a:p>
              <a:pPr algn="ctr"/>
              <a:r>
                <a:rPr lang="en-US" sz="1400" b="0" dirty="0">
                  <a:solidFill>
                    <a:schemeClr val="tx1">
                      <a:lumMod val="65000"/>
                      <a:lumOff val="35000"/>
                    </a:schemeClr>
                  </a:solidFill>
                </a:rPr>
                <a:t>Conceptual</a:t>
              </a:r>
            </a:p>
            <a:p>
              <a:pPr algn="ctr"/>
              <a:endParaRPr lang="en-US" sz="1800" b="1" dirty="0"/>
            </a:p>
            <a:p>
              <a:pPr algn="ctr"/>
              <a:r>
                <a:rPr lang="en-US" sz="1400" b="1" dirty="0"/>
                <a:t>Project Team</a:t>
              </a:r>
            </a:p>
            <a:p>
              <a:pPr algn="ctr"/>
              <a:r>
                <a:rPr lang="en-US" sz="1600" dirty="0"/>
                <a:t>* Inventor</a:t>
              </a:r>
            </a:p>
            <a:p>
              <a:pPr algn="ctr"/>
              <a:r>
                <a:rPr lang="en-US" sz="1600" dirty="0"/>
                <a:t>Research Engineer</a:t>
              </a:r>
            </a:p>
          </p:txBody>
        </p:sp>
        <p:sp>
          <p:nvSpPr>
            <p:cNvPr id="16" name="Rectangle 15"/>
            <p:cNvSpPr/>
            <p:nvPr/>
          </p:nvSpPr>
          <p:spPr>
            <a:xfrm>
              <a:off x="1383450" y="447675"/>
              <a:ext cx="1228724" cy="3545668"/>
            </a:xfrm>
            <a:prstGeom prst="rect">
              <a:avLst/>
            </a:prstGeom>
          </p:spPr>
          <p:style>
            <a:lnRef idx="1">
              <a:schemeClr val="dk1"/>
            </a:lnRef>
            <a:fillRef idx="2">
              <a:schemeClr val="dk1"/>
            </a:fillRef>
            <a:effectRef idx="1">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800" b="1" dirty="0">
                  <a:solidFill>
                    <a:schemeClr val="tx1">
                      <a:lumMod val="65000"/>
                      <a:lumOff val="35000"/>
                    </a:schemeClr>
                  </a:solidFill>
                </a:rPr>
                <a:t>Stage 2</a:t>
              </a:r>
            </a:p>
            <a:p>
              <a:pPr algn="ctr"/>
              <a:r>
                <a:rPr lang="en-US" sz="1400" b="0" dirty="0">
                  <a:solidFill>
                    <a:schemeClr val="tx1">
                      <a:lumMod val="65000"/>
                      <a:lumOff val="35000"/>
                    </a:schemeClr>
                  </a:solidFill>
                </a:rPr>
                <a:t>Technical</a:t>
              </a:r>
            </a:p>
            <a:p>
              <a:pPr algn="ctr"/>
              <a:r>
                <a:rPr lang="en-US" sz="1400" b="0" dirty="0">
                  <a:solidFill>
                    <a:schemeClr val="tx1">
                      <a:lumMod val="65000"/>
                      <a:lumOff val="35000"/>
                    </a:schemeClr>
                  </a:solidFill>
                </a:rPr>
                <a:t>Feasibility</a:t>
              </a:r>
            </a:p>
            <a:p>
              <a:pPr algn="ctr"/>
              <a:endParaRPr lang="en-US" sz="1800" b="1" dirty="0"/>
            </a:p>
            <a:p>
              <a:pPr algn="ctr"/>
              <a:r>
                <a:rPr lang="en-US" sz="1400" b="1" dirty="0"/>
                <a:t>Project Team</a:t>
              </a:r>
            </a:p>
            <a:p>
              <a:pPr algn="ctr"/>
              <a:r>
                <a:rPr lang="en-US" sz="1600" dirty="0"/>
                <a:t>* Research engineer</a:t>
              </a:r>
            </a:p>
            <a:p>
              <a:pPr algn="ctr"/>
              <a:r>
                <a:rPr lang="en-US" sz="1600" dirty="0" err="1"/>
                <a:t>Developm’t</a:t>
              </a:r>
              <a:r>
                <a:rPr lang="en-US" sz="1600" baseline="0" dirty="0"/>
                <a:t> engineer</a:t>
              </a:r>
            </a:p>
            <a:p>
              <a:pPr algn="ctr"/>
              <a:r>
                <a:rPr lang="en-US" sz="1600" baseline="0" dirty="0"/>
                <a:t>Marketing / business</a:t>
              </a:r>
            </a:p>
            <a:p>
              <a:pPr algn="ctr"/>
              <a:r>
                <a:rPr lang="en-US" sz="1600" baseline="0" dirty="0" err="1"/>
                <a:t>Manufac’ng</a:t>
              </a:r>
              <a:endParaRPr lang="en-US" sz="1600" baseline="0" dirty="0"/>
            </a:p>
            <a:p>
              <a:pPr algn="ctr"/>
              <a:r>
                <a:rPr lang="en-US" sz="1600" baseline="0" dirty="0"/>
                <a:t>Engineer</a:t>
              </a:r>
              <a:endParaRPr lang="en-US" sz="1600" dirty="0"/>
            </a:p>
          </p:txBody>
        </p:sp>
        <p:sp>
          <p:nvSpPr>
            <p:cNvPr id="17" name="Rectangle 16"/>
            <p:cNvSpPr/>
            <p:nvPr/>
          </p:nvSpPr>
          <p:spPr>
            <a:xfrm>
              <a:off x="2724151" y="466725"/>
              <a:ext cx="1428750" cy="3147939"/>
            </a:xfrm>
            <a:prstGeom prst="rect">
              <a:avLst/>
            </a:prstGeom>
          </p:spPr>
          <p:style>
            <a:lnRef idx="1">
              <a:schemeClr val="dk1"/>
            </a:lnRef>
            <a:fillRef idx="2">
              <a:schemeClr val="dk1"/>
            </a:fillRef>
            <a:effectRef idx="1">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800" b="1" dirty="0">
                  <a:solidFill>
                    <a:schemeClr val="tx1">
                      <a:lumMod val="65000"/>
                      <a:lumOff val="35000"/>
                    </a:schemeClr>
                  </a:solidFill>
                </a:rPr>
                <a:t>Stage 3</a:t>
              </a:r>
            </a:p>
            <a:p>
              <a:pPr algn="ctr"/>
              <a:r>
                <a:rPr lang="en-US" sz="1400" b="0" dirty="0">
                  <a:solidFill>
                    <a:schemeClr val="tx1">
                      <a:lumMod val="65000"/>
                      <a:lumOff val="35000"/>
                    </a:schemeClr>
                  </a:solidFill>
                </a:rPr>
                <a:t>Development</a:t>
              </a:r>
            </a:p>
            <a:p>
              <a:pPr algn="ctr"/>
              <a:endParaRPr lang="en-US" sz="1800" b="1" dirty="0"/>
            </a:p>
            <a:p>
              <a:pPr algn="ctr"/>
              <a:r>
                <a:rPr lang="en-US" sz="1600" b="1" dirty="0"/>
                <a:t>Project Team</a:t>
              </a:r>
            </a:p>
            <a:p>
              <a:pPr algn="ctr"/>
              <a:r>
                <a:rPr lang="en-US" sz="1600" dirty="0"/>
                <a:t>*Development</a:t>
              </a:r>
              <a:r>
                <a:rPr lang="en-US" sz="1600" baseline="0" dirty="0"/>
                <a:t> engineer</a:t>
              </a:r>
            </a:p>
            <a:p>
              <a:pPr algn="ctr"/>
              <a:r>
                <a:rPr lang="en-US" sz="1600" baseline="0" dirty="0"/>
                <a:t>Manufacturing</a:t>
              </a:r>
            </a:p>
            <a:p>
              <a:pPr algn="ctr"/>
              <a:r>
                <a:rPr lang="en-US" sz="1600" baseline="0" dirty="0"/>
                <a:t>Engineer</a:t>
              </a:r>
            </a:p>
            <a:p>
              <a:pPr algn="ctr"/>
              <a:r>
                <a:rPr lang="en-US" sz="1600" baseline="0" dirty="0"/>
                <a:t>Test engineer</a:t>
              </a:r>
            </a:p>
            <a:p>
              <a:pPr algn="ctr"/>
              <a:r>
                <a:rPr lang="en-US" sz="1600" baseline="0" dirty="0" err="1"/>
                <a:t>Mktg</a:t>
              </a:r>
              <a:r>
                <a:rPr lang="en-US" sz="1600" baseline="0" dirty="0"/>
                <a:t>/Cost Estimator</a:t>
              </a:r>
              <a:endParaRPr lang="en-US" sz="1600" dirty="0"/>
            </a:p>
          </p:txBody>
        </p:sp>
        <p:sp>
          <p:nvSpPr>
            <p:cNvPr id="18" name="Rectangle 17"/>
            <p:cNvSpPr/>
            <p:nvPr/>
          </p:nvSpPr>
          <p:spPr>
            <a:xfrm>
              <a:off x="4276725" y="457199"/>
              <a:ext cx="1571626" cy="3751303"/>
            </a:xfrm>
            <a:prstGeom prst="rect">
              <a:avLst/>
            </a:prstGeom>
          </p:spPr>
          <p:style>
            <a:lnRef idx="1">
              <a:schemeClr val="dk1"/>
            </a:lnRef>
            <a:fillRef idx="2">
              <a:schemeClr val="dk1"/>
            </a:fillRef>
            <a:effectRef idx="1">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800" b="1" dirty="0">
                  <a:solidFill>
                    <a:schemeClr val="tx1">
                      <a:lumMod val="65000"/>
                      <a:lumOff val="35000"/>
                    </a:schemeClr>
                  </a:solidFill>
                </a:rPr>
                <a:t>Stage 4</a:t>
              </a:r>
            </a:p>
            <a:p>
              <a:pPr algn="ctr"/>
              <a:r>
                <a:rPr lang="en-US" sz="1400" b="0" dirty="0">
                  <a:solidFill>
                    <a:schemeClr val="tx1">
                      <a:lumMod val="65000"/>
                      <a:lumOff val="35000"/>
                    </a:schemeClr>
                  </a:solidFill>
                </a:rPr>
                <a:t>Commercial Validation &amp;</a:t>
              </a:r>
              <a:r>
                <a:rPr lang="en-US" sz="1400" b="0" baseline="0" dirty="0">
                  <a:solidFill>
                    <a:schemeClr val="tx1">
                      <a:lumMod val="65000"/>
                      <a:lumOff val="35000"/>
                    </a:schemeClr>
                  </a:solidFill>
                </a:rPr>
                <a:t> Production Preparation</a:t>
              </a:r>
              <a:endParaRPr lang="en-US" sz="1400" b="0" dirty="0">
                <a:solidFill>
                  <a:schemeClr val="tx1">
                    <a:lumMod val="65000"/>
                    <a:lumOff val="35000"/>
                  </a:schemeClr>
                </a:solidFill>
              </a:endParaRPr>
            </a:p>
            <a:p>
              <a:pPr algn="ctr"/>
              <a:endParaRPr lang="en-US" sz="1800" b="1" dirty="0"/>
            </a:p>
            <a:p>
              <a:pPr algn="ctr"/>
              <a:r>
                <a:rPr lang="en-US" sz="1400" b="1" dirty="0"/>
                <a:t>Project Team</a:t>
              </a:r>
            </a:p>
            <a:p>
              <a:pPr algn="ctr"/>
              <a:r>
                <a:rPr lang="en-US" sz="1600" dirty="0"/>
                <a:t>*</a:t>
              </a:r>
              <a:r>
                <a:rPr lang="en-US" sz="1600" baseline="0" dirty="0"/>
                <a:t>Design</a:t>
              </a:r>
            </a:p>
            <a:p>
              <a:pPr algn="ctr"/>
              <a:r>
                <a:rPr lang="en-US" sz="1600" baseline="0" dirty="0"/>
                <a:t>Engineer</a:t>
              </a:r>
            </a:p>
            <a:p>
              <a:pPr algn="ctr"/>
              <a:r>
                <a:rPr lang="en-US" sz="1600" baseline="0" dirty="0"/>
                <a:t>Test engineer</a:t>
              </a:r>
            </a:p>
            <a:p>
              <a:pPr algn="ctr"/>
              <a:r>
                <a:rPr lang="en-US" sz="1600" baseline="0" dirty="0"/>
                <a:t>Manufacturing Engineer</a:t>
              </a:r>
            </a:p>
            <a:p>
              <a:pPr algn="ctr"/>
              <a:r>
                <a:rPr lang="en-US" sz="1600" baseline="0" dirty="0"/>
                <a:t>Development Engineer</a:t>
              </a:r>
            </a:p>
            <a:p>
              <a:pPr algn="ctr"/>
              <a:r>
                <a:rPr lang="en-US" sz="1600" baseline="0" dirty="0"/>
                <a:t>Buyer</a:t>
              </a:r>
            </a:p>
            <a:p>
              <a:pPr algn="ctr"/>
              <a:r>
                <a:rPr lang="en-US" sz="1600" baseline="0" dirty="0"/>
                <a:t>Q&amp;A Engineer</a:t>
              </a:r>
            </a:p>
            <a:p>
              <a:pPr algn="ctr"/>
              <a:r>
                <a:rPr lang="en-US" sz="1600" baseline="0" dirty="0"/>
                <a:t>Marketing</a:t>
              </a:r>
              <a:endParaRPr lang="en-US" sz="1600" dirty="0"/>
            </a:p>
          </p:txBody>
        </p:sp>
        <p:sp>
          <p:nvSpPr>
            <p:cNvPr id="19" name="Rectangle 18"/>
            <p:cNvSpPr/>
            <p:nvPr/>
          </p:nvSpPr>
          <p:spPr>
            <a:xfrm>
              <a:off x="6000751" y="457199"/>
              <a:ext cx="1571626" cy="4190226"/>
            </a:xfrm>
            <a:prstGeom prst="rect">
              <a:avLst/>
            </a:prstGeom>
          </p:spPr>
          <p:style>
            <a:lnRef idx="1">
              <a:schemeClr val="dk1"/>
            </a:lnRef>
            <a:fillRef idx="2">
              <a:schemeClr val="dk1"/>
            </a:fillRef>
            <a:effectRef idx="1">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800" b="1" dirty="0">
                  <a:solidFill>
                    <a:schemeClr val="tx1">
                      <a:lumMod val="65000"/>
                      <a:lumOff val="35000"/>
                    </a:schemeClr>
                  </a:solidFill>
                </a:rPr>
                <a:t>Stage 5</a:t>
              </a:r>
            </a:p>
            <a:p>
              <a:pPr algn="ctr"/>
              <a:r>
                <a:rPr lang="en-US" sz="1400" b="0" dirty="0">
                  <a:solidFill>
                    <a:schemeClr val="tx1">
                      <a:lumMod val="65000"/>
                      <a:lumOff val="35000"/>
                    </a:schemeClr>
                  </a:solidFill>
                </a:rPr>
                <a:t>Full Scale </a:t>
              </a:r>
              <a:r>
                <a:rPr lang="en-US" sz="1400" dirty="0">
                  <a:solidFill>
                    <a:schemeClr val="tx1">
                      <a:lumMod val="65000"/>
                      <a:lumOff val="35000"/>
                    </a:schemeClr>
                  </a:solidFill>
                </a:rPr>
                <a:t>P</a:t>
              </a:r>
              <a:r>
                <a:rPr lang="en-US" sz="1400" b="0" dirty="0">
                  <a:solidFill>
                    <a:schemeClr val="tx1">
                      <a:lumMod val="65000"/>
                      <a:lumOff val="35000"/>
                    </a:schemeClr>
                  </a:solidFill>
                </a:rPr>
                <a:t>roduction</a:t>
              </a:r>
            </a:p>
            <a:p>
              <a:pPr algn="ctr"/>
              <a:endParaRPr lang="en-US" sz="1800" b="1" dirty="0"/>
            </a:p>
            <a:p>
              <a:pPr algn="ctr"/>
              <a:r>
                <a:rPr lang="en-US" sz="1400" b="1" dirty="0"/>
                <a:t>Project Team</a:t>
              </a:r>
            </a:p>
            <a:p>
              <a:pPr algn="ctr"/>
              <a:r>
                <a:rPr lang="en-US" sz="1600" dirty="0"/>
                <a:t>*</a:t>
              </a:r>
              <a:r>
                <a:rPr lang="en-US" sz="1600" baseline="0" dirty="0"/>
                <a:t>Manufacturing</a:t>
              </a:r>
            </a:p>
            <a:p>
              <a:pPr algn="ctr"/>
              <a:r>
                <a:rPr lang="en-US" sz="1600" baseline="0" dirty="0"/>
                <a:t>Engineer</a:t>
              </a:r>
            </a:p>
            <a:p>
              <a:pPr algn="ctr"/>
              <a:r>
                <a:rPr lang="en-US" sz="1600" baseline="0" dirty="0"/>
                <a:t>Q&amp;A engineer Test engineer</a:t>
              </a:r>
            </a:p>
            <a:p>
              <a:pPr algn="ctr"/>
              <a:r>
                <a:rPr lang="en-US" sz="1600" baseline="0" dirty="0"/>
                <a:t>Construction Engineer</a:t>
              </a:r>
            </a:p>
            <a:p>
              <a:pPr algn="ctr"/>
              <a:r>
                <a:rPr lang="en-US" sz="1600" baseline="0" dirty="0"/>
                <a:t>Process Engineer</a:t>
              </a:r>
            </a:p>
            <a:p>
              <a:pPr algn="ctr"/>
              <a:r>
                <a:rPr lang="en-US" sz="1600" baseline="0" dirty="0"/>
                <a:t>Mkt/Sales Product cost analyst Field service Buyer Suppliers</a:t>
              </a:r>
              <a:endParaRPr lang="en-US" sz="1600" dirty="0"/>
            </a:p>
          </p:txBody>
        </p:sp>
        <p:sp>
          <p:nvSpPr>
            <p:cNvPr id="20" name="Rectangle 19"/>
            <p:cNvSpPr/>
            <p:nvPr/>
          </p:nvSpPr>
          <p:spPr>
            <a:xfrm>
              <a:off x="7677381" y="466724"/>
              <a:ext cx="1571626" cy="2958601"/>
            </a:xfrm>
            <a:prstGeom prst="rect">
              <a:avLst/>
            </a:prstGeom>
          </p:spPr>
          <p:style>
            <a:lnRef idx="1">
              <a:schemeClr val="dk1"/>
            </a:lnRef>
            <a:fillRef idx="2">
              <a:schemeClr val="dk1"/>
            </a:fillRef>
            <a:effectRef idx="1">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800" b="1" dirty="0">
                  <a:solidFill>
                    <a:schemeClr val="tx1">
                      <a:lumMod val="65000"/>
                      <a:lumOff val="35000"/>
                    </a:schemeClr>
                  </a:solidFill>
                </a:rPr>
                <a:t>Stage 6</a:t>
              </a:r>
            </a:p>
            <a:p>
              <a:pPr algn="ctr"/>
              <a:r>
                <a:rPr lang="en-US" sz="1400" b="0" dirty="0">
                  <a:solidFill>
                    <a:schemeClr val="tx1">
                      <a:lumMod val="65000"/>
                      <a:lumOff val="35000"/>
                    </a:schemeClr>
                  </a:solidFill>
                </a:rPr>
                <a:t>Product Support</a:t>
              </a:r>
            </a:p>
            <a:p>
              <a:pPr algn="ctr"/>
              <a:endParaRPr lang="en-US" sz="1800" b="1" dirty="0"/>
            </a:p>
            <a:p>
              <a:pPr algn="ctr"/>
              <a:r>
                <a:rPr lang="en-US" sz="1400" b="1" dirty="0"/>
                <a:t>Project Team</a:t>
              </a:r>
            </a:p>
            <a:p>
              <a:pPr algn="ctr"/>
              <a:r>
                <a:rPr lang="en-US" sz="1600" dirty="0"/>
                <a:t>*</a:t>
              </a:r>
              <a:r>
                <a:rPr lang="en-US" sz="1600" baseline="0" dirty="0"/>
                <a:t>Marketing and sales</a:t>
              </a:r>
            </a:p>
            <a:p>
              <a:pPr algn="ctr"/>
              <a:r>
                <a:rPr lang="en-US" sz="1400" baseline="0" dirty="0"/>
                <a:t>Q&amp;A Training Distributors</a:t>
              </a:r>
            </a:p>
            <a:p>
              <a:pPr algn="ctr"/>
              <a:r>
                <a:rPr lang="en-US" sz="1400" baseline="0" dirty="0"/>
                <a:t>Product </a:t>
              </a:r>
              <a:r>
                <a:rPr lang="en-US" sz="1600" baseline="0" dirty="0"/>
                <a:t>improvement</a:t>
              </a:r>
            </a:p>
            <a:p>
              <a:pPr algn="ctr"/>
              <a:r>
                <a:rPr lang="en-US" sz="1600" baseline="0" dirty="0"/>
                <a:t>Survey</a:t>
              </a:r>
            </a:p>
            <a:p>
              <a:pPr algn="ctr"/>
              <a:r>
                <a:rPr lang="en-US" sz="1600" baseline="0" dirty="0"/>
                <a:t>Field service Suppliers</a:t>
              </a:r>
            </a:p>
          </p:txBody>
        </p:sp>
        <p:sp>
          <p:nvSpPr>
            <p:cNvPr id="21" name="Rectangle 20"/>
            <p:cNvSpPr/>
            <p:nvPr/>
          </p:nvSpPr>
          <p:spPr>
            <a:xfrm>
              <a:off x="59244" y="0"/>
              <a:ext cx="9218336" cy="419100"/>
            </a:xfrm>
            <a:prstGeom prst="rect">
              <a:avLst/>
            </a:prstGeom>
          </p:spPr>
          <p:style>
            <a:lnRef idx="1">
              <a:schemeClr val="dk1"/>
            </a:lnRef>
            <a:fillRef idx="2">
              <a:schemeClr val="dk1"/>
            </a:fillRef>
            <a:effectRef idx="1">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100" b="1" dirty="0">
                  <a:solidFill>
                    <a:schemeClr val="tx1">
                      <a:lumMod val="65000"/>
                      <a:lumOff val="35000"/>
                    </a:schemeClr>
                  </a:solidFill>
                </a:rPr>
                <a:t>Multispecialty Project Team for Concurrent Engineering</a:t>
              </a:r>
              <a:endParaRPr lang="en-US" sz="2100"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79929" y="293300"/>
            <a:ext cx="7937500" cy="1143000"/>
          </a:xfrm>
        </p:spPr>
        <p:txBody>
          <a:bodyPr>
            <a:normAutofit/>
          </a:bodyPr>
          <a:lstStyle/>
          <a:p>
            <a:r>
              <a:rPr lang="en-US" dirty="0"/>
              <a:t>Conceptual Stage</a:t>
            </a:r>
            <a:r>
              <a:rPr lang="en-US" sz="1600" dirty="0"/>
              <a:t> </a:t>
            </a:r>
            <a:r>
              <a:rPr lang="en-US" sz="1800" dirty="0">
                <a:effectLst/>
              </a:rPr>
              <a:t>begins with defining the design problem.</a:t>
            </a:r>
            <a:endParaRPr lang="en-US" sz="4400" dirty="0">
              <a:effectLst/>
            </a:endParaRPr>
          </a:p>
        </p:txBody>
      </p:sp>
      <p:sp>
        <p:nvSpPr>
          <p:cNvPr id="3" name="Content Placeholder 2"/>
          <p:cNvSpPr>
            <a:spLocks noGrp="1"/>
          </p:cNvSpPr>
          <p:nvPr>
            <p:ph idx="4294967295"/>
          </p:nvPr>
        </p:nvSpPr>
        <p:spPr>
          <a:xfrm>
            <a:off x="521381" y="1619444"/>
            <a:ext cx="7904162" cy="4619625"/>
          </a:xfrm>
        </p:spPr>
        <p:txBody>
          <a:bodyPr>
            <a:normAutofit/>
          </a:bodyPr>
          <a:lstStyle/>
          <a:p>
            <a:pPr lvl="1"/>
            <a:r>
              <a:rPr lang="en-US" sz="3200" dirty="0"/>
              <a:t>What is the </a:t>
            </a:r>
            <a:r>
              <a:rPr lang="en-US" sz="3200" b="1" dirty="0"/>
              <a:t>desired product</a:t>
            </a:r>
            <a:r>
              <a:rPr lang="en-US" sz="3200" dirty="0"/>
              <a:t> intended to accomplish?</a:t>
            </a:r>
          </a:p>
          <a:p>
            <a:pPr lvl="1"/>
            <a:r>
              <a:rPr lang="en-US" sz="3200" dirty="0"/>
              <a:t>What </a:t>
            </a:r>
            <a:r>
              <a:rPr lang="en-US" sz="3200" b="1" dirty="0"/>
              <a:t>functions</a:t>
            </a:r>
            <a:r>
              <a:rPr lang="en-US" sz="3200" dirty="0"/>
              <a:t> must it perform?</a:t>
            </a:r>
          </a:p>
          <a:p>
            <a:pPr lvl="1"/>
            <a:r>
              <a:rPr lang="en-US" sz="3200" dirty="0"/>
              <a:t>What </a:t>
            </a:r>
            <a:r>
              <a:rPr lang="en-US" sz="3200" b="1" dirty="0"/>
              <a:t>performance characteristics</a:t>
            </a:r>
            <a:r>
              <a:rPr lang="en-US" sz="3200" dirty="0"/>
              <a:t> must it meet?</a:t>
            </a:r>
          </a:p>
          <a:p>
            <a:pPr lvl="1"/>
            <a:r>
              <a:rPr lang="en-US" sz="3200" dirty="0"/>
              <a:t>What </a:t>
            </a:r>
            <a:r>
              <a:rPr lang="en-US" sz="3200" b="1" dirty="0"/>
              <a:t>constraints</a:t>
            </a:r>
            <a:r>
              <a:rPr lang="en-US" sz="3200" dirty="0"/>
              <a:t>, including legal, limit the solution?</a:t>
            </a:r>
          </a:p>
          <a:p>
            <a:pPr lvl="1"/>
            <a:r>
              <a:rPr lang="en-US" sz="3200" dirty="0"/>
              <a:t>What criteria will be used to judge the </a:t>
            </a:r>
            <a:r>
              <a:rPr lang="en-US" sz="3200" b="1" dirty="0"/>
              <a:t>quality</a:t>
            </a:r>
            <a:r>
              <a:rPr lang="en-US" sz="3200" dirty="0"/>
              <a:t> of the design solution?</a:t>
            </a:r>
          </a:p>
          <a:p>
            <a:pPr lvl="1"/>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504890" y="110767"/>
            <a:ext cx="7948612" cy="842962"/>
          </a:xfrm>
        </p:spPr>
        <p:txBody>
          <a:bodyPr>
            <a:normAutofit/>
          </a:bodyPr>
          <a:lstStyle/>
          <a:p>
            <a:r>
              <a:rPr lang="en-US" sz="3600" dirty="0">
                <a:latin typeface="Tahoma" pitchFamily="34" charset="0"/>
                <a:ea typeface="Tahoma" pitchFamily="34" charset="0"/>
                <a:cs typeface="Tahoma" pitchFamily="34" charset="0"/>
              </a:rPr>
              <a:t>Chapter Objectives</a:t>
            </a:r>
          </a:p>
        </p:txBody>
      </p:sp>
      <p:sp>
        <p:nvSpPr>
          <p:cNvPr id="26627" name="Rectangle 3"/>
          <p:cNvSpPr>
            <a:spLocks noGrp="1" noChangeArrowheads="1"/>
          </p:cNvSpPr>
          <p:nvPr>
            <p:ph type="body" idx="4294967295"/>
          </p:nvPr>
        </p:nvSpPr>
        <p:spPr>
          <a:xfrm>
            <a:off x="117987" y="888415"/>
            <a:ext cx="8908026" cy="5620109"/>
          </a:xfrm>
        </p:spPr>
        <p:txBody>
          <a:bodyPr/>
          <a:lstStyle/>
          <a:p>
            <a:r>
              <a:rPr lang="en-US" sz="2800" dirty="0">
                <a:latin typeface="Tahoma" pitchFamily="34" charset="0"/>
                <a:ea typeface="Tahoma" pitchFamily="34" charset="0"/>
                <a:cs typeface="Tahoma" pitchFamily="34" charset="0"/>
              </a:rPr>
              <a:t>Nature and phases of engineering design</a:t>
            </a:r>
          </a:p>
          <a:p>
            <a:r>
              <a:rPr lang="en-US" sz="2800" dirty="0">
                <a:latin typeface="Tahoma" pitchFamily="34" charset="0"/>
                <a:ea typeface="Tahoma" pitchFamily="34" charset="0"/>
                <a:cs typeface="Tahoma" pitchFamily="34" charset="0"/>
              </a:rPr>
              <a:t>Stages in the systems engineering</a:t>
            </a:r>
          </a:p>
          <a:p>
            <a:r>
              <a:rPr lang="en-US" sz="2800" dirty="0">
                <a:latin typeface="Tahoma" pitchFamily="34" charset="0"/>
                <a:ea typeface="Tahoma" pitchFamily="34" charset="0"/>
                <a:cs typeface="Tahoma" pitchFamily="34" charset="0"/>
              </a:rPr>
              <a:t>New product development processes</a:t>
            </a:r>
          </a:p>
          <a:p>
            <a:r>
              <a:rPr lang="en-US" sz="2800" dirty="0">
                <a:latin typeface="Tahoma" pitchFamily="34" charset="0"/>
                <a:ea typeface="Tahoma" pitchFamily="34" charset="0"/>
                <a:cs typeface="Tahoma" pitchFamily="34" charset="0"/>
              </a:rPr>
              <a:t>Emphasis on concurrent engineering</a:t>
            </a:r>
          </a:p>
          <a:p>
            <a:r>
              <a:rPr lang="en-US" sz="2800" dirty="0">
                <a:latin typeface="Tahoma" pitchFamily="34" charset="0"/>
                <a:ea typeface="Tahoma" pitchFamily="34" charset="0"/>
                <a:cs typeface="Tahoma" pitchFamily="34" charset="0"/>
              </a:rPr>
              <a:t>Special control system in engineering design</a:t>
            </a:r>
          </a:p>
          <a:p>
            <a:r>
              <a:rPr lang="en-US" sz="2800" dirty="0">
                <a:latin typeface="Tahoma" pitchFamily="34" charset="0"/>
                <a:ea typeface="Tahoma" pitchFamily="34" charset="0"/>
                <a:cs typeface="Tahoma" pitchFamily="34" charset="0"/>
              </a:rPr>
              <a:t>Drawing/design release</a:t>
            </a:r>
          </a:p>
          <a:p>
            <a:r>
              <a:rPr lang="en-US" sz="2800" dirty="0">
                <a:latin typeface="Tahoma" pitchFamily="34" charset="0"/>
                <a:ea typeface="Tahoma" pitchFamily="34" charset="0"/>
                <a:cs typeface="Tahoma" pitchFamily="34" charset="0"/>
              </a:rPr>
              <a:t>Configuration management and design review</a:t>
            </a:r>
          </a:p>
          <a:p>
            <a:r>
              <a:rPr lang="en-US" sz="2800" dirty="0">
                <a:latin typeface="Tahoma" pitchFamily="34" charset="0"/>
                <a:ea typeface="Tahoma" pitchFamily="34" charset="0"/>
                <a:cs typeface="Tahoma" pitchFamily="34" charset="0"/>
              </a:rPr>
              <a:t>Recognize product liability and safety issues</a:t>
            </a:r>
          </a:p>
          <a:p>
            <a:r>
              <a:rPr lang="en-US" sz="2800" dirty="0">
                <a:latin typeface="Tahoma" pitchFamily="34" charset="0"/>
                <a:ea typeface="Tahoma" pitchFamily="34" charset="0"/>
                <a:cs typeface="Tahoma" pitchFamily="34" charset="0"/>
              </a:rPr>
              <a:t>Recognize the significance of reliability and other design factors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10411" y="453183"/>
            <a:ext cx="8113712" cy="4022725"/>
          </a:xfrm>
          <a:noFill/>
        </p:spPr>
        <p:txBody>
          <a:bodyPr>
            <a:normAutofit lnSpcReduction="10000"/>
          </a:bodyPr>
          <a:lstStyle/>
          <a:p>
            <a:r>
              <a:rPr lang="en-US" sz="2800" dirty="0"/>
              <a:t>Identify four categories of objectives and goals for the solution:</a:t>
            </a:r>
          </a:p>
          <a:p>
            <a:pPr marL="917575" lvl="1" indent="-514350">
              <a:buFont typeface="+mj-lt"/>
              <a:buAutoNum type="arabicPeriod"/>
            </a:pPr>
            <a:r>
              <a:rPr lang="en-US" sz="2800" dirty="0"/>
              <a:t>Musts: requirements that must be met.</a:t>
            </a:r>
          </a:p>
          <a:p>
            <a:pPr marL="917575" lvl="1" indent="-514350">
              <a:buFont typeface="+mj-lt"/>
              <a:buAutoNum type="arabicPeriod"/>
            </a:pPr>
            <a:r>
              <a:rPr lang="en-US" sz="2800" dirty="0"/>
              <a:t>Must not: constraints defining what the system must not be or do.</a:t>
            </a:r>
          </a:p>
          <a:p>
            <a:pPr marL="917575" lvl="1" indent="-514350">
              <a:buFont typeface="+mj-lt"/>
              <a:buAutoNum type="arabicPeriod"/>
            </a:pPr>
            <a:r>
              <a:rPr lang="en-US" sz="2800" dirty="0"/>
              <a:t>Wants: features that would significantly enhance the value of the solution, but are not mandatory – “nice to have”</a:t>
            </a:r>
          </a:p>
          <a:p>
            <a:pPr marL="917575" lvl="1" indent="-514350">
              <a:buFont typeface="+mj-lt"/>
              <a:buAutoNum type="arabicPeriod"/>
            </a:pPr>
            <a:r>
              <a:rPr lang="en-US" sz="2800" dirty="0"/>
              <a:t>Don’t wants: characteristics that reduce the value of the solution.</a:t>
            </a:r>
          </a:p>
        </p:txBody>
      </p:sp>
      <p:sp>
        <p:nvSpPr>
          <p:cNvPr id="4" name="TextBox 3"/>
          <p:cNvSpPr txBox="1"/>
          <p:nvPr/>
        </p:nvSpPr>
        <p:spPr>
          <a:xfrm>
            <a:off x="610900" y="4684986"/>
            <a:ext cx="8113223"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398463" lvl="1" indent="0" algn="l">
              <a:buNone/>
            </a:pPr>
            <a:r>
              <a:rPr lang="en-US" dirty="0">
                <a:latin typeface="Tahoma" pitchFamily="34" charset="0"/>
                <a:ea typeface="Tahoma" pitchFamily="34" charset="0"/>
                <a:cs typeface="Tahoma" pitchFamily="34" charset="0"/>
              </a:rPr>
              <a:t>These criteria lead to a set of </a:t>
            </a:r>
            <a:r>
              <a:rPr lang="en-US" i="1" dirty="0">
                <a:latin typeface="Tahoma" pitchFamily="34" charset="0"/>
                <a:ea typeface="Tahoma" pitchFamily="34" charset="0"/>
                <a:cs typeface="Tahoma" pitchFamily="34" charset="0"/>
              </a:rPr>
              <a:t>functional</a:t>
            </a:r>
            <a:r>
              <a:rPr lang="en-US" dirty="0">
                <a:latin typeface="Tahoma" pitchFamily="34" charset="0"/>
                <a:ea typeface="Tahoma" pitchFamily="34" charset="0"/>
                <a:cs typeface="Tahoma" pitchFamily="34" charset="0"/>
              </a:rPr>
              <a:t> (or </a:t>
            </a:r>
            <a:r>
              <a:rPr lang="en-US" i="1" dirty="0">
                <a:latin typeface="Tahoma" pitchFamily="34" charset="0"/>
                <a:ea typeface="Tahoma" pitchFamily="34" charset="0"/>
                <a:cs typeface="Tahoma" pitchFamily="34" charset="0"/>
              </a:rPr>
              <a:t>operational</a:t>
            </a:r>
            <a:r>
              <a:rPr lang="en-US" dirty="0">
                <a:latin typeface="Tahoma" pitchFamily="34" charset="0"/>
                <a:ea typeface="Tahoma" pitchFamily="34" charset="0"/>
                <a:cs typeface="Tahoma" pitchFamily="34" charset="0"/>
              </a:rPr>
              <a:t>) </a:t>
            </a:r>
            <a:r>
              <a:rPr lang="en-US" i="1" dirty="0">
                <a:latin typeface="Tahoma" pitchFamily="34" charset="0"/>
                <a:ea typeface="Tahoma" pitchFamily="34" charset="0"/>
                <a:cs typeface="Tahoma" pitchFamily="34" charset="0"/>
              </a:rPr>
              <a:t>requirements</a:t>
            </a:r>
            <a:r>
              <a:rPr lang="en-US" dirty="0">
                <a:latin typeface="Tahoma" pitchFamily="34" charset="0"/>
                <a:ea typeface="Tahoma" pitchFamily="34" charset="0"/>
                <a:cs typeface="Tahoma" pitchFamily="34" charset="0"/>
              </a:rPr>
              <a:t> defining the required design solution must or should be able to achieve.</a:t>
            </a:r>
          </a:p>
          <a:p>
            <a:pPr marL="349250" lvl="1" indent="49213" algn="l">
              <a:buNone/>
            </a:pPr>
            <a:endParaRPr lang="en-US" dirty="0">
              <a:latin typeface="Tahoma" pitchFamily="34" charset="0"/>
              <a:ea typeface="Tahoma" pitchFamily="34" charset="0"/>
              <a:cs typeface="Tahoma" pitchFamily="34" charset="0"/>
            </a:endParaRPr>
          </a:p>
          <a:p>
            <a:pPr marL="349250" lvl="1" indent="49213" algn="l">
              <a:buNone/>
            </a:pPr>
            <a:r>
              <a:rPr lang="en-US" dirty="0">
                <a:latin typeface="Tahoma" pitchFamily="34" charset="0"/>
                <a:ea typeface="Tahoma" pitchFamily="34" charset="0"/>
                <a:cs typeface="Tahoma" pitchFamily="34" charset="0"/>
              </a:rPr>
              <a:t>Before moving to next phase they must be tested – </a:t>
            </a:r>
            <a:r>
              <a:rPr lang="en-US" i="1" dirty="0">
                <a:latin typeface="Tahoma" pitchFamily="34" charset="0"/>
                <a:ea typeface="Tahoma" pitchFamily="34" charset="0"/>
                <a:cs typeface="Tahoma" pitchFamily="34" charset="0"/>
              </a:rPr>
              <a:t>test of principles.</a:t>
            </a:r>
          </a:p>
          <a:p>
            <a:pPr algn="l"/>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06500" y="274638"/>
            <a:ext cx="7937500" cy="1143000"/>
          </a:xfrm>
        </p:spPr>
        <p:txBody>
          <a:bodyPr/>
          <a:lstStyle/>
          <a:p>
            <a:r>
              <a:rPr lang="en-US" dirty="0"/>
              <a:t>Technical Feasibility Stage</a:t>
            </a:r>
          </a:p>
        </p:txBody>
      </p:sp>
      <p:sp>
        <p:nvSpPr>
          <p:cNvPr id="3" name="Content Placeholder 2"/>
          <p:cNvSpPr>
            <a:spLocks noGrp="1"/>
          </p:cNvSpPr>
          <p:nvPr>
            <p:ph idx="4294967295"/>
          </p:nvPr>
        </p:nvSpPr>
        <p:spPr>
          <a:xfrm>
            <a:off x="628650" y="1507478"/>
            <a:ext cx="7886700" cy="4619625"/>
          </a:xfrm>
        </p:spPr>
        <p:txBody>
          <a:bodyPr>
            <a:normAutofit/>
          </a:bodyPr>
          <a:lstStyle/>
          <a:p>
            <a:pPr>
              <a:buFontTx/>
              <a:buNone/>
            </a:pPr>
            <a:r>
              <a:rPr lang="en-US" sz="3600" dirty="0">
                <a:latin typeface="Tahoma" pitchFamily="34" charset="0"/>
                <a:cs typeface="Times New Roman" pitchFamily="18" charset="0"/>
              </a:rPr>
              <a:t>The objectives of this stage: </a:t>
            </a:r>
          </a:p>
          <a:p>
            <a:r>
              <a:rPr lang="en-US" sz="3600" dirty="0">
                <a:latin typeface="Tahoma" pitchFamily="34" charset="0"/>
                <a:cs typeface="Times New Roman" pitchFamily="18" charset="0"/>
              </a:rPr>
              <a:t>To confirm the target performance of the new product through experimentation and/or accepted engineering analysis and </a:t>
            </a:r>
          </a:p>
          <a:p>
            <a:r>
              <a:rPr lang="en-US" sz="3600" dirty="0">
                <a:latin typeface="Tahoma" pitchFamily="34" charset="0"/>
                <a:cs typeface="Times New Roman" pitchFamily="18" charset="0"/>
              </a:rPr>
              <a:t>To ascertain that there are no technical or economic barriers to implementation</a:t>
            </a:r>
            <a:endParaRPr lang="en-US" sz="3600" dirty="0">
              <a:latin typeface="Tahoma" pitchFamily="34" charset="0"/>
            </a:endParaRPr>
          </a:p>
          <a:p>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06500" y="274638"/>
            <a:ext cx="7937500" cy="1143000"/>
          </a:xfrm>
        </p:spPr>
        <p:txBody>
          <a:bodyPr/>
          <a:lstStyle/>
          <a:p>
            <a:r>
              <a:rPr lang="en-US" dirty="0"/>
              <a:t>Development Stage</a:t>
            </a:r>
          </a:p>
        </p:txBody>
      </p:sp>
      <p:sp>
        <p:nvSpPr>
          <p:cNvPr id="3" name="Content Placeholder 2"/>
          <p:cNvSpPr>
            <a:spLocks noGrp="1"/>
          </p:cNvSpPr>
          <p:nvPr>
            <p:ph idx="4294967295"/>
          </p:nvPr>
        </p:nvSpPr>
        <p:spPr>
          <a:xfrm>
            <a:off x="682788" y="1417638"/>
            <a:ext cx="7920037" cy="4800600"/>
          </a:xfrm>
        </p:spPr>
        <p:txBody>
          <a:bodyPr>
            <a:normAutofit/>
          </a:bodyPr>
          <a:lstStyle/>
          <a:p>
            <a:pPr>
              <a:buFontTx/>
              <a:buNone/>
            </a:pPr>
            <a:r>
              <a:rPr lang="en-US" sz="3200" dirty="0">
                <a:latin typeface="Tahoma" pitchFamily="34" charset="0"/>
                <a:cs typeface="Times New Roman" pitchFamily="18" charset="0"/>
              </a:rPr>
              <a:t>The objectives of this stage is </a:t>
            </a:r>
          </a:p>
          <a:p>
            <a:r>
              <a:rPr lang="en-US" sz="3200" dirty="0">
                <a:latin typeface="Tahoma" pitchFamily="34" charset="0"/>
                <a:cs typeface="Times New Roman" pitchFamily="18" charset="0"/>
              </a:rPr>
              <a:t>To make the needed improvements in materials, designs and processes and </a:t>
            </a:r>
          </a:p>
          <a:p>
            <a:r>
              <a:rPr lang="en-US" sz="3200" dirty="0">
                <a:latin typeface="Tahoma" pitchFamily="34" charset="0"/>
                <a:cs typeface="Times New Roman" pitchFamily="18" charset="0"/>
              </a:rPr>
              <a:t>To confirm that the product will perform as specified by constructing and testing </a:t>
            </a:r>
            <a:r>
              <a:rPr lang="en-US" sz="3200" b="1" dirty="0">
                <a:latin typeface="Tahoma" pitchFamily="34" charset="0"/>
                <a:cs typeface="Times New Roman" pitchFamily="18" charset="0"/>
              </a:rPr>
              <a:t>engineering prototypes</a:t>
            </a:r>
            <a:r>
              <a:rPr lang="en-US" sz="3200" dirty="0">
                <a:latin typeface="Tahoma" pitchFamily="34" charset="0"/>
                <a:cs typeface="Times New Roman" pitchFamily="18" charset="0"/>
              </a:rPr>
              <a:t> or pilot processes.</a:t>
            </a:r>
            <a:endParaRPr lang="en-US" sz="3200" dirty="0">
              <a:latin typeface="Tahoma"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3398" y="384012"/>
            <a:ext cx="8245410" cy="5680885"/>
          </a:xfrm>
        </p:spPr>
        <p:txBody>
          <a:bodyPr>
            <a:normAutofit lnSpcReduction="10000"/>
          </a:bodyPr>
          <a:lstStyle/>
          <a:p>
            <a:pPr lvl="1">
              <a:buNone/>
            </a:pPr>
            <a:r>
              <a:rPr lang="en-US" sz="3200" dirty="0">
                <a:latin typeface="Tahoma" pitchFamily="34" charset="0"/>
                <a:ea typeface="Tahoma" pitchFamily="34" charset="0"/>
                <a:cs typeface="Tahoma" pitchFamily="34" charset="0"/>
              </a:rPr>
              <a:t>	Effective development normally requires that design and testing process in parallel in an iterative manner.</a:t>
            </a:r>
            <a:endParaRPr lang="en-US" sz="2800" dirty="0">
              <a:latin typeface="Tahoma" pitchFamily="34" charset="0"/>
              <a:ea typeface="Tahoma" pitchFamily="34" charset="0"/>
              <a:cs typeface="Tahoma" pitchFamily="34" charset="0"/>
            </a:endParaRPr>
          </a:p>
          <a:p>
            <a:pPr lvl="2"/>
            <a:r>
              <a:rPr lang="en-US" sz="2800" dirty="0">
                <a:latin typeface="Tahoma" pitchFamily="34" charset="0"/>
                <a:ea typeface="Tahoma" pitchFamily="34" charset="0"/>
                <a:cs typeface="Tahoma" pitchFamily="34" charset="0"/>
              </a:rPr>
              <a:t>Identifying and testing critical materials</a:t>
            </a:r>
          </a:p>
          <a:p>
            <a:pPr lvl="2"/>
            <a:r>
              <a:rPr lang="en-US" sz="2800" dirty="0">
                <a:latin typeface="Tahoma" pitchFamily="34" charset="0"/>
                <a:ea typeface="Tahoma" pitchFamily="34" charset="0"/>
                <a:cs typeface="Tahoma" pitchFamily="34" charset="0"/>
              </a:rPr>
              <a:t>Developing and testing components and process steps</a:t>
            </a:r>
          </a:p>
          <a:p>
            <a:pPr lvl="2"/>
            <a:r>
              <a:rPr lang="en-US" sz="2800" dirty="0">
                <a:latin typeface="Tahoma" pitchFamily="34" charset="0"/>
                <a:ea typeface="Tahoma" pitchFamily="34" charset="0"/>
                <a:cs typeface="Tahoma" pitchFamily="34" charset="0"/>
              </a:rPr>
              <a:t>Integrating components into subsystems</a:t>
            </a:r>
          </a:p>
          <a:p>
            <a:pPr lvl="2"/>
            <a:r>
              <a:rPr lang="en-US" sz="2800" dirty="0">
                <a:latin typeface="Tahoma" pitchFamily="34" charset="0"/>
                <a:ea typeface="Tahoma" pitchFamily="34" charset="0"/>
                <a:cs typeface="Tahoma" pitchFamily="34" charset="0"/>
              </a:rPr>
              <a:t>Uses </a:t>
            </a:r>
            <a:r>
              <a:rPr lang="en-US" sz="2800" b="1" dirty="0">
                <a:latin typeface="Tahoma" pitchFamily="34" charset="0"/>
                <a:ea typeface="Tahoma" pitchFamily="34" charset="0"/>
                <a:cs typeface="Tahoma" pitchFamily="34" charset="0"/>
              </a:rPr>
              <a:t>build-test-fix-retest</a:t>
            </a:r>
            <a:r>
              <a:rPr lang="en-US" sz="2800" dirty="0">
                <a:latin typeface="Tahoma" pitchFamily="34" charset="0"/>
                <a:ea typeface="Tahoma" pitchFamily="34" charset="0"/>
                <a:cs typeface="Tahoma" pitchFamily="34" charset="0"/>
              </a:rPr>
              <a:t> sequences</a:t>
            </a:r>
          </a:p>
          <a:p>
            <a:pPr lvl="2"/>
            <a:r>
              <a:rPr lang="en-US" sz="2800" dirty="0">
                <a:latin typeface="Tahoma" pitchFamily="34" charset="0"/>
                <a:ea typeface="Tahoma" pitchFamily="34" charset="0"/>
                <a:cs typeface="Tahoma" pitchFamily="34" charset="0"/>
              </a:rPr>
              <a:t>Use of </a:t>
            </a:r>
            <a:r>
              <a:rPr lang="en-US" sz="2800" i="1" dirty="0">
                <a:latin typeface="Tahoma" pitchFamily="34" charset="0"/>
                <a:ea typeface="Tahoma" pitchFamily="34" charset="0"/>
                <a:cs typeface="Tahoma" pitchFamily="34" charset="0"/>
              </a:rPr>
              <a:t>mock-up</a:t>
            </a:r>
            <a:r>
              <a:rPr lang="en-US" sz="2800" dirty="0">
                <a:latin typeface="Tahoma" pitchFamily="34" charset="0"/>
                <a:ea typeface="Tahoma" pitchFamily="34" charset="0"/>
                <a:cs typeface="Tahoma" pitchFamily="34" charset="0"/>
              </a:rPr>
              <a:t> physical models</a:t>
            </a:r>
          </a:p>
          <a:p>
            <a:pPr lvl="2"/>
            <a:r>
              <a:rPr lang="en-US" sz="2800" dirty="0">
                <a:latin typeface="Tahoma" pitchFamily="34" charset="0"/>
                <a:ea typeface="Tahoma" pitchFamily="34" charset="0"/>
                <a:cs typeface="Tahoma" pitchFamily="34" charset="0"/>
              </a:rPr>
              <a:t>Technical  feasibility carried in much greater detail</a:t>
            </a:r>
          </a:p>
          <a:p>
            <a:pPr lvl="2"/>
            <a:r>
              <a:rPr lang="en-US" sz="2800" dirty="0">
                <a:latin typeface="Tahoma" pitchFamily="34" charset="0"/>
                <a:ea typeface="Tahoma" pitchFamily="34" charset="0"/>
                <a:cs typeface="Tahoma" pitchFamily="34" charset="0"/>
              </a:rPr>
              <a:t>Cost estimates in more detail of production, marketing and product support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23963" y="274638"/>
            <a:ext cx="7920037" cy="1143000"/>
          </a:xfrm>
        </p:spPr>
        <p:txBody>
          <a:bodyPr>
            <a:normAutofit fontScale="90000"/>
          </a:bodyPr>
          <a:lstStyle/>
          <a:p>
            <a:r>
              <a:rPr lang="en-US" dirty="0"/>
              <a:t>Commercial Validation and Product Preparation Stage</a:t>
            </a:r>
          </a:p>
        </p:txBody>
      </p:sp>
      <p:sp>
        <p:nvSpPr>
          <p:cNvPr id="3" name="Content Placeholder 2"/>
          <p:cNvSpPr>
            <a:spLocks noGrp="1"/>
          </p:cNvSpPr>
          <p:nvPr>
            <p:ph idx="4294967295"/>
          </p:nvPr>
        </p:nvSpPr>
        <p:spPr>
          <a:xfrm>
            <a:off x="257969" y="1496785"/>
            <a:ext cx="8628062" cy="4686300"/>
          </a:xfrm>
        </p:spPr>
        <p:txBody>
          <a:bodyPr>
            <a:normAutofit/>
          </a:bodyPr>
          <a:lstStyle/>
          <a:p>
            <a:pPr marL="398463" lvl="1" indent="4763">
              <a:buNone/>
            </a:pPr>
            <a:r>
              <a:rPr lang="en-US" sz="2800" dirty="0"/>
              <a:t>The objective is “to develop the manufacturing technique and establish test market validity of the new product.”</a:t>
            </a:r>
          </a:p>
          <a:p>
            <a:pPr lvl="1"/>
            <a:r>
              <a:rPr lang="en-US" sz="2800" dirty="0"/>
              <a:t>Selecting manufacturing procedures, production tools and technology, installation and start-up plans for the manufacturing process, and </a:t>
            </a:r>
          </a:p>
          <a:p>
            <a:pPr lvl="1"/>
            <a:r>
              <a:rPr lang="en-US" sz="2800" dirty="0"/>
              <a:t>Selecting vendors for purchased materials, components, and subsystems.</a:t>
            </a:r>
          </a:p>
          <a:p>
            <a:pPr lvl="1"/>
            <a:r>
              <a:rPr lang="en-US" sz="2800" dirty="0"/>
              <a:t>Market validity - preproduction prototypes; market trails - early adopters</a:t>
            </a:r>
          </a:p>
          <a:p>
            <a:pPr lvl="1"/>
            <a:r>
              <a:rPr lang="en-US" sz="2800" dirty="0"/>
              <a:t>Estimate costs and forecast revenue.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23963" y="274638"/>
            <a:ext cx="7920037" cy="1143000"/>
          </a:xfrm>
        </p:spPr>
        <p:txBody>
          <a:bodyPr/>
          <a:lstStyle/>
          <a:p>
            <a:r>
              <a:rPr lang="en-US" dirty="0"/>
              <a:t>Full-Scale Production Stage</a:t>
            </a:r>
          </a:p>
        </p:txBody>
      </p:sp>
      <p:sp>
        <p:nvSpPr>
          <p:cNvPr id="3" name="Content Placeholder 2"/>
          <p:cNvSpPr>
            <a:spLocks noGrp="1"/>
          </p:cNvSpPr>
          <p:nvPr>
            <p:ph idx="4294967295"/>
          </p:nvPr>
        </p:nvSpPr>
        <p:spPr>
          <a:xfrm>
            <a:off x="434457" y="1312863"/>
            <a:ext cx="8429625" cy="4935537"/>
          </a:xfrm>
        </p:spPr>
        <p:txBody>
          <a:bodyPr/>
          <a:lstStyle/>
          <a:p>
            <a:r>
              <a:rPr lang="en-US" sz="2400" dirty="0">
                <a:latin typeface="Tahoma" pitchFamily="34" charset="0"/>
                <a:ea typeface="Tahoma" pitchFamily="34" charset="0"/>
                <a:cs typeface="Tahoma" pitchFamily="34" charset="0"/>
              </a:rPr>
              <a:t>Final design, drawings, specifications, flow charts and procedures for manufacturing assembly of all components and sub-systems of product and production facility.</a:t>
            </a:r>
          </a:p>
          <a:p>
            <a:r>
              <a:rPr lang="en-US" sz="2400" dirty="0">
                <a:latin typeface="Tahoma" pitchFamily="34" charset="0"/>
                <a:ea typeface="Tahoma" pitchFamily="34" charset="0"/>
                <a:cs typeface="Tahoma" pitchFamily="34" charset="0"/>
              </a:rPr>
              <a:t>Establish quality control procedures and reliability standards.</a:t>
            </a:r>
          </a:p>
          <a:p>
            <a:r>
              <a:rPr lang="en-US" sz="2400" dirty="0">
                <a:latin typeface="Tahoma" pitchFamily="34" charset="0"/>
                <a:ea typeface="Tahoma" pitchFamily="34" charset="0"/>
                <a:cs typeface="Tahoma" pitchFamily="34" charset="0"/>
              </a:rPr>
              <a:t>Contracts made with supplier and procedures established for product distribution and support.</a:t>
            </a:r>
          </a:p>
          <a:p>
            <a:r>
              <a:rPr lang="en-US" sz="2400" dirty="0">
                <a:latin typeface="Tahoma" pitchFamily="34" charset="0"/>
                <a:ea typeface="Tahoma" pitchFamily="34" charset="0"/>
                <a:cs typeface="Tahoma" pitchFamily="34" charset="0"/>
              </a:rPr>
              <a:t>Manufacturing facilities constructed and trials runs made to “shake down” the new plant and adjustment the process until a quality product is being economically produced.</a:t>
            </a:r>
          </a:p>
          <a:p>
            <a:r>
              <a:rPr lang="en-US" sz="2400" dirty="0">
                <a:latin typeface="Tahoma" pitchFamily="34" charset="0"/>
                <a:ea typeface="Tahoma" pitchFamily="34" charset="0"/>
                <a:cs typeface="Tahoma" pitchFamily="34" charset="0"/>
              </a:rPr>
              <a:t>Evolve product with various changes – continuous improvement</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23963" y="274638"/>
            <a:ext cx="7920037" cy="1143000"/>
          </a:xfrm>
        </p:spPr>
        <p:txBody>
          <a:bodyPr/>
          <a:lstStyle/>
          <a:p>
            <a:r>
              <a:rPr lang="en-US" dirty="0"/>
              <a:t>Product Support Stage</a:t>
            </a:r>
          </a:p>
        </p:txBody>
      </p:sp>
      <p:sp>
        <p:nvSpPr>
          <p:cNvPr id="3" name="Content Placeholder 2"/>
          <p:cNvSpPr>
            <a:spLocks noGrp="1"/>
          </p:cNvSpPr>
          <p:nvPr>
            <p:ph idx="4294967295"/>
          </p:nvPr>
        </p:nvSpPr>
        <p:spPr>
          <a:xfrm>
            <a:off x="500160" y="1398362"/>
            <a:ext cx="7953375" cy="4800600"/>
          </a:xfrm>
        </p:spPr>
        <p:txBody>
          <a:bodyPr>
            <a:normAutofit/>
          </a:bodyPr>
          <a:lstStyle/>
          <a:p>
            <a:pPr>
              <a:buNone/>
            </a:pPr>
            <a:r>
              <a:rPr lang="en-US" sz="3200" dirty="0">
                <a:latin typeface="Tahoma" pitchFamily="34" charset="0"/>
                <a:ea typeface="Tahoma" pitchFamily="34" charset="0"/>
                <a:cs typeface="Tahoma" pitchFamily="34" charset="0"/>
              </a:rPr>
              <a:t>	</a:t>
            </a:r>
            <a:r>
              <a:rPr lang="en-US" sz="2800" dirty="0">
                <a:latin typeface="Tahoma" pitchFamily="34" charset="0"/>
                <a:ea typeface="Tahoma" pitchFamily="34" charset="0"/>
                <a:cs typeface="Tahoma" pitchFamily="34" charset="0"/>
              </a:rPr>
              <a:t>The objective is to ensure that the product can be used and maintained by consumers</a:t>
            </a:r>
          </a:p>
          <a:p>
            <a:pPr lvl="1"/>
            <a:r>
              <a:rPr lang="en-US" sz="2800" dirty="0">
                <a:latin typeface="Tahoma" pitchFamily="34" charset="0"/>
                <a:ea typeface="Tahoma" pitchFamily="34" charset="0"/>
                <a:cs typeface="Tahoma" pitchFamily="34" charset="0"/>
              </a:rPr>
              <a:t>Prepare technical manuals /user guides  for product installation</a:t>
            </a:r>
          </a:p>
          <a:p>
            <a:pPr lvl="1"/>
            <a:r>
              <a:rPr lang="en-US" sz="2800" dirty="0">
                <a:latin typeface="Tahoma" pitchFamily="34" charset="0"/>
                <a:ea typeface="Tahoma" pitchFamily="34" charset="0"/>
                <a:cs typeface="Tahoma" pitchFamily="34" charset="0"/>
              </a:rPr>
              <a:t>Operation and maintenance manual</a:t>
            </a:r>
          </a:p>
          <a:p>
            <a:pPr lvl="1"/>
            <a:r>
              <a:rPr lang="en-US" sz="2800" dirty="0">
                <a:latin typeface="Tahoma" pitchFamily="34" charset="0"/>
                <a:ea typeface="Tahoma" pitchFamily="34" charset="0"/>
                <a:cs typeface="Tahoma" pitchFamily="34" charset="0"/>
              </a:rPr>
              <a:t>Initiation of customer service program including spare parts and components replacement</a:t>
            </a:r>
          </a:p>
          <a:p>
            <a:pPr lvl="1"/>
            <a:r>
              <a:rPr lang="en-US" sz="2800" dirty="0">
                <a:latin typeface="Tahoma" pitchFamily="34" charset="0"/>
                <a:ea typeface="Tahoma" pitchFamily="34" charset="0"/>
                <a:cs typeface="Tahoma" pitchFamily="34" charset="0"/>
              </a:rPr>
              <a:t>Development of warranty plans</a:t>
            </a:r>
          </a:p>
          <a:p>
            <a:pPr lvl="1"/>
            <a:r>
              <a:rPr lang="en-US" sz="2800" dirty="0">
                <a:latin typeface="Tahoma" pitchFamily="34" charset="0"/>
                <a:ea typeface="Tahoma" pitchFamily="34" charset="0"/>
                <a:cs typeface="Tahoma" pitchFamily="34" charset="0"/>
              </a:rPr>
              <a:t>Manufacturing and distribution of repair parts and replacements.</a:t>
            </a:r>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57300" y="274638"/>
            <a:ext cx="7886700" cy="1143000"/>
          </a:xfrm>
        </p:spPr>
        <p:txBody>
          <a:bodyPr/>
          <a:lstStyle/>
          <a:p>
            <a:r>
              <a:rPr lang="en-US" dirty="0"/>
              <a:t>Disposal Stage</a:t>
            </a:r>
          </a:p>
        </p:txBody>
      </p:sp>
      <p:sp>
        <p:nvSpPr>
          <p:cNvPr id="3" name="Content Placeholder 2"/>
          <p:cNvSpPr>
            <a:spLocks noGrp="1"/>
          </p:cNvSpPr>
          <p:nvPr>
            <p:ph idx="4294967295"/>
          </p:nvPr>
        </p:nvSpPr>
        <p:spPr>
          <a:xfrm>
            <a:off x="721308" y="1407692"/>
            <a:ext cx="7937500" cy="4800600"/>
          </a:xfrm>
        </p:spPr>
        <p:txBody>
          <a:bodyPr>
            <a:normAutofit lnSpcReduction="10000"/>
          </a:bodyPr>
          <a:lstStyle/>
          <a:p>
            <a:r>
              <a:rPr lang="en-US" sz="3600" dirty="0">
                <a:cs typeface="Times New Roman" pitchFamily="18" charset="0"/>
              </a:rPr>
              <a:t>Every product causes waste during manufacture, while in use, and at the end of useful life that can create disposal problems. </a:t>
            </a:r>
          </a:p>
          <a:p>
            <a:pPr>
              <a:buNone/>
            </a:pPr>
            <a:endParaRPr lang="en-US" sz="3600" dirty="0">
              <a:cs typeface="Times New Roman" pitchFamily="18" charset="0"/>
            </a:endParaRPr>
          </a:p>
          <a:p>
            <a:pPr>
              <a:buNone/>
            </a:pPr>
            <a:r>
              <a:rPr lang="en-US" sz="3600" dirty="0">
                <a:cs typeface="Times New Roman" pitchFamily="18" charset="0"/>
              </a:rPr>
              <a:t>	Two pertinent questions to answer in the early stages of product or process design:</a:t>
            </a:r>
          </a:p>
          <a:p>
            <a:pPr lvl="2"/>
            <a:r>
              <a:rPr lang="en-US" sz="3600" dirty="0">
                <a:cs typeface="Times New Roman" pitchFamily="18" charset="0"/>
              </a:rPr>
              <a:t>“How do we get rid of this?”</a:t>
            </a:r>
          </a:p>
          <a:p>
            <a:pPr lvl="2"/>
            <a:r>
              <a:rPr lang="en-US" sz="3600" dirty="0">
                <a:cs typeface="Times New Roman" pitchFamily="18" charset="0"/>
              </a:rPr>
              <a:t>“How do we protect the environment?”</a:t>
            </a:r>
            <a:endParaRPr lang="en-US" sz="3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23963" y="274638"/>
            <a:ext cx="7920037" cy="1143000"/>
          </a:xfrm>
        </p:spPr>
        <p:txBody>
          <a:bodyPr>
            <a:normAutofit/>
          </a:bodyPr>
          <a:lstStyle/>
          <a:p>
            <a:r>
              <a:rPr lang="en-US" dirty="0"/>
              <a:t>CALS </a:t>
            </a:r>
            <a:r>
              <a:rPr lang="en-US" sz="1400" dirty="0">
                <a:effectLst/>
              </a:rPr>
              <a:t>essential to the success of concurrent engineering and to modern design techniques.</a:t>
            </a:r>
            <a:endParaRPr lang="en-US" sz="2800" dirty="0">
              <a:effectLst/>
            </a:endParaRPr>
          </a:p>
        </p:txBody>
      </p:sp>
      <p:sp>
        <p:nvSpPr>
          <p:cNvPr id="3" name="Content Placeholder 2"/>
          <p:cNvSpPr>
            <a:spLocks noGrp="1"/>
          </p:cNvSpPr>
          <p:nvPr>
            <p:ph idx="4294967295"/>
          </p:nvPr>
        </p:nvSpPr>
        <p:spPr>
          <a:xfrm>
            <a:off x="611981" y="1571593"/>
            <a:ext cx="7920037" cy="4602162"/>
          </a:xfrm>
        </p:spPr>
        <p:txBody>
          <a:bodyPr>
            <a:normAutofit/>
          </a:bodyPr>
          <a:lstStyle/>
          <a:p>
            <a:r>
              <a:rPr lang="en-US" sz="3600" dirty="0">
                <a:cs typeface="Times New Roman" pitchFamily="18" charset="0"/>
              </a:rPr>
              <a:t>"Computer Aided Logistics Support," then </a:t>
            </a:r>
          </a:p>
          <a:p>
            <a:r>
              <a:rPr lang="en-US" sz="3600" dirty="0">
                <a:cs typeface="Times New Roman" pitchFamily="18" charset="0"/>
              </a:rPr>
              <a:t>"Computer-aided Acquisition and Logistics Support," </a:t>
            </a:r>
          </a:p>
          <a:p>
            <a:r>
              <a:rPr lang="en-US" sz="3600" dirty="0">
                <a:cs typeface="Times New Roman" pitchFamily="18" charset="0"/>
              </a:rPr>
              <a:t>"Continuous Acquisition and Life-Cycle Support," (1993, </a:t>
            </a:r>
            <a:r>
              <a:rPr lang="en-US" sz="3600" dirty="0" err="1">
                <a:cs typeface="Times New Roman" pitchFamily="18" charset="0"/>
              </a:rPr>
              <a:t>DoD</a:t>
            </a:r>
            <a:r>
              <a:rPr lang="en-US" sz="3600" dirty="0">
                <a:cs typeface="Times New Roman" pitchFamily="18" charset="0"/>
              </a:rPr>
              <a:t>)</a:t>
            </a:r>
          </a:p>
          <a:p>
            <a:r>
              <a:rPr lang="en-US" sz="3600" dirty="0">
                <a:cs typeface="Times New Roman" pitchFamily="18" charset="0"/>
              </a:rPr>
              <a:t>"Commerce At Light Speed" (U.S. Industry)</a:t>
            </a:r>
            <a:endParaRPr lang="en-US" sz="3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5872" y="255879"/>
            <a:ext cx="7913687" cy="6069013"/>
          </a:xfrm>
        </p:spPr>
        <p:txBody>
          <a:bodyPr>
            <a:normAutofit/>
          </a:bodyPr>
          <a:lstStyle/>
          <a:p>
            <a:r>
              <a:rPr lang="en-US" sz="3200" dirty="0"/>
              <a:t>The </a:t>
            </a:r>
            <a:r>
              <a:rPr lang="en-US" sz="2400" dirty="0"/>
              <a:t>CALS</a:t>
            </a:r>
            <a:r>
              <a:rPr lang="en-US" sz="3200" dirty="0"/>
              <a:t> initiative is an industry and government strategy to enable more </a:t>
            </a:r>
            <a:r>
              <a:rPr lang="en-US" sz="3200" b="1" dirty="0"/>
              <a:t>effective generation, management, </a:t>
            </a:r>
            <a:r>
              <a:rPr lang="en-US" sz="3200" dirty="0"/>
              <a:t>and</a:t>
            </a:r>
            <a:r>
              <a:rPr lang="en-US" sz="3200" b="1" dirty="0"/>
              <a:t> use of digital data</a:t>
            </a:r>
            <a:r>
              <a:rPr lang="en-US" sz="3200" dirty="0"/>
              <a:t> supporting the life cycle of a product through the use of international standards, business process change, and advanced technology application.</a:t>
            </a:r>
          </a:p>
          <a:p>
            <a:r>
              <a:rPr lang="en-US" sz="3200" dirty="0">
                <a:cs typeface="Times New Roman" pitchFamily="18" charset="0"/>
              </a:rPr>
              <a:t>CALS involves electronic storage, transmission, and retrieval of digital data between the following:</a:t>
            </a:r>
            <a:endParaRPr lang="en-US" sz="2400" dirty="0">
              <a:cs typeface="Times New Roman" pitchFamily="18" charset="0"/>
            </a:endParaRPr>
          </a:p>
          <a:p>
            <a:pPr lvl="1"/>
            <a:r>
              <a:rPr lang="en-US" sz="2000" dirty="0">
                <a:cs typeface="Times New Roman" pitchFamily="18" charset="0"/>
              </a:rPr>
              <a:t>engineers representing the several design stages, </a:t>
            </a:r>
          </a:p>
          <a:p>
            <a:pPr lvl="1"/>
            <a:r>
              <a:rPr lang="en-US" sz="2000" dirty="0">
                <a:cs typeface="Times New Roman" pitchFamily="18" charset="0"/>
              </a:rPr>
              <a:t>organization functions such as marketing, design, manufacturing, and product support, and </a:t>
            </a:r>
          </a:p>
          <a:p>
            <a:pPr lvl="1"/>
            <a:r>
              <a:rPr lang="en-US" sz="2000" dirty="0">
                <a:cs typeface="Times New Roman" pitchFamily="18" charset="0"/>
              </a:rPr>
              <a:t>cooperating organizations such as customer and supplier.</a:t>
            </a:r>
            <a:endParaRPr lang="en-US" sz="2800" dirty="0"/>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3" name="Object 1027">
            <a:hlinkClick r:id="" action="ppaction://ole?verb=0"/>
          </p:cNvPr>
          <p:cNvGraphicFramePr>
            <a:graphicFrameLocks noGrp="1"/>
          </p:cNvGraphicFramePr>
          <p:nvPr>
            <p:ph type="dgm" idx="4294967295"/>
            <p:extLst>
              <p:ext uri="{D42A27DB-BD31-4B8C-83A1-F6EECF244321}">
                <p14:modId xmlns:p14="http://schemas.microsoft.com/office/powerpoint/2010/main" val="2820069896"/>
              </p:ext>
            </p:extLst>
          </p:nvPr>
        </p:nvGraphicFramePr>
        <p:xfrm>
          <a:off x="624681" y="904875"/>
          <a:ext cx="7894637" cy="5172075"/>
        </p:xfrm>
        <a:graphic>
          <a:graphicData uri="http://schemas.openxmlformats.org/presentationml/2006/ole">
            <mc:AlternateContent xmlns:mc="http://schemas.openxmlformats.org/markup-compatibility/2006">
              <mc:Choice xmlns:v="urn:schemas-microsoft-com:vml" Requires="v">
                <p:oleObj name="MS Org Chart" r:id="rId2" imgW="6730920" imgH="3676320" progId="">
                  <p:embed followColorScheme="full"/>
                </p:oleObj>
              </mc:Choice>
              <mc:Fallback>
                <p:oleObj name="MS Org Chart" r:id="rId2" imgW="6730920" imgH="3676320" progId="">
                  <p:embed followColorScheme="full"/>
                  <p:pic>
                    <p:nvPicPr>
                      <p:cNvPr id="25603" name="Object 1027">
                        <a:hlinkClick r:id="" action="ppaction://ole?verb=0"/>
                      </p:cNvPr>
                      <p:cNvPicPr>
                        <a:picLocks noChangeArrowheads="1"/>
                      </p:cNvPicPr>
                      <p:nvPr/>
                    </p:nvPicPr>
                    <p:blipFill>
                      <a:blip r:embed="rId3"/>
                      <a:srcRect/>
                      <a:stretch>
                        <a:fillRect/>
                      </a:stretch>
                    </p:blipFill>
                    <p:spPr bwMode="auto">
                      <a:xfrm>
                        <a:off x="624681" y="904875"/>
                        <a:ext cx="7894637"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sp>
        <p:nvSpPr>
          <p:cNvPr id="25604" name="Rectangle 1028"/>
          <p:cNvSpPr>
            <a:spLocks noGrp="1" noChangeArrowheads="1"/>
          </p:cNvSpPr>
          <p:nvPr>
            <p:ph type="title" idx="4294967295"/>
          </p:nvPr>
        </p:nvSpPr>
        <p:spPr>
          <a:xfrm>
            <a:off x="1985963" y="304800"/>
            <a:ext cx="7158037" cy="600075"/>
          </a:xfrm>
          <a:noFill/>
          <a:ln/>
        </p:spPr>
        <p:txBody>
          <a:bodyPr>
            <a:normAutofit fontScale="90000"/>
          </a:bodyPr>
          <a:lstStyle/>
          <a:p>
            <a:pPr algn="ctr"/>
            <a:r>
              <a:rPr lang="en-US" dirty="0"/>
              <a:t>Advanced Organizer</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96175" y="329358"/>
            <a:ext cx="7920037" cy="5349875"/>
          </a:xfrm>
        </p:spPr>
        <p:txBody>
          <a:bodyPr>
            <a:normAutofit/>
          </a:bodyPr>
          <a:lstStyle/>
          <a:p>
            <a:endParaRPr lang="en-US" sz="3200" dirty="0"/>
          </a:p>
          <a:p>
            <a:r>
              <a:rPr lang="en-US" sz="3600" dirty="0"/>
              <a:t>The ultimate goal of CALS is to structure integrated databases so that people working in different parts of the world and for different organizations can form a virtual organization, working together without mistrust, confusion, or delay on a common problem or product.</a:t>
            </a:r>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39838" y="274638"/>
            <a:ext cx="7904162" cy="1143000"/>
          </a:xfrm>
        </p:spPr>
        <p:txBody>
          <a:bodyPr/>
          <a:lstStyle/>
          <a:p>
            <a:r>
              <a:rPr lang="en-US" dirty="0"/>
              <a:t>Control Systems in Design</a:t>
            </a:r>
          </a:p>
        </p:txBody>
      </p:sp>
      <p:sp>
        <p:nvSpPr>
          <p:cNvPr id="3" name="Content Placeholder 2"/>
          <p:cNvSpPr>
            <a:spLocks noGrp="1"/>
          </p:cNvSpPr>
          <p:nvPr>
            <p:ph idx="4294967295"/>
          </p:nvPr>
        </p:nvSpPr>
        <p:spPr>
          <a:xfrm>
            <a:off x="698663" y="1417638"/>
            <a:ext cx="7904162" cy="4800600"/>
          </a:xfrm>
        </p:spPr>
        <p:txBody>
          <a:bodyPr>
            <a:normAutofit/>
          </a:bodyPr>
          <a:lstStyle/>
          <a:p>
            <a:r>
              <a:rPr lang="en-US" sz="3200" dirty="0"/>
              <a:t>Control systems for drawing/design release and configuration management are essential to </a:t>
            </a:r>
            <a:r>
              <a:rPr lang="en-US" sz="3200" b="1" dirty="0"/>
              <a:t>assure that everyone knows what the official design (configuration) is at any instant</a:t>
            </a:r>
            <a:r>
              <a:rPr lang="en-US" sz="3200" dirty="0"/>
              <a:t>, while change can be managed effectively.</a:t>
            </a:r>
          </a:p>
          <a:p>
            <a:pPr lvl="1"/>
            <a:r>
              <a:rPr lang="en-US" sz="4400" dirty="0"/>
              <a:t>Drawing/Design Release</a:t>
            </a:r>
          </a:p>
          <a:p>
            <a:pPr lvl="1"/>
            <a:r>
              <a:rPr lang="en-US" sz="4400" dirty="0"/>
              <a:t>Configuration Management</a:t>
            </a:r>
          </a:p>
          <a:p>
            <a:pPr lvl="1"/>
            <a:r>
              <a:rPr lang="en-US" sz="4400" dirty="0"/>
              <a:t>Design Review</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12574" y="456002"/>
            <a:ext cx="8458201" cy="5692871"/>
          </a:xfrm>
        </p:spPr>
        <p:txBody>
          <a:bodyPr>
            <a:normAutofit lnSpcReduction="10000"/>
          </a:bodyPr>
          <a:lstStyle/>
          <a:p>
            <a:pPr marL="365125" lvl="1" indent="-282575">
              <a:spcBef>
                <a:spcPts val="600"/>
              </a:spcBef>
              <a:buSzPct val="80000"/>
              <a:buFont typeface="Wingdings 2" pitchFamily="18" charset="2"/>
              <a:buChar char=""/>
            </a:pPr>
            <a:r>
              <a:rPr lang="en-US" sz="2400" dirty="0"/>
              <a:t>Drawing /Design Release </a:t>
            </a:r>
            <a:r>
              <a:rPr lang="en-US" sz="3200" dirty="0"/>
              <a:t>is the process of identifying when a particular design drawing or change has been officially accepted.</a:t>
            </a:r>
          </a:p>
          <a:p>
            <a:pPr marL="365125" lvl="1" indent="-282575">
              <a:spcBef>
                <a:spcPts val="600"/>
              </a:spcBef>
              <a:buSzPct val="80000"/>
              <a:buFont typeface="Wingdings 2" pitchFamily="18" charset="2"/>
              <a:buChar char=""/>
            </a:pPr>
            <a:r>
              <a:rPr lang="en-US" sz="3200" dirty="0"/>
              <a:t>With modern team management concepts, the needed specialists are brought together in integrated product teams empowered to create, review, and approve designs concurrently.</a:t>
            </a:r>
          </a:p>
          <a:p>
            <a:pPr marL="365125" lvl="1" indent="-282575">
              <a:spcBef>
                <a:spcPts val="600"/>
              </a:spcBef>
              <a:buSzPct val="80000"/>
              <a:buFont typeface="Wingdings 2" pitchFamily="18" charset="2"/>
              <a:buChar char=""/>
            </a:pPr>
            <a:r>
              <a:rPr lang="en-US" sz="3200" dirty="0"/>
              <a:t>Key enablers - Globalization, decentralization, virtual organization, information technology/system.</a:t>
            </a:r>
          </a:p>
          <a:p>
            <a:pPr marL="365125" lvl="1" indent="-282575">
              <a:spcBef>
                <a:spcPts val="600"/>
              </a:spcBef>
              <a:buSzPct val="80000"/>
              <a:buFont typeface="Wingdings 2" pitchFamily="18" charset="2"/>
              <a:buChar char=""/>
            </a:pPr>
            <a:r>
              <a:rPr lang="en-US" sz="3200" dirty="0"/>
              <a:t>Today flexibility and responsiveness of the decentralized organization are important key elements for any successful organization.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49593" y="160079"/>
            <a:ext cx="8726455" cy="6283325"/>
          </a:xfrm>
        </p:spPr>
        <p:txBody>
          <a:bodyPr>
            <a:normAutofit/>
          </a:bodyPr>
          <a:lstStyle/>
          <a:p>
            <a:r>
              <a:rPr lang="en-US" sz="3200" dirty="0"/>
              <a:t>Configuration Management </a:t>
            </a:r>
          </a:p>
          <a:p>
            <a:pPr lvl="1"/>
            <a:r>
              <a:rPr lang="en-US" sz="2800" dirty="0"/>
              <a:t>It is very important part of the management process to ensure that the communication lines are kept open between designers and the workers in the field, and that changes are relayed and the correction is followed through and completed.</a:t>
            </a:r>
          </a:p>
          <a:p>
            <a:pPr lvl="1"/>
            <a:r>
              <a:rPr lang="en-US" sz="2800" b="1" dirty="0"/>
              <a:t>Baselines</a:t>
            </a:r>
            <a:r>
              <a:rPr lang="en-US" sz="2800" dirty="0"/>
              <a:t> are part of the material submitted at the end of a phase for approval in the design review, and they form the basis for beginning work in the next phase.</a:t>
            </a:r>
          </a:p>
          <a:p>
            <a:pPr lvl="1"/>
            <a:r>
              <a:rPr lang="en-US" sz="2800" dirty="0"/>
              <a:t>Changes to these </a:t>
            </a:r>
            <a:r>
              <a:rPr lang="en-US" sz="2800" i="1" dirty="0"/>
              <a:t>baselines</a:t>
            </a:r>
            <a:r>
              <a:rPr lang="en-US" sz="2800" dirty="0"/>
              <a:t> during a phase of the design process are governed by a system known as configuration management (or control),  which usually involves a committee known as configuration control board (CCB).</a:t>
            </a:r>
          </a:p>
          <a:p>
            <a:pPr lvl="1"/>
            <a:r>
              <a:rPr lang="en-US" sz="2800" dirty="0"/>
              <a:t>The CCB members – major design branches and other functions that are affected by change.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24239" y="278687"/>
            <a:ext cx="8679802" cy="6018213"/>
          </a:xfrm>
        </p:spPr>
        <p:txBody>
          <a:bodyPr>
            <a:normAutofit lnSpcReduction="10000"/>
          </a:bodyPr>
          <a:lstStyle/>
          <a:p>
            <a:r>
              <a:rPr lang="en-US" sz="4000" dirty="0"/>
              <a:t>Addressing the problem of the present system of configuration management:</a:t>
            </a:r>
          </a:p>
          <a:p>
            <a:pPr lvl="1"/>
            <a:r>
              <a:rPr lang="en-US" sz="4000" dirty="0"/>
              <a:t>Automated version control</a:t>
            </a:r>
          </a:p>
          <a:p>
            <a:pPr lvl="1"/>
            <a:r>
              <a:rPr lang="en-US" sz="4000" dirty="0"/>
              <a:t>Configuration management</a:t>
            </a:r>
          </a:p>
          <a:p>
            <a:pPr lvl="1"/>
            <a:endParaRPr lang="en-US" sz="4000" dirty="0"/>
          </a:p>
          <a:p>
            <a:pPr lvl="1">
              <a:buNone/>
            </a:pPr>
            <a:r>
              <a:rPr lang="en-US" sz="4000" dirty="0"/>
              <a:t>	Benefits</a:t>
            </a:r>
          </a:p>
          <a:p>
            <a:pPr lvl="2"/>
            <a:r>
              <a:rPr lang="en-US" sz="2400" dirty="0"/>
              <a:t>Improved communication among partners</a:t>
            </a:r>
          </a:p>
          <a:p>
            <a:pPr lvl="2"/>
            <a:r>
              <a:rPr lang="en-US" sz="2400" dirty="0"/>
              <a:t>Protects shared web source files under rapid development</a:t>
            </a:r>
          </a:p>
          <a:p>
            <a:pPr lvl="2"/>
            <a:r>
              <a:rPr lang="en-US" sz="2400" dirty="0"/>
              <a:t>Enhances development work flow</a:t>
            </a:r>
          </a:p>
          <a:p>
            <a:pPr lvl="2"/>
            <a:r>
              <a:rPr lang="en-US" sz="2400" dirty="0"/>
              <a:t>Saves time</a:t>
            </a:r>
          </a:p>
          <a:p>
            <a:pPr lvl="2"/>
            <a:r>
              <a:rPr lang="en-US" sz="2400" dirty="0"/>
              <a:t>Reduces the number of defect introduced / the costs and time to find defects / maintenance costs</a:t>
            </a:r>
          </a:p>
          <a:p>
            <a:pPr lvl="2"/>
            <a:r>
              <a:rPr lang="en-US" sz="2400" dirty="0"/>
              <a:t>Improves productivity of the development team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28225" y="313224"/>
            <a:ext cx="8470542" cy="5951538"/>
          </a:xfrm>
        </p:spPr>
        <p:txBody>
          <a:bodyPr>
            <a:normAutofit fontScale="92500" lnSpcReduction="10000"/>
          </a:bodyPr>
          <a:lstStyle/>
          <a:p>
            <a:r>
              <a:rPr lang="en-US" sz="2800" dirty="0"/>
              <a:t>Design Review</a:t>
            </a:r>
          </a:p>
          <a:p>
            <a:pPr lvl="1"/>
            <a:r>
              <a:rPr lang="en-US" sz="2400" dirty="0"/>
              <a:t>Conceptual design review may be scheduled during the early part of a program (preferably four to eight weeks after program start) when operational requirements and the maintenance concept have been defined.</a:t>
            </a:r>
          </a:p>
          <a:p>
            <a:pPr lvl="1"/>
            <a:r>
              <a:rPr lang="en-US" sz="2400" dirty="0"/>
              <a:t>System design review </a:t>
            </a:r>
            <a:r>
              <a:rPr lang="en-US" sz="2800" dirty="0"/>
              <a:t>are generally scheduled during the preliminary design phase when preliminary system layouts and specifications have been prepared (before their formal release).</a:t>
            </a:r>
          </a:p>
          <a:p>
            <a:pPr lvl="1"/>
            <a:r>
              <a:rPr lang="en-US" sz="2400" dirty="0"/>
              <a:t>System/software design review </a:t>
            </a:r>
            <a:r>
              <a:rPr lang="en-US" sz="2800" dirty="0"/>
              <a:t>are scheduled during the detail design and development phase when layouts, preliminary mechanical and electrical drawings, functional and logical diagrams, design databases, and component part list are available.</a:t>
            </a:r>
            <a:endParaRPr lang="en-US" sz="2400" dirty="0"/>
          </a:p>
          <a:p>
            <a:pPr lvl="1"/>
            <a:r>
              <a:rPr lang="en-US" sz="2400" dirty="0"/>
              <a:t>Critical design review </a:t>
            </a:r>
            <a:r>
              <a:rPr lang="en-US" sz="2800" dirty="0"/>
              <a:t>is scheduled after detail design has been completed, but prior to the release of firm design data to production.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84275" y="274638"/>
            <a:ext cx="7959725" cy="1143000"/>
          </a:xfrm>
        </p:spPr>
        <p:txBody>
          <a:bodyPr/>
          <a:lstStyle/>
          <a:p>
            <a:r>
              <a:rPr lang="en-US" dirty="0"/>
              <a:t>Special Considerations in Design</a:t>
            </a:r>
          </a:p>
        </p:txBody>
      </p:sp>
      <p:sp>
        <p:nvSpPr>
          <p:cNvPr id="3" name="Content Placeholder 2"/>
          <p:cNvSpPr>
            <a:spLocks noGrp="1"/>
          </p:cNvSpPr>
          <p:nvPr>
            <p:ph idx="4294967295"/>
          </p:nvPr>
        </p:nvSpPr>
        <p:spPr>
          <a:xfrm>
            <a:off x="420720" y="1558211"/>
            <a:ext cx="8368717" cy="4550229"/>
          </a:xfrm>
        </p:spPr>
        <p:txBody>
          <a:bodyPr>
            <a:normAutofit/>
          </a:bodyPr>
          <a:lstStyle/>
          <a:p>
            <a:pPr marL="514350" indent="-514350">
              <a:buFont typeface="+mj-lt"/>
              <a:buAutoNum type="arabicPeriod"/>
            </a:pPr>
            <a:r>
              <a:rPr lang="en-US" sz="3200" dirty="0"/>
              <a:t>Product liability </a:t>
            </a:r>
          </a:p>
          <a:p>
            <a:pPr marL="514350" indent="-514350">
              <a:buFont typeface="+mj-lt"/>
              <a:buAutoNum type="arabicPeriod"/>
            </a:pPr>
            <a:r>
              <a:rPr lang="en-US" sz="3200" dirty="0"/>
              <a:t>Safety</a:t>
            </a:r>
          </a:p>
          <a:p>
            <a:pPr marL="514350" indent="-514350">
              <a:buFont typeface="+mj-lt"/>
              <a:buAutoNum type="arabicPeriod"/>
            </a:pPr>
            <a:r>
              <a:rPr lang="en-US" sz="3200" dirty="0"/>
              <a:t>Reliability</a:t>
            </a:r>
          </a:p>
          <a:p>
            <a:pPr marL="514350" indent="-514350">
              <a:buFont typeface="+mj-lt"/>
              <a:buAutoNum type="arabicPeriod"/>
            </a:pPr>
            <a:r>
              <a:rPr lang="en-US" sz="3200" dirty="0"/>
              <a:t>Maintainability</a:t>
            </a:r>
          </a:p>
          <a:p>
            <a:pPr marL="514350" indent="-514350">
              <a:buFont typeface="+mj-lt"/>
              <a:buAutoNum type="arabicPeriod"/>
            </a:pPr>
            <a:r>
              <a:rPr lang="en-US" sz="3200" dirty="0"/>
              <a:t>Availability</a:t>
            </a:r>
          </a:p>
          <a:p>
            <a:pPr marL="514350" indent="-514350">
              <a:buFont typeface="+mj-lt"/>
              <a:buAutoNum type="arabicPeriod"/>
            </a:pPr>
            <a:r>
              <a:rPr lang="en-US" sz="3200" dirty="0"/>
              <a:t>Ergonomics</a:t>
            </a:r>
          </a:p>
          <a:p>
            <a:pPr marL="514350" indent="-514350">
              <a:buFont typeface="+mj-lt"/>
              <a:buAutoNum type="arabicPeriod"/>
            </a:pPr>
            <a:r>
              <a:rPr lang="en-US" sz="3200" dirty="0"/>
              <a:t>Producibility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600200" y="1846263"/>
            <a:ext cx="7543800" cy="4022725"/>
          </a:xfrm>
        </p:spPr>
        <p:txBody>
          <a:bodyPr/>
          <a:lstStyle/>
          <a:p>
            <a:pPr>
              <a:buNone/>
            </a:pPr>
            <a:endParaRPr lang="en-US" sz="1800" dirty="0"/>
          </a:p>
          <a:p>
            <a:endParaRPr lang="en-US" dirty="0"/>
          </a:p>
        </p:txBody>
      </p:sp>
      <p:pic>
        <p:nvPicPr>
          <p:cNvPr id="218114" name="Picture 2"/>
          <p:cNvPicPr>
            <a:picLocks noChangeAspect="1" noChangeArrowheads="1"/>
          </p:cNvPicPr>
          <p:nvPr/>
        </p:nvPicPr>
        <p:blipFill>
          <a:blip r:embed="rId2"/>
          <a:srcRect l="4802" t="4167" r="39795" b="9167"/>
          <a:stretch>
            <a:fillRect/>
          </a:stretch>
        </p:blipFill>
        <p:spPr bwMode="auto">
          <a:xfrm>
            <a:off x="128139" y="0"/>
            <a:ext cx="8512007" cy="633984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4972" y="295794"/>
            <a:ext cx="8609110" cy="5318125"/>
          </a:xfrm>
        </p:spPr>
        <p:txBody>
          <a:bodyPr>
            <a:normAutofit fontScale="92500" lnSpcReduction="10000"/>
          </a:bodyPr>
          <a:lstStyle/>
          <a:p>
            <a:pPr>
              <a:buNone/>
            </a:pPr>
            <a:r>
              <a:rPr lang="en-US" sz="4400" b="1" dirty="0"/>
              <a:t>	</a:t>
            </a:r>
            <a:r>
              <a:rPr lang="en-US" sz="3600" b="1" dirty="0"/>
              <a:t>Product liability </a:t>
            </a:r>
            <a:r>
              <a:rPr lang="en-US" sz="4400" dirty="0"/>
              <a:t>refers to a manufacturer or seller being held liable for placing a defective product into the hands of a consumer. </a:t>
            </a:r>
          </a:p>
          <a:p>
            <a:pPr lvl="1"/>
            <a:r>
              <a:rPr lang="en-US" sz="3200" dirty="0"/>
              <a:t>Responsibility for a product defect that causes injury lies with all sellers of the product who are in the distribution chain. </a:t>
            </a:r>
          </a:p>
          <a:p>
            <a:pPr lvl="1"/>
            <a:r>
              <a:rPr lang="en-US" sz="3200" dirty="0"/>
              <a:t>In general terms, the law requires that a product meet the ordinary expectations of the consumer. </a:t>
            </a:r>
          </a:p>
          <a:p>
            <a:pPr lvl="1"/>
            <a:r>
              <a:rPr lang="en-US" sz="3200" dirty="0"/>
              <a:t>When a product has an unexpected defect or danger, the product cannot be said to meet the ordinary expectations of the consumer.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97681" y="645367"/>
            <a:ext cx="8148637" cy="4800600"/>
          </a:xfrm>
        </p:spPr>
        <p:txBody>
          <a:bodyPr>
            <a:normAutofit lnSpcReduction="10000"/>
          </a:bodyPr>
          <a:lstStyle/>
          <a:p>
            <a:pPr lvl="1">
              <a:buNone/>
            </a:pPr>
            <a:r>
              <a:rPr lang="en-US" sz="3200" dirty="0"/>
              <a:t>	To protect against product liability, designer must foresee unlikely conditions</a:t>
            </a:r>
          </a:p>
          <a:p>
            <a:pPr lvl="2"/>
            <a:r>
              <a:rPr lang="en-US" sz="4400" dirty="0"/>
              <a:t>Product contains adequate warnings</a:t>
            </a:r>
          </a:p>
          <a:p>
            <a:pPr lvl="2"/>
            <a:r>
              <a:rPr lang="en-US" sz="4400" dirty="0"/>
              <a:t>Risks reduced to greatest extent possible</a:t>
            </a:r>
          </a:p>
          <a:p>
            <a:pPr lvl="2"/>
            <a:r>
              <a:rPr lang="en-US" sz="4400" dirty="0"/>
              <a:t>Meets user’s reasonable expectations of safety</a:t>
            </a:r>
          </a:p>
          <a:p>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47775" y="274638"/>
            <a:ext cx="7896225" cy="1143000"/>
          </a:xfrm>
        </p:spPr>
        <p:txBody>
          <a:bodyPr/>
          <a:lstStyle/>
          <a:p>
            <a:r>
              <a:rPr lang="en-US" dirty="0"/>
              <a:t>Nature of Engineering Design</a:t>
            </a:r>
          </a:p>
        </p:txBody>
      </p:sp>
      <p:sp>
        <p:nvSpPr>
          <p:cNvPr id="3" name="Content Placeholder 2"/>
          <p:cNvSpPr>
            <a:spLocks noGrp="1"/>
          </p:cNvSpPr>
          <p:nvPr>
            <p:ph idx="4294967295"/>
          </p:nvPr>
        </p:nvSpPr>
        <p:spPr>
          <a:xfrm>
            <a:off x="504728" y="1417638"/>
            <a:ext cx="7958137" cy="4800600"/>
          </a:xfrm>
        </p:spPr>
        <p:txBody>
          <a:bodyPr>
            <a:normAutofit/>
          </a:bodyPr>
          <a:lstStyle/>
          <a:p>
            <a:r>
              <a:rPr lang="en-US" sz="2800" dirty="0"/>
              <a:t>Design is the central purpose of engineering.</a:t>
            </a:r>
          </a:p>
          <a:p>
            <a:r>
              <a:rPr lang="en-US" sz="2800" dirty="0"/>
              <a:t>It begins with the recognition of a need and the conception of an idea to meet that need.</a:t>
            </a:r>
          </a:p>
          <a:p>
            <a:r>
              <a:rPr lang="en-US" sz="2800" dirty="0"/>
              <a:t>It proceeds with the definition of the problem, continues with a program of directed research and development, and leads to the construction and evaluation of a prototype.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1187" name="Picture 3"/>
          <p:cNvPicPr>
            <a:picLocks noChangeAspect="1" noChangeArrowheads="1"/>
          </p:cNvPicPr>
          <p:nvPr/>
        </p:nvPicPr>
        <p:blipFill>
          <a:blip r:embed="rId2"/>
          <a:srcRect l="4874" t="43914" r="44082" b="38323"/>
          <a:stretch>
            <a:fillRect/>
          </a:stretch>
        </p:blipFill>
        <p:spPr bwMode="auto">
          <a:xfrm>
            <a:off x="186611" y="66951"/>
            <a:ext cx="8369559" cy="1299410"/>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1FA7E73C-E320-4C60-A9F6-97DE852FCC35}"/>
              </a:ext>
            </a:extLst>
          </p:cNvPr>
          <p:cNvPicPr>
            <a:picLocks noChangeAspect="1"/>
          </p:cNvPicPr>
          <p:nvPr/>
        </p:nvPicPr>
        <p:blipFill>
          <a:blip r:embed="rId3"/>
          <a:stretch>
            <a:fillRect/>
          </a:stretch>
        </p:blipFill>
        <p:spPr>
          <a:xfrm>
            <a:off x="300037" y="1521959"/>
            <a:ext cx="8256133" cy="457404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9138" name="Picture 2"/>
          <p:cNvPicPr>
            <a:picLocks noChangeAspect="1" noChangeArrowheads="1"/>
          </p:cNvPicPr>
          <p:nvPr/>
        </p:nvPicPr>
        <p:blipFill>
          <a:blip r:embed="rId2"/>
          <a:srcRect l="7379" t="31458" r="40029" b="41667"/>
          <a:stretch>
            <a:fillRect/>
          </a:stretch>
        </p:blipFill>
        <p:spPr bwMode="auto">
          <a:xfrm>
            <a:off x="393469" y="192832"/>
            <a:ext cx="8284000" cy="2240280"/>
          </a:xfrm>
          <a:prstGeom prst="rect">
            <a:avLst/>
          </a:prstGeom>
          <a:noFill/>
          <a:ln w="9525">
            <a:noFill/>
            <a:miter lim="800000"/>
            <a:headEnd/>
            <a:tailEnd/>
          </a:ln>
          <a:effectLst/>
        </p:spPr>
      </p:pic>
      <p:pic>
        <p:nvPicPr>
          <p:cNvPr id="219139" name="Picture 3"/>
          <p:cNvPicPr>
            <a:picLocks noChangeAspect="1" noChangeArrowheads="1"/>
          </p:cNvPicPr>
          <p:nvPr/>
        </p:nvPicPr>
        <p:blipFill>
          <a:blip r:embed="rId3"/>
          <a:srcRect l="7613" t="32708" r="40849" b="48125"/>
          <a:stretch>
            <a:fillRect/>
          </a:stretch>
        </p:blipFill>
        <p:spPr bwMode="auto">
          <a:xfrm>
            <a:off x="393469" y="2766228"/>
            <a:ext cx="8284000" cy="1615440"/>
          </a:xfrm>
          <a:prstGeom prst="rect">
            <a:avLst/>
          </a:prstGeom>
          <a:noFill/>
          <a:ln w="9525">
            <a:noFill/>
            <a:miter lim="800000"/>
            <a:headEnd/>
            <a:tailEnd/>
          </a:ln>
          <a:effectLst/>
        </p:spPr>
      </p:pic>
      <p:pic>
        <p:nvPicPr>
          <p:cNvPr id="219140" name="Picture 4"/>
          <p:cNvPicPr>
            <a:picLocks noChangeAspect="1" noChangeArrowheads="1"/>
          </p:cNvPicPr>
          <p:nvPr/>
        </p:nvPicPr>
        <p:blipFill rotWithShape="1">
          <a:blip r:embed="rId4"/>
          <a:srcRect l="7482" t="29767" r="40747" b="47916"/>
          <a:stretch/>
        </p:blipFill>
        <p:spPr bwMode="auto">
          <a:xfrm>
            <a:off x="393469" y="4381668"/>
            <a:ext cx="8386637" cy="1861433"/>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2" name="Picture 2"/>
          <p:cNvPicPr>
            <a:picLocks noChangeAspect="1" noChangeArrowheads="1"/>
          </p:cNvPicPr>
          <p:nvPr/>
        </p:nvPicPr>
        <p:blipFill>
          <a:blip r:embed="rId2"/>
          <a:srcRect l="13001" t="26096" r="44949" b="4386"/>
          <a:stretch>
            <a:fillRect/>
          </a:stretch>
        </p:blipFill>
        <p:spPr bwMode="auto">
          <a:xfrm>
            <a:off x="351125" y="145034"/>
            <a:ext cx="8195716" cy="6136565"/>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C6ED8B-DD24-96B6-4575-C7C44AF6EABE}"/>
              </a:ext>
            </a:extLst>
          </p:cNvPr>
          <p:cNvSpPr txBox="1"/>
          <p:nvPr/>
        </p:nvSpPr>
        <p:spPr>
          <a:xfrm>
            <a:off x="442911" y="623918"/>
            <a:ext cx="8272464" cy="4893647"/>
          </a:xfrm>
          <a:prstGeom prst="rect">
            <a:avLst/>
          </a:prstGeom>
          <a:noFill/>
        </p:spPr>
        <p:txBody>
          <a:bodyPr wrap="square">
            <a:spAutoFit/>
          </a:bodyPr>
          <a:lstStyle/>
          <a:p>
            <a:pPr algn="l"/>
            <a:r>
              <a:rPr lang="en-US" sz="2400" b="1" i="0" dirty="0">
                <a:solidFill>
                  <a:srgbClr val="2B2A3A"/>
                </a:solidFill>
                <a:effectLst/>
                <a:latin typeface="Open Sans" panose="020B0606030504020204" pitchFamily="34" charset="0"/>
              </a:rPr>
              <a:t>Toyota Prius</a:t>
            </a:r>
          </a:p>
          <a:p>
            <a:pPr algn="l"/>
            <a:r>
              <a:rPr lang="en-US" sz="2400" b="0" i="0" dirty="0">
                <a:solidFill>
                  <a:srgbClr val="2B2A3A"/>
                </a:solidFill>
                <a:effectLst/>
                <a:latin typeface="Open Sans" panose="020B0606030504020204" pitchFamily="34" charset="0"/>
              </a:rPr>
              <a:t>In late 2018, Toyota recalled nearly 2.5 million Prius vehicles after finding a software glitch that could cause the cars to stall at high speeds. Four years earlier, the company recalled 1 million cars because of a similar bug.</a:t>
            </a:r>
          </a:p>
          <a:p>
            <a:pPr algn="l"/>
            <a:r>
              <a:rPr lang="en-US" sz="2400" b="0" i="0" dirty="0">
                <a:solidFill>
                  <a:srgbClr val="2B2A3A"/>
                </a:solidFill>
                <a:effectLst/>
                <a:latin typeface="Open Sans" panose="020B0606030504020204" pitchFamily="34" charset="0"/>
              </a:rPr>
              <a:t>Toyota’s alleged failure to properly patch the software generated several lawsuits.</a:t>
            </a:r>
          </a:p>
          <a:p>
            <a:pPr algn="l"/>
            <a:r>
              <a:rPr lang="en-US" sz="2400" b="0" i="0" dirty="0">
                <a:solidFill>
                  <a:srgbClr val="2B2A3A"/>
                </a:solidFill>
                <a:effectLst/>
                <a:latin typeface="Open Sans" panose="020B0606030504020204" pitchFamily="34" charset="0"/>
              </a:rPr>
              <a:t>In 2019, a jury ordered the company to </a:t>
            </a:r>
            <a:r>
              <a:rPr lang="en-US" sz="2400" b="0" i="0" u="none" strike="noStrike" dirty="0">
                <a:solidFill>
                  <a:srgbClr val="470FDD"/>
                </a:solidFill>
                <a:effectLst/>
                <a:latin typeface="Open Sans" panose="020B0606030504020204" pitchFamily="34" charset="0"/>
                <a:hlinkClick r:id="rId2"/>
              </a:rPr>
              <a:t>pay $15.8 million in damages</a:t>
            </a:r>
            <a:r>
              <a:rPr lang="en-US" sz="2400" b="0" i="0" dirty="0">
                <a:solidFill>
                  <a:srgbClr val="2B2A3A"/>
                </a:solidFill>
                <a:effectLst/>
                <a:latin typeface="Open Sans" panose="020B0606030504020204" pitchFamily="34" charset="0"/>
              </a:rPr>
              <a:t> to a California car dealer who claimed Prius safety concerns caused his business to lose profits.</a:t>
            </a:r>
          </a:p>
          <a:p>
            <a:br>
              <a:rPr lang="en-US" sz="2400" dirty="0"/>
            </a:br>
            <a:endParaRPr lang="en-US" sz="2400" dirty="0"/>
          </a:p>
        </p:txBody>
      </p:sp>
    </p:spTree>
    <p:extLst>
      <p:ext uri="{BB962C8B-B14F-4D97-AF65-F5344CB8AC3E}">
        <p14:creationId xmlns:p14="http://schemas.microsoft.com/office/powerpoint/2010/main" val="30050476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03D626-2EA5-4FEA-1D7B-454D3E454185}"/>
              </a:ext>
            </a:extLst>
          </p:cNvPr>
          <p:cNvSpPr txBox="1"/>
          <p:nvPr/>
        </p:nvSpPr>
        <p:spPr>
          <a:xfrm>
            <a:off x="242888" y="197346"/>
            <a:ext cx="8672512" cy="6001643"/>
          </a:xfrm>
          <a:prstGeom prst="rect">
            <a:avLst/>
          </a:prstGeom>
          <a:noFill/>
        </p:spPr>
        <p:txBody>
          <a:bodyPr wrap="square">
            <a:spAutoFit/>
          </a:bodyPr>
          <a:lstStyle/>
          <a:p>
            <a:pPr algn="l"/>
            <a:r>
              <a:rPr lang="en-US" sz="2400" b="1" i="0" dirty="0">
                <a:solidFill>
                  <a:srgbClr val="2B2A3A"/>
                </a:solidFill>
                <a:effectLst/>
                <a:latin typeface="Open Sans" panose="020B0606030504020204" pitchFamily="34" charset="0"/>
              </a:rPr>
              <a:t>Boeing 737 MAX</a:t>
            </a:r>
          </a:p>
          <a:p>
            <a:pPr algn="l"/>
            <a:r>
              <a:rPr lang="en-US" sz="2400" b="0" i="0" dirty="0">
                <a:solidFill>
                  <a:srgbClr val="2B2A3A"/>
                </a:solidFill>
                <a:effectLst/>
                <a:latin typeface="Open Sans" panose="020B0606030504020204" pitchFamily="34" charset="0"/>
              </a:rPr>
              <a:t>The Federal Aviation Administration points to software defects as the root of two fatal Boeing 737 MAX airplane crashes due to automatic control system malfunctions.</a:t>
            </a:r>
          </a:p>
          <a:p>
            <a:pPr algn="l"/>
            <a:r>
              <a:rPr lang="en-US" sz="2400" b="0" i="0" dirty="0">
                <a:solidFill>
                  <a:srgbClr val="2B2A3A"/>
                </a:solidFill>
                <a:effectLst/>
                <a:latin typeface="Open Sans" panose="020B0606030504020204" pitchFamily="34" charset="0"/>
              </a:rPr>
              <a:t>According to Reuters, </a:t>
            </a:r>
            <a:r>
              <a:rPr lang="en-US" sz="2400" b="0" i="0" u="none" strike="noStrike" dirty="0">
                <a:solidFill>
                  <a:srgbClr val="470FDD"/>
                </a:solidFill>
                <a:effectLst/>
                <a:latin typeface="Open Sans" panose="020B0606030504020204" pitchFamily="34" charset="0"/>
                <a:hlinkClick r:id="rId2"/>
              </a:rPr>
              <a:t>hundreds of lawsuits have been filed against Boeing</a:t>
            </a:r>
            <a:r>
              <a:rPr lang="en-US" sz="2400" b="0" i="0" dirty="0">
                <a:solidFill>
                  <a:srgbClr val="2B2A3A"/>
                </a:solidFill>
                <a:effectLst/>
                <a:latin typeface="Open Sans" panose="020B0606030504020204" pitchFamily="34" charset="0"/>
              </a:rPr>
              <a:t> by families of the victims of the October 2018 Lion Air crash in Indonesia and the March 2019 Ethiopian Air disaster.</a:t>
            </a:r>
          </a:p>
          <a:p>
            <a:pPr algn="l"/>
            <a:r>
              <a:rPr lang="en-US" sz="2400" b="0" i="0" dirty="0">
                <a:solidFill>
                  <a:srgbClr val="2B2A3A"/>
                </a:solidFill>
                <a:effectLst/>
                <a:latin typeface="Open Sans" panose="020B0606030504020204" pitchFamily="34" charset="0"/>
              </a:rPr>
              <a:t>The company settled the first lawsuits in the fall of 2019 and is expected to be held liable for more wrongful death claims.</a:t>
            </a:r>
          </a:p>
          <a:p>
            <a:pPr algn="l"/>
            <a:r>
              <a:rPr lang="en-US" sz="2400" b="0" i="0" dirty="0">
                <a:solidFill>
                  <a:srgbClr val="2B2A3A"/>
                </a:solidFill>
                <a:effectLst/>
                <a:latin typeface="Open Sans" panose="020B0606030504020204" pitchFamily="34" charset="0"/>
              </a:rPr>
              <a:t>Fortune reports that </a:t>
            </a:r>
            <a:r>
              <a:rPr lang="en-US" sz="2400" b="0" i="0" u="none" strike="noStrike" dirty="0">
                <a:solidFill>
                  <a:srgbClr val="470FDD"/>
                </a:solidFill>
                <a:effectLst/>
                <a:latin typeface="Open Sans" panose="020B0606030504020204" pitchFamily="34" charset="0"/>
                <a:hlinkClick r:id="rId3"/>
              </a:rPr>
              <a:t>Boeing shareholders are currently suing the company’s directors</a:t>
            </a:r>
            <a:r>
              <a:rPr lang="en-US" sz="2400" b="0" i="0" dirty="0">
                <a:solidFill>
                  <a:srgbClr val="2B2A3A"/>
                </a:solidFill>
                <a:effectLst/>
                <a:latin typeface="Open Sans" panose="020B0606030504020204" pitchFamily="34" charset="0"/>
              </a:rPr>
              <a:t> for negligence when rushing the aircraft to market. Boeing has since grounded all 737 MAX aircrafts, which led to </a:t>
            </a:r>
            <a:r>
              <a:rPr lang="en-US" sz="2400" b="0" i="0" u="none" strike="noStrike" dirty="0">
                <a:solidFill>
                  <a:srgbClr val="470FDD"/>
                </a:solidFill>
                <a:effectLst/>
                <a:latin typeface="Open Sans" panose="020B0606030504020204" pitchFamily="34" charset="0"/>
                <a:hlinkClick r:id="rId4"/>
              </a:rPr>
              <a:t>a January 2020 settlement with American Airlines</a:t>
            </a:r>
            <a:r>
              <a:rPr lang="en-US" sz="2400" b="0" i="0" dirty="0">
                <a:solidFill>
                  <a:srgbClr val="2B2A3A"/>
                </a:solidFill>
                <a:effectLst/>
                <a:latin typeface="Open Sans" panose="020B0606030504020204" pitchFamily="34" charset="0"/>
              </a:rPr>
              <a:t>.</a:t>
            </a:r>
          </a:p>
        </p:txBody>
      </p:sp>
    </p:spTree>
    <p:extLst>
      <p:ext uri="{BB962C8B-B14F-4D97-AF65-F5344CB8AC3E}">
        <p14:creationId xmlns:p14="http://schemas.microsoft.com/office/powerpoint/2010/main" val="7210873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EE529D-A0FF-58AB-1988-EC36EE0A14F6}"/>
              </a:ext>
            </a:extLst>
          </p:cNvPr>
          <p:cNvSpPr txBox="1"/>
          <p:nvPr/>
        </p:nvSpPr>
        <p:spPr>
          <a:xfrm>
            <a:off x="585787" y="566678"/>
            <a:ext cx="8115301" cy="5693866"/>
          </a:xfrm>
          <a:prstGeom prst="rect">
            <a:avLst/>
          </a:prstGeom>
          <a:noFill/>
        </p:spPr>
        <p:txBody>
          <a:bodyPr wrap="square">
            <a:spAutoFit/>
          </a:bodyPr>
          <a:lstStyle/>
          <a:p>
            <a:pPr algn="l"/>
            <a:r>
              <a:rPr lang="en-US" sz="2800" b="1" i="0" dirty="0">
                <a:solidFill>
                  <a:srgbClr val="2B2A3A"/>
                </a:solidFill>
                <a:effectLst/>
                <a:latin typeface="Open Sans" panose="020B0606030504020204" pitchFamily="34" charset="0"/>
              </a:rPr>
              <a:t>Tesla Model S and Model X</a:t>
            </a:r>
          </a:p>
          <a:p>
            <a:pPr algn="l"/>
            <a:r>
              <a:rPr lang="en-US" sz="2800" b="0" i="0" dirty="0">
                <a:solidFill>
                  <a:srgbClr val="2B2A3A"/>
                </a:solidFill>
                <a:effectLst/>
                <a:latin typeface="Open Sans" panose="020B0606030504020204" pitchFamily="34" charset="0"/>
              </a:rPr>
              <a:t>In May 2020, a class action lawsuit was filed against Tesla over a failing touch screen that operates safety-related systems, including critical gauges and warning notifications whose failure could put drivers at risk of harm.</a:t>
            </a:r>
          </a:p>
          <a:p>
            <a:pPr algn="l"/>
            <a:r>
              <a:rPr lang="en-US" sz="2800" b="0" i="0" dirty="0">
                <a:solidFill>
                  <a:srgbClr val="2B2A3A"/>
                </a:solidFill>
                <a:effectLst/>
                <a:latin typeface="Open Sans" panose="020B0606030504020204" pitchFamily="34" charset="0"/>
              </a:rPr>
              <a:t>The company refunded some owners repair costs and </a:t>
            </a:r>
            <a:r>
              <a:rPr lang="en-US" sz="2800" b="0" i="0" u="none" strike="noStrike" dirty="0">
                <a:solidFill>
                  <a:srgbClr val="470FDD"/>
                </a:solidFill>
                <a:effectLst/>
                <a:latin typeface="Open Sans" panose="020B0606030504020204" pitchFamily="34" charset="0"/>
                <a:hlinkClick r:id="rId2"/>
              </a:rPr>
              <a:t>expanded its warranty</a:t>
            </a:r>
            <a:r>
              <a:rPr lang="en-US" sz="2800" b="0" i="0" dirty="0">
                <a:solidFill>
                  <a:srgbClr val="2B2A3A"/>
                </a:solidFill>
                <a:effectLst/>
                <a:latin typeface="Open Sans" panose="020B0606030504020204" pitchFamily="34" charset="0"/>
              </a:rPr>
              <a:t> to cover the memory device failure that led to the touchscreen issues. In January 2021, the </a:t>
            </a:r>
            <a:r>
              <a:rPr lang="en-US" sz="2800" b="0" i="0" u="none" strike="noStrike" dirty="0">
                <a:solidFill>
                  <a:srgbClr val="470FDD"/>
                </a:solidFill>
                <a:effectLst/>
                <a:latin typeface="Open Sans" panose="020B0606030504020204" pitchFamily="34" charset="0"/>
                <a:hlinkClick r:id="rId3"/>
              </a:rPr>
              <a:t>company recalled 135,000 vehicles</a:t>
            </a:r>
            <a:r>
              <a:rPr lang="en-US" sz="2800" b="0" i="0" dirty="0">
                <a:solidFill>
                  <a:srgbClr val="2B2A3A"/>
                </a:solidFill>
                <a:effectLst/>
                <a:latin typeface="Open Sans" panose="020B0606030504020204" pitchFamily="34" charset="0"/>
              </a:rPr>
              <a:t> in response to a National Highway Traffic Safety Administration (NHTSA) request.</a:t>
            </a:r>
          </a:p>
        </p:txBody>
      </p:sp>
    </p:spTree>
    <p:extLst>
      <p:ext uri="{BB962C8B-B14F-4D97-AF65-F5344CB8AC3E}">
        <p14:creationId xmlns:p14="http://schemas.microsoft.com/office/powerpoint/2010/main" val="796472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140CFB-A093-46A1-14CF-35E9B990059C}"/>
              </a:ext>
            </a:extLst>
          </p:cNvPr>
          <p:cNvSpPr txBox="1"/>
          <p:nvPr/>
        </p:nvSpPr>
        <p:spPr>
          <a:xfrm>
            <a:off x="114299" y="123588"/>
            <a:ext cx="8772526" cy="6186309"/>
          </a:xfrm>
          <a:prstGeom prst="rect">
            <a:avLst/>
          </a:prstGeom>
          <a:noFill/>
        </p:spPr>
        <p:txBody>
          <a:bodyPr wrap="square">
            <a:spAutoFit/>
          </a:bodyPr>
          <a:lstStyle/>
          <a:p>
            <a:r>
              <a:rPr lang="en-US" sz="2200" dirty="0"/>
              <a:t>Case 1: A Tax Program You manufacture and sell, through distributors, a general purpose program to assist small companies in handling their taxes. You provide the program with a limited warranty that offers to refund the users' payments if the product is defective. One user claimed that data provided by your program misled him into making an unsound investment that cost him a substantial amount of money. On investigation, you found that there was a bug in the program that could have produced the fallacious information your user claims. What are the legal consequences? You would obviously try to get the user to accept a refund of the $450 he paid for the program in return for a full release from any further liability. While worth a try, this strategy is not a guaranteed success. Your user, who did not buy the program directly from you, could not claim under a contract. Also, since no physical injury or property damage was involved, claims cannot be made under strict liability. The final recourse, therefore is to claim negligence. Here, the question is: did you follow best industrial software development practices to assure that such problems did not occur? If the court can be convinced that you did, you would likely win. If not, you could pay substantial damages.</a:t>
            </a:r>
          </a:p>
        </p:txBody>
      </p:sp>
    </p:spTree>
    <p:extLst>
      <p:ext uri="{BB962C8B-B14F-4D97-AF65-F5344CB8AC3E}">
        <p14:creationId xmlns:p14="http://schemas.microsoft.com/office/powerpoint/2010/main" val="598532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710AF5-69C8-12DD-C970-70FA65C9BCD7}"/>
              </a:ext>
            </a:extLst>
          </p:cNvPr>
          <p:cNvSpPr txBox="1"/>
          <p:nvPr/>
        </p:nvSpPr>
        <p:spPr>
          <a:xfrm>
            <a:off x="271462" y="343437"/>
            <a:ext cx="8586788" cy="5847755"/>
          </a:xfrm>
          <a:prstGeom prst="rect">
            <a:avLst/>
          </a:prstGeom>
          <a:noFill/>
        </p:spPr>
        <p:txBody>
          <a:bodyPr wrap="square">
            <a:spAutoFit/>
          </a:bodyPr>
          <a:lstStyle/>
          <a:p>
            <a:r>
              <a:rPr lang="en-US" sz="2200" dirty="0"/>
              <a:t>Case 2: A Computerized Drafting System You manufacture, sell, and service an advanced computerized system for producing architectural drawings and specifications. The system is program controlled with a range of optional and custom features. You sell it under a warranty that limits your liability to five times the total moneys paid for the system. One of your customers claims that he bought your system expressly to complete a rush project and that program defects severely delayed his work. He missed his committed dates, forfeited a substantial incentive payment, and lost money on the architecture contract. He claims defects in your software caused several files to be garbled, necessitating extensive rework. On investigation, you find that a software defect could have caused the alleged problem. What are the legal consequences? Since there have been no personal injuries or property damage, strict liability is not involved and the issues concern negligence and warranty. While you are not anxious to pay the warranty maximum of five times the $9,500 paid for the system, you want to avoid having to pay the total claimed damages of $450,000. Your strategy is thus:</a:t>
            </a:r>
          </a:p>
        </p:txBody>
      </p:sp>
    </p:spTree>
    <p:extLst>
      <p:ext uri="{BB962C8B-B14F-4D97-AF65-F5344CB8AC3E}">
        <p14:creationId xmlns:p14="http://schemas.microsoft.com/office/powerpoint/2010/main" val="4109694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3C5EAC-D40A-D01D-C6D4-0ADD10CF2602}"/>
              </a:ext>
            </a:extLst>
          </p:cNvPr>
          <p:cNvSpPr txBox="1"/>
          <p:nvPr/>
        </p:nvSpPr>
        <p:spPr>
          <a:xfrm>
            <a:off x="185737" y="421571"/>
            <a:ext cx="8772525" cy="5632311"/>
          </a:xfrm>
          <a:prstGeom prst="rect">
            <a:avLst/>
          </a:prstGeom>
          <a:noFill/>
        </p:spPr>
        <p:txBody>
          <a:bodyPr wrap="square">
            <a:spAutoFit/>
          </a:bodyPr>
          <a:lstStyle/>
          <a:p>
            <a:r>
              <a:rPr lang="en-US" sz="2400" dirty="0"/>
              <a:t>1. You first claim that he was responsible for the failure to deliver on schedule, not your system. 2. You will next claim that the warranty limits your liability to $47,500. Your customer will first assert that you negligently designed, developed, and supplied the system software and that the contractual limitations are not valid. Your defense is to show that you exercised reasonable care in developing and testing the software. If his negligence claim fails, your customer will next claim that you, the expert, misled him, the neophyte, about the system's capabilities. Thus, the contract is not valid and the sales claims were guarantees. Here, you argue that your customer is knowledgeable and that you made no invalid claims about the system's capabilities. Finally, the customer could claim under the contract that your system did not perform as promised. If your product actually had the defect claimed, you could well pay the contractually limited damages.</a:t>
            </a:r>
          </a:p>
        </p:txBody>
      </p:sp>
    </p:spTree>
    <p:extLst>
      <p:ext uri="{BB962C8B-B14F-4D97-AF65-F5344CB8AC3E}">
        <p14:creationId xmlns:p14="http://schemas.microsoft.com/office/powerpoint/2010/main" val="2093779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8C5745-6C3D-DE24-F2E1-215CE625FE2D}"/>
              </a:ext>
            </a:extLst>
          </p:cNvPr>
          <p:cNvSpPr txBox="1"/>
          <p:nvPr/>
        </p:nvSpPr>
        <p:spPr>
          <a:xfrm>
            <a:off x="0" y="0"/>
            <a:ext cx="9144000" cy="6247864"/>
          </a:xfrm>
          <a:prstGeom prst="rect">
            <a:avLst/>
          </a:prstGeom>
          <a:noFill/>
        </p:spPr>
        <p:txBody>
          <a:bodyPr wrap="square">
            <a:spAutoFit/>
          </a:bodyPr>
          <a:lstStyle/>
          <a:p>
            <a:r>
              <a:rPr lang="en-US" sz="2000" dirty="0"/>
              <a:t>Case 3: An Automated Tunneling Machine You manufacture and market a sophisticated computerized drilling machine that senses underground conditions while drilling tunnels. It is designed to determine the structural strength of the strata through which it drills and to keep the miners informed about mine conditions. Your machine is marketed under a warranty that limits your liability to ten times the moneys paid for the machine. One of your machines was used in a coal mine to dig a tunnel where there was a fire, a collapse, and a loss of life. While no one survived to tell what happened, the miners' families claim that your machine was defective because it did not alert them to the presence of methane or the likelihood of a collapse. Here, the argument concerns strict liability. If your machine contributed to the damages, you will almost certainly be held liable. If it did not, you will probably have no liability. The issue could thus revolve around the likely behavior of your machine and whether it could have caused the alleged accident either through its design or through a malfunction. Experts would likely be used to examine your product to see if there were any plausible ways that it could have contributed to the accident. Here, sound design methods, state-of-the-art quality practices, and comprehensive testing are your best defenses. In every one of these example cases, poor software quality practices can be a serious disadvantage. This is particularly true if the practices of your software people do not at least equal the best in your industry. If they do not, your exposures could easily exceed your contractually limited liability</a:t>
            </a:r>
          </a:p>
        </p:txBody>
      </p:sp>
    </p:spTree>
    <p:extLst>
      <p:ext uri="{BB962C8B-B14F-4D97-AF65-F5344CB8AC3E}">
        <p14:creationId xmlns:p14="http://schemas.microsoft.com/office/powerpoint/2010/main" val="2022719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09386" y="337457"/>
            <a:ext cx="7912100" cy="4800600"/>
          </a:xfrm>
        </p:spPr>
        <p:txBody>
          <a:bodyPr>
            <a:normAutofit/>
          </a:bodyPr>
          <a:lstStyle/>
          <a:p>
            <a:r>
              <a:rPr lang="en-US" sz="2800" dirty="0"/>
              <a:t>Essentially, design is the process of creating a model, usually described in terms of drawings and specifications of a system that will meet an identified need of the customer.</a:t>
            </a:r>
          </a:p>
        </p:txBody>
      </p:sp>
      <p:grpSp>
        <p:nvGrpSpPr>
          <p:cNvPr id="4" name="Group 3"/>
          <p:cNvGrpSpPr/>
          <p:nvPr/>
        </p:nvGrpSpPr>
        <p:grpSpPr>
          <a:xfrm>
            <a:off x="1053704" y="3358521"/>
            <a:ext cx="7267575" cy="1857375"/>
            <a:chOff x="0" y="0"/>
            <a:chExt cx="7267575" cy="1857375"/>
          </a:xfrm>
        </p:grpSpPr>
        <p:sp>
          <p:nvSpPr>
            <p:cNvPr id="5" name="Rectangle 4"/>
            <p:cNvSpPr/>
            <p:nvPr/>
          </p:nvSpPr>
          <p:spPr>
            <a:xfrm>
              <a:off x="0" y="0"/>
              <a:ext cx="2590800" cy="1857375"/>
            </a:xfrm>
            <a:prstGeom prst="rect">
              <a:avLst/>
            </a:prstGeom>
          </p:spPr>
          <p:style>
            <a:lnRef idx="1">
              <a:schemeClr val="dk1"/>
            </a:lnRef>
            <a:fillRef idx="2">
              <a:schemeClr val="dk1"/>
            </a:fillRef>
            <a:effectRef idx="1">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800" b="1" dirty="0"/>
                <a:t>Engineering design process</a:t>
              </a:r>
            </a:p>
            <a:p>
              <a:pPr algn="ctr"/>
              <a:r>
                <a:rPr lang="en-US" sz="1100" dirty="0"/>
                <a:t>-</a:t>
              </a:r>
              <a:r>
                <a:rPr lang="en-US" sz="1100" baseline="0" dirty="0"/>
                <a:t> </a:t>
              </a:r>
              <a:r>
                <a:rPr lang="en-US" sz="1600" baseline="0" dirty="0"/>
                <a:t>logical sequence of activities, decisions and analyses to develop a solution</a:t>
              </a:r>
              <a:endParaRPr lang="en-US" sz="1600" dirty="0"/>
            </a:p>
          </p:txBody>
        </p:sp>
        <p:sp>
          <p:nvSpPr>
            <p:cNvPr id="6" name="Parallelogram 5"/>
            <p:cNvSpPr/>
            <p:nvPr/>
          </p:nvSpPr>
          <p:spPr>
            <a:xfrm>
              <a:off x="5133975" y="95250"/>
              <a:ext cx="2133600" cy="1495425"/>
            </a:xfrm>
            <a:prstGeom prst="parallelogram">
              <a:avLst/>
            </a:prstGeom>
          </p:spPr>
          <p:style>
            <a:lnRef idx="1">
              <a:schemeClr val="dk1"/>
            </a:lnRef>
            <a:fillRef idx="2">
              <a:schemeClr val="dk1"/>
            </a:fillRef>
            <a:effectRef idx="1">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800" b="1">
                  <a:solidFill>
                    <a:schemeClr val="dk1"/>
                  </a:solidFill>
                  <a:latin typeface="+mn-lt"/>
                  <a:ea typeface="+mn-ea"/>
                  <a:cs typeface="+mn-cs"/>
                </a:rPr>
                <a:t>Customer,</a:t>
              </a:r>
              <a:r>
                <a:rPr lang="en-US" sz="1800" b="1" baseline="0">
                  <a:solidFill>
                    <a:schemeClr val="dk1"/>
                  </a:solidFill>
                  <a:latin typeface="+mn-lt"/>
                  <a:ea typeface="+mn-ea"/>
                  <a:cs typeface="+mn-cs"/>
                </a:rPr>
                <a:t> internal or external</a:t>
              </a:r>
            </a:p>
            <a:p>
              <a:r>
                <a:rPr lang="en-US" sz="1100">
                  <a:solidFill>
                    <a:schemeClr val="dk1"/>
                  </a:solidFill>
                  <a:latin typeface="+mn-lt"/>
                  <a:ea typeface="+mn-ea"/>
                  <a:cs typeface="+mn-cs"/>
                </a:rPr>
                <a:t>-</a:t>
              </a:r>
              <a:r>
                <a:rPr lang="en-US" sz="1100" baseline="0">
                  <a:solidFill>
                    <a:schemeClr val="dk1"/>
                  </a:solidFill>
                  <a:latin typeface="+mn-lt"/>
                  <a:ea typeface="+mn-ea"/>
                  <a:cs typeface="+mn-cs"/>
                </a:rPr>
                <a:t> </a:t>
              </a:r>
              <a:endParaRPr lang="en-US" sz="1100"/>
            </a:p>
          </p:txBody>
        </p:sp>
        <p:sp>
          <p:nvSpPr>
            <p:cNvPr id="7" name="Right Arrow 6"/>
            <p:cNvSpPr/>
            <p:nvPr/>
          </p:nvSpPr>
          <p:spPr>
            <a:xfrm>
              <a:off x="2609850" y="323851"/>
              <a:ext cx="2705100" cy="123824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800" b="1" dirty="0"/>
                <a:t>Information</a:t>
              </a:r>
            </a:p>
            <a:p>
              <a:pPr algn="ctr"/>
              <a:r>
                <a:rPr lang="en-US" sz="1600" b="0" dirty="0"/>
                <a:t>drawings,</a:t>
              </a:r>
              <a:r>
                <a:rPr lang="en-US" sz="1600" b="0" baseline="0" dirty="0"/>
                <a:t> specification etc.</a:t>
              </a:r>
              <a:endParaRPr lang="en-US" sz="1600" b="0" dirty="0"/>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99422" y="160500"/>
            <a:ext cx="8527337" cy="5951051"/>
          </a:xfrm>
        </p:spPr>
        <p:txBody>
          <a:bodyPr>
            <a:normAutofit lnSpcReduction="10000"/>
          </a:bodyPr>
          <a:lstStyle/>
          <a:p>
            <a:pPr>
              <a:buNone/>
            </a:pPr>
            <a:r>
              <a:rPr lang="en-US" sz="4400" b="1" dirty="0"/>
              <a:t>Reducing Liability</a:t>
            </a:r>
          </a:p>
          <a:p>
            <a:pPr>
              <a:lnSpc>
                <a:spcPct val="90000"/>
              </a:lnSpc>
              <a:spcBef>
                <a:spcPct val="10000"/>
              </a:spcBef>
              <a:buFont typeface="Wingdings" panose="05000000000000000000" pitchFamily="2" charset="2"/>
              <a:buChar char="Ø"/>
            </a:pPr>
            <a:r>
              <a:rPr lang="en-US" sz="3200" dirty="0">
                <a:cs typeface="Times New Roman" pitchFamily="18" charset="0"/>
              </a:rPr>
              <a:t>Include safety as a primary specification for product design. </a:t>
            </a:r>
          </a:p>
          <a:p>
            <a:pPr>
              <a:lnSpc>
                <a:spcPct val="90000"/>
              </a:lnSpc>
              <a:spcBef>
                <a:spcPct val="10000"/>
              </a:spcBef>
              <a:buFont typeface="Wingdings" panose="05000000000000000000" pitchFamily="2" charset="2"/>
              <a:buChar char="Ø"/>
            </a:pPr>
            <a:r>
              <a:rPr lang="en-US" sz="3200" dirty="0">
                <a:cs typeface="Times New Roman" pitchFamily="18" charset="0"/>
              </a:rPr>
              <a:t>Use standard, proven materials and components. </a:t>
            </a:r>
          </a:p>
          <a:p>
            <a:pPr>
              <a:lnSpc>
                <a:spcPct val="90000"/>
              </a:lnSpc>
              <a:spcBef>
                <a:spcPct val="10000"/>
              </a:spcBef>
              <a:buFont typeface="Wingdings" panose="05000000000000000000" pitchFamily="2" charset="2"/>
              <a:buChar char="Ø"/>
            </a:pPr>
            <a:r>
              <a:rPr lang="en-US" sz="3200" dirty="0">
                <a:cs typeface="Times New Roman" pitchFamily="18" charset="0"/>
              </a:rPr>
              <a:t>Subject the design to thorough analysis and testing.</a:t>
            </a:r>
          </a:p>
          <a:p>
            <a:pPr>
              <a:lnSpc>
                <a:spcPct val="90000"/>
              </a:lnSpc>
              <a:spcBef>
                <a:spcPct val="10000"/>
              </a:spcBef>
              <a:buFont typeface="Wingdings" panose="05000000000000000000" pitchFamily="2" charset="2"/>
              <a:buChar char="Ø"/>
            </a:pPr>
            <a:r>
              <a:rPr lang="en-US" sz="3200" dirty="0">
                <a:cs typeface="Times New Roman" pitchFamily="18" charset="0"/>
              </a:rPr>
              <a:t>Employ a formal design review process in which safety is emphasized.</a:t>
            </a:r>
          </a:p>
          <a:p>
            <a:pPr>
              <a:lnSpc>
                <a:spcPct val="90000"/>
              </a:lnSpc>
              <a:spcBef>
                <a:spcPct val="10000"/>
              </a:spcBef>
              <a:buFont typeface="Wingdings" panose="05000000000000000000" pitchFamily="2" charset="2"/>
              <a:buChar char="Ø"/>
            </a:pPr>
            <a:r>
              <a:rPr lang="en-US" sz="3200" dirty="0">
                <a:cs typeface="Times New Roman" pitchFamily="18" charset="0"/>
              </a:rPr>
              <a:t>Specify proven manufacturing methods.</a:t>
            </a:r>
          </a:p>
          <a:p>
            <a:pPr>
              <a:lnSpc>
                <a:spcPct val="90000"/>
              </a:lnSpc>
              <a:spcBef>
                <a:spcPct val="10000"/>
              </a:spcBef>
              <a:buFont typeface="Wingdings" panose="05000000000000000000" pitchFamily="2" charset="2"/>
              <a:buChar char="Ø"/>
            </a:pPr>
            <a:r>
              <a:rPr lang="en-US" sz="3200" dirty="0">
                <a:cs typeface="Times New Roman" pitchFamily="18" charset="0"/>
              </a:rPr>
              <a:t>Assure an effective, independent quality control and inspection process.</a:t>
            </a:r>
          </a:p>
          <a:p>
            <a:pPr>
              <a:lnSpc>
                <a:spcPct val="90000"/>
              </a:lnSpc>
              <a:spcBef>
                <a:spcPct val="10000"/>
              </a:spcBef>
              <a:buFont typeface="Wingdings" panose="05000000000000000000" pitchFamily="2" charset="2"/>
              <a:buChar char="Ø"/>
            </a:pPr>
            <a:r>
              <a:rPr lang="en-US" sz="3200" dirty="0">
                <a:cs typeface="Times New Roman" pitchFamily="18" charset="0"/>
              </a:rPr>
              <a:t>Be sure that there are warning labels on the product where necessary.</a:t>
            </a:r>
          </a:p>
          <a:p>
            <a:endParaRPr lang="en-US" sz="3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06538" y="314778"/>
            <a:ext cx="8620221" cy="5778111"/>
          </a:xfrm>
        </p:spPr>
        <p:txBody>
          <a:bodyPr>
            <a:normAutofit lnSpcReduction="10000"/>
          </a:bodyPr>
          <a:lstStyle/>
          <a:p>
            <a:pPr>
              <a:lnSpc>
                <a:spcPct val="95000"/>
              </a:lnSpc>
              <a:spcBef>
                <a:spcPct val="10000"/>
              </a:spcBef>
              <a:buFont typeface="Wingdings" panose="05000000000000000000" pitchFamily="2" charset="2"/>
              <a:buChar char="Ø"/>
            </a:pPr>
            <a:r>
              <a:rPr lang="en-US" sz="3600" dirty="0">
                <a:cs typeface="Times New Roman" pitchFamily="18" charset="0"/>
              </a:rPr>
              <a:t>Supply clear and unambiguous instructions for installation and use.</a:t>
            </a:r>
          </a:p>
          <a:p>
            <a:pPr>
              <a:lnSpc>
                <a:spcPct val="95000"/>
              </a:lnSpc>
              <a:spcBef>
                <a:spcPct val="10000"/>
              </a:spcBef>
              <a:buFont typeface="Wingdings" panose="05000000000000000000" pitchFamily="2" charset="2"/>
              <a:buChar char="Ø"/>
            </a:pPr>
            <a:r>
              <a:rPr lang="en-US" sz="3600" dirty="0">
                <a:cs typeface="Times New Roman" pitchFamily="18" charset="0"/>
              </a:rPr>
              <a:t>Establish a traceable system of distribution, with warranty cards, against the possibility of product recall.</a:t>
            </a:r>
          </a:p>
          <a:p>
            <a:pPr>
              <a:lnSpc>
                <a:spcPct val="95000"/>
              </a:lnSpc>
              <a:spcBef>
                <a:spcPct val="10000"/>
              </a:spcBef>
              <a:buFont typeface="Wingdings" panose="05000000000000000000" pitchFamily="2" charset="2"/>
              <a:buChar char="Ø"/>
            </a:pPr>
            <a:r>
              <a:rPr lang="en-US" sz="3600" dirty="0">
                <a:cs typeface="Times New Roman" pitchFamily="18" charset="0"/>
              </a:rPr>
              <a:t>Institute an effective failure reporting and analysis system, with timely redesign and retrofit as appropriate.</a:t>
            </a:r>
          </a:p>
          <a:p>
            <a:pPr>
              <a:lnSpc>
                <a:spcPct val="95000"/>
              </a:lnSpc>
              <a:spcBef>
                <a:spcPct val="10000"/>
              </a:spcBef>
              <a:buFont typeface="Wingdings" panose="05000000000000000000" pitchFamily="2" charset="2"/>
              <a:buChar char="Ø"/>
            </a:pPr>
            <a:r>
              <a:rPr lang="en-US" sz="3600" dirty="0">
                <a:cs typeface="Times New Roman" pitchFamily="18" charset="0"/>
              </a:rPr>
              <a:t>Document all product safety precautions, actions, and decisions through the product life cycle.</a:t>
            </a:r>
            <a:endParaRPr lang="en-US" sz="3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E473B8-90FF-22E0-DA25-AA2ED1D80D95}"/>
              </a:ext>
            </a:extLst>
          </p:cNvPr>
          <p:cNvSpPr txBox="1"/>
          <p:nvPr/>
        </p:nvSpPr>
        <p:spPr>
          <a:xfrm>
            <a:off x="271462" y="540514"/>
            <a:ext cx="8601075" cy="5509200"/>
          </a:xfrm>
          <a:prstGeom prst="rect">
            <a:avLst/>
          </a:prstGeom>
          <a:noFill/>
        </p:spPr>
        <p:txBody>
          <a:bodyPr wrap="square">
            <a:spAutoFit/>
          </a:bodyPr>
          <a:lstStyle/>
          <a:p>
            <a:pPr marL="342900" indent="-342900">
              <a:buFont typeface="+mj-lt"/>
              <a:buAutoNum type="arabicPeriod"/>
            </a:pPr>
            <a:r>
              <a:rPr lang="en-US" sz="2200" dirty="0"/>
              <a:t>Act rapidly to determine the maturity of your software process. </a:t>
            </a:r>
          </a:p>
          <a:p>
            <a:pPr marL="342900" indent="-342900">
              <a:buFont typeface="+mj-lt"/>
              <a:buAutoNum type="arabicPeriod"/>
            </a:pPr>
            <a:r>
              <a:rPr lang="en-US" sz="2200" dirty="0"/>
              <a:t>If it is low, as it probably is, take immediate and aggressive improvement action </a:t>
            </a:r>
          </a:p>
          <a:p>
            <a:pPr marL="800100" lvl="1" indent="-342900">
              <a:buFont typeface="Arial" panose="020B0604020202020204" pitchFamily="34" charset="0"/>
              <a:buChar char="•"/>
            </a:pPr>
            <a:r>
              <a:rPr lang="en-US" sz="2200" dirty="0"/>
              <a:t>Launch and maintain a permanent emphasis on software process improvement. </a:t>
            </a:r>
          </a:p>
          <a:p>
            <a:pPr marL="800100" lvl="1" indent="-342900">
              <a:buFont typeface="Arial" panose="020B0604020202020204" pitchFamily="34" charset="0"/>
              <a:buChar char="•"/>
            </a:pPr>
            <a:r>
              <a:rPr lang="en-US" sz="2200" dirty="0"/>
              <a:t>Utilize the best state-of-the-art development and test practices. </a:t>
            </a:r>
          </a:p>
          <a:p>
            <a:pPr marL="800100" lvl="1" indent="-342900">
              <a:buFont typeface="Arial" panose="020B0604020202020204" pitchFamily="34" charset="0"/>
              <a:buChar char="•"/>
            </a:pPr>
            <a:r>
              <a:rPr lang="en-US" sz="2200" dirty="0"/>
              <a:t>Utilize applicable new technology developments. </a:t>
            </a:r>
          </a:p>
          <a:p>
            <a:pPr marL="800100" lvl="1" indent="-342900">
              <a:buFont typeface="Arial" panose="020B0604020202020204" pitchFamily="34" charset="0"/>
              <a:buChar char="•"/>
            </a:pPr>
            <a:r>
              <a:rPr lang="en-US" sz="2200" dirty="0"/>
              <a:t>Maintain a quality distribution and support system.</a:t>
            </a:r>
          </a:p>
          <a:p>
            <a:pPr marL="342900" indent="-342900">
              <a:buAutoNum type="arabicPeriod" startAt="3"/>
            </a:pPr>
            <a:r>
              <a:rPr lang="en-US" sz="2200" dirty="0"/>
              <a:t>Under the guidance of experts, institute design-for-safety practices. </a:t>
            </a:r>
          </a:p>
          <a:p>
            <a:pPr marL="342900" indent="-342900">
              <a:buAutoNum type="arabicPeriod" startAt="3"/>
            </a:pPr>
            <a:r>
              <a:rPr lang="en-US" sz="2200" dirty="0"/>
              <a:t>Improve your contracts: </a:t>
            </a:r>
          </a:p>
          <a:p>
            <a:pPr marL="800100" lvl="1" indent="-342900">
              <a:buFont typeface="Arial" panose="020B0604020202020204" pitchFamily="34" charset="0"/>
              <a:buChar char="•"/>
            </a:pPr>
            <a:r>
              <a:rPr lang="en-US" sz="2200" dirty="0"/>
              <a:t>Get competent legal advice. </a:t>
            </a:r>
          </a:p>
          <a:p>
            <a:pPr marL="800100" lvl="1" indent="-342900">
              <a:buFont typeface="Arial" panose="020B0604020202020204" pitchFamily="34" charset="0"/>
              <a:buChar char="•"/>
            </a:pPr>
            <a:r>
              <a:rPr lang="en-US" sz="2200" dirty="0"/>
              <a:t>Be sure your customers are aware of all product risks.</a:t>
            </a:r>
          </a:p>
          <a:p>
            <a:pPr marL="800100" lvl="1" indent="-342900">
              <a:buFont typeface="Arial" panose="020B0604020202020204" pitchFamily="34" charset="0"/>
              <a:buChar char="•"/>
            </a:pPr>
            <a:r>
              <a:rPr lang="en-US" sz="2200" dirty="0"/>
              <a:t>Use clear and reasonable warranties. </a:t>
            </a:r>
          </a:p>
          <a:p>
            <a:pPr marL="800100" lvl="1" indent="-342900">
              <a:buFont typeface="Arial" panose="020B0604020202020204" pitchFamily="34" charset="0"/>
              <a:buChar char="•"/>
            </a:pPr>
            <a:r>
              <a:rPr lang="en-US" sz="2200" dirty="0"/>
              <a:t>Meet your commitments. </a:t>
            </a:r>
          </a:p>
          <a:p>
            <a:r>
              <a:rPr lang="en-US" sz="2200" dirty="0"/>
              <a:t>5. Until you have taken these steps, avoid delivering complex software to high risk markets</a:t>
            </a:r>
          </a:p>
        </p:txBody>
      </p:sp>
    </p:spTree>
    <p:extLst>
      <p:ext uri="{BB962C8B-B14F-4D97-AF65-F5344CB8AC3E}">
        <p14:creationId xmlns:p14="http://schemas.microsoft.com/office/powerpoint/2010/main" val="3543428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3243" y="511985"/>
            <a:ext cx="8364895" cy="5524921"/>
          </a:xfrm>
        </p:spPr>
        <p:txBody>
          <a:bodyPr>
            <a:normAutofit/>
          </a:bodyPr>
          <a:lstStyle/>
          <a:p>
            <a:pPr eaLnBrk="1" hangingPunct="1">
              <a:buFontTx/>
              <a:buNone/>
            </a:pPr>
            <a:r>
              <a:rPr lang="en-US" sz="4000" b="1" dirty="0"/>
              <a:t>Safety</a:t>
            </a:r>
            <a:r>
              <a:rPr lang="en-US" sz="4000" dirty="0"/>
              <a:t>.</a:t>
            </a:r>
            <a:r>
              <a:rPr lang="en-US" sz="6000" dirty="0"/>
              <a:t> </a:t>
            </a:r>
            <a:r>
              <a:rPr lang="en-US" sz="4800" dirty="0"/>
              <a:t>Safeguards to reduce or eliminate accidents influenced by:</a:t>
            </a:r>
          </a:p>
          <a:p>
            <a:pPr lvl="1" eaLnBrk="1" hangingPunct="1">
              <a:buFontTx/>
              <a:buChar char="•"/>
            </a:pPr>
            <a:r>
              <a:rPr lang="en-US" sz="3600" dirty="0"/>
              <a:t>Design</a:t>
            </a:r>
          </a:p>
          <a:p>
            <a:pPr lvl="1" eaLnBrk="1" hangingPunct="1">
              <a:buFontTx/>
              <a:buChar char="•"/>
            </a:pPr>
            <a:r>
              <a:rPr lang="en-US" sz="3600" dirty="0"/>
              <a:t>Proven materials and components</a:t>
            </a:r>
          </a:p>
          <a:p>
            <a:pPr lvl="1" eaLnBrk="1" hangingPunct="1">
              <a:buFontTx/>
              <a:buChar char="•"/>
            </a:pPr>
            <a:r>
              <a:rPr lang="en-US" sz="3600" dirty="0"/>
              <a:t>Proven manufacturing methods</a:t>
            </a:r>
          </a:p>
          <a:p>
            <a:pPr lvl="1" eaLnBrk="1" hangingPunct="1">
              <a:buFontTx/>
              <a:buChar char="•"/>
            </a:pPr>
            <a:r>
              <a:rPr lang="en-US" sz="3600" dirty="0"/>
              <a:t>Clear instruction</a:t>
            </a:r>
          </a:p>
          <a:p>
            <a:endParaRPr lang="en-US" sz="4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27168" y="608044"/>
            <a:ext cx="8101012" cy="5133849"/>
          </a:xfrm>
        </p:spPr>
        <p:txBody>
          <a:bodyPr>
            <a:normAutofit lnSpcReduction="10000"/>
          </a:bodyPr>
          <a:lstStyle/>
          <a:p>
            <a:pPr lvl="1">
              <a:buNone/>
            </a:pPr>
            <a:r>
              <a:rPr lang="en-US" sz="4800" b="1" dirty="0"/>
              <a:t>Reliability</a:t>
            </a:r>
            <a:r>
              <a:rPr lang="en-US" sz="3200" dirty="0"/>
              <a:t> is</a:t>
            </a:r>
          </a:p>
          <a:p>
            <a:pPr marL="715518" lvl="1" indent="-514350">
              <a:buFont typeface="+mj-lt"/>
              <a:buAutoNum type="arabicPeriod"/>
            </a:pPr>
            <a:r>
              <a:rPr lang="en-US" sz="3200" dirty="0"/>
              <a:t>the </a:t>
            </a:r>
            <a:r>
              <a:rPr lang="en-US" sz="3200" i="1" dirty="0"/>
              <a:t>probability</a:t>
            </a:r>
            <a:r>
              <a:rPr lang="en-US" sz="3200" dirty="0"/>
              <a:t> that a system</a:t>
            </a:r>
          </a:p>
          <a:p>
            <a:pPr marL="715518" lvl="1" indent="-514350">
              <a:buFont typeface="+mj-lt"/>
              <a:buAutoNum type="arabicPeriod"/>
            </a:pPr>
            <a:r>
              <a:rPr lang="en-US" sz="3200" dirty="0"/>
              <a:t>will demonstrate specified performance</a:t>
            </a:r>
          </a:p>
          <a:p>
            <a:pPr marL="715518" lvl="1" indent="-514350">
              <a:buFont typeface="+mj-lt"/>
              <a:buAutoNum type="arabicPeriod"/>
            </a:pPr>
            <a:r>
              <a:rPr lang="en-US" sz="3200" dirty="0"/>
              <a:t>for a stated period of time</a:t>
            </a:r>
          </a:p>
          <a:p>
            <a:pPr marL="715518" lvl="1" indent="-514350">
              <a:buFont typeface="+mj-lt"/>
              <a:buAutoNum type="arabicPeriod"/>
            </a:pPr>
            <a:r>
              <a:rPr lang="en-US" sz="3200" dirty="0"/>
              <a:t>when operated under </a:t>
            </a:r>
            <a:r>
              <a:rPr lang="en-US" sz="3200" i="1" dirty="0"/>
              <a:t>specified conditions</a:t>
            </a:r>
            <a:r>
              <a:rPr lang="en-US" sz="3200" dirty="0"/>
              <a:t>.</a:t>
            </a:r>
          </a:p>
          <a:p>
            <a:pPr lvl="1">
              <a:buNone/>
            </a:pPr>
            <a:r>
              <a:rPr lang="en-US" sz="3200" dirty="0"/>
              <a:t>	</a:t>
            </a:r>
          </a:p>
          <a:p>
            <a:pPr lvl="1">
              <a:buNone/>
            </a:pPr>
            <a:r>
              <a:rPr lang="en-US" sz="3200" dirty="0"/>
              <a:t>	If the required function, the duration, or environment  in which a system operates changes, so does the probability of success (reliability)</a:t>
            </a:r>
          </a:p>
          <a:p>
            <a:endParaRPr lang="en-US" sz="36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7175" y="381584"/>
            <a:ext cx="8457617" cy="5381625"/>
          </a:xfrm>
        </p:spPr>
        <p:txBody>
          <a:bodyPr>
            <a:normAutofit lnSpcReduction="10000"/>
          </a:bodyPr>
          <a:lstStyle/>
          <a:p>
            <a:pPr lvl="1">
              <a:buNone/>
            </a:pPr>
            <a:r>
              <a:rPr lang="en-US" sz="2400" i="1" dirty="0"/>
              <a:t>	</a:t>
            </a:r>
            <a:r>
              <a:rPr lang="en-US" sz="4400" i="1" dirty="0"/>
              <a:t>Risk</a:t>
            </a:r>
            <a:r>
              <a:rPr lang="en-US" sz="2400" dirty="0"/>
              <a:t> may be defined as the chance (i.e., the probability) of injury, damage, or loss.</a:t>
            </a:r>
          </a:p>
          <a:p>
            <a:pPr lvl="2"/>
            <a:r>
              <a:rPr lang="en-US" sz="3600" dirty="0"/>
              <a:t>Probability and statistics may assist in making good decisions in our daily lives in a technological age.</a:t>
            </a:r>
          </a:p>
          <a:p>
            <a:pPr lvl="2"/>
            <a:r>
              <a:rPr lang="en-US" sz="3600" u="sng" dirty="0"/>
              <a:t>Example</a:t>
            </a:r>
            <a:r>
              <a:rPr lang="en-US" sz="3600" dirty="0"/>
              <a:t>:  fear of flying and increased chance of death (one in a million) produced by travelling</a:t>
            </a:r>
          </a:p>
          <a:p>
            <a:pPr lvl="2"/>
            <a:r>
              <a:rPr lang="en-US" sz="3600" dirty="0"/>
              <a:t>1,000 miles by jet</a:t>
            </a:r>
          </a:p>
          <a:p>
            <a:pPr lvl="2"/>
            <a:r>
              <a:rPr lang="en-US" sz="3600" dirty="0"/>
              <a:t>300 miles by car</a:t>
            </a:r>
          </a:p>
          <a:p>
            <a:pPr lvl="2"/>
            <a:r>
              <a:rPr lang="en-US" sz="3600" dirty="0"/>
              <a:t>10 miles by bicycle</a:t>
            </a:r>
          </a:p>
          <a:p>
            <a:endParaRPr lang="en-US" sz="2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0330" y="283321"/>
            <a:ext cx="8423081" cy="5395912"/>
          </a:xfrm>
        </p:spPr>
        <p:txBody>
          <a:bodyPr>
            <a:normAutofit/>
          </a:bodyPr>
          <a:lstStyle/>
          <a:p>
            <a:pPr marL="82550" indent="0">
              <a:buNone/>
            </a:pPr>
            <a:r>
              <a:rPr lang="en-US" sz="3600" b="1" dirty="0"/>
              <a:t>Simple Reliability Models</a:t>
            </a:r>
          </a:p>
          <a:p>
            <a:pPr marL="82550" indent="0">
              <a:buNone/>
            </a:pPr>
            <a:r>
              <a:rPr lang="en-US" sz="3600" u="sng" dirty="0"/>
              <a:t>Example</a:t>
            </a:r>
          </a:p>
          <a:p>
            <a:pPr marL="82550" indent="0">
              <a:buNone/>
            </a:pPr>
            <a:r>
              <a:rPr lang="en-US" sz="3600" dirty="0"/>
              <a:t>Consider a system whose purpose is to turn on an electric light on demand over a period of a year under household conditions. Our components are two lamps </a:t>
            </a:r>
            <a:r>
              <a:rPr lang="en-NZ" sz="3600" dirty="0"/>
              <a:t>with a reliability over that period of R</a:t>
            </a:r>
            <a:r>
              <a:rPr lang="en-NZ" sz="3600" baseline="-25000" dirty="0"/>
              <a:t>L</a:t>
            </a:r>
            <a:r>
              <a:rPr lang="en-NZ" sz="3600" dirty="0"/>
              <a:t> = 0.8, and two switches with a reliability </a:t>
            </a:r>
            <a:r>
              <a:rPr lang="en-NZ" sz="3600" dirty="0" err="1"/>
              <a:t>R</a:t>
            </a:r>
            <a:r>
              <a:rPr lang="en-NZ" sz="3600" baseline="-25000" dirty="0" err="1"/>
              <a:t>s</a:t>
            </a:r>
            <a:r>
              <a:rPr lang="en-NZ" sz="3600" dirty="0"/>
              <a:t> = 0.9 . We can implement four different model of reliability.</a:t>
            </a:r>
          </a:p>
          <a:p>
            <a:pPr marL="82550" indent="0">
              <a:buNone/>
            </a:pPr>
            <a:endParaRPr lang="en-US" sz="3600" dirty="0"/>
          </a:p>
        </p:txBody>
      </p:sp>
    </p:spTree>
    <p:extLst>
      <p:ext uri="{BB962C8B-B14F-4D97-AF65-F5344CB8AC3E}">
        <p14:creationId xmlns:p14="http://schemas.microsoft.com/office/powerpoint/2010/main" val="24476516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70588" y="429208"/>
            <a:ext cx="2138363" cy="5739817"/>
          </a:xfrm>
        </p:spPr>
        <p:txBody>
          <a:bodyPr>
            <a:normAutofit lnSpcReduction="10000"/>
          </a:bodyPr>
          <a:lstStyle/>
          <a:p>
            <a:pPr marL="596900" indent="-514350">
              <a:buFont typeface="+mj-lt"/>
              <a:buAutoNum type="alphaLcParenR"/>
            </a:pPr>
            <a:r>
              <a:rPr lang="en-US" sz="2400" dirty="0"/>
              <a:t>Simple Series Model</a:t>
            </a:r>
          </a:p>
          <a:p>
            <a:pPr marL="596900" indent="-514350">
              <a:buFont typeface="+mj-lt"/>
              <a:buAutoNum type="alphaLcParenR"/>
            </a:pPr>
            <a:endParaRPr lang="en-US" sz="2400" dirty="0"/>
          </a:p>
          <a:p>
            <a:pPr marL="596900" indent="-514350">
              <a:buFont typeface="+mj-lt"/>
              <a:buAutoNum type="alphaLcParenR"/>
            </a:pPr>
            <a:r>
              <a:rPr lang="en-US" sz="2400" dirty="0"/>
              <a:t>Simple Parallel Model</a:t>
            </a:r>
          </a:p>
          <a:p>
            <a:pPr marL="596900" indent="-514350">
              <a:buFont typeface="+mj-lt"/>
              <a:buAutoNum type="alphaLcParenR"/>
            </a:pPr>
            <a:endParaRPr lang="en-US" sz="2400" dirty="0"/>
          </a:p>
          <a:p>
            <a:pPr marL="596900" indent="-514350">
              <a:buFont typeface="+mj-lt"/>
              <a:buAutoNum type="alphaLcParenR"/>
            </a:pPr>
            <a:r>
              <a:rPr lang="en-US" sz="2400" dirty="0"/>
              <a:t>Series in Parallel Model</a:t>
            </a:r>
          </a:p>
          <a:p>
            <a:pPr marL="596900" indent="-514350">
              <a:buFont typeface="+mj-lt"/>
              <a:buAutoNum type="alphaLcParenR"/>
            </a:pPr>
            <a:endParaRPr lang="en-US" sz="2400" dirty="0"/>
          </a:p>
          <a:p>
            <a:pPr marL="596900" indent="-514350">
              <a:buFont typeface="+mj-lt"/>
              <a:buAutoNum type="alphaLcParenR"/>
            </a:pPr>
            <a:r>
              <a:rPr lang="en-US" sz="2400" dirty="0"/>
              <a:t>Parallel in Series</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7216" y="429208"/>
            <a:ext cx="6269168" cy="54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28226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1293" y="311668"/>
            <a:ext cx="8116887" cy="5302250"/>
          </a:xfrm>
        </p:spPr>
        <p:txBody>
          <a:bodyPr>
            <a:normAutofit fontScale="92500" lnSpcReduction="10000"/>
          </a:bodyPr>
          <a:lstStyle/>
          <a:p>
            <a:pPr marL="82550" indent="0">
              <a:buNone/>
            </a:pPr>
            <a:r>
              <a:rPr lang="en-US" sz="4000" dirty="0"/>
              <a:t>The </a:t>
            </a:r>
            <a:r>
              <a:rPr lang="en-US" sz="4000" b="1" dirty="0"/>
              <a:t>bathtub curve</a:t>
            </a:r>
            <a:r>
              <a:rPr lang="en-US" sz="4000" dirty="0"/>
              <a:t> is widely used in reliability engineering. It describes a particular form of the hazard function which comprises three parts: </a:t>
            </a:r>
          </a:p>
          <a:p>
            <a:r>
              <a:rPr lang="en-US" sz="4000" dirty="0"/>
              <a:t>The first part is a decreasing failure rate, known as early failures.</a:t>
            </a:r>
          </a:p>
          <a:p>
            <a:r>
              <a:rPr lang="en-US" sz="4000" dirty="0"/>
              <a:t>The second part is a constant failure rate, known as random failures.</a:t>
            </a:r>
          </a:p>
          <a:p>
            <a:r>
              <a:rPr lang="en-US" sz="4000" dirty="0"/>
              <a:t>The third part is an increasing failure rate, known as wear-out failures.</a:t>
            </a:r>
          </a:p>
        </p:txBody>
      </p:sp>
    </p:spTree>
    <p:extLst>
      <p:ext uri="{BB962C8B-B14F-4D97-AF65-F5344CB8AC3E}">
        <p14:creationId xmlns:p14="http://schemas.microsoft.com/office/powerpoint/2010/main" val="20655663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5169" y="3880790"/>
            <a:ext cx="8561549" cy="2517775"/>
          </a:xfrm>
        </p:spPr>
        <p:txBody>
          <a:bodyPr>
            <a:normAutofit fontScale="92500" lnSpcReduction="10000"/>
          </a:bodyPr>
          <a:lstStyle/>
          <a:p>
            <a:r>
              <a:rPr lang="en-US" sz="2800" dirty="0"/>
              <a:t>The (approximately) constant failure rate period is the preferred useful life of the system.</a:t>
            </a:r>
          </a:p>
          <a:p>
            <a:r>
              <a:rPr lang="en-US" sz="2800" dirty="0"/>
              <a:t>During this period, the system can be modeled as having a constant hazard (instantaneous failure) rate lambda (1/</a:t>
            </a:r>
            <a:r>
              <a:rPr lang="el-GR" sz="2800" dirty="0"/>
              <a:t>λ</a:t>
            </a:r>
            <a:r>
              <a:rPr lang="en-US" sz="2800" dirty="0"/>
              <a:t>) in failures per unit time. The inverse of this rate (1/1/</a:t>
            </a:r>
            <a:r>
              <a:rPr lang="el-GR" sz="2800" dirty="0"/>
              <a:t>λ</a:t>
            </a:r>
            <a:r>
              <a:rPr lang="en-US" sz="2800" dirty="0"/>
              <a:t>) is the mean time between failures (MTBF), a common figure of merit for </a:t>
            </a:r>
            <a:r>
              <a:rPr lang="en-US" sz="2400" dirty="0"/>
              <a:t>reliability.</a:t>
            </a:r>
          </a:p>
        </p:txBody>
      </p:sp>
      <p:pic>
        <p:nvPicPr>
          <p:cNvPr id="156676" name="Picture 4" descr="http://www.electronicproducts.com/images2/fapo_Astrodyne01_aug2009.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169" y="194904"/>
            <a:ext cx="8477574" cy="3543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880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01738" y="274638"/>
            <a:ext cx="7942262" cy="1143000"/>
          </a:xfrm>
        </p:spPr>
        <p:txBody>
          <a:bodyPr>
            <a:normAutofit fontScale="90000"/>
          </a:bodyPr>
          <a:lstStyle/>
          <a:p>
            <a:r>
              <a:rPr lang="en-US" dirty="0"/>
              <a:t>Systems Engineering/New Product Development</a:t>
            </a:r>
          </a:p>
        </p:txBody>
      </p:sp>
      <p:sp>
        <p:nvSpPr>
          <p:cNvPr id="3" name="Content Placeholder 2"/>
          <p:cNvSpPr>
            <a:spLocks noGrp="1"/>
          </p:cNvSpPr>
          <p:nvPr>
            <p:ph idx="4294967295"/>
          </p:nvPr>
        </p:nvSpPr>
        <p:spPr>
          <a:xfrm>
            <a:off x="802692" y="1589606"/>
            <a:ext cx="7912100" cy="4835525"/>
          </a:xfrm>
        </p:spPr>
        <p:txBody>
          <a:bodyPr>
            <a:normAutofit/>
          </a:bodyPr>
          <a:lstStyle/>
          <a:p>
            <a:pPr>
              <a:buNone/>
            </a:pPr>
            <a:r>
              <a:rPr lang="en-US" sz="2800" dirty="0">
                <a:cs typeface="Times New Roman" pitchFamily="18" charset="0"/>
              </a:rPr>
              <a:t>	</a:t>
            </a:r>
            <a:r>
              <a:rPr lang="en-US" sz="3600" dirty="0">
                <a:cs typeface="Times New Roman" pitchFamily="18" charset="0"/>
              </a:rPr>
              <a:t>The design of a complex engineered system, from the realization of a need through production to engineering support in use is known as </a:t>
            </a:r>
            <a:r>
              <a:rPr lang="en-US" sz="3600" b="1" dirty="0">
                <a:cs typeface="Times New Roman" pitchFamily="18" charset="0"/>
              </a:rPr>
              <a:t>systems engineering </a:t>
            </a:r>
            <a:r>
              <a:rPr lang="en-US" sz="3600" dirty="0">
                <a:cs typeface="Times New Roman" pitchFamily="18" charset="0"/>
              </a:rPr>
              <a:t>(especially with military or space systems) or as </a:t>
            </a:r>
            <a:r>
              <a:rPr lang="en-US" sz="3600" b="1" dirty="0">
                <a:cs typeface="Times New Roman" pitchFamily="18" charset="0"/>
              </a:rPr>
              <a:t>new product development</a:t>
            </a:r>
            <a:r>
              <a:rPr lang="en-US" sz="3600" dirty="0">
                <a:cs typeface="Times New Roman" pitchFamily="18" charset="0"/>
              </a:rPr>
              <a:t> (with commercial systems). </a:t>
            </a:r>
          </a:p>
          <a:p>
            <a:endParaRPr lang="en-US" sz="2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14054" y="271560"/>
            <a:ext cx="8696681" cy="6007942"/>
          </a:xfrm>
          <a:noFill/>
          <a:effectLst>
            <a:innerShdw blurRad="63500" dist="50800" dir="18900000">
              <a:prstClr val="black">
                <a:alpha val="50000"/>
              </a:prstClr>
            </a:innerShdw>
          </a:effectLst>
        </p:spPr>
        <p:txBody>
          <a:bodyPr>
            <a:normAutofit/>
          </a:bodyPr>
          <a:lstStyle/>
          <a:p>
            <a:pPr marL="82550" indent="0">
              <a:buNone/>
            </a:pPr>
            <a:r>
              <a:rPr lang="en-US" sz="2400" dirty="0"/>
              <a:t>Mean time between failures (MTBF) </a:t>
            </a:r>
            <a:r>
              <a:rPr lang="en-US" sz="2800" dirty="0"/>
              <a:t>describes the expected time between two failures for a repairable system, while mean time to failure (MTTF) denotes the expected time to failure for a non-repairable system.</a:t>
            </a:r>
          </a:p>
          <a:p>
            <a:pPr marL="403225" lvl="1" indent="0">
              <a:buNone/>
            </a:pPr>
            <a:r>
              <a:rPr lang="en-US" sz="2800" dirty="0"/>
              <a:t>For </a:t>
            </a:r>
            <a:r>
              <a:rPr lang="en-US" sz="2800" b="1" dirty="0"/>
              <a:t>example</a:t>
            </a:r>
            <a:r>
              <a:rPr lang="en-US" sz="2800" dirty="0"/>
              <a:t>, three identical systems starting to function properly at time 0 are working until all of them fail. The first system failed at 100 hours, the second failed at 120 hours and the third failed at 130 hours. </a:t>
            </a:r>
          </a:p>
          <a:p>
            <a:pPr marL="403225" lvl="1" indent="0">
              <a:buNone/>
            </a:pPr>
            <a:r>
              <a:rPr lang="en-US" sz="2800" dirty="0"/>
              <a:t>The MTBF of the system is the average of the three failure times, which is 116.667 hours. If the systems are non-repairable, then their MTTF would be 116.667 hours.</a:t>
            </a:r>
          </a:p>
          <a:p>
            <a:pPr marL="82550" indent="0">
              <a:buNone/>
            </a:pPr>
            <a:r>
              <a:rPr lang="en-US" sz="2800" dirty="0"/>
              <a:t>In general, MTBF is the "up-time" between two failure states of a repairable system during operation</a:t>
            </a:r>
          </a:p>
        </p:txBody>
      </p:sp>
    </p:spTree>
    <p:extLst>
      <p:ext uri="{BB962C8B-B14F-4D97-AF65-F5344CB8AC3E}">
        <p14:creationId xmlns:p14="http://schemas.microsoft.com/office/powerpoint/2010/main" val="24931134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9746" name="Picture 2" descr="http://image.slidesharecdn.com/businesscontinuityanddisasterrecovery-130723053446-phpapp02/95/business-continuity-and-disaster-recovery-36-638.jpg?cb=1374557766"/>
          <p:cNvPicPr>
            <a:picLocks noChangeAspect="1" noChangeArrowheads="1"/>
          </p:cNvPicPr>
          <p:nvPr/>
        </p:nvPicPr>
        <p:blipFill>
          <a:blip r:embed="rId2" cstate="print">
            <a:extLst>
              <a:ext uri="{28A0092B-C50C-407E-A947-70E740481C1C}">
                <a14:useLocalDpi xmlns:a14="http://schemas.microsoft.com/office/drawing/2010/main" val="0"/>
              </a:ext>
            </a:extLst>
          </a:blip>
          <a:srcRect t="7374"/>
          <a:stretch>
            <a:fillRect/>
          </a:stretch>
        </p:blipFill>
        <p:spPr bwMode="auto">
          <a:xfrm>
            <a:off x="285470" y="425278"/>
            <a:ext cx="8587941" cy="5919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581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2" name="Picture 2" descr="https://upload.wikimedia.org/wikipedia/commons/6/6e/Bathtub_curv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242" y="181947"/>
            <a:ext cx="8650170" cy="6116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2031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3793" y="192881"/>
            <a:ext cx="8906231" cy="6472237"/>
          </a:xfrm>
        </p:spPr>
        <p:txBody>
          <a:bodyPr>
            <a:normAutofit/>
          </a:bodyPr>
          <a:lstStyle/>
          <a:p>
            <a:pPr>
              <a:buNone/>
            </a:pPr>
            <a:r>
              <a:rPr lang="en-US" sz="3200" dirty="0"/>
              <a:t>Developing Reliability over the Product Life Cycle</a:t>
            </a:r>
          </a:p>
          <a:p>
            <a:pPr lvl="1"/>
            <a:endParaRPr lang="en-US" sz="2800" dirty="0"/>
          </a:p>
          <a:p>
            <a:r>
              <a:rPr lang="en-US" sz="3200" dirty="0"/>
              <a:t>Planning and Apportionment</a:t>
            </a:r>
          </a:p>
          <a:p>
            <a:pPr lvl="1"/>
            <a:endParaRPr lang="en-US" sz="2800" dirty="0"/>
          </a:p>
          <a:p>
            <a:pPr lvl="1"/>
            <a:r>
              <a:rPr lang="en-US" sz="2800" dirty="0"/>
              <a:t>Reliability is a continuing concern throughout design, manufacture, and use of a complex system.</a:t>
            </a:r>
          </a:p>
          <a:p>
            <a:pPr lvl="1"/>
            <a:r>
              <a:rPr lang="en-US" sz="2800" dirty="0"/>
              <a:t>The first step in planning is establishing a </a:t>
            </a:r>
            <a:r>
              <a:rPr lang="en-US" sz="2800" i="1" dirty="0"/>
              <a:t>reliability goal</a:t>
            </a:r>
            <a:r>
              <a:rPr lang="en-US" sz="2800" dirty="0"/>
              <a:t> (the desired probability of successful operation) and its complement, the acceptable failure rate, for the system.</a:t>
            </a:r>
          </a:p>
          <a:p>
            <a:pPr lvl="1"/>
            <a:r>
              <a:rPr lang="en-US" sz="2800" dirty="0"/>
              <a:t>This system failure rate is then divided into acceptable failure rates for each subsystem and component (</a:t>
            </a:r>
            <a:r>
              <a:rPr lang="en-US" sz="2800" i="1" dirty="0"/>
              <a:t>reliability apportionment</a:t>
            </a:r>
            <a:r>
              <a:rPr lang="en-US" sz="2800" dirty="0"/>
              <a:t>).</a:t>
            </a:r>
          </a:p>
          <a:p>
            <a:pPr lvl="1"/>
            <a:r>
              <a:rPr lang="en-US" sz="2800" dirty="0"/>
              <a:t>The component failure rates, in turn, become the design targets for component designers.</a:t>
            </a:r>
          </a:p>
        </p:txBody>
      </p:sp>
    </p:spTree>
    <p:extLst>
      <p:ext uri="{BB962C8B-B14F-4D97-AF65-F5344CB8AC3E}">
        <p14:creationId xmlns:p14="http://schemas.microsoft.com/office/powerpoint/2010/main" val="22164666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957" y="312414"/>
            <a:ext cx="8663116" cy="5845790"/>
          </a:xfrm>
        </p:spPr>
        <p:txBody>
          <a:bodyPr>
            <a:normAutofit fontScale="92500" lnSpcReduction="10000"/>
          </a:bodyPr>
          <a:lstStyle/>
          <a:p>
            <a:r>
              <a:rPr lang="en-US" sz="3600" dirty="0"/>
              <a:t>Designing for Reliability</a:t>
            </a:r>
          </a:p>
          <a:p>
            <a:endParaRPr lang="en-US" sz="3600" dirty="0"/>
          </a:p>
          <a:p>
            <a:pPr lvl="1"/>
            <a:r>
              <a:rPr lang="en-US" sz="3200" i="1" dirty="0"/>
              <a:t>“Start with the best”</a:t>
            </a:r>
            <a:r>
              <a:rPr lang="en-US" sz="3200" dirty="0"/>
              <a:t> – to specify and use parts of known high quality – much more expensive, but worth it where the cost of failure is high.</a:t>
            </a:r>
          </a:p>
          <a:p>
            <a:pPr lvl="1"/>
            <a:r>
              <a:rPr lang="en-US" sz="3200" i="1" dirty="0"/>
              <a:t>Providing redundancy,</a:t>
            </a:r>
            <a:r>
              <a:rPr lang="en-US" sz="3200" dirty="0"/>
              <a:t> using components in parallel.</a:t>
            </a:r>
          </a:p>
          <a:p>
            <a:pPr lvl="1">
              <a:buNone/>
            </a:pPr>
            <a:r>
              <a:rPr lang="en-US" sz="3200" dirty="0"/>
              <a:t>	</a:t>
            </a:r>
            <a:r>
              <a:rPr lang="en-US" sz="3200" b="1" dirty="0"/>
              <a:t>Example</a:t>
            </a:r>
            <a:r>
              <a:rPr lang="en-US" sz="3200" dirty="0"/>
              <a:t>:  a jet airliner with two, three, or four independent hydraulic lines or electrical wires to control a critical function – routed through different paths, so a single incident will not affect them all.</a:t>
            </a:r>
          </a:p>
          <a:p>
            <a:pPr lvl="1"/>
            <a:r>
              <a:rPr lang="en-US" sz="3200" dirty="0"/>
              <a:t>Redundancy can often be enhanced by having non-operating standby spares that are not turned on unless the primary unit fails.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1635" y="268871"/>
            <a:ext cx="8672447" cy="5935986"/>
          </a:xfrm>
        </p:spPr>
        <p:txBody>
          <a:bodyPr>
            <a:normAutofit fontScale="92500"/>
          </a:bodyPr>
          <a:lstStyle/>
          <a:p>
            <a:pPr lvl="1"/>
            <a:r>
              <a:rPr lang="en-US" sz="3200" dirty="0"/>
              <a:t>Reliability is enhanced by assuring a comfortable </a:t>
            </a:r>
            <a:r>
              <a:rPr lang="en-US" sz="3200" i="1" dirty="0"/>
              <a:t>factor of safety</a:t>
            </a:r>
            <a:r>
              <a:rPr lang="en-US" sz="3200" dirty="0"/>
              <a:t>, which is the ratio of the minimum strength provided by the design to the maximum stress anticipated in use.</a:t>
            </a:r>
          </a:p>
          <a:p>
            <a:pPr lvl="1"/>
            <a:r>
              <a:rPr lang="en-US" sz="3200" i="1" dirty="0"/>
              <a:t>Fail-safe design</a:t>
            </a:r>
            <a:r>
              <a:rPr lang="en-US" sz="3200" dirty="0"/>
              <a:t> – if the failure does occur it leaves the system in safe (although perhaps inoperable) condition.</a:t>
            </a:r>
          </a:p>
          <a:p>
            <a:pPr lvl="1"/>
            <a:endParaRPr lang="en-US" sz="3200" dirty="0"/>
          </a:p>
          <a:p>
            <a:r>
              <a:rPr lang="en-US" sz="3600" dirty="0"/>
              <a:t>Flattening the Bathtub Curve</a:t>
            </a:r>
          </a:p>
          <a:p>
            <a:pPr lvl="1"/>
            <a:r>
              <a:rPr lang="en-US" sz="3200" dirty="0"/>
              <a:t>Useful life may be extended by replacing those parts that wear out quickly (such as the brake linings on a car), but sooner or later there comes a point where it is cheaper to replace a system than to maintain it.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27318" y="384110"/>
            <a:ext cx="8536764" cy="5774094"/>
          </a:xfrm>
        </p:spPr>
        <p:txBody>
          <a:bodyPr>
            <a:normAutofit lnSpcReduction="10000"/>
          </a:bodyPr>
          <a:lstStyle/>
          <a:p>
            <a:r>
              <a:rPr lang="en-US" sz="4800" b="1" dirty="0"/>
              <a:t>Maintainability</a:t>
            </a:r>
            <a:r>
              <a:rPr lang="en-US" sz="4800" dirty="0"/>
              <a:t> is </a:t>
            </a:r>
          </a:p>
          <a:p>
            <a:pPr marL="944118" lvl="1" indent="-742950">
              <a:buFont typeface="+mj-lt"/>
              <a:buAutoNum type="arabicPeriod"/>
            </a:pPr>
            <a:r>
              <a:rPr lang="en-US" sz="4400" dirty="0"/>
              <a:t>the probability that a failed system</a:t>
            </a:r>
          </a:p>
          <a:p>
            <a:pPr marL="944118" lvl="1" indent="-742950">
              <a:buFont typeface="+mj-lt"/>
              <a:buAutoNum type="arabicPeriod"/>
            </a:pPr>
            <a:r>
              <a:rPr lang="en-US" sz="4400" dirty="0"/>
              <a:t>will demonstrate it can be restored to specified performance</a:t>
            </a:r>
          </a:p>
          <a:p>
            <a:pPr marL="944118" lvl="1" indent="-742950">
              <a:buFont typeface="+mj-lt"/>
              <a:buAutoNum type="arabicPeriod"/>
            </a:pPr>
            <a:r>
              <a:rPr lang="en-US" sz="4400" dirty="0"/>
              <a:t>for within a stated period of time</a:t>
            </a:r>
          </a:p>
          <a:p>
            <a:pPr marL="944118" lvl="1" indent="-742950">
              <a:buFont typeface="+mj-lt"/>
              <a:buAutoNum type="arabicPeriod"/>
            </a:pPr>
            <a:r>
              <a:rPr lang="en-US" sz="4400" dirty="0"/>
              <a:t>when operated maintained under specified conditions.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4294967295"/>
          </p:nvPr>
        </p:nvSpPr>
        <p:spPr>
          <a:xfrm>
            <a:off x="685800" y="642614"/>
            <a:ext cx="7907694" cy="5403623"/>
          </a:xfrm>
        </p:spPr>
        <p:txBody>
          <a:bodyPr>
            <a:normAutofit/>
          </a:bodyPr>
          <a:lstStyle/>
          <a:p>
            <a:r>
              <a:rPr lang="en-US" sz="6000" dirty="0"/>
              <a:t>Maintenance downtime has three components</a:t>
            </a:r>
          </a:p>
          <a:p>
            <a:pPr lvl="1"/>
            <a:r>
              <a:rPr lang="en-US" sz="4400" dirty="0"/>
              <a:t>Administrative and preparation time</a:t>
            </a:r>
          </a:p>
          <a:p>
            <a:pPr lvl="1"/>
            <a:r>
              <a:rPr lang="en-US" sz="4400" dirty="0"/>
              <a:t>Logistics time</a:t>
            </a:r>
          </a:p>
          <a:p>
            <a:pPr lvl="1"/>
            <a:r>
              <a:rPr lang="en-US" sz="4400" dirty="0"/>
              <a:t>Active maintenance time</a:t>
            </a:r>
          </a:p>
          <a:p>
            <a:pPr lvl="1"/>
            <a:endParaRPr lang="en-US" sz="4400" dirty="0"/>
          </a:p>
          <a:p>
            <a:pPr>
              <a:buFontTx/>
              <a:buNone/>
            </a:pPr>
            <a:endParaRPr lang="en-US" sz="4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4294967295"/>
          </p:nvPr>
        </p:nvSpPr>
        <p:spPr>
          <a:xfrm>
            <a:off x="375686" y="237575"/>
            <a:ext cx="8367097" cy="5656262"/>
          </a:xfrm>
        </p:spPr>
        <p:txBody>
          <a:bodyPr>
            <a:normAutofit lnSpcReduction="10000"/>
          </a:bodyPr>
          <a:lstStyle/>
          <a:p>
            <a:pPr lvl="1">
              <a:buNone/>
            </a:pPr>
            <a:r>
              <a:rPr lang="en-US" sz="5400" dirty="0"/>
              <a:t>Types of Maintenance</a:t>
            </a:r>
          </a:p>
          <a:p>
            <a:pPr lvl="1">
              <a:buNone/>
            </a:pPr>
            <a:endParaRPr lang="en-US" sz="5400" dirty="0"/>
          </a:p>
          <a:p>
            <a:pPr lvl="2"/>
            <a:r>
              <a:rPr lang="en-US" sz="4800" i="1" dirty="0"/>
              <a:t>Corrective</a:t>
            </a:r>
            <a:r>
              <a:rPr lang="en-US" sz="4800" dirty="0"/>
              <a:t> </a:t>
            </a:r>
            <a:r>
              <a:rPr lang="en-US" sz="2400" dirty="0"/>
              <a:t>– changes made to repair defects in the design</a:t>
            </a:r>
          </a:p>
          <a:p>
            <a:pPr lvl="2"/>
            <a:r>
              <a:rPr lang="en-US" sz="4800" i="1" dirty="0"/>
              <a:t>Adaptive</a:t>
            </a:r>
            <a:r>
              <a:rPr lang="en-US" sz="4800" dirty="0"/>
              <a:t> </a:t>
            </a:r>
            <a:r>
              <a:rPr lang="en-US" sz="2400" dirty="0"/>
              <a:t>- adds enhancements to an operational system</a:t>
            </a:r>
            <a:endParaRPr lang="en-US" sz="4800" dirty="0"/>
          </a:p>
          <a:p>
            <a:pPr lvl="2"/>
            <a:r>
              <a:rPr lang="en-US" sz="4800" i="1" dirty="0"/>
              <a:t>Perfective</a:t>
            </a:r>
            <a:r>
              <a:rPr lang="en-US" sz="4800" dirty="0"/>
              <a:t> </a:t>
            </a:r>
            <a:r>
              <a:rPr lang="en-US" sz="2400" dirty="0"/>
              <a:t>- to improve response time, system efficiency, reliability, or maintainability</a:t>
            </a:r>
            <a:endParaRPr lang="en-US" sz="4800" dirty="0"/>
          </a:p>
          <a:p>
            <a:pPr lvl="2"/>
            <a:r>
              <a:rPr lang="en-US" sz="4800" i="1" dirty="0"/>
              <a:t>Preventive</a:t>
            </a:r>
            <a:r>
              <a:rPr lang="en-US" sz="4800" dirty="0"/>
              <a:t> </a:t>
            </a:r>
            <a:r>
              <a:rPr lang="en-US" sz="2400" dirty="0"/>
              <a:t>- changes made to a system to reduce the chance of future system failure</a:t>
            </a:r>
            <a:endParaRPr lang="en-US" sz="4800" dirty="0"/>
          </a:p>
          <a:p>
            <a:pPr lvl="2"/>
            <a:endParaRPr lang="en-US" sz="4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22812" y="224745"/>
            <a:ext cx="8485285" cy="5924128"/>
          </a:xfrm>
        </p:spPr>
        <p:txBody>
          <a:bodyPr>
            <a:normAutofit fontScale="92500"/>
          </a:bodyPr>
          <a:lstStyle/>
          <a:p>
            <a:r>
              <a:rPr lang="en-US" sz="3600" dirty="0"/>
              <a:t>The average time between maintenance actions is the </a:t>
            </a:r>
            <a:r>
              <a:rPr lang="en-US" sz="3600" i="1" dirty="0"/>
              <a:t>mean time between maintenance (MTBM)</a:t>
            </a:r>
            <a:r>
              <a:rPr lang="en-US" sz="3600" dirty="0"/>
              <a:t>.</a:t>
            </a:r>
          </a:p>
          <a:p>
            <a:r>
              <a:rPr lang="en-US" sz="3600" dirty="0"/>
              <a:t>The average total time for the three components of </a:t>
            </a:r>
            <a:r>
              <a:rPr lang="en-US" sz="3600" i="1" dirty="0"/>
              <a:t>maintenance is the mean downtime (MDT)</a:t>
            </a:r>
            <a:r>
              <a:rPr lang="en-US" sz="3600" dirty="0"/>
              <a:t>.</a:t>
            </a:r>
          </a:p>
          <a:p>
            <a:r>
              <a:rPr lang="en-US" sz="3600" dirty="0"/>
              <a:t>Maintainability may alternatively be defined by just the active maintenance time for corrective </a:t>
            </a:r>
            <a:r>
              <a:rPr lang="en-US" sz="3600" i="1" dirty="0"/>
              <a:t>maintenance mean time to repair (MTTR)</a:t>
            </a:r>
            <a:r>
              <a:rPr lang="en-US" sz="3600" dirty="0"/>
              <a:t>,  since only the preceding item 3 is substantially influenced by the designer.</a:t>
            </a:r>
          </a:p>
          <a:p>
            <a:r>
              <a:rPr lang="en-US" sz="3600" dirty="0"/>
              <a:t>The reliability measure of </a:t>
            </a:r>
            <a:r>
              <a:rPr lang="en-US" sz="3600" i="1" dirty="0"/>
              <a:t>MTBF</a:t>
            </a:r>
            <a:r>
              <a:rPr lang="en-US" sz="3600" dirty="0"/>
              <a:t> , the inverse of the hazard rate 1/</a:t>
            </a:r>
            <a:r>
              <a:rPr lang="el-GR" sz="3600" i="1" dirty="0"/>
              <a:t>λ</a:t>
            </a:r>
            <a:r>
              <a:rPr lang="en-US" sz="3600" dirty="0"/>
              <a:t>, is often used with the </a:t>
            </a:r>
            <a:r>
              <a:rPr lang="en-US" sz="3600" i="1" dirty="0"/>
              <a:t>MTTR</a:t>
            </a:r>
            <a:r>
              <a:rPr lang="en-US" sz="36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31900" y="4799013"/>
            <a:ext cx="7912100" cy="449262"/>
          </a:xfrm>
        </p:spPr>
        <p:txBody>
          <a:bodyPr/>
          <a:lstStyle/>
          <a:p>
            <a:pPr algn="r">
              <a:buNone/>
            </a:pPr>
            <a:r>
              <a:rPr lang="en-US" sz="1800" dirty="0"/>
              <a:t>NASA Systems Engineering Handbook</a:t>
            </a:r>
          </a:p>
        </p:txBody>
      </p:sp>
      <p:pic>
        <p:nvPicPr>
          <p:cNvPr id="173058" name="Picture 2"/>
          <p:cNvPicPr>
            <a:picLocks noChangeAspect="1" noChangeArrowheads="1"/>
          </p:cNvPicPr>
          <p:nvPr/>
        </p:nvPicPr>
        <p:blipFill>
          <a:blip r:embed="rId2" cstate="print"/>
          <a:srcRect l="22632" t="56780" r="37345" b="25847"/>
          <a:stretch>
            <a:fillRect/>
          </a:stretch>
        </p:blipFill>
        <p:spPr bwMode="auto">
          <a:xfrm>
            <a:off x="0" y="2204422"/>
            <a:ext cx="9088180" cy="2217949"/>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4308" y="449067"/>
            <a:ext cx="8273790" cy="5569177"/>
          </a:xfrm>
        </p:spPr>
        <p:txBody>
          <a:bodyPr>
            <a:normAutofit/>
          </a:bodyPr>
          <a:lstStyle/>
          <a:p>
            <a:r>
              <a:rPr lang="en-US" sz="4000" dirty="0"/>
              <a:t>The designer can reduce active maintenance time by providing easy access to the system, dividing the system into modules that can be replaced as units, specifying preventive maintenance that delay deterioration and identifying worn parts, and providing clear, comprehensive maintenance manuals.</a:t>
            </a:r>
          </a:p>
          <a:p>
            <a:endParaRPr lang="en-US" sz="4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1196" y="595961"/>
            <a:ext cx="8094306" cy="5450276"/>
          </a:xfrm>
        </p:spPr>
        <p:txBody>
          <a:bodyPr>
            <a:normAutofit/>
          </a:bodyPr>
          <a:lstStyle/>
          <a:p>
            <a:pPr lvl="1"/>
            <a:r>
              <a:rPr lang="en-US" sz="3600" dirty="0"/>
              <a:t>Maintainability can be enhanced by creating realistic system models – physical mockups on which maintenance actions can be at least simulated by typical repair people, or using the output of a CAD process, three-dimensional computer simulations that can be rotated and enlarged to provide visibility and understanding potential maintenance difficulties.</a:t>
            </a:r>
          </a:p>
          <a:p>
            <a:endParaRPr lang="en-US" sz="4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07736" y="220500"/>
            <a:ext cx="8777644" cy="6105655"/>
          </a:xfrm>
        </p:spPr>
        <p:txBody>
          <a:bodyPr>
            <a:normAutofit fontScale="92500" lnSpcReduction="10000"/>
          </a:bodyPr>
          <a:lstStyle/>
          <a:p>
            <a:r>
              <a:rPr lang="en-US" sz="2400" b="1" dirty="0"/>
              <a:t>Availability</a:t>
            </a:r>
            <a:r>
              <a:rPr lang="en-US" sz="2800" b="1" dirty="0"/>
              <a:t>, </a:t>
            </a:r>
            <a:r>
              <a:rPr lang="en-US" sz="2800" dirty="0"/>
              <a:t>in the simplest form, is:</a:t>
            </a:r>
          </a:p>
          <a:p>
            <a:pPr>
              <a:buNone/>
            </a:pPr>
            <a:r>
              <a:rPr lang="en-US" sz="2800" b="1" dirty="0"/>
              <a:t>		</a:t>
            </a:r>
          </a:p>
          <a:p>
            <a:pPr algn="ctr">
              <a:buNone/>
            </a:pPr>
            <a:r>
              <a:rPr lang="en-US" sz="2800" i="1" dirty="0"/>
              <a:t>A = Uptime/(Uptime + Downtime)</a:t>
            </a:r>
            <a:endParaRPr lang="en-US" sz="2800" b="1" dirty="0"/>
          </a:p>
          <a:p>
            <a:endParaRPr lang="en-US" sz="2800" dirty="0"/>
          </a:p>
          <a:p>
            <a:pPr>
              <a:buNone/>
            </a:pPr>
            <a:r>
              <a:rPr lang="en-US" sz="2800" dirty="0"/>
              <a:t>	For example, a unit that is capable of being used 100 hours per week (168 hours) would have an availability of 100/168. </a:t>
            </a:r>
          </a:p>
          <a:p>
            <a:pPr>
              <a:buNone/>
            </a:pPr>
            <a:r>
              <a:rPr lang="en-US" sz="2800" dirty="0"/>
              <a:t>	</a:t>
            </a:r>
          </a:p>
          <a:p>
            <a:pPr>
              <a:buNone/>
            </a:pPr>
            <a:r>
              <a:rPr lang="en-US" sz="2800" dirty="0"/>
              <a:t>	However, typical availability values are specified in decimal (such as 0.9998). In high availability applications, a metric known as nines, corresponding to the number of nines following the decimal point, is used. </a:t>
            </a:r>
          </a:p>
          <a:p>
            <a:pPr>
              <a:buNone/>
            </a:pPr>
            <a:endParaRPr lang="en-US" sz="2800" dirty="0"/>
          </a:p>
          <a:p>
            <a:pPr>
              <a:buNone/>
            </a:pPr>
            <a:r>
              <a:rPr lang="en-US" sz="2800" dirty="0"/>
              <a:t>	With this convention, "five nines" equals 0.99999 (or 99.999%) availability.</a:t>
            </a:r>
          </a:p>
        </p:txBody>
      </p:sp>
      <p:sp>
        <p:nvSpPr>
          <p:cNvPr id="173058" name="AutoShape 2" descr="http://images.slideplayer.com/27/9014469/slides/slide_63.jpg"/>
          <p:cNvSpPr>
            <a:spLocks noChangeAspect="1" noChangeArrowheads="1"/>
          </p:cNvSpPr>
          <p:nvPr/>
        </p:nvSpPr>
        <p:spPr bwMode="auto">
          <a:xfrm>
            <a:off x="63500" y="-136525"/>
            <a:ext cx="7553325" cy="56673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82380" y="357350"/>
            <a:ext cx="8563039" cy="5679556"/>
          </a:xfrm>
        </p:spPr>
        <p:txBody>
          <a:bodyPr>
            <a:normAutofit fontScale="92500"/>
          </a:bodyPr>
          <a:lstStyle/>
          <a:p>
            <a:r>
              <a:rPr lang="en-US" sz="3200" b="1" dirty="0"/>
              <a:t>Availability, Inherent (Ai)</a:t>
            </a:r>
            <a:r>
              <a:rPr lang="en-US" sz="3200" dirty="0"/>
              <a:t> The probability that an item will operate satisfactorily at a given point in time when used under stated conditions in an ideal support environment. </a:t>
            </a:r>
          </a:p>
          <a:p>
            <a:r>
              <a:rPr lang="en-US" sz="3200" dirty="0"/>
              <a:t>It excludes logistics time, waiting or administrative downtime, and preventive maintenance downtime. It includes corrective maintenance downtime. </a:t>
            </a:r>
          </a:p>
          <a:p>
            <a:r>
              <a:rPr lang="en-US" sz="3200" dirty="0"/>
              <a:t>Inherent availability is generally derived from analysis of an engineering design and is calculated as the mean time to failure (MTTF) divided by the mean time to failure plus the mean time to repair (MTTR). It is based on quantities under control of the designer.</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24543" y="539978"/>
            <a:ext cx="8486192" cy="5356969"/>
          </a:xfrm>
        </p:spPr>
        <p:txBody>
          <a:bodyPr>
            <a:normAutofit/>
          </a:bodyPr>
          <a:lstStyle/>
          <a:p>
            <a:r>
              <a:rPr lang="en-US" sz="3600" b="1" dirty="0"/>
              <a:t>Availability, Achieved (</a:t>
            </a:r>
            <a:r>
              <a:rPr lang="en-US" sz="3600" b="1" dirty="0" err="1"/>
              <a:t>Aa</a:t>
            </a:r>
            <a:r>
              <a:rPr lang="en-US" sz="3600" b="1" dirty="0"/>
              <a:t>)</a:t>
            </a:r>
            <a:r>
              <a:rPr lang="en-US" sz="3600" dirty="0"/>
              <a:t> The probability that an item will operate satisfactorily at a given point in time when used under stated conditions in an ideal support environment (i.e., that personnel, tools, spares, etc. are instantaneously available). </a:t>
            </a:r>
          </a:p>
          <a:p>
            <a:r>
              <a:rPr lang="en-US" sz="3600" dirty="0"/>
              <a:t>It excludes logistics time and waiting or administrative downtime. It includes active preventive and corrective maintenance downtime.</a:t>
            </a:r>
          </a:p>
          <a:p>
            <a:endParaRPr lang="en-US" sz="4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82379" y="225036"/>
            <a:ext cx="8572371" cy="5584825"/>
          </a:xfrm>
        </p:spPr>
        <p:txBody>
          <a:bodyPr>
            <a:normAutofit fontScale="92500" lnSpcReduction="10000"/>
          </a:bodyPr>
          <a:lstStyle/>
          <a:p>
            <a:r>
              <a:rPr lang="en-US" sz="3200" b="1" dirty="0"/>
              <a:t>Availability, Operational (</a:t>
            </a:r>
            <a:r>
              <a:rPr lang="en-US" sz="3200" b="1" dirty="0" err="1"/>
              <a:t>Ao</a:t>
            </a:r>
            <a:r>
              <a:rPr lang="en-US" sz="3200" b="1" dirty="0"/>
              <a:t>)</a:t>
            </a:r>
            <a:r>
              <a:rPr lang="en-US" sz="3200" dirty="0"/>
              <a:t> The probability that an item will operate satisfactorily at a given point in time when used in an actual or realistic operating and support environment. </a:t>
            </a:r>
          </a:p>
          <a:p>
            <a:r>
              <a:rPr lang="en-US" sz="3200" dirty="0"/>
              <a:t>It includes logistics time, ready time, and waiting or administrative downtime, and both preventive and corrective maintenance downtime. This value is equal to the mean time between failure (MTBF) divided by the mean time between failure plus the mean downtime (MDT). </a:t>
            </a:r>
          </a:p>
          <a:p>
            <a:r>
              <a:rPr lang="en-US" sz="3200" dirty="0"/>
              <a:t>This measure extends the definition of availability to elements controlled by the logisticians and mission planners such as quantity and proximity of spares, tools and manpower to the hardware item.</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10372" y="297283"/>
            <a:ext cx="8591031" cy="5549900"/>
          </a:xfrm>
        </p:spPr>
        <p:txBody>
          <a:bodyPr>
            <a:normAutofit fontScale="92500" lnSpcReduction="20000"/>
          </a:bodyPr>
          <a:lstStyle/>
          <a:p>
            <a:pPr>
              <a:buNone/>
            </a:pPr>
            <a:r>
              <a:rPr lang="en-US" sz="3200" b="1" dirty="0"/>
              <a:t>Example</a:t>
            </a:r>
          </a:p>
          <a:p>
            <a:r>
              <a:rPr lang="en-US" sz="3200" dirty="0"/>
              <a:t>If we are using equipment which has a mean time to failure (MTTF) of 81.5 years and mean time to repair (MTTR) of 1 hour:</a:t>
            </a:r>
          </a:p>
          <a:p>
            <a:endParaRPr lang="en-US" sz="3200" dirty="0"/>
          </a:p>
          <a:p>
            <a:pPr>
              <a:buNone/>
            </a:pPr>
            <a:r>
              <a:rPr lang="en-US" sz="3200" dirty="0"/>
              <a:t>	MTTF in hours = 81.5*365*24=713940 (This is a reliability parameter and often has a high level of uncertainty!)</a:t>
            </a:r>
          </a:p>
          <a:p>
            <a:pPr>
              <a:buNone/>
            </a:pPr>
            <a:r>
              <a:rPr lang="en-US" sz="3200" dirty="0"/>
              <a:t>	Inherent Availability (Ai) = MTTF/(MTTF+MTTR) = 713940/713941 =99.999859%</a:t>
            </a:r>
          </a:p>
          <a:p>
            <a:pPr>
              <a:buNone/>
            </a:pPr>
            <a:r>
              <a:rPr lang="en-US" sz="3200" dirty="0"/>
              <a:t>	Inherent Unavailability = 0.000141%</a:t>
            </a:r>
          </a:p>
          <a:p>
            <a:pPr>
              <a:buNone/>
            </a:pPr>
            <a:r>
              <a:rPr lang="en-US" sz="3200" dirty="0"/>
              <a:t>	Outage due to equipment in hours per year = 1/rate = 1/MTTF = 0.01235 hours per year.</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9138" name="Picture 2"/>
          <p:cNvPicPr>
            <a:picLocks noChangeAspect="1" noChangeArrowheads="1"/>
          </p:cNvPicPr>
          <p:nvPr/>
        </p:nvPicPr>
        <p:blipFill>
          <a:blip r:embed="rId2" cstate="print"/>
          <a:srcRect/>
          <a:stretch>
            <a:fillRect/>
          </a:stretch>
        </p:blipFill>
        <p:spPr bwMode="auto">
          <a:xfrm>
            <a:off x="298907" y="198506"/>
            <a:ext cx="8677141" cy="5689109"/>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9075" y="344908"/>
            <a:ext cx="8638981" cy="5803965"/>
          </a:xfrm>
        </p:spPr>
        <p:txBody>
          <a:bodyPr>
            <a:normAutofit lnSpcReduction="10000"/>
          </a:bodyPr>
          <a:lstStyle/>
          <a:p>
            <a:pPr>
              <a:buNone/>
            </a:pPr>
            <a:r>
              <a:rPr lang="en-US" sz="5400" b="1" baseline="-25000" dirty="0"/>
              <a:t>Human Factors (Ergonomics)</a:t>
            </a:r>
          </a:p>
          <a:p>
            <a:r>
              <a:rPr lang="en-US" sz="3600" dirty="0"/>
              <a:t>Also known as </a:t>
            </a:r>
            <a:r>
              <a:rPr lang="en-US" sz="3600" b="1" dirty="0"/>
              <a:t>ergonomics</a:t>
            </a:r>
            <a:r>
              <a:rPr lang="en-US" sz="3600" dirty="0"/>
              <a:t>, is concerned with ways of designing machines, operations, and work environment to match human capacities and limitations.</a:t>
            </a:r>
          </a:p>
          <a:p>
            <a:r>
              <a:rPr lang="en-US" sz="3600" b="1" dirty="0"/>
              <a:t>Human factors and ergonomics</a:t>
            </a:r>
            <a:r>
              <a:rPr lang="en-US" sz="3600" dirty="0"/>
              <a:t> (</a:t>
            </a:r>
            <a:r>
              <a:rPr lang="en-US" sz="3600" b="1" dirty="0"/>
              <a:t>HF&amp;E</a:t>
            </a:r>
            <a:r>
              <a:rPr lang="en-US" sz="3600" dirty="0"/>
              <a:t>), also known as comfort design, functional design, and systems, is the practice of designing products, systems, or processes to take proper account of the interaction between them and the people who use them.</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7694" y="414856"/>
            <a:ext cx="8628355" cy="4741862"/>
          </a:xfrm>
        </p:spPr>
        <p:txBody>
          <a:bodyPr>
            <a:normAutofit/>
          </a:bodyPr>
          <a:lstStyle/>
          <a:p>
            <a:r>
              <a:rPr lang="en-US" sz="4000" dirty="0"/>
              <a:t>The field has seen contributions from numerous disciplines, such as psychology, engineering, biomechanics, industrial design, physiology, and anthropometry.</a:t>
            </a:r>
          </a:p>
          <a:p>
            <a:r>
              <a:rPr lang="en-US" sz="4000" dirty="0"/>
              <a:t>In essence, it is the study of designing equipment and devices that fit the human body and its cognitive abilities.</a:t>
            </a:r>
          </a:p>
          <a:p>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86581" y="657679"/>
            <a:ext cx="7970837" cy="5264150"/>
          </a:xfrm>
        </p:spPr>
        <p:txBody>
          <a:bodyPr>
            <a:normAutofit/>
          </a:bodyPr>
          <a:lstStyle/>
          <a:p>
            <a:pPr>
              <a:buNone/>
            </a:pPr>
            <a:r>
              <a:rPr lang="en-US" sz="2800" dirty="0"/>
              <a:t>	</a:t>
            </a:r>
            <a:r>
              <a:rPr lang="en-US" sz="3600" b="1" dirty="0"/>
              <a:t>Systems engineering</a:t>
            </a:r>
            <a:r>
              <a:rPr lang="en-US" sz="3600" dirty="0"/>
              <a:t> as defined by the International Council on Systems Engineering (INCOSE) is an engineering discipline whose responsibility is </a:t>
            </a:r>
            <a:r>
              <a:rPr lang="en-US" sz="3600" b="1" dirty="0"/>
              <a:t>creating and executing an interdisciplinary process</a:t>
            </a:r>
            <a:r>
              <a:rPr lang="en-US" sz="3600" dirty="0"/>
              <a:t> to </a:t>
            </a:r>
            <a:r>
              <a:rPr lang="en-US" sz="3600" b="1" dirty="0"/>
              <a:t>ensure that the customer and stakeholder’s needs are satisfied</a:t>
            </a:r>
            <a:r>
              <a:rPr lang="en-US" sz="3600" dirty="0"/>
              <a:t> in a high quality, trustworthy, cost efficient, and schedule compliant manner throughout a system’s entire life cycle.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3244" y="437340"/>
            <a:ext cx="8504853" cy="5804840"/>
          </a:xfrm>
        </p:spPr>
        <p:txBody>
          <a:bodyPr>
            <a:normAutofit/>
          </a:bodyPr>
          <a:lstStyle/>
          <a:p>
            <a:r>
              <a:rPr lang="en-US" sz="4000" dirty="0"/>
              <a:t>The International Ergonomics Association defines ergonomics or human factors as follows:</a:t>
            </a:r>
          </a:p>
          <a:p>
            <a:pPr lvl="1">
              <a:buNone/>
            </a:pPr>
            <a:r>
              <a:rPr lang="en-US" sz="3600" dirty="0"/>
              <a:t>	Ergonomics (or human factors) is the scientific discipline concerned with the understanding of interactions among humans and other elements of a system, and the profession that applies theory, principles, data and methods to design in order to optimize human well-being and overall system performance.</a:t>
            </a:r>
          </a:p>
          <a:p>
            <a:endParaRPr lang="en-US" sz="32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89074" y="236278"/>
            <a:ext cx="8619023" cy="5893933"/>
          </a:xfrm>
        </p:spPr>
        <p:txBody>
          <a:bodyPr>
            <a:normAutofit lnSpcReduction="10000"/>
          </a:bodyPr>
          <a:lstStyle/>
          <a:p>
            <a:r>
              <a:rPr lang="en-US" sz="4000" dirty="0"/>
              <a:t>HF&amp;E is employed to fulfill the goals of occupational health and safety and productivity. It is relevant in the design of such things as safe furniture and easy-to-use interfaces to machines and equipment.</a:t>
            </a:r>
          </a:p>
          <a:p>
            <a:r>
              <a:rPr lang="en-US" sz="4000" dirty="0"/>
              <a:t>Proper ergonomic design is necessary to prevent repetitive strain injuries and other musculoskeletal disorders, which can develop over time and can lead to long-term disability.</a:t>
            </a:r>
          </a:p>
          <a:p>
            <a:endParaRPr lang="en-US" sz="32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0567" y="390688"/>
            <a:ext cx="8420877" cy="5702202"/>
          </a:xfrm>
        </p:spPr>
        <p:txBody>
          <a:bodyPr>
            <a:normAutofit lnSpcReduction="10000"/>
          </a:bodyPr>
          <a:lstStyle/>
          <a:p>
            <a:r>
              <a:rPr lang="en-US" sz="4800" dirty="0"/>
              <a:t>Human factors and ergonomics is concerned with the "fit" between the user, equipment and their environments. It takes account of the user's capabilities and limitations in seeking to ensure that tasks, functions, information and the environment suit each user.</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26" name="Picture 2" descr="http://image.slidesharecdn.com/cognitiveergonomicspresentationmastercopy-130410091921-phpapp01/95/cognitive-ergonomics-presentation-master-copy-3-638.jpg?cb=1365585716"/>
          <p:cNvPicPr>
            <a:picLocks noChangeAspect="1" noChangeArrowheads="1"/>
          </p:cNvPicPr>
          <p:nvPr/>
        </p:nvPicPr>
        <p:blipFill>
          <a:blip r:embed="rId2" cstate="print"/>
          <a:srcRect/>
          <a:stretch>
            <a:fillRect/>
          </a:stretch>
        </p:blipFill>
        <p:spPr bwMode="auto">
          <a:xfrm>
            <a:off x="389594" y="262657"/>
            <a:ext cx="8231891" cy="6054167"/>
          </a:xfrm>
          <a:prstGeom prst="rect">
            <a:avLst/>
          </a:prstGeom>
          <a:noFill/>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2" name="Picture 2" descr="http://www.technologystudent.com/designpro/anthro3b.gif"/>
          <p:cNvPicPr>
            <a:picLocks noChangeAspect="1" noChangeArrowheads="1" noCrop="1"/>
          </p:cNvPicPr>
          <p:nvPr/>
        </p:nvPicPr>
        <p:blipFill>
          <a:blip r:embed="rId2" cstate="print"/>
          <a:srcRect/>
          <a:stretch>
            <a:fillRect/>
          </a:stretch>
        </p:blipFill>
        <p:spPr bwMode="auto">
          <a:xfrm>
            <a:off x="239393" y="373224"/>
            <a:ext cx="8596697" cy="5794311"/>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474" name="Picture 2" descr="http://www.fda.gov/ucm/groups/fdagov-public/documents/image/ucm260314.gif"/>
          <p:cNvPicPr>
            <a:picLocks noChangeAspect="1" noChangeArrowheads="1"/>
          </p:cNvPicPr>
          <p:nvPr/>
        </p:nvPicPr>
        <p:blipFill>
          <a:blip r:embed="rId2" cstate="print"/>
          <a:srcRect/>
          <a:stretch>
            <a:fillRect/>
          </a:stretch>
        </p:blipFill>
        <p:spPr bwMode="auto">
          <a:xfrm>
            <a:off x="709115" y="1045029"/>
            <a:ext cx="7623122" cy="4348065"/>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17848" y="577300"/>
            <a:ext cx="8224935" cy="5524920"/>
          </a:xfrm>
        </p:spPr>
        <p:txBody>
          <a:bodyPr>
            <a:normAutofit/>
          </a:bodyPr>
          <a:lstStyle/>
          <a:p>
            <a:r>
              <a:rPr lang="en-US" sz="5400" b="1" dirty="0"/>
              <a:t>Producibility</a:t>
            </a:r>
            <a:r>
              <a:rPr lang="en-US" sz="3600" b="1" dirty="0"/>
              <a:t>. </a:t>
            </a:r>
            <a:r>
              <a:rPr lang="en-US" sz="3600" dirty="0"/>
              <a:t>As a product is being designed, careful attention should be paid to ensure that it can be produced economically, using available processes and equipments where possible.</a:t>
            </a:r>
          </a:p>
          <a:p>
            <a:r>
              <a:rPr lang="en-US" sz="3600" dirty="0"/>
              <a:t>(</a:t>
            </a:r>
            <a:r>
              <a:rPr lang="en-US" sz="3600" i="1" dirty="0"/>
              <a:t>plural</a:t>
            </a:r>
            <a:r>
              <a:rPr lang="en-US" sz="3600" dirty="0"/>
              <a:t> </a:t>
            </a:r>
            <a:r>
              <a:rPr lang="en-US" sz="3600" b="1" dirty="0"/>
              <a:t>producibilities</a:t>
            </a:r>
            <a:r>
              <a:rPr lang="en-US" sz="3600" dirty="0"/>
              <a:t>)</a:t>
            </a:r>
          </a:p>
          <a:p>
            <a:pPr lvl="1"/>
            <a:r>
              <a:rPr lang="en-US" sz="3200" dirty="0"/>
              <a:t>the quality or state of being producible</a:t>
            </a:r>
          </a:p>
          <a:p>
            <a:pPr lvl="1"/>
            <a:r>
              <a:rPr lang="en-US" sz="3200" dirty="0"/>
              <a:t>the measure of the relative ease of manufacturing</a:t>
            </a:r>
          </a:p>
          <a:p>
            <a:pPr lvl="1"/>
            <a:endParaRPr lang="en-US" sz="32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27178" y="642614"/>
            <a:ext cx="8439539" cy="5422284"/>
          </a:xfrm>
        </p:spPr>
        <p:txBody>
          <a:bodyPr>
            <a:normAutofit/>
          </a:bodyPr>
          <a:lstStyle/>
          <a:p>
            <a:r>
              <a:rPr lang="en-US" sz="4800" dirty="0"/>
              <a:t>Manufacturing engineers familiar with production capabilities should be involved in reviewing parts as they are designed, suggesting tolerances, materials, and shapes that are more producible.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0100" y="184701"/>
            <a:ext cx="7543800" cy="1449387"/>
          </a:xfrm>
        </p:spPr>
        <p:txBody>
          <a:bodyPr/>
          <a:lstStyle/>
          <a:p>
            <a:r>
              <a:rPr lang="en-US" dirty="0"/>
              <a:t>Value Engineering</a:t>
            </a:r>
          </a:p>
        </p:txBody>
      </p:sp>
      <p:sp>
        <p:nvSpPr>
          <p:cNvPr id="3" name="Content Placeholder 2"/>
          <p:cNvSpPr>
            <a:spLocks noGrp="1"/>
          </p:cNvSpPr>
          <p:nvPr>
            <p:ph idx="4294967295"/>
          </p:nvPr>
        </p:nvSpPr>
        <p:spPr>
          <a:xfrm>
            <a:off x="415212" y="1634088"/>
            <a:ext cx="8551506" cy="4598761"/>
          </a:xfrm>
        </p:spPr>
        <p:txBody>
          <a:bodyPr>
            <a:normAutofit lnSpcReduction="10000"/>
          </a:bodyPr>
          <a:lstStyle/>
          <a:p>
            <a:r>
              <a:rPr lang="en-US" sz="3600" dirty="0"/>
              <a:t>The concept of value engineering evolved in the 1940s at General Electric, in the midst of World War II. Due to the war, purchase engineer Lawrence Miles and others sought substitutes for materials and components, since there was a chronic shortage of them. </a:t>
            </a:r>
          </a:p>
          <a:p>
            <a:r>
              <a:rPr lang="en-US" sz="3600" dirty="0"/>
              <a:t>These substitutes were often found to reduce costs and provided equal or better performance.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2690" name="Picture 2" descr="http://image.slidesharecdn.com/ve-140505120514-phpapp01/95/value-engineering-concepta-brief-in-construction-industry-3-638.jpg?cb=1399291641"/>
          <p:cNvPicPr>
            <a:picLocks noChangeAspect="1" noChangeArrowheads="1"/>
          </p:cNvPicPr>
          <p:nvPr/>
        </p:nvPicPr>
        <p:blipFill>
          <a:blip r:embed="rId2" cstate="print"/>
          <a:srcRect/>
          <a:stretch>
            <a:fillRect/>
          </a:stretch>
        </p:blipFill>
        <p:spPr bwMode="auto">
          <a:xfrm>
            <a:off x="100872" y="284429"/>
            <a:ext cx="8744547" cy="600440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55172" y="381357"/>
            <a:ext cx="8168950" cy="5776847"/>
          </a:xfrm>
        </p:spPr>
        <p:txBody>
          <a:bodyPr>
            <a:normAutofit/>
          </a:bodyPr>
          <a:lstStyle/>
          <a:p>
            <a:pPr marL="642937" indent="-514350">
              <a:buNone/>
            </a:pPr>
            <a:r>
              <a:rPr lang="en-US" sz="4000" dirty="0"/>
              <a:t>Systems Engineering Process tasks</a:t>
            </a:r>
          </a:p>
          <a:p>
            <a:pPr marL="917575" lvl="1" indent="-514350"/>
            <a:r>
              <a:rPr lang="en-US" sz="2800" dirty="0"/>
              <a:t>State the problem</a:t>
            </a:r>
          </a:p>
          <a:p>
            <a:pPr marL="917575" lvl="1" indent="-514350"/>
            <a:r>
              <a:rPr lang="en-US" sz="2800" dirty="0"/>
              <a:t>Investigate alternatives</a:t>
            </a:r>
          </a:p>
          <a:p>
            <a:pPr marL="917575" lvl="1" indent="-514350"/>
            <a:r>
              <a:rPr lang="en-US" sz="2800" dirty="0"/>
              <a:t>Model the system</a:t>
            </a:r>
          </a:p>
          <a:p>
            <a:pPr marL="917575" lvl="1" indent="-514350"/>
            <a:r>
              <a:rPr lang="en-US" sz="2800" dirty="0"/>
              <a:t>Integrate</a:t>
            </a:r>
          </a:p>
          <a:p>
            <a:pPr marL="917575" lvl="1" indent="-514350"/>
            <a:r>
              <a:rPr lang="en-US" sz="2800" dirty="0"/>
              <a:t>Launch the system</a:t>
            </a:r>
          </a:p>
          <a:p>
            <a:pPr marL="917575" lvl="1" indent="-514350"/>
            <a:r>
              <a:rPr lang="en-US" sz="2800" dirty="0"/>
              <a:t>Assess performance</a:t>
            </a:r>
          </a:p>
          <a:p>
            <a:pPr marL="917575" lvl="1" indent="-514350"/>
            <a:r>
              <a:rPr lang="en-US" sz="2800" dirty="0"/>
              <a:t>Reevaluate</a:t>
            </a:r>
          </a:p>
          <a:p>
            <a:pPr marL="642937" indent="-514350">
              <a:buNone/>
            </a:pPr>
            <a:r>
              <a:rPr lang="en-US" sz="3200" dirty="0"/>
              <a:t>Not sequential in nature.</a:t>
            </a:r>
          </a:p>
          <a:p>
            <a:pPr marL="642937" indent="-514350">
              <a:buNone/>
            </a:pPr>
            <a:r>
              <a:rPr lang="en-US" sz="3200" dirty="0"/>
              <a:t>These functions may be performed in a parallel and iterative manner.</a:t>
            </a:r>
          </a:p>
          <a:p>
            <a:pPr marL="642937" indent="-514350">
              <a:buNone/>
            </a:pPr>
            <a:endParaRPr lang="en-US" sz="32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4584" y="119387"/>
            <a:ext cx="7543800" cy="1449387"/>
          </a:xfrm>
        </p:spPr>
        <p:txBody>
          <a:bodyPr/>
          <a:lstStyle/>
          <a:p>
            <a:r>
              <a:rPr lang="en-US" dirty="0"/>
              <a:t>Value Engineering/Analysis</a:t>
            </a:r>
          </a:p>
        </p:txBody>
      </p:sp>
      <p:sp>
        <p:nvSpPr>
          <p:cNvPr id="3" name="Content Placeholder 2"/>
          <p:cNvSpPr>
            <a:spLocks noGrp="1"/>
          </p:cNvSpPr>
          <p:nvPr>
            <p:ph idx="4294967295"/>
          </p:nvPr>
        </p:nvSpPr>
        <p:spPr>
          <a:xfrm>
            <a:off x="284584" y="1790279"/>
            <a:ext cx="8682134" cy="4022725"/>
          </a:xfrm>
        </p:spPr>
        <p:txBody>
          <a:bodyPr>
            <a:normAutofit lnSpcReduction="10000"/>
          </a:bodyPr>
          <a:lstStyle/>
          <a:p>
            <a:r>
              <a:rPr lang="en-US" sz="3600" dirty="0"/>
              <a:t>A methodological study of all components of a product in order to discover and eliminate unnecessary costs over the product life cycle without interfering with the effectiveness of the product.</a:t>
            </a:r>
          </a:p>
          <a:p>
            <a:r>
              <a:rPr lang="en-US" sz="3600" dirty="0"/>
              <a:t>A systematic and organized approach to provide the necessary functions in a project at the lowest cost. </a:t>
            </a:r>
            <a:endParaRPr lang="en-US" sz="28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33873" y="539977"/>
            <a:ext cx="8234265" cy="5515590"/>
          </a:xfrm>
        </p:spPr>
        <p:txBody>
          <a:bodyPr>
            <a:normAutofit lnSpcReduction="10000"/>
          </a:bodyPr>
          <a:lstStyle/>
          <a:p>
            <a:r>
              <a:rPr lang="en-US" sz="4400" dirty="0"/>
              <a:t>Value engineering promotes the substitution of materials and methods with less expensive alternatives, without sacrificing functionality. It is focused solely on the functions of various components and materials, rather than their physical attributes.  Also called value analysis.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10373" y="295275"/>
            <a:ext cx="8637684" cy="5495925"/>
          </a:xfrm>
        </p:spPr>
        <p:txBody>
          <a:bodyPr>
            <a:normAutofit/>
          </a:bodyPr>
          <a:lstStyle/>
          <a:p>
            <a:pPr>
              <a:buNone/>
            </a:pPr>
            <a:r>
              <a:rPr lang="en-US" sz="3200" dirty="0"/>
              <a:t>Value Engineering </a:t>
            </a:r>
          </a:p>
          <a:p>
            <a:r>
              <a:rPr lang="en-US" sz="3200" dirty="0"/>
              <a:t>focuses on those value characteristics which are deemed most important from the customer point of view.</a:t>
            </a:r>
          </a:p>
          <a:p>
            <a:r>
              <a:rPr lang="en-US" sz="3200" dirty="0"/>
              <a:t>is a powerful methodology for solving problems and/or reducing costs while maintaining or improving performance and quality requirements.</a:t>
            </a:r>
          </a:p>
          <a:p>
            <a:r>
              <a:rPr lang="en-US" sz="3200" dirty="0"/>
              <a:t>can achieve impressive savings, much greater than what is possible through conventional cost reduction exercise even when cost reduction is the objective of the task.</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7570" name="Picture 2" descr="http://book.transtutors.com/cmsimg/10235_what%20is%20value%20engineering.jpg"/>
          <p:cNvPicPr>
            <a:picLocks noChangeAspect="1" noChangeArrowheads="1"/>
          </p:cNvPicPr>
          <p:nvPr/>
        </p:nvPicPr>
        <p:blipFill>
          <a:blip r:embed="rId2" cstate="print"/>
          <a:srcRect/>
          <a:stretch>
            <a:fillRect/>
          </a:stretch>
        </p:blipFill>
        <p:spPr bwMode="auto">
          <a:xfrm>
            <a:off x="298580" y="727788"/>
            <a:ext cx="8658808" cy="4254759"/>
          </a:xfrm>
          <a:prstGeom prst="rect">
            <a:avLst/>
          </a:prstGeom>
          <a:noFill/>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395453" y="990600"/>
            <a:ext cx="8589927" cy="2722984"/>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8594" name="Picture 2" descr="http://www.competetowin.co.uk/wp-content/uploads/2012/04/ValueEngineering-Comfort.jpg"/>
          <p:cNvPicPr>
            <a:picLocks noChangeAspect="1" noChangeArrowheads="1"/>
          </p:cNvPicPr>
          <p:nvPr/>
        </p:nvPicPr>
        <p:blipFill>
          <a:blip r:embed="rId2" cstate="print"/>
          <a:srcRect/>
          <a:stretch>
            <a:fillRect/>
          </a:stretch>
        </p:blipFill>
        <p:spPr bwMode="auto">
          <a:xfrm>
            <a:off x="699796" y="279391"/>
            <a:ext cx="8080310" cy="5891783"/>
          </a:xfrm>
          <a:prstGeom prst="rect">
            <a:avLst/>
          </a:prstGeom>
          <a:noFill/>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727788" y="719543"/>
            <a:ext cx="7757307" cy="5035240"/>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498" name="Picture 2" descr="https://encrypted-tbn2.gstatic.com/images?q=tbn:ANd9GcTgUTKjMDv4FDnkK_G7OQ6okNw8NYV-UzmWlLkr5x4GJhGq_PblbQ"/>
          <p:cNvPicPr>
            <a:picLocks noChangeAspect="1" noChangeArrowheads="1"/>
          </p:cNvPicPr>
          <p:nvPr/>
        </p:nvPicPr>
        <p:blipFill>
          <a:blip r:embed="rId2" cstate="print"/>
          <a:srcRect/>
          <a:stretch>
            <a:fillRect/>
          </a:stretch>
        </p:blipFill>
        <p:spPr bwMode="auto">
          <a:xfrm>
            <a:off x="1313852" y="1300892"/>
            <a:ext cx="5839538" cy="3321237"/>
          </a:xfrm>
          <a:prstGeom prst="rect">
            <a:avLst/>
          </a:prstGeom>
          <a:noFill/>
        </p:spPr>
      </p:pic>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28395</TotalTime>
  <Words>5798</Words>
  <Application>Microsoft Office PowerPoint</Application>
  <PresentationFormat>On-screen Show (4:3)</PresentationFormat>
  <Paragraphs>440</Paragraphs>
  <Slides>97</Slides>
  <Notes>29</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108" baseType="lpstr">
      <vt:lpstr>Arial</vt:lpstr>
      <vt:lpstr>Calibri</vt:lpstr>
      <vt:lpstr>Calibri Light</vt:lpstr>
      <vt:lpstr>Garamond</vt:lpstr>
      <vt:lpstr>Monotype Sorts</vt:lpstr>
      <vt:lpstr>Open Sans</vt:lpstr>
      <vt:lpstr>Tahoma</vt:lpstr>
      <vt:lpstr>Wingdings</vt:lpstr>
      <vt:lpstr>Wingdings 2</vt:lpstr>
      <vt:lpstr>Retrospect</vt:lpstr>
      <vt:lpstr>MS Org Chart</vt:lpstr>
      <vt:lpstr>PowerPoint Presentation</vt:lpstr>
      <vt:lpstr>Chapter Objectives</vt:lpstr>
      <vt:lpstr>Advanced Organizer</vt:lpstr>
      <vt:lpstr>Nature of Engineering Design</vt:lpstr>
      <vt:lpstr>PowerPoint Presentation</vt:lpstr>
      <vt:lpstr>Systems Engineering/New Product Development</vt:lpstr>
      <vt:lpstr>PowerPoint Presentation</vt:lpstr>
      <vt:lpstr>PowerPoint Presentation</vt:lpstr>
      <vt:lpstr>PowerPoint Presentation</vt:lpstr>
      <vt:lpstr>PowerPoint Presentation</vt:lpstr>
      <vt:lpstr>Phases/Stages in Systems Engineering or New Product Development</vt:lpstr>
      <vt:lpstr>Concurrent Engineering (CE) and  CALS</vt:lpstr>
      <vt:lpstr>PowerPoint Presentation</vt:lpstr>
      <vt:lpstr>PowerPoint Presentation</vt:lpstr>
      <vt:lpstr>PowerPoint Presentation</vt:lpstr>
      <vt:lpstr>PowerPoint Presentation</vt:lpstr>
      <vt:lpstr>Concurrent Engineering (CE) in Practice</vt:lpstr>
      <vt:lpstr>PowerPoint Presentation</vt:lpstr>
      <vt:lpstr>Conceptual Stage begins with defining the design problem.</vt:lpstr>
      <vt:lpstr>PowerPoint Presentation</vt:lpstr>
      <vt:lpstr>Technical Feasibility Stage</vt:lpstr>
      <vt:lpstr>Development Stage</vt:lpstr>
      <vt:lpstr>PowerPoint Presentation</vt:lpstr>
      <vt:lpstr>Commercial Validation and Product Preparation Stage</vt:lpstr>
      <vt:lpstr>Full-Scale Production Stage</vt:lpstr>
      <vt:lpstr>Product Support Stage</vt:lpstr>
      <vt:lpstr>Disposal Stage</vt:lpstr>
      <vt:lpstr>CALS essential to the success of concurrent engineering and to modern design techniques.</vt:lpstr>
      <vt:lpstr>PowerPoint Presentation</vt:lpstr>
      <vt:lpstr>PowerPoint Presentation</vt:lpstr>
      <vt:lpstr>Control Systems in Design</vt:lpstr>
      <vt:lpstr>PowerPoint Presentation</vt:lpstr>
      <vt:lpstr>PowerPoint Presentation</vt:lpstr>
      <vt:lpstr>PowerPoint Presentation</vt:lpstr>
      <vt:lpstr>PowerPoint Presentation</vt:lpstr>
      <vt:lpstr>Special Considerations in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Value Engineering</vt:lpstr>
      <vt:lpstr>PowerPoint Presentation</vt:lpstr>
      <vt:lpstr>Value Engineering/Analysis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College of Engineering-FIU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Making Economic Decisions</dc:title>
  <dc:creator>ENG</dc:creator>
  <cp:lastModifiedBy>Raunak Maskay</cp:lastModifiedBy>
  <cp:revision>1040</cp:revision>
  <dcterms:created xsi:type="dcterms:W3CDTF">2006-10-24T18:48:00Z</dcterms:created>
  <dcterms:modified xsi:type="dcterms:W3CDTF">2022-09-17T14:54:37Z</dcterms:modified>
</cp:coreProperties>
</file>