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27"/>
  </p:notesMasterIdLst>
  <p:handoutMasterIdLst>
    <p:handoutMasterId r:id="rId28"/>
  </p:handoutMasterIdLst>
  <p:sldIdLst>
    <p:sldId id="417" r:id="rId2"/>
    <p:sldId id="541" r:id="rId3"/>
    <p:sldId id="542" r:id="rId4"/>
    <p:sldId id="543" r:id="rId5"/>
    <p:sldId id="582" r:id="rId6"/>
    <p:sldId id="545" r:id="rId7"/>
    <p:sldId id="547" r:id="rId8"/>
    <p:sldId id="583" r:id="rId9"/>
    <p:sldId id="546" r:id="rId10"/>
    <p:sldId id="565" r:id="rId11"/>
    <p:sldId id="566" r:id="rId12"/>
    <p:sldId id="577" r:id="rId13"/>
    <p:sldId id="549" r:id="rId14"/>
    <p:sldId id="550" r:id="rId15"/>
    <p:sldId id="551" r:id="rId16"/>
    <p:sldId id="552" r:id="rId17"/>
    <p:sldId id="553" r:id="rId18"/>
    <p:sldId id="554" r:id="rId19"/>
    <p:sldId id="555" r:id="rId20"/>
    <p:sldId id="560" r:id="rId21"/>
    <p:sldId id="556" r:id="rId22"/>
    <p:sldId id="557" r:id="rId23"/>
    <p:sldId id="613" r:id="rId24"/>
    <p:sldId id="614" r:id="rId25"/>
    <p:sldId id="61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unak Maskay" initials="RM" lastIdx="1" clrIdx="0">
    <p:extLst>
      <p:ext uri="{19B8F6BF-5375-455C-9EA6-DF929625EA0E}">
        <p15:presenceInfo xmlns:p15="http://schemas.microsoft.com/office/powerpoint/2012/main" userId="7aac497c55bf23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E0B602"/>
    <a:srgbClr val="CCECFF"/>
    <a:srgbClr val="000066"/>
    <a:srgbClr val="CFA303"/>
    <a:srgbClr val="D2C304"/>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63306" autoAdjust="0"/>
  </p:normalViewPr>
  <p:slideViewPr>
    <p:cSldViewPr snapToGrid="0">
      <p:cViewPr varScale="1">
        <p:scale>
          <a:sx n="51" d="100"/>
          <a:sy n="51" d="100"/>
        </p:scale>
        <p:origin x="2650" y="38"/>
      </p:cViewPr>
      <p:guideLst>
        <p:guide orient="horz" pos="2160"/>
        <p:guide pos="2880"/>
      </p:guideLst>
    </p:cSldViewPr>
  </p:slideViewPr>
  <p:outlineViewPr>
    <p:cViewPr>
      <p:scale>
        <a:sx n="33" d="100"/>
        <a:sy n="33" d="100"/>
      </p:scale>
      <p:origin x="0" y="819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p:scale>
          <a:sx n="100" d="100"/>
          <a:sy n="100" d="100"/>
        </p:scale>
        <p:origin x="1628" y="-14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48317D-8A8D-46BE-982F-5E933DCABB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42738D-A9B1-40EB-8A91-65D4FD657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CFFC12-FB13-40BB-AF88-DF539BC90DFF}" type="datetimeFigureOut">
              <a:rPr lang="en-US" smtClean="0"/>
              <a:t>11/21/2021</a:t>
            </a:fld>
            <a:endParaRPr lang="en-US"/>
          </a:p>
        </p:txBody>
      </p:sp>
      <p:sp>
        <p:nvSpPr>
          <p:cNvPr id="4" name="Footer Placeholder 3">
            <a:extLst>
              <a:ext uri="{FF2B5EF4-FFF2-40B4-BE49-F238E27FC236}">
                <a16:creationId xmlns:a16="http://schemas.microsoft.com/office/drawing/2014/main" id="{62E427E9-BED2-42EB-8210-A59AE79CE1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1ED10F-D4C3-4281-B741-D5F2862416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3B6C2-C936-481C-966D-6381857F3497}" type="slidenum">
              <a:rPr lang="en-US" smtClean="0"/>
              <a:t>‹#›</a:t>
            </a:fld>
            <a:endParaRPr lang="en-US"/>
          </a:p>
        </p:txBody>
      </p:sp>
    </p:spTree>
    <p:extLst>
      <p:ext uri="{BB962C8B-B14F-4D97-AF65-F5344CB8AC3E}">
        <p14:creationId xmlns:p14="http://schemas.microsoft.com/office/powerpoint/2010/main" val="118470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75B5D7B-EB6B-4764-9926-B00067E1F3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5B5D7B-EB6B-4764-9926-B00067E1F3C0}" type="slidenum">
              <a:rPr lang="en-US" smtClean="0"/>
              <a:pPr>
                <a:defRPr/>
              </a:pPr>
              <a:t>12</a:t>
            </a:fld>
            <a:endParaRPr lang="en-US"/>
          </a:p>
        </p:txBody>
      </p:sp>
    </p:spTree>
    <p:extLst>
      <p:ext uri="{BB962C8B-B14F-4D97-AF65-F5344CB8AC3E}">
        <p14:creationId xmlns:p14="http://schemas.microsoft.com/office/powerpoint/2010/main" val="28529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20054"/>
            <a:ext cx="9141619"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3310640-6119-4449-B2E0-6D24E45D9CA3}"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55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B22A165-353E-4E2F-BF00-399CE5D5A14C}" type="slidenum">
              <a:rPr lang="en-US" smtClean="0"/>
              <a:pPr>
                <a:defRPr/>
              </a:pPr>
              <a:t>‹#›</a:t>
            </a:fld>
            <a:endParaRPr lang="en-US"/>
          </a:p>
        </p:txBody>
      </p:sp>
    </p:spTree>
    <p:extLst>
      <p:ext uri="{BB962C8B-B14F-4D97-AF65-F5344CB8AC3E}">
        <p14:creationId xmlns:p14="http://schemas.microsoft.com/office/powerpoint/2010/main" val="93476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09B01C-79C9-4DC2-AF26-6F17AE96017A}"/>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650F080-38D0-48DA-840C-2351F2B663C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6543675" y="412302"/>
            <a:ext cx="1971675" cy="5759898"/>
          </a:xfrm>
        </p:spPr>
        <p:txBody>
          <a:bodyPr vert="eaVert"/>
          <a:lstStyle>
            <a:lvl1pPr>
              <a:defRPr b="1"/>
            </a:lvl1pPr>
          </a:lstStyle>
          <a:p>
            <a:r>
              <a:rPr lang="en-US" dirty="0"/>
              <a:t>Click to </a:t>
            </a:r>
            <a:r>
              <a:rPr lang="en-US" dirty="0" err="1"/>
              <a:t>ebdit</a:t>
            </a:r>
            <a:r>
              <a:rPr lang="en-US" dirty="0"/>
              <a: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43F93A-DDAF-4CA2-AD24-FE497280D121}" type="slidenum">
              <a:rPr lang="en-US" smtClean="0"/>
              <a:pPr>
                <a:defRPr/>
              </a:pPr>
              <a:t>‹#›</a:t>
            </a:fld>
            <a:endParaRPr lang="en-US"/>
          </a:p>
        </p:txBody>
      </p:sp>
    </p:spTree>
    <p:extLst>
      <p:ext uri="{BB962C8B-B14F-4D97-AF65-F5344CB8AC3E}">
        <p14:creationId xmlns:p14="http://schemas.microsoft.com/office/powerpoint/2010/main" val="4224266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en-GB"/>
          </a:p>
        </p:txBody>
      </p:sp>
      <p:sp>
        <p:nvSpPr>
          <p:cNvPr id="3" name="SmartArt Placeholder 2"/>
          <p:cNvSpPr>
            <a:spLocks noGrp="1"/>
          </p:cNvSpPr>
          <p:nvPr>
            <p:ph type="dgm" idx="1"/>
          </p:nvPr>
        </p:nvSpPr>
        <p:spPr>
          <a:xfrm>
            <a:off x="990600" y="1676400"/>
            <a:ext cx="7727950" cy="4114800"/>
          </a:xfrm>
        </p:spPr>
        <p:txBody>
          <a:bodyPr/>
          <a:lstStyle/>
          <a:p>
            <a:pPr lvl="0"/>
            <a:endParaRPr lang="en-GB" noProof="0"/>
          </a:p>
        </p:txBody>
      </p:sp>
    </p:spTree>
    <p:extLst>
      <p:ext uri="{BB962C8B-B14F-4D97-AF65-F5344CB8AC3E}">
        <p14:creationId xmlns:p14="http://schemas.microsoft.com/office/powerpoint/2010/main" val="286080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4BA128F-C9F6-4B51-8AD2-0CD5C04B925D}" type="slidenum">
              <a:rPr lang="en-US" smtClean="0"/>
              <a:pPr>
                <a:defRPr/>
              </a:pPr>
              <a:t>‹#›</a:t>
            </a:fld>
            <a:endParaRPr lang="en-US"/>
          </a:p>
        </p:txBody>
      </p:sp>
    </p:spTree>
    <p:extLst>
      <p:ext uri="{BB962C8B-B14F-4D97-AF65-F5344CB8AC3E}">
        <p14:creationId xmlns:p14="http://schemas.microsoft.com/office/powerpoint/2010/main" val="316243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5E1DFA-6010-4FAB-A78E-16FBA293B3CD}"/>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073606BD-886C-4A2B-9211-9D3299F2D9F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1">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17DA08-88A7-44A4-88EB-BEFC711C467F}"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46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29826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67E2158-BF3E-477B-8CEF-EC93C77D5E97}" type="slidenum">
              <a:rPr lang="en-US" smtClean="0"/>
              <a:pPr>
                <a:defRPr/>
              </a:pPr>
              <a:t>‹#›</a:t>
            </a:fld>
            <a:endParaRPr lang="en-US"/>
          </a:p>
        </p:txBody>
      </p:sp>
    </p:spTree>
    <p:extLst>
      <p:ext uri="{BB962C8B-B14F-4D97-AF65-F5344CB8AC3E}">
        <p14:creationId xmlns:p14="http://schemas.microsoft.com/office/powerpoint/2010/main" val="347965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3933F82-9CB1-454C-83B0-714B72DD90E9}" type="slidenum">
              <a:rPr lang="en-US" smtClean="0"/>
              <a:pPr>
                <a:defRPr/>
              </a:pPr>
              <a:t>‹#›</a:t>
            </a:fld>
            <a:endParaRPr lang="en-US"/>
          </a:p>
        </p:txBody>
      </p:sp>
    </p:spTree>
    <p:extLst>
      <p:ext uri="{BB962C8B-B14F-4D97-AF65-F5344CB8AC3E}">
        <p14:creationId xmlns:p14="http://schemas.microsoft.com/office/powerpoint/2010/main" val="30987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4EE11-156A-4E49-B922-DEAB3FDCBA39}"/>
              </a:ext>
            </a:extLst>
          </p:cNvPr>
          <p:cNvSpPr/>
          <p:nvPr userDrawn="1"/>
        </p:nvSpPr>
        <p:spPr>
          <a:xfrm>
            <a:off x="0" y="6367711"/>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dirty="0"/>
          </a:p>
        </p:txBody>
      </p:sp>
      <p:sp>
        <p:nvSpPr>
          <p:cNvPr id="9" name="Slide Number Placeholder 8"/>
          <p:cNvSpPr>
            <a:spLocks noGrp="1"/>
          </p:cNvSpPr>
          <p:nvPr>
            <p:ph type="sldNum" sz="quarter" idx="12"/>
          </p:nvPr>
        </p:nvSpPr>
        <p:spPr/>
        <p:txBody>
          <a:bodyPr/>
          <a:lstStyle/>
          <a:p>
            <a:pPr>
              <a:defRPr/>
            </a:pPr>
            <a:fld id="{172CEDEC-E7A6-4846-B5D5-D0BC8ABC68FE}" type="slidenum">
              <a:rPr lang="en-US" smtClean="0"/>
              <a:pPr>
                <a:defRPr/>
              </a:pPr>
              <a:t>‹#›</a:t>
            </a:fld>
            <a:endParaRPr lang="en-US"/>
          </a:p>
        </p:txBody>
      </p:sp>
      <p:sp>
        <p:nvSpPr>
          <p:cNvPr id="11" name="Rectangle 10">
            <a:extLst>
              <a:ext uri="{FF2B5EF4-FFF2-40B4-BE49-F238E27FC236}">
                <a16:creationId xmlns:a16="http://schemas.microsoft.com/office/drawing/2014/main" id="{280D2CB0-3F73-42D4-A3F5-0CD6B0C2BC6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339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731520"/>
            <a:ext cx="486918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728B508-6ABC-412D-949F-29319B3E01B7}" type="slidenum">
              <a:rPr lang="en-US" smtClean="0"/>
              <a:pPr>
                <a:defRPr/>
              </a:pPr>
              <a:t>‹#›</a:t>
            </a:fld>
            <a:endParaRPr lang="en-US"/>
          </a:p>
        </p:txBody>
      </p:sp>
    </p:spTree>
    <p:extLst>
      <p:ext uri="{BB962C8B-B14F-4D97-AF65-F5344CB8AC3E}">
        <p14:creationId xmlns:p14="http://schemas.microsoft.com/office/powerpoint/2010/main" val="19403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6">
              <a:lumMod val="20000"/>
              <a:lumOff val="8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8642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E84994-CF6E-4843-A8F3-25EB892134AD}"/>
              </a:ext>
            </a:extLst>
          </p:cNvPr>
          <p:cNvSpPr/>
          <p:nvPr userDrawn="1"/>
        </p:nvSpPr>
        <p:spPr>
          <a:xfrm>
            <a:off x="0" y="6447437"/>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Rectangle 6"/>
          <p:cNvSpPr/>
          <p:nvPr/>
        </p:nvSpPr>
        <p:spPr>
          <a:xfrm>
            <a:off x="0" y="6400800"/>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5"/>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09C457E-B627-49CC-8D32-085D7FBF27A8}"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B3290C8-11E5-4B7D-B6EB-E3BDFF1B5EA1}"/>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9216442"/>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Lst>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3469458" y="4654868"/>
            <a:ext cx="5376862" cy="1338262"/>
          </a:xfrm>
          <a:noFill/>
          <a:ln/>
        </p:spPr>
        <p:txBody>
          <a:bodyPr>
            <a:normAutofit fontScale="92500"/>
          </a:bodyPr>
          <a:lstStyle/>
          <a:p>
            <a:pPr algn="r">
              <a:buNone/>
            </a:pPr>
            <a:r>
              <a:rPr lang="en-US" sz="4400" b="1" dirty="0">
                <a:solidFill>
                  <a:schemeClr val="tx2"/>
                </a:solidFill>
                <a:latin typeface="Calibri" pitchFamily="34" charset="0"/>
                <a:cs typeface="Calibri" pitchFamily="34" charset="0"/>
              </a:rPr>
              <a:t>Project Organization, Leadership, and Control</a:t>
            </a:r>
          </a:p>
        </p:txBody>
      </p:sp>
      <p:sp>
        <p:nvSpPr>
          <p:cNvPr id="5" name="Title 3"/>
          <p:cNvSpPr txBox="1">
            <a:spLocks/>
          </p:cNvSpPr>
          <p:nvPr/>
        </p:nvSpPr>
        <p:spPr>
          <a:xfrm>
            <a:off x="980077" y="1770274"/>
            <a:ext cx="4978763" cy="1143000"/>
          </a:xfrm>
          <a:prstGeom prst="rect">
            <a:avLst/>
          </a:prstGeom>
        </p:spPr>
        <p:txBody>
          <a:bodyPr anchor="ctr">
            <a:no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400" i="0" u="none" strike="noStrike" kern="1200" cap="none" spc="0" normalizeH="0" baseline="0" noProof="0" dirty="0">
                <a:ln>
                  <a:noFill/>
                </a:ln>
                <a:solidFill>
                  <a:srgbClr val="572314"/>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Managing Projects</a:t>
            </a:r>
            <a:endParaRPr kumimoji="0" lang="en-GB" sz="4400" i="0" u="none" strike="noStrike" kern="1200" cap="none" spc="0" normalizeH="0" baseline="0" noProof="0" dirty="0">
              <a:ln>
                <a:noFill/>
              </a:ln>
              <a:solidFill>
                <a:srgbClr val="572314"/>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MISCELLANEOUS\MGTS403020216\JPEG\262f3aa.jpg"/>
          <p:cNvPicPr>
            <a:picLocks noChangeAspect="1" noChangeArrowheads="1"/>
          </p:cNvPicPr>
          <p:nvPr/>
        </p:nvPicPr>
        <p:blipFill>
          <a:blip r:embed="rId2" cstate="print"/>
          <a:srcRect/>
          <a:stretch>
            <a:fillRect/>
          </a:stretch>
        </p:blipFill>
        <p:spPr bwMode="auto">
          <a:xfrm>
            <a:off x="13522" y="0"/>
            <a:ext cx="9130478" cy="627888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cstate="print"/>
          <a:srcRect/>
          <a:stretch>
            <a:fillRect/>
          </a:stretch>
        </p:blipFill>
        <p:spPr bwMode="auto">
          <a:xfrm>
            <a:off x="0" y="0"/>
            <a:ext cx="9144000" cy="63245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352743"/>
            <a:ext cx="8686800" cy="5804217"/>
          </a:xfrm>
        </p:spPr>
        <p:txBody>
          <a:bodyPr>
            <a:normAutofit/>
          </a:bodyPr>
          <a:lstStyle/>
          <a:p>
            <a:pPr marL="82550" indent="0">
              <a:buNone/>
            </a:pPr>
            <a:r>
              <a:rPr lang="en-US" sz="4800" dirty="0"/>
              <a:t>Organization Structure and Project Success</a:t>
            </a:r>
          </a:p>
          <a:p>
            <a:pPr marL="596900" indent="-514350">
              <a:buFont typeface="+mj-lt"/>
              <a:buAutoNum type="arabicPeriod"/>
            </a:pPr>
            <a:r>
              <a:rPr lang="en-US" sz="4800" dirty="0"/>
              <a:t>Functional organization</a:t>
            </a:r>
          </a:p>
          <a:p>
            <a:pPr marL="596900" indent="-514350">
              <a:buFont typeface="+mj-lt"/>
              <a:buAutoNum type="arabicPeriod"/>
            </a:pPr>
            <a:r>
              <a:rPr lang="en-US" sz="4800" dirty="0"/>
              <a:t>Functional matrix</a:t>
            </a:r>
          </a:p>
          <a:p>
            <a:pPr marL="596900" indent="-514350">
              <a:buFont typeface="+mj-lt"/>
              <a:buAutoNum type="arabicPeriod"/>
            </a:pPr>
            <a:r>
              <a:rPr lang="en-US" sz="4800" dirty="0"/>
              <a:t>Balanced matrix</a:t>
            </a:r>
          </a:p>
          <a:p>
            <a:pPr marL="596900" indent="-514350">
              <a:buFont typeface="+mj-lt"/>
              <a:buAutoNum type="arabicPeriod"/>
            </a:pPr>
            <a:r>
              <a:rPr lang="en-US" sz="4800" dirty="0"/>
              <a:t>Project matrix</a:t>
            </a:r>
          </a:p>
          <a:p>
            <a:pPr marL="596900" indent="-514350">
              <a:buFont typeface="+mj-lt"/>
              <a:buAutoNum type="arabicPeriod"/>
            </a:pPr>
            <a:r>
              <a:rPr lang="en-US" sz="4800" dirty="0"/>
              <a:t>Project team</a:t>
            </a:r>
          </a:p>
        </p:txBody>
      </p:sp>
    </p:spTree>
    <p:extLst>
      <p:ext uri="{BB962C8B-B14F-4D97-AF65-F5344CB8AC3E}">
        <p14:creationId xmlns:p14="http://schemas.microsoft.com/office/powerpoint/2010/main" val="147379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3963" y="274638"/>
            <a:ext cx="7920037" cy="1143000"/>
          </a:xfrm>
        </p:spPr>
        <p:txBody>
          <a:bodyPr>
            <a:normAutofit fontScale="90000"/>
          </a:bodyPr>
          <a:lstStyle/>
          <a:p>
            <a:r>
              <a:rPr lang="en-US" dirty="0"/>
              <a:t>Characteristics of Effective Project Manager</a:t>
            </a:r>
          </a:p>
        </p:txBody>
      </p:sp>
      <p:sp>
        <p:nvSpPr>
          <p:cNvPr id="3" name="Content Placeholder 2"/>
          <p:cNvSpPr>
            <a:spLocks noGrp="1"/>
          </p:cNvSpPr>
          <p:nvPr>
            <p:ph idx="4294967295"/>
          </p:nvPr>
        </p:nvSpPr>
        <p:spPr>
          <a:xfrm>
            <a:off x="252413" y="1417638"/>
            <a:ext cx="8739187" cy="4578350"/>
          </a:xfrm>
        </p:spPr>
        <p:txBody>
          <a:bodyPr>
            <a:normAutofit/>
          </a:bodyPr>
          <a:lstStyle/>
          <a:p>
            <a:r>
              <a:rPr lang="en-US" sz="3600" dirty="0"/>
              <a:t>Enthusiasm, stamina, and an appetite for hard work to withstand the special pressures of project management.</a:t>
            </a:r>
          </a:p>
          <a:p>
            <a:r>
              <a:rPr lang="en-US" sz="3600" dirty="0"/>
              <a:t>Seniority and position in the organization commensurate with that of the functional managers.</a:t>
            </a:r>
          </a:p>
          <a:p>
            <a:r>
              <a:rPr lang="en-US" sz="3600" dirty="0"/>
              <a:t>Blend of </a:t>
            </a:r>
            <a:r>
              <a:rPr lang="en-US" sz="3600" b="1" dirty="0"/>
              <a:t>technical</a:t>
            </a:r>
            <a:r>
              <a:rPr lang="en-US" sz="3600" dirty="0"/>
              <a:t>, </a:t>
            </a:r>
            <a:r>
              <a:rPr lang="en-US" sz="3600" b="1" dirty="0"/>
              <a:t>administrative</a:t>
            </a:r>
            <a:r>
              <a:rPr lang="en-US" sz="3600" dirty="0"/>
              <a:t>, and </a:t>
            </a:r>
            <a:r>
              <a:rPr lang="en-US" sz="3600" b="1" dirty="0"/>
              <a:t>interpersonal</a:t>
            </a:r>
            <a:r>
              <a:rPr lang="en-US" sz="3600" dirty="0"/>
              <a:t> skills.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3963" y="274638"/>
            <a:ext cx="7920037" cy="1143000"/>
          </a:xfrm>
        </p:spPr>
        <p:txBody>
          <a:bodyPr/>
          <a:lstStyle/>
          <a:p>
            <a:r>
              <a:rPr lang="en-US" dirty="0"/>
              <a:t>Motivating Project Performance</a:t>
            </a:r>
          </a:p>
        </p:txBody>
      </p:sp>
      <p:sp>
        <p:nvSpPr>
          <p:cNvPr id="3" name="Content Placeholder 2"/>
          <p:cNvSpPr>
            <a:spLocks noGrp="1"/>
          </p:cNvSpPr>
          <p:nvPr>
            <p:ph idx="4294967295"/>
          </p:nvPr>
        </p:nvSpPr>
        <p:spPr>
          <a:xfrm>
            <a:off x="304165" y="1417638"/>
            <a:ext cx="8550275" cy="4697412"/>
          </a:xfrm>
        </p:spPr>
        <p:txBody>
          <a:bodyPr>
            <a:normAutofit/>
          </a:bodyPr>
          <a:lstStyle/>
          <a:p>
            <a:r>
              <a:rPr lang="en-US" sz="5400" dirty="0"/>
              <a:t>Team building</a:t>
            </a:r>
          </a:p>
          <a:p>
            <a:r>
              <a:rPr lang="en-US" sz="5400" dirty="0"/>
              <a:t>Managing conflict</a:t>
            </a:r>
          </a:p>
          <a:p>
            <a:r>
              <a:rPr lang="en-US" sz="5400" dirty="0"/>
              <a:t>Keys to project success</a:t>
            </a:r>
          </a:p>
          <a:p>
            <a:r>
              <a:rPr lang="en-US" sz="5400" dirty="0"/>
              <a:t>Customer communications</a:t>
            </a:r>
          </a:p>
          <a:p>
            <a:r>
              <a:rPr lang="en-US" sz="5400" dirty="0"/>
              <a:t>Early learning path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934450" cy="1143000"/>
          </a:xfrm>
        </p:spPr>
        <p:txBody>
          <a:bodyPr/>
          <a:lstStyle/>
          <a:p>
            <a:r>
              <a:rPr lang="en-US" dirty="0"/>
              <a:t>Team Building</a:t>
            </a:r>
          </a:p>
        </p:txBody>
      </p:sp>
      <p:sp>
        <p:nvSpPr>
          <p:cNvPr id="5" name="TextBox 4">
            <a:extLst>
              <a:ext uri="{FF2B5EF4-FFF2-40B4-BE49-F238E27FC236}">
                <a16:creationId xmlns:a16="http://schemas.microsoft.com/office/drawing/2014/main" id="{FDDAC09D-0330-465D-BB86-D19267AADC12}"/>
              </a:ext>
            </a:extLst>
          </p:cNvPr>
          <p:cNvSpPr txBox="1"/>
          <p:nvPr/>
        </p:nvSpPr>
        <p:spPr>
          <a:xfrm>
            <a:off x="209550" y="1707198"/>
            <a:ext cx="8724900" cy="4401205"/>
          </a:xfrm>
          <a:prstGeom prst="rect">
            <a:avLst/>
          </a:prstGeom>
          <a:noFill/>
        </p:spPr>
        <p:txBody>
          <a:bodyPr wrap="square">
            <a:spAutoFit/>
          </a:bodyPr>
          <a:lstStyle/>
          <a:p>
            <a:r>
              <a:rPr lang="en-US" sz="2800" dirty="0"/>
              <a:t>Building the project team is one of the prime responsibilities of the project or program manager. Team building involves a whole spectrum of management skills required to identify, commit, and integrate various task groups from traditional functional organizations into a single program management system. This process has been known for centuries. However, it becomes more complex and requires more specialized management skills as bureaucratic hierarchies decline and horizontally oriented teams and work units evolve.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3963" y="274638"/>
            <a:ext cx="7920037" cy="1143000"/>
          </a:xfrm>
        </p:spPr>
        <p:txBody>
          <a:bodyPr/>
          <a:lstStyle/>
          <a:p>
            <a:r>
              <a:rPr lang="en-US" dirty="0"/>
              <a:t>Managing Conflict</a:t>
            </a:r>
          </a:p>
        </p:txBody>
      </p:sp>
      <p:sp>
        <p:nvSpPr>
          <p:cNvPr id="3" name="Content Placeholder 2"/>
          <p:cNvSpPr>
            <a:spLocks noGrp="1"/>
          </p:cNvSpPr>
          <p:nvPr>
            <p:ph idx="4294967295"/>
          </p:nvPr>
        </p:nvSpPr>
        <p:spPr>
          <a:xfrm>
            <a:off x="191453" y="1417638"/>
            <a:ext cx="8678227" cy="4638675"/>
          </a:xfrm>
        </p:spPr>
        <p:txBody>
          <a:bodyPr>
            <a:normAutofit fontScale="92500" lnSpcReduction="10000"/>
          </a:bodyPr>
          <a:lstStyle/>
          <a:p>
            <a:pPr>
              <a:buNone/>
            </a:pPr>
            <a:r>
              <a:rPr lang="en-US" sz="3200" dirty="0"/>
              <a:t>Sources of Conflict</a:t>
            </a:r>
          </a:p>
          <a:p>
            <a:pPr marL="1217613" lvl="3" indent="-360363"/>
            <a:r>
              <a:rPr lang="en-NZ" sz="4000" dirty="0"/>
              <a:t>Conflict over schedules</a:t>
            </a:r>
          </a:p>
          <a:p>
            <a:pPr marL="1217613" lvl="3" indent="-360363"/>
            <a:r>
              <a:rPr lang="en-NZ" sz="4000" dirty="0"/>
              <a:t>Conflict over priorities</a:t>
            </a:r>
          </a:p>
          <a:p>
            <a:pPr marL="1217613" lvl="3" indent="-360363"/>
            <a:r>
              <a:rPr lang="en-NZ" sz="4000" dirty="0"/>
              <a:t>Conflict over work-force resources</a:t>
            </a:r>
          </a:p>
          <a:p>
            <a:pPr marL="1217613" lvl="3" indent="-360363"/>
            <a:r>
              <a:rPr lang="en-NZ" sz="4000" dirty="0"/>
              <a:t>Conflict over technical opinions</a:t>
            </a:r>
          </a:p>
          <a:p>
            <a:pPr marL="1217613" lvl="3" indent="-360363"/>
            <a:r>
              <a:rPr lang="en-NZ" sz="4000" dirty="0"/>
              <a:t>Conflict over administrative procedures</a:t>
            </a:r>
          </a:p>
          <a:p>
            <a:pPr marL="1217613" lvl="3" indent="-360363"/>
            <a:r>
              <a:rPr lang="en-NZ" sz="4000" dirty="0"/>
              <a:t>Conflict over personality</a:t>
            </a:r>
          </a:p>
          <a:p>
            <a:pPr marL="1217613" lvl="3" indent="-360363"/>
            <a:r>
              <a:rPr lang="en-NZ" sz="4000" dirty="0"/>
              <a:t>Conflict over cost</a:t>
            </a:r>
            <a:endParaRPr 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Image result for seven sources of conflict thamhain"/>
          <p:cNvPicPr>
            <a:picLocks noChangeAspect="1" noChangeArrowheads="1"/>
          </p:cNvPicPr>
          <p:nvPr/>
        </p:nvPicPr>
        <p:blipFill>
          <a:blip r:embed="rId2" cstate="print"/>
          <a:srcRect/>
          <a:stretch>
            <a:fillRect/>
          </a:stretch>
        </p:blipFill>
        <p:spPr bwMode="auto">
          <a:xfrm>
            <a:off x="545850" y="355490"/>
            <a:ext cx="8217150" cy="59081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l="32389" t="12228" r="33083" b="11141"/>
          <a:stretch>
            <a:fillRect/>
          </a:stretch>
        </p:blipFill>
        <p:spPr bwMode="auto">
          <a:xfrm rot="5400000">
            <a:off x="1194669" y="-1194670"/>
            <a:ext cx="6754662" cy="914400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280" y="367983"/>
            <a:ext cx="8519160" cy="5712777"/>
          </a:xfrm>
        </p:spPr>
        <p:txBody>
          <a:bodyPr>
            <a:normAutofit/>
          </a:bodyPr>
          <a:lstStyle/>
          <a:p>
            <a:pPr>
              <a:buNone/>
            </a:pPr>
            <a:r>
              <a:rPr lang="en-US" sz="3600" dirty="0"/>
              <a:t>Methods of Conflict Management </a:t>
            </a:r>
          </a:p>
          <a:p>
            <a:pPr>
              <a:buNone/>
            </a:pPr>
            <a:r>
              <a:rPr lang="en-US" sz="3600" dirty="0"/>
              <a:t>(Blake and Mouton)</a:t>
            </a:r>
          </a:p>
          <a:p>
            <a:pPr marL="871538" lvl="1" indent="-514350">
              <a:buFont typeface="+mj-lt"/>
              <a:buAutoNum type="arabicPeriod"/>
            </a:pPr>
            <a:r>
              <a:rPr lang="en-US" sz="4800" dirty="0"/>
              <a:t>Withdrawal</a:t>
            </a:r>
          </a:p>
          <a:p>
            <a:pPr marL="871538" lvl="1" indent="-514350">
              <a:buFont typeface="+mj-lt"/>
              <a:buAutoNum type="arabicPeriod"/>
            </a:pPr>
            <a:r>
              <a:rPr lang="en-US" sz="4800" dirty="0"/>
              <a:t>Forcing</a:t>
            </a:r>
          </a:p>
          <a:p>
            <a:pPr marL="871538" lvl="1" indent="-514350">
              <a:buFont typeface="+mj-lt"/>
              <a:buAutoNum type="arabicPeriod"/>
            </a:pPr>
            <a:r>
              <a:rPr lang="en-US" sz="4800" dirty="0"/>
              <a:t>Smoothing</a:t>
            </a:r>
          </a:p>
          <a:p>
            <a:pPr marL="871538" lvl="1" indent="-514350">
              <a:buFont typeface="+mj-lt"/>
              <a:buAutoNum type="arabicPeriod"/>
            </a:pPr>
            <a:r>
              <a:rPr lang="en-US" sz="4800" dirty="0"/>
              <a:t>Compromising or negotiating</a:t>
            </a:r>
          </a:p>
          <a:p>
            <a:pPr marL="871538" lvl="1" indent="-514350">
              <a:buFont typeface="+mj-lt"/>
              <a:buAutoNum type="arabicPeriod"/>
            </a:pPr>
            <a:r>
              <a:rPr lang="en-US" sz="4800" dirty="0"/>
              <a:t>Confronting or problem solving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74638"/>
            <a:ext cx="8934450" cy="1143000"/>
          </a:xfrm>
          <a:noFill/>
          <a:ln/>
        </p:spPr>
        <p:txBody>
          <a:bodyPr>
            <a:normAutofit/>
          </a:bodyPr>
          <a:lstStyle/>
          <a:p>
            <a:r>
              <a:rPr lang="en-US" dirty="0"/>
              <a:t>Project Organization</a:t>
            </a:r>
          </a:p>
        </p:txBody>
      </p:sp>
      <p:sp>
        <p:nvSpPr>
          <p:cNvPr id="5" name="TextBox 4">
            <a:extLst>
              <a:ext uri="{FF2B5EF4-FFF2-40B4-BE49-F238E27FC236}">
                <a16:creationId xmlns:a16="http://schemas.microsoft.com/office/drawing/2014/main" id="{8740CA59-F30A-42F8-BAE3-7889DBA824CC}"/>
              </a:ext>
            </a:extLst>
          </p:cNvPr>
          <p:cNvSpPr txBox="1"/>
          <p:nvPr/>
        </p:nvSpPr>
        <p:spPr>
          <a:xfrm>
            <a:off x="123825" y="1729383"/>
            <a:ext cx="8686800" cy="4154984"/>
          </a:xfrm>
          <a:prstGeom prst="rect">
            <a:avLst/>
          </a:prstGeom>
          <a:noFill/>
        </p:spPr>
        <p:txBody>
          <a:bodyPr wrap="square">
            <a:spAutoFit/>
          </a:bodyPr>
          <a:lstStyle/>
          <a:p>
            <a:r>
              <a:rPr lang="en-US" sz="2400" dirty="0"/>
              <a:t>In a project driven organization, such as construction or aerospace, all work is characterized through projects, with each project as a separate cost center having its own profit and loss statement. The total profit of the corporation is simply the summation of the profits on all projects. In a project-driven organization, everything centers around the projects. In the non-project-driven organization, such as low-technology manufacturing, profit and loss are measured on vertical or functional lines. In this type of organization, projects exist merely to support the product lines or functional lines. Priority resources are assigned to the revenue-producing functional line activities rather than the projects.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Related image"/>
          <p:cNvPicPr>
            <a:picLocks noChangeAspect="1" noChangeArrowheads="1"/>
          </p:cNvPicPr>
          <p:nvPr/>
        </p:nvPicPr>
        <p:blipFill>
          <a:blip r:embed="rId2" cstate="print"/>
          <a:srcRect t="17850" b="17232"/>
          <a:stretch>
            <a:fillRect/>
          </a:stretch>
        </p:blipFill>
        <p:spPr bwMode="auto">
          <a:xfrm>
            <a:off x="194144" y="386300"/>
            <a:ext cx="8766976" cy="604498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8445" y="223630"/>
            <a:ext cx="7940675" cy="4800600"/>
          </a:xfrm>
        </p:spPr>
        <p:txBody>
          <a:bodyPr>
            <a:normAutofit/>
          </a:bodyPr>
          <a:lstStyle/>
          <a:p>
            <a:pPr>
              <a:buNone/>
            </a:pPr>
            <a:r>
              <a:rPr lang="en-US" sz="4800" dirty="0"/>
              <a:t>Customer Communications</a:t>
            </a:r>
          </a:p>
        </p:txBody>
      </p:sp>
      <p:pic>
        <p:nvPicPr>
          <p:cNvPr id="31746" name="Picture 2"/>
          <p:cNvPicPr>
            <a:picLocks noChangeAspect="1" noChangeArrowheads="1"/>
          </p:cNvPicPr>
          <p:nvPr/>
        </p:nvPicPr>
        <p:blipFill>
          <a:blip r:embed="rId2" cstate="print"/>
          <a:srcRect l="25820" t="32609" r="41486" b="42391"/>
          <a:stretch>
            <a:fillRect/>
          </a:stretch>
        </p:blipFill>
        <p:spPr bwMode="auto">
          <a:xfrm>
            <a:off x="199849" y="1145650"/>
            <a:ext cx="8532671" cy="499607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9414" y="203753"/>
            <a:ext cx="7940675" cy="4800600"/>
          </a:xfrm>
        </p:spPr>
        <p:txBody>
          <a:bodyPr>
            <a:normAutofit/>
          </a:bodyPr>
          <a:lstStyle/>
          <a:p>
            <a:pPr>
              <a:buNone/>
            </a:pPr>
            <a:r>
              <a:rPr lang="en-US" sz="5400" dirty="0"/>
              <a:t>Early Learning Path</a:t>
            </a:r>
          </a:p>
          <a:p>
            <a:endParaRPr lang="en-US" sz="5400" dirty="0"/>
          </a:p>
        </p:txBody>
      </p:sp>
      <p:pic>
        <p:nvPicPr>
          <p:cNvPr id="32770" name="Picture 2"/>
          <p:cNvPicPr>
            <a:picLocks noChangeAspect="1" noChangeArrowheads="1"/>
          </p:cNvPicPr>
          <p:nvPr/>
        </p:nvPicPr>
        <p:blipFill>
          <a:blip r:embed="rId2" cstate="print"/>
          <a:srcRect l="25820" t="32337" r="41027" b="45652"/>
          <a:stretch>
            <a:fillRect/>
          </a:stretch>
        </p:blipFill>
        <p:spPr bwMode="auto">
          <a:xfrm>
            <a:off x="374988" y="1152940"/>
            <a:ext cx="8327052" cy="4800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54113" y="274638"/>
            <a:ext cx="7989887" cy="1143000"/>
          </a:xfrm>
        </p:spPr>
        <p:txBody>
          <a:bodyPr/>
          <a:lstStyle/>
          <a:p>
            <a:r>
              <a:rPr lang="en-NZ" dirty="0"/>
              <a:t>Types of Contracts</a:t>
            </a:r>
            <a:endParaRPr lang="en-US" dirty="0"/>
          </a:p>
        </p:txBody>
      </p:sp>
      <p:sp>
        <p:nvSpPr>
          <p:cNvPr id="3" name="Content Placeholder 2"/>
          <p:cNvSpPr>
            <a:spLocks noGrp="1"/>
          </p:cNvSpPr>
          <p:nvPr>
            <p:ph idx="4294967295"/>
          </p:nvPr>
        </p:nvSpPr>
        <p:spPr>
          <a:xfrm>
            <a:off x="240665" y="1234440"/>
            <a:ext cx="8735695" cy="5105400"/>
          </a:xfrm>
        </p:spPr>
        <p:txBody>
          <a:bodyPr>
            <a:normAutofit fontScale="92500" lnSpcReduction="10000"/>
          </a:bodyPr>
          <a:lstStyle/>
          <a:p>
            <a:pPr marL="0" lvl="1" indent="0">
              <a:lnSpc>
                <a:spcPct val="90000"/>
              </a:lnSpc>
              <a:buClr>
                <a:schemeClr val="accent1"/>
              </a:buClr>
              <a:buSzPct val="65000"/>
              <a:buNone/>
            </a:pPr>
            <a:r>
              <a:rPr lang="en-NZ" sz="3600" b="1" dirty="0">
                <a:solidFill>
                  <a:schemeClr val="tx2"/>
                </a:solidFill>
              </a:rPr>
              <a:t>Fixed Price Contract</a:t>
            </a:r>
          </a:p>
          <a:p>
            <a:pPr lvl="1">
              <a:buFont typeface="Arial" pitchFamily="34" charset="0"/>
              <a:buChar char="•"/>
              <a:tabLst>
                <a:tab pos="2605088" algn="l"/>
              </a:tabLst>
            </a:pPr>
            <a:r>
              <a:rPr lang="en-NZ" sz="3600" dirty="0"/>
              <a:t>Firm fixed price contract </a:t>
            </a:r>
          </a:p>
          <a:p>
            <a:pPr lvl="3">
              <a:tabLst>
                <a:tab pos="900113" algn="l"/>
              </a:tabLst>
            </a:pPr>
            <a:r>
              <a:rPr lang="en-NZ" sz="2800" dirty="0"/>
              <a:t>Contractor alone enjoy profit or suffers loss</a:t>
            </a:r>
          </a:p>
          <a:p>
            <a:pPr lvl="1">
              <a:buFont typeface="Arial" pitchFamily="34" charset="0"/>
              <a:buChar char="•"/>
              <a:tabLst>
                <a:tab pos="900113" algn="l"/>
              </a:tabLst>
            </a:pPr>
            <a:r>
              <a:rPr lang="en-NZ" sz="3600" dirty="0"/>
              <a:t>Fixed price with escalation contract</a:t>
            </a:r>
          </a:p>
          <a:p>
            <a:pPr lvl="3">
              <a:tabLst>
                <a:tab pos="900113" algn="l"/>
              </a:tabLst>
            </a:pPr>
            <a:r>
              <a:rPr lang="en-NZ" sz="2800" dirty="0"/>
              <a:t>Increment in price of Labour and material cost within the project life is addressed</a:t>
            </a:r>
          </a:p>
          <a:p>
            <a:pPr lvl="1">
              <a:buFont typeface="Arial" pitchFamily="34" charset="0"/>
              <a:buChar char="•"/>
              <a:tabLst>
                <a:tab pos="900113" algn="l"/>
              </a:tabLst>
            </a:pPr>
            <a:r>
              <a:rPr lang="en-NZ" sz="3600" dirty="0"/>
              <a:t>Fixed –price , re-determinable contract</a:t>
            </a:r>
          </a:p>
          <a:p>
            <a:pPr lvl="3">
              <a:tabLst>
                <a:tab pos="900113" algn="l"/>
              </a:tabLst>
            </a:pPr>
            <a:r>
              <a:rPr lang="en-NZ" sz="2800" dirty="0"/>
              <a:t>Adjustable to actual cost later</a:t>
            </a:r>
          </a:p>
          <a:p>
            <a:pPr lvl="1">
              <a:buFont typeface="Arial" pitchFamily="34" charset="0"/>
              <a:buChar char="•"/>
              <a:tabLst>
                <a:tab pos="900113" algn="l"/>
              </a:tabLst>
            </a:pPr>
            <a:r>
              <a:rPr lang="en-NZ" sz="3600" dirty="0"/>
              <a:t>Fixed- price incentive contract</a:t>
            </a:r>
          </a:p>
          <a:p>
            <a:pPr lvl="3">
              <a:tabLst>
                <a:tab pos="900113" algn="l"/>
              </a:tabLst>
            </a:pPr>
            <a:r>
              <a:rPr lang="en-NZ" sz="2800" dirty="0"/>
              <a:t>Contractor and buyer share saving within  a certain range, but establish a maximum cost for the buyer above which the contractor bears the total risks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3360" y="307023"/>
            <a:ext cx="8686800" cy="5926137"/>
          </a:xfrm>
        </p:spPr>
        <p:txBody>
          <a:bodyPr>
            <a:normAutofit fontScale="92500"/>
          </a:bodyPr>
          <a:lstStyle/>
          <a:p>
            <a:pPr marL="0" lvl="1" indent="0">
              <a:lnSpc>
                <a:spcPct val="90000"/>
              </a:lnSpc>
              <a:buClr>
                <a:schemeClr val="accent1"/>
              </a:buClr>
              <a:buSzPct val="65000"/>
              <a:buNone/>
              <a:tabLst>
                <a:tab pos="900113" algn="l"/>
              </a:tabLst>
            </a:pPr>
            <a:r>
              <a:rPr lang="en-NZ" sz="4400" b="1" dirty="0">
                <a:solidFill>
                  <a:schemeClr val="tx2"/>
                </a:solidFill>
              </a:rPr>
              <a:t>Cost Type Contract</a:t>
            </a:r>
          </a:p>
          <a:p>
            <a:pPr marL="720725" lvl="2" indent="-277813"/>
            <a:r>
              <a:rPr lang="en-NZ" sz="3600" dirty="0"/>
              <a:t>Cost plus incentive fee contract</a:t>
            </a:r>
          </a:p>
          <a:p>
            <a:pPr marL="1177925" lvl="3" indent="-277813"/>
            <a:r>
              <a:rPr lang="en-NZ" sz="3600" dirty="0"/>
              <a:t>Estimate the target cost and incentive</a:t>
            </a:r>
          </a:p>
          <a:p>
            <a:pPr marL="1177925" lvl="3" indent="-277813"/>
            <a:r>
              <a:rPr lang="en-NZ" sz="3600" dirty="0"/>
              <a:t>Within a specified range about the target, contractor and buyer share added costs or savings in an agreed ratio</a:t>
            </a:r>
          </a:p>
          <a:p>
            <a:pPr marL="720725" lvl="2" indent="-277813"/>
            <a:r>
              <a:rPr lang="en-NZ" sz="3600" dirty="0"/>
              <a:t>Cost plus fixed – fee</a:t>
            </a:r>
          </a:p>
          <a:p>
            <a:pPr marL="1177925" lvl="3" indent="-277813"/>
            <a:r>
              <a:rPr lang="en-NZ" sz="3600" dirty="0"/>
              <a:t>Buyer requires to pay all costs, plus an agreed upon fee</a:t>
            </a:r>
          </a:p>
          <a:p>
            <a:pPr marL="720725" lvl="3" indent="-277813">
              <a:buFont typeface="Arial" pitchFamily="34" charset="0"/>
              <a:buChar char="•"/>
            </a:pPr>
            <a:r>
              <a:rPr lang="en-NZ" sz="3600" dirty="0"/>
              <a:t>Time &amp; material contracts</a:t>
            </a:r>
          </a:p>
          <a:p>
            <a:pPr marL="720725" lvl="3" indent="-277813">
              <a:buFont typeface="Arial" pitchFamily="34" charset="0"/>
              <a:buChar char="•"/>
            </a:pPr>
            <a:r>
              <a:rPr lang="en-NZ" sz="3600" dirty="0"/>
              <a:t>Letter contract</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74637"/>
            <a:ext cx="7943850" cy="639763"/>
          </a:xfrm>
        </p:spPr>
        <p:txBody>
          <a:bodyPr>
            <a:normAutofit fontScale="90000"/>
          </a:bodyPr>
          <a:lstStyle/>
          <a:p>
            <a:r>
              <a:rPr lang="en-NZ" dirty="0"/>
              <a:t>Types of Contracts in Project</a:t>
            </a:r>
          </a:p>
        </p:txBody>
      </p:sp>
      <p:sp>
        <p:nvSpPr>
          <p:cNvPr id="3" name="Content Placeholder 2"/>
          <p:cNvSpPr>
            <a:spLocks noGrp="1"/>
          </p:cNvSpPr>
          <p:nvPr>
            <p:ph idx="4294967295"/>
          </p:nvPr>
        </p:nvSpPr>
        <p:spPr>
          <a:xfrm>
            <a:off x="0" y="914400"/>
            <a:ext cx="9144000" cy="5425440"/>
          </a:xfrm>
        </p:spPr>
        <p:txBody>
          <a:bodyPr>
            <a:normAutofit fontScale="92500" lnSpcReduction="10000"/>
          </a:bodyPr>
          <a:lstStyle/>
          <a:p>
            <a:r>
              <a:rPr lang="en-NZ" sz="2800" b="1" dirty="0"/>
              <a:t>Turnkey Contract</a:t>
            </a:r>
          </a:p>
          <a:p>
            <a:pPr lvl="1"/>
            <a:r>
              <a:rPr lang="en-NZ" sz="2400" dirty="0"/>
              <a:t>Project executing responsibilities over contractor</a:t>
            </a:r>
          </a:p>
          <a:p>
            <a:pPr lvl="1"/>
            <a:r>
              <a:rPr lang="en-NZ" sz="2400" dirty="0"/>
              <a:t>Hand over “key” of the completed project</a:t>
            </a:r>
          </a:p>
          <a:p>
            <a:r>
              <a:rPr lang="en-NZ" sz="2800" b="1" dirty="0"/>
              <a:t>Lump sum Contract</a:t>
            </a:r>
          </a:p>
          <a:p>
            <a:pPr lvl="1"/>
            <a:r>
              <a:rPr lang="en-NZ" sz="2400" dirty="0"/>
              <a:t>The contractor executes the complete project for an agreed sum of money</a:t>
            </a:r>
          </a:p>
          <a:p>
            <a:r>
              <a:rPr lang="en-NZ" sz="2800" b="1" dirty="0"/>
              <a:t>Cost- Plus Contract</a:t>
            </a:r>
          </a:p>
          <a:p>
            <a:pPr lvl="1"/>
            <a:r>
              <a:rPr lang="en-NZ" sz="2400" dirty="0"/>
              <a:t>Actual cost plus materials plus certain percentage above the cost</a:t>
            </a:r>
          </a:p>
          <a:p>
            <a:r>
              <a:rPr lang="en-NZ" sz="2800" b="1" dirty="0"/>
              <a:t>Piecework Contract</a:t>
            </a:r>
          </a:p>
          <a:p>
            <a:pPr lvl="1"/>
            <a:r>
              <a:rPr lang="en-NZ" sz="2400" dirty="0"/>
              <a:t>Given for small works at a specified rate. E.g. Earth excavation</a:t>
            </a:r>
          </a:p>
          <a:p>
            <a:r>
              <a:rPr lang="en-NZ" sz="2800" b="1" dirty="0"/>
              <a:t>Labour Contract</a:t>
            </a:r>
          </a:p>
          <a:p>
            <a:pPr lvl="1"/>
            <a:r>
              <a:rPr lang="en-NZ" sz="2400" dirty="0"/>
              <a:t>Supply of labour only</a:t>
            </a:r>
          </a:p>
          <a:p>
            <a:r>
              <a:rPr lang="en-NZ" sz="2800" b="1" dirty="0"/>
              <a:t>Sub Contract</a:t>
            </a:r>
          </a:p>
          <a:p>
            <a:pPr lvl="1"/>
            <a:r>
              <a:rPr lang="en-NZ" sz="2400" dirty="0"/>
              <a:t>Main Contractor entrusts specified works to subcontractor</a:t>
            </a:r>
          </a:p>
        </p:txBody>
      </p:sp>
    </p:spTree>
    <p:extLst>
      <p:ext uri="{BB962C8B-B14F-4D97-AF65-F5344CB8AC3E}">
        <p14:creationId xmlns:p14="http://schemas.microsoft.com/office/powerpoint/2010/main" val="408226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5312" y="136843"/>
            <a:ext cx="7953375" cy="1143000"/>
          </a:xfrm>
        </p:spPr>
        <p:txBody>
          <a:bodyPr>
            <a:normAutofit fontScale="90000"/>
          </a:bodyPr>
          <a:lstStyle/>
          <a:p>
            <a:r>
              <a:rPr lang="en-US" dirty="0"/>
              <a:t>Elements of the Project-Driven Organization</a:t>
            </a:r>
          </a:p>
        </p:txBody>
      </p:sp>
      <p:sp>
        <p:nvSpPr>
          <p:cNvPr id="3" name="Content Placeholder 2"/>
          <p:cNvSpPr>
            <a:spLocks noGrp="1"/>
          </p:cNvSpPr>
          <p:nvPr>
            <p:ph idx="4294967295"/>
          </p:nvPr>
        </p:nvSpPr>
        <p:spPr>
          <a:xfrm>
            <a:off x="173038" y="1279843"/>
            <a:ext cx="8970962" cy="5105717"/>
          </a:xfrm>
        </p:spPr>
        <p:txBody>
          <a:bodyPr>
            <a:normAutofit fontScale="92500" lnSpcReduction="10000"/>
          </a:bodyPr>
          <a:lstStyle/>
          <a:p>
            <a:r>
              <a:rPr lang="en-US" sz="2400" b="1" dirty="0"/>
              <a:t>The project office</a:t>
            </a:r>
          </a:p>
          <a:p>
            <a:pPr lvl="2"/>
            <a:r>
              <a:rPr lang="en-NZ" sz="2400" dirty="0"/>
              <a:t>Project manager alone may  serve this function</a:t>
            </a:r>
          </a:p>
          <a:p>
            <a:pPr lvl="2"/>
            <a:r>
              <a:rPr lang="en-NZ" sz="2400" dirty="0"/>
              <a:t>Larger project has project engineer, project administrator</a:t>
            </a:r>
            <a:endParaRPr lang="en-US" sz="2400" dirty="0"/>
          </a:p>
          <a:p>
            <a:r>
              <a:rPr lang="en-US" sz="2400" b="1" dirty="0"/>
              <a:t>Key functional support</a:t>
            </a:r>
          </a:p>
          <a:p>
            <a:pPr lvl="2"/>
            <a:r>
              <a:rPr lang="en-NZ" sz="2400" dirty="0"/>
              <a:t>System analysis, system engineering and integration</a:t>
            </a:r>
          </a:p>
          <a:p>
            <a:pPr lvl="2"/>
            <a:r>
              <a:rPr lang="en-NZ" sz="2400" dirty="0"/>
              <a:t>Product design, quality assurance, production planning</a:t>
            </a:r>
          </a:p>
          <a:p>
            <a:pPr lvl="2"/>
            <a:r>
              <a:rPr lang="en-NZ" sz="2400" dirty="0"/>
              <a:t>Installation, testing, training</a:t>
            </a:r>
          </a:p>
          <a:p>
            <a:r>
              <a:rPr lang="en-US" sz="2400" b="1" dirty="0"/>
              <a:t>Manufacturing and routine administration</a:t>
            </a:r>
          </a:p>
          <a:p>
            <a:pPr lvl="2"/>
            <a:r>
              <a:rPr lang="en-NZ" sz="2400" dirty="0"/>
              <a:t>Less likely to be under direct project control as its expensive to replicate for each project</a:t>
            </a:r>
          </a:p>
          <a:p>
            <a:pPr lvl="2"/>
            <a:r>
              <a:rPr lang="en-NZ" sz="2400" dirty="0"/>
              <a:t>Manufacturing, accounting &amp; finance</a:t>
            </a:r>
          </a:p>
          <a:p>
            <a:pPr lvl="2"/>
            <a:r>
              <a:rPr lang="en-NZ" sz="2400" dirty="0"/>
              <a:t>Plant facilities and maintenance</a:t>
            </a:r>
          </a:p>
          <a:p>
            <a:r>
              <a:rPr lang="en-US" sz="2400" b="1" dirty="0"/>
              <a:t>Future business</a:t>
            </a:r>
          </a:p>
          <a:p>
            <a:pPr lvl="2"/>
            <a:r>
              <a:rPr lang="en-NZ" sz="2400" dirty="0"/>
              <a:t>Non-project-specific R&amp;D  and marketing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3325" y="274638"/>
            <a:ext cx="7940675" cy="1143000"/>
          </a:xfrm>
        </p:spPr>
        <p:txBody>
          <a:bodyPr>
            <a:normAutofit fontScale="90000"/>
          </a:bodyPr>
          <a:lstStyle/>
          <a:p>
            <a:r>
              <a:rPr lang="en-US" dirty="0" err="1"/>
              <a:t>Projectized</a:t>
            </a:r>
            <a:r>
              <a:rPr lang="en-US" dirty="0"/>
              <a:t> versus Functional Organizations</a:t>
            </a:r>
          </a:p>
        </p:txBody>
      </p:sp>
      <p:pic>
        <p:nvPicPr>
          <p:cNvPr id="2050" name="Picture 2" descr="http://www.firebrandtraining.co.uk/images/learn/pmp/slide43.gif"/>
          <p:cNvPicPr>
            <a:picLocks noChangeAspect="1" noChangeArrowheads="1"/>
          </p:cNvPicPr>
          <p:nvPr/>
        </p:nvPicPr>
        <p:blipFill>
          <a:blip r:embed="rId2" cstate="print"/>
          <a:srcRect/>
          <a:stretch>
            <a:fillRect/>
          </a:stretch>
        </p:blipFill>
        <p:spPr bwMode="auto">
          <a:xfrm>
            <a:off x="1964497" y="1732721"/>
            <a:ext cx="4933259" cy="2606956"/>
          </a:xfrm>
          <a:prstGeom prst="rect">
            <a:avLst/>
          </a:prstGeom>
          <a:noFill/>
        </p:spPr>
      </p:pic>
      <p:pic>
        <p:nvPicPr>
          <p:cNvPr id="5" name="Picture 2" descr="http://www.firebrandtraining.co.uk/images/learn/pmp/slide44.gif"/>
          <p:cNvPicPr>
            <a:picLocks noChangeAspect="1" noChangeArrowheads="1"/>
          </p:cNvPicPr>
          <p:nvPr/>
        </p:nvPicPr>
        <p:blipFill>
          <a:blip r:embed="rId3" cstate="print"/>
          <a:srcRect/>
          <a:stretch>
            <a:fillRect/>
          </a:stretch>
        </p:blipFill>
        <p:spPr bwMode="auto">
          <a:xfrm>
            <a:off x="467664" y="1417638"/>
            <a:ext cx="8188656" cy="484600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403" t="15082" r="15625" b="21603"/>
          <a:stretch/>
        </p:blipFill>
        <p:spPr>
          <a:xfrm>
            <a:off x="0" y="-45720"/>
            <a:ext cx="9144000" cy="6370320"/>
          </a:xfrm>
          <a:prstGeom prst="rect">
            <a:avLst/>
          </a:prstGeom>
        </p:spPr>
      </p:pic>
    </p:spTree>
    <p:extLst>
      <p:ext uri="{BB962C8B-B14F-4D97-AF65-F5344CB8AC3E}">
        <p14:creationId xmlns:p14="http://schemas.microsoft.com/office/powerpoint/2010/main" val="196948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l="14208" t="27717" r="29722" b="21468"/>
          <a:stretch>
            <a:fillRect/>
          </a:stretch>
        </p:blipFill>
        <p:spPr bwMode="auto">
          <a:xfrm>
            <a:off x="0" y="1322566"/>
            <a:ext cx="9089896" cy="463163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7243" y="274638"/>
            <a:ext cx="7920037" cy="1143000"/>
          </a:xfrm>
        </p:spPr>
        <p:txBody>
          <a:bodyPr/>
          <a:lstStyle/>
          <a:p>
            <a:r>
              <a:rPr lang="en-US" dirty="0"/>
              <a:t>Matrix Organization</a:t>
            </a:r>
          </a:p>
        </p:txBody>
      </p:sp>
      <p:pic>
        <p:nvPicPr>
          <p:cNvPr id="23554" name="Picture 2"/>
          <p:cNvPicPr>
            <a:picLocks noChangeAspect="1" noChangeArrowheads="1"/>
          </p:cNvPicPr>
          <p:nvPr/>
        </p:nvPicPr>
        <p:blipFill>
          <a:blip r:embed="rId2" cstate="print"/>
          <a:srcRect l="28875" t="20652" r="27430" b="34511"/>
          <a:stretch>
            <a:fillRect/>
          </a:stretch>
        </p:blipFill>
        <p:spPr bwMode="auto">
          <a:xfrm>
            <a:off x="0" y="1417638"/>
            <a:ext cx="9144000" cy="492220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250" t="15898" r="17000" b="16712"/>
          <a:stretch/>
        </p:blipFill>
        <p:spPr>
          <a:xfrm>
            <a:off x="0" y="243841"/>
            <a:ext cx="9144000" cy="6068392"/>
          </a:xfrm>
          <a:prstGeom prst="rect">
            <a:avLst/>
          </a:prstGeom>
        </p:spPr>
      </p:pic>
    </p:spTree>
    <p:extLst>
      <p:ext uri="{BB962C8B-B14F-4D97-AF65-F5344CB8AC3E}">
        <p14:creationId xmlns:p14="http://schemas.microsoft.com/office/powerpoint/2010/main" val="401855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l="37431" t="11685" r="37666" b="9511"/>
          <a:stretch>
            <a:fillRect/>
          </a:stretch>
        </p:blipFill>
        <p:spPr bwMode="auto">
          <a:xfrm rot="5400000">
            <a:off x="1386842" y="-1386840"/>
            <a:ext cx="6370320" cy="9144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28488</TotalTime>
  <Words>650</Words>
  <Application>Microsoft Office PowerPoint</Application>
  <PresentationFormat>On-screen Show (4:3)</PresentationFormat>
  <Paragraphs>91</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Tahoma</vt:lpstr>
      <vt:lpstr>Retrospect</vt:lpstr>
      <vt:lpstr>PowerPoint Presentation</vt:lpstr>
      <vt:lpstr>Project Organization</vt:lpstr>
      <vt:lpstr>Elements of the Project-Driven Organization</vt:lpstr>
      <vt:lpstr>Projectized versus Functional Organizations</vt:lpstr>
      <vt:lpstr>PowerPoint Presentation</vt:lpstr>
      <vt:lpstr>PowerPoint Presentation</vt:lpstr>
      <vt:lpstr>Matrix Organization</vt:lpstr>
      <vt:lpstr>PowerPoint Presentation</vt:lpstr>
      <vt:lpstr>PowerPoint Presentation</vt:lpstr>
      <vt:lpstr>PowerPoint Presentation</vt:lpstr>
      <vt:lpstr>PowerPoint Presentation</vt:lpstr>
      <vt:lpstr>PowerPoint Presentation</vt:lpstr>
      <vt:lpstr>Characteristics of Effective Project Manager</vt:lpstr>
      <vt:lpstr>Motivating Project Performance</vt:lpstr>
      <vt:lpstr>Team Building</vt:lpstr>
      <vt:lpstr>Managing Conflict</vt:lpstr>
      <vt:lpstr>PowerPoint Presentation</vt:lpstr>
      <vt:lpstr>PowerPoint Presentation</vt:lpstr>
      <vt:lpstr>PowerPoint Presentation</vt:lpstr>
      <vt:lpstr>PowerPoint Presentation</vt:lpstr>
      <vt:lpstr>PowerPoint Presentation</vt:lpstr>
      <vt:lpstr>PowerPoint Presentation</vt:lpstr>
      <vt:lpstr>Types of Contracts</vt:lpstr>
      <vt:lpstr>PowerPoint Presentation</vt:lpstr>
      <vt:lpstr>Types of Contracts in Project</vt:lpstr>
    </vt:vector>
  </TitlesOfParts>
  <Company>College of Engineering-FIU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Making Economic Decisions</dc:title>
  <dc:creator>ENG</dc:creator>
  <cp:lastModifiedBy>Raunak Maskay</cp:lastModifiedBy>
  <cp:revision>1047</cp:revision>
  <dcterms:created xsi:type="dcterms:W3CDTF">2006-10-24T18:48:00Z</dcterms:created>
  <dcterms:modified xsi:type="dcterms:W3CDTF">2021-11-21T11:57:55Z</dcterms:modified>
</cp:coreProperties>
</file>