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notesMasterIdLst>
    <p:notesMasterId r:id="rId31"/>
  </p:notesMasterIdLst>
  <p:handoutMasterIdLst>
    <p:handoutMasterId r:id="rId32"/>
  </p:handoutMasterIdLst>
  <p:sldIdLst>
    <p:sldId id="538" r:id="rId2"/>
    <p:sldId id="565" r:id="rId3"/>
    <p:sldId id="566" r:id="rId4"/>
    <p:sldId id="539" r:id="rId5"/>
    <p:sldId id="544" r:id="rId6"/>
    <p:sldId id="540" r:id="rId7"/>
    <p:sldId id="549" r:id="rId8"/>
    <p:sldId id="541" r:id="rId9"/>
    <p:sldId id="542" r:id="rId10"/>
    <p:sldId id="568" r:id="rId11"/>
    <p:sldId id="545" r:id="rId12"/>
    <p:sldId id="551" r:id="rId13"/>
    <p:sldId id="547" r:id="rId14"/>
    <p:sldId id="543" r:id="rId15"/>
    <p:sldId id="546" r:id="rId16"/>
    <p:sldId id="564" r:id="rId17"/>
    <p:sldId id="548" r:id="rId18"/>
    <p:sldId id="552" r:id="rId19"/>
    <p:sldId id="553" r:id="rId20"/>
    <p:sldId id="554" r:id="rId21"/>
    <p:sldId id="556" r:id="rId22"/>
    <p:sldId id="555" r:id="rId23"/>
    <p:sldId id="558" r:id="rId24"/>
    <p:sldId id="560" r:id="rId25"/>
    <p:sldId id="561" r:id="rId26"/>
    <p:sldId id="559" r:id="rId27"/>
    <p:sldId id="562" r:id="rId28"/>
    <p:sldId id="563" r:id="rId29"/>
    <p:sldId id="56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unak Maskay" initials="RM" lastIdx="1" clrIdx="0">
    <p:extLst>
      <p:ext uri="{19B8F6BF-5375-455C-9EA6-DF929625EA0E}">
        <p15:presenceInfo xmlns:p15="http://schemas.microsoft.com/office/powerpoint/2012/main" userId="7aac497c55bf23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E0B602"/>
    <a:srgbClr val="CCECFF"/>
    <a:srgbClr val="000066"/>
    <a:srgbClr val="CFA303"/>
    <a:srgbClr val="D2C304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63306" autoAdjust="0"/>
  </p:normalViewPr>
  <p:slideViewPr>
    <p:cSldViewPr snapToGrid="0">
      <p:cViewPr varScale="1">
        <p:scale>
          <a:sx n="51" d="100"/>
          <a:sy n="51" d="100"/>
        </p:scale>
        <p:origin x="265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9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628" y="-142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48317D-8A8D-46BE-982F-5E933DCABB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2738D-A9B1-40EB-8A91-65D4FD6578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FFC12-FB13-40BB-AF88-DF539BC90DF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427E9-BED2-42EB-8210-A59AE79CE1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ED10F-D4C3-4281-B741-D5F2862416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3B6C2-C936-481C-966D-6381857F3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5B5D7B-EB6B-4764-9926-B00067E1F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8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52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5B5D7B-EB6B-4764-9926-B00067E1F3C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20054"/>
            <a:ext cx="9141619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10640-6119-4449-B2E0-6D24E45D9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55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22A165-353E-4E2F-BF00-399CE5D5A1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6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09B01C-79C9-4DC2-AF26-6F17AE96017A}"/>
              </a:ext>
            </a:extLst>
          </p:cNvPr>
          <p:cNvSpPr/>
          <p:nvPr userDrawn="1"/>
        </p:nvSpPr>
        <p:spPr>
          <a:xfrm>
            <a:off x="0" y="6400303"/>
            <a:ext cx="9144001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0F080-38D0-48DA-840C-2351F2B663CC}"/>
              </a:ext>
            </a:extLst>
          </p:cNvPr>
          <p:cNvSpPr/>
          <p:nvPr userDrawn="1"/>
        </p:nvSpPr>
        <p:spPr>
          <a:xfrm>
            <a:off x="0" y="6333818"/>
            <a:ext cx="9144001" cy="65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</a:t>
            </a:r>
            <a:r>
              <a:rPr lang="en-US" dirty="0" err="1"/>
              <a:t>ebdit</a:t>
            </a:r>
            <a:r>
              <a:rPr lang="en-US" dirty="0"/>
              <a:t>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43F93A-DDAF-4CA2-AD24-FE497280D1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66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90600" y="1676400"/>
            <a:ext cx="7727950" cy="4114800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6080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A128F-C9F6-4B51-8AD2-0CD5C04B92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3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5E1DFA-6010-4FAB-A78E-16FBA293B3CD}"/>
              </a:ext>
            </a:extLst>
          </p:cNvPr>
          <p:cNvSpPr/>
          <p:nvPr userDrawn="1"/>
        </p:nvSpPr>
        <p:spPr>
          <a:xfrm>
            <a:off x="0" y="6400303"/>
            <a:ext cx="9144001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606BD-886C-4A2B-9211-9D3299F2D9FC}"/>
              </a:ext>
            </a:extLst>
          </p:cNvPr>
          <p:cNvSpPr/>
          <p:nvPr userDrawn="1"/>
        </p:nvSpPr>
        <p:spPr>
          <a:xfrm>
            <a:off x="0" y="6333818"/>
            <a:ext cx="9144001" cy="65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17DA08-88A7-44A4-88EB-BEFC711C46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6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C457E-B627-49CC-8D32-085D7FBF27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7E2158-BF3E-477B-8CEF-EC93C77D5E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5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33F82-9CB1-454C-83B0-714B72DD90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4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4EE11-156A-4E49-B922-DEAB3FDCBA39}"/>
              </a:ext>
            </a:extLst>
          </p:cNvPr>
          <p:cNvSpPr/>
          <p:nvPr userDrawn="1"/>
        </p:nvSpPr>
        <p:spPr>
          <a:xfrm>
            <a:off x="0" y="6367711"/>
            <a:ext cx="9144001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CEDEC-E7A6-4846-B5D5-D0BC8ABC68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D2CB0-3F73-42D4-A3F5-0CD6B0C2BC6C}"/>
              </a:ext>
            </a:extLst>
          </p:cNvPr>
          <p:cNvSpPr/>
          <p:nvPr userDrawn="1"/>
        </p:nvSpPr>
        <p:spPr>
          <a:xfrm>
            <a:off x="0" y="6333818"/>
            <a:ext cx="9144001" cy="65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339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728B508-6ABC-412D-949F-29319B3E01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6">
              <a:lumMod val="20000"/>
              <a:lumOff val="8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C457E-B627-49CC-8D32-085D7FBF27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6E84994-CF6E-4843-A8F3-25EB892134AD}"/>
              </a:ext>
            </a:extLst>
          </p:cNvPr>
          <p:cNvSpPr/>
          <p:nvPr userDrawn="1"/>
        </p:nvSpPr>
        <p:spPr>
          <a:xfrm>
            <a:off x="0" y="6447437"/>
            <a:ext cx="9144001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09C457E-B627-49CC-8D32-085D7FBF27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3290C8-11E5-4B7D-B6EB-E3BDFF1B5EA1}"/>
              </a:ext>
            </a:extLst>
          </p:cNvPr>
          <p:cNvSpPr/>
          <p:nvPr userDrawn="1"/>
        </p:nvSpPr>
        <p:spPr>
          <a:xfrm>
            <a:off x="0" y="6333818"/>
            <a:ext cx="9144001" cy="65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921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30158" y="5362310"/>
            <a:ext cx="6278562" cy="723900"/>
          </a:xfrm>
          <a:noFill/>
          <a:ln/>
        </p:spPr>
        <p:txBody>
          <a:bodyPr>
            <a:normAutofit/>
          </a:bodyPr>
          <a:lstStyle/>
          <a:p>
            <a:pPr lvl="0" algn="r">
              <a:buFont typeface="Monotype Sorts" pitchFamily="2" charset="2"/>
              <a:buChar char=" "/>
            </a:pPr>
            <a:r>
              <a:rPr lang="en-US" sz="3600" dirty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Engineering Ethics</a:t>
            </a:r>
            <a:endParaRPr lang="en-US" sz="5400" dirty="0">
              <a:latin typeface="Calibri" pitchFamily="34" charset="0"/>
              <a:cs typeface="Calibri" pitchFamily="34" charset="0"/>
            </a:endParaRPr>
          </a:p>
          <a:p>
            <a:pPr algn="ctr">
              <a:buFont typeface="Monotype Sorts" pitchFamily="2" charset="2"/>
              <a:buChar char=" "/>
            </a:pPr>
            <a:endParaRPr lang="en-US" sz="5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980077" y="1495690"/>
            <a:ext cx="8163923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Managing Your Engineering Career</a:t>
            </a:r>
            <a:endParaRPr kumimoji="0" lang="en-GB" sz="400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MISCELLANEOUS\MGTS403020216\06-professional-ethics-code-of-ethics-22-638.jpg"/>
          <p:cNvPicPr>
            <a:picLocks noChangeAspect="1" noChangeArrowheads="1"/>
          </p:cNvPicPr>
          <p:nvPr/>
        </p:nvPicPr>
        <p:blipFill>
          <a:blip r:embed="rId2" cstate="print"/>
          <a:srcRect l="12576" t="7049" b="16134"/>
          <a:stretch>
            <a:fillRect/>
          </a:stretch>
        </p:blipFill>
        <p:spPr bwMode="auto">
          <a:xfrm>
            <a:off x="300110" y="479473"/>
            <a:ext cx="8432410" cy="57384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5363" y="274638"/>
            <a:ext cx="814863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Approaches to Ethical Decision Making</a:t>
            </a:r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3" cstate="print"/>
          <a:srcRect l="6781" t="19956" r="41928" b="20395"/>
          <a:stretch>
            <a:fillRect/>
          </a:stretch>
        </p:blipFill>
        <p:spPr bwMode="auto">
          <a:xfrm>
            <a:off x="63416" y="1417638"/>
            <a:ext cx="8943424" cy="491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8705" y="215583"/>
            <a:ext cx="7543800" cy="4022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Four Major Theories of Ethics</a:t>
            </a:r>
          </a:p>
        </p:txBody>
      </p:sp>
      <p:pic>
        <p:nvPicPr>
          <p:cNvPr id="186370" name="Picture 2" descr="four  major theories of ethicsको लागि तस्बिर परिणाम"/>
          <p:cNvPicPr>
            <a:picLocks noChangeAspect="1" noChangeArrowheads="1"/>
          </p:cNvPicPr>
          <p:nvPr/>
        </p:nvPicPr>
        <p:blipFill>
          <a:blip r:embed="rId2" cstate="print"/>
          <a:srcRect l="11704" t="43693" r="399" b="25014"/>
          <a:stretch>
            <a:fillRect/>
          </a:stretch>
        </p:blipFill>
        <p:spPr bwMode="auto">
          <a:xfrm>
            <a:off x="426721" y="940067"/>
            <a:ext cx="8448574" cy="2046973"/>
          </a:xfrm>
          <a:prstGeom prst="rect">
            <a:avLst/>
          </a:prstGeom>
          <a:noFill/>
        </p:spPr>
      </p:pic>
      <p:pic>
        <p:nvPicPr>
          <p:cNvPr id="186371" name="Picture 3"/>
          <p:cNvPicPr>
            <a:picLocks noChangeAspect="1" noChangeArrowheads="1"/>
          </p:cNvPicPr>
          <p:nvPr/>
        </p:nvPicPr>
        <p:blipFill>
          <a:blip r:embed="rId3" cstate="print"/>
          <a:srcRect l="19851" t="42325" r="38845" b="25438"/>
          <a:stretch>
            <a:fillRect/>
          </a:stretch>
        </p:blipFill>
        <p:spPr bwMode="auto">
          <a:xfrm>
            <a:off x="426721" y="3221852"/>
            <a:ext cx="8448574" cy="299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0" name="Picture 2" descr="ethics utilitarian ethical egoism deontological normative ethics rights-based ethics environmental ethicsको लागि तस्बिर परिणाम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139" y="332070"/>
            <a:ext cx="8742981" cy="59010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9133" y="5516881"/>
            <a:ext cx="8864867" cy="10033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	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No single one of these views provides us with simple, reliable guide to resolving the ethical dilemmas. In the end, we must fall back on our personal set of </a:t>
            </a:r>
            <a:r>
              <a:rPr lang="en-US" sz="1800" i="1" dirty="0">
                <a:solidFill>
                  <a:schemeClr val="accent3">
                    <a:lumMod val="75000"/>
                  </a:schemeClr>
                </a:solidFill>
              </a:rPr>
              <a:t>values – </a:t>
            </a:r>
            <a:r>
              <a:rPr lang="en-US" sz="18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individual, professional, societal, and human values</a:t>
            </a:r>
            <a:r>
              <a:rPr lang="en-US" sz="1800" i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74082" name="Picture 2" descr="theories of ethicsको लागि तस्बिर परिणाम"/>
          <p:cNvPicPr>
            <a:picLocks noChangeAspect="1" noChangeArrowheads="1"/>
          </p:cNvPicPr>
          <p:nvPr/>
        </p:nvPicPr>
        <p:blipFill>
          <a:blip r:embed="rId3" cstate="print"/>
          <a:srcRect t="-263" b="4496"/>
          <a:stretch>
            <a:fillRect/>
          </a:stretch>
        </p:blipFill>
        <p:spPr bwMode="auto">
          <a:xfrm>
            <a:off x="141973" y="215901"/>
            <a:ext cx="8864867" cy="51638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8" name="Picture 2" descr="सम्बन्धित छवि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3440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2880" y="215583"/>
            <a:ext cx="8717280" cy="59870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dirty="0"/>
              <a:t>Ethical Problems in Industrial Practice</a:t>
            </a:r>
          </a:p>
          <a:p>
            <a:pPr lvl="1"/>
            <a:r>
              <a:rPr lang="en-US" sz="4400" dirty="0"/>
              <a:t>Environmental Problems</a:t>
            </a:r>
          </a:p>
          <a:p>
            <a:pPr lvl="1"/>
            <a:r>
              <a:rPr lang="en-US" sz="4400" dirty="0"/>
              <a:t>Conflict of Interest</a:t>
            </a:r>
          </a:p>
          <a:p>
            <a:pPr lvl="2"/>
            <a:r>
              <a:rPr lang="en-US" sz="3600" dirty="0"/>
              <a:t>Gifts</a:t>
            </a:r>
          </a:p>
          <a:p>
            <a:pPr lvl="2"/>
            <a:r>
              <a:rPr lang="en-US" sz="3600" dirty="0"/>
              <a:t>Moonlighting</a:t>
            </a:r>
          </a:p>
          <a:p>
            <a:pPr lvl="2"/>
            <a:r>
              <a:rPr lang="en-US" sz="3600" dirty="0"/>
              <a:t>Inside Information</a:t>
            </a:r>
          </a:p>
          <a:p>
            <a:pPr lvl="1"/>
            <a:r>
              <a:rPr lang="en-US" sz="4400" dirty="0"/>
              <a:t>Post Employment Problems</a:t>
            </a:r>
          </a:p>
          <a:p>
            <a:pPr lvl="1"/>
            <a:r>
              <a:rPr lang="en-US" sz="4400" dirty="0"/>
              <a:t>Sexual Harassment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 descr="Top Ten Questions You Should Ask Yourself When Making an Ethical Decisionको लागि तस्बिर परिणाम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0273" y="1298357"/>
            <a:ext cx="7323454" cy="31886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2" name="Picture 2"/>
          <p:cNvPicPr>
            <a:picLocks noChangeAspect="1" noChangeArrowheads="1"/>
          </p:cNvPicPr>
          <p:nvPr/>
        </p:nvPicPr>
        <p:blipFill>
          <a:blip r:embed="rId2" cstate="print"/>
          <a:srcRect l="26139" t="31579" r="40941" b="36403"/>
          <a:stretch>
            <a:fillRect/>
          </a:stretch>
        </p:blipFill>
        <p:spPr bwMode="auto">
          <a:xfrm>
            <a:off x="289560" y="448374"/>
            <a:ext cx="8580120" cy="554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6015" t="46053" r="40819" b="14254"/>
          <a:stretch>
            <a:fillRect/>
          </a:stretch>
        </p:blipFill>
        <p:spPr bwMode="auto">
          <a:xfrm>
            <a:off x="218172" y="299186"/>
            <a:ext cx="8697228" cy="6116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thical problems in engineering examplesको लागि तस्बिर परिणाम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8308" y="304800"/>
            <a:ext cx="7923212" cy="1143000"/>
          </a:xfrm>
        </p:spPr>
        <p:txBody>
          <a:bodyPr/>
          <a:lstStyle/>
          <a:p>
            <a:r>
              <a:rPr lang="en-US" dirty="0"/>
              <a:t>Whistle-blowing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7970" y="1447800"/>
            <a:ext cx="8769350" cy="4800600"/>
          </a:xfrm>
        </p:spPr>
        <p:txBody>
          <a:bodyPr/>
          <a:lstStyle/>
          <a:p>
            <a:r>
              <a:rPr lang="en-US" sz="2800" dirty="0"/>
              <a:t>Whistle-blowing is the act of telling the authorities or the public that the organization you are working for is doing something immoral or illegal. </a:t>
            </a:r>
          </a:p>
          <a:p>
            <a:r>
              <a:rPr lang="en-US" sz="2800" dirty="0"/>
              <a:t>It empowers employees to act on incidences of misconduct and help maintain a safe workplace, while protecting profits and reputation.</a:t>
            </a:r>
          </a:p>
          <a:p>
            <a:r>
              <a:rPr lang="en-US" sz="2800" dirty="0"/>
              <a:t>Responsible people blow the whistle when they believe more harm than good will occur if the whistle-blower stays silent. A virtuous whistle-blower acts in an ethical manner if she truly believes a responsibility exists to protect the public interest.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33166" t="46930" r="27133" b="34430"/>
          <a:stretch>
            <a:fillRect/>
          </a:stretch>
        </p:blipFill>
        <p:spPr bwMode="auto">
          <a:xfrm>
            <a:off x="0" y="1127760"/>
            <a:ext cx="911569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1700" t="21053" r="13324" b="1096"/>
          <a:stretch>
            <a:fillRect/>
          </a:stretch>
        </p:blipFill>
        <p:spPr bwMode="auto">
          <a:xfrm>
            <a:off x="194912" y="346510"/>
            <a:ext cx="8568087" cy="5597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400886"/>
            <a:ext cx="7543800" cy="4022725"/>
          </a:xfrm>
        </p:spPr>
        <p:txBody>
          <a:bodyPr>
            <a:normAutofit/>
          </a:bodyPr>
          <a:lstStyle/>
          <a:p>
            <a:r>
              <a:rPr lang="en-US" sz="4000" dirty="0"/>
              <a:t>Barriers of Whistle-blowing</a:t>
            </a:r>
          </a:p>
        </p:txBody>
      </p:sp>
      <p:pic>
        <p:nvPicPr>
          <p:cNvPr id="4098" name="Picture 2" descr="सम्बन्धित छवि"/>
          <p:cNvPicPr>
            <a:picLocks noChangeAspect="1" noChangeArrowheads="1"/>
          </p:cNvPicPr>
          <p:nvPr/>
        </p:nvPicPr>
        <p:blipFill>
          <a:blip r:embed="rId2" cstate="print"/>
          <a:srcRect t="24454" r="13389" b="35200"/>
          <a:stretch>
            <a:fillRect/>
          </a:stretch>
        </p:blipFill>
        <p:spPr bwMode="auto">
          <a:xfrm>
            <a:off x="464820" y="1935480"/>
            <a:ext cx="8039100" cy="35422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5475" y="325438"/>
            <a:ext cx="8518525" cy="8128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	Whistle-blowing is considered ethical under following five conditions: 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 l="41181" t="39150" r="14926" b="26097"/>
          <a:stretch>
            <a:fillRect/>
          </a:stretch>
        </p:blipFill>
        <p:spPr bwMode="auto">
          <a:xfrm>
            <a:off x="385176" y="1138238"/>
            <a:ext cx="8518357" cy="362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4967994"/>
            <a:ext cx="9144000" cy="120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lvl="0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400" dirty="0"/>
              <a:t>	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Whistle-blowing can be considered unethical if the employee is motivated by financial gain or media attention, or if they carry a vendetta against the company. In this case the legitimacy of their whistle-blowing must be questioned.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7023" y="324803"/>
            <a:ext cx="8623617" cy="58547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morality of whistle-blowing might be viewed from the perspective that corporations have a moral obligation not to harm. </a:t>
            </a:r>
          </a:p>
          <a:p>
            <a:r>
              <a:rPr lang="en-US" sz="2400" dirty="0"/>
              <a:t>De George identifies five criteria when whistle-blowing is morally permitted. </a:t>
            </a:r>
          </a:p>
          <a:p>
            <a:pPr>
              <a:buNone/>
            </a:pPr>
            <a:r>
              <a:rPr lang="en-US" sz="2400" dirty="0"/>
              <a:t>	(1) the firm's actions will do serious and considerable harm to others;</a:t>
            </a:r>
          </a:p>
          <a:p>
            <a:pPr>
              <a:buNone/>
            </a:pPr>
            <a:r>
              <a:rPr lang="en-US" sz="2400" dirty="0"/>
              <a:t>	(2) the whistle-blowing act is justifiable once the employee reports it to her immediate supervisor and makes her moral concerns known; </a:t>
            </a:r>
          </a:p>
          <a:p>
            <a:pPr>
              <a:buNone/>
            </a:pPr>
            <a:r>
              <a:rPr lang="en-US" sz="2400" dirty="0"/>
              <a:t>	(3) absent any action by the supervisor, the employee should take the matter all the way up to the board, if necessary; </a:t>
            </a:r>
          </a:p>
          <a:p>
            <a:pPr>
              <a:buNone/>
            </a:pPr>
            <a:r>
              <a:rPr lang="en-US" sz="2400" dirty="0"/>
              <a:t>	(4) documented evidence must exist that would convince a reasonable and impartial observer that one's views of the situation is correct and that serious harm may occur; and</a:t>
            </a:r>
          </a:p>
          <a:p>
            <a:pPr>
              <a:buNone/>
            </a:pPr>
            <a:r>
              <a:rPr lang="en-US" sz="2400" dirty="0"/>
              <a:t>	(5) the employee must reasonably believe that going public will create the necessary change to protect the public and is worth the risk to oneself.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87450" y="274638"/>
            <a:ext cx="795655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Criteria for Blowing the Whistle </a:t>
            </a:r>
            <a:br>
              <a:rPr lang="en-US" b="1" dirty="0"/>
            </a:br>
            <a:r>
              <a:rPr lang="en-US" b="1" dirty="0"/>
              <a:t>In an Engineering Context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4948" y="1417638"/>
            <a:ext cx="8761412" cy="473233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/>
              <a:t>	</a:t>
            </a:r>
            <a:r>
              <a:rPr lang="en-US" sz="3600" dirty="0"/>
              <a:t>Permissive Whistle Blowing per De George: </a:t>
            </a:r>
            <a:br>
              <a:rPr lang="en-US" sz="3600" dirty="0"/>
            </a:br>
            <a:r>
              <a:rPr lang="en-US" sz="3600" dirty="0"/>
              <a:t>1) The harm that will be done by the product [or company action] to the public is serious and considerable. </a:t>
            </a:r>
          </a:p>
          <a:p>
            <a:pPr>
              <a:buNone/>
            </a:pPr>
            <a:r>
              <a:rPr lang="en-US" sz="3600" dirty="0"/>
              <a:t>	2) The engineer (or employee) has made their concerns known to their superiors. </a:t>
            </a:r>
          </a:p>
          <a:p>
            <a:pPr>
              <a:buNone/>
            </a:pPr>
            <a:r>
              <a:rPr lang="en-US" sz="3600" dirty="0"/>
              <a:t>	3) The engineer (or employee) has received no satisfaction from their immediate supervisors and he has exhausted the channels available within the company, including going to the board of directors.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9383" y="274320"/>
            <a:ext cx="8776017" cy="5684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	</a:t>
            </a:r>
            <a:r>
              <a:rPr lang="en-US" sz="3600" dirty="0"/>
              <a:t>Mandatory Whistle Blowing per De George: </a:t>
            </a:r>
          </a:p>
          <a:p>
            <a:pPr>
              <a:buNone/>
            </a:pPr>
            <a:r>
              <a:rPr lang="en-US" sz="3600" dirty="0"/>
              <a:t>	4) The engineer has documented evidence that would convince a reasonable, impartial observer that his/her concern for public safety is correct and the company product or action is likely to cause serious and considerable public harm. </a:t>
            </a:r>
          </a:p>
          <a:p>
            <a:pPr>
              <a:buNone/>
            </a:pPr>
            <a:r>
              <a:rPr lang="en-US" sz="3600" dirty="0"/>
              <a:t>	5) There is strong evidence that making the information public will in fact prevent the threatened serious harm. 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9900" y="441960"/>
            <a:ext cx="8293100" cy="94297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/>
              <a:t>	The following questions can lead to a solution you can adopt with self-respect and live with: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 l="11590" t="71053" r="44887" b="13816"/>
          <a:stretch>
            <a:fillRect/>
          </a:stretch>
        </p:blipFill>
        <p:spPr bwMode="auto">
          <a:xfrm>
            <a:off x="613610" y="2072640"/>
            <a:ext cx="8149390" cy="347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MISCELLANEOUS\MGTS403020216\1316f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744" y="560362"/>
            <a:ext cx="8270816" cy="54441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ethical problems in engineering examplesको लागि तस्बिर परिणाम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950" y="805714"/>
            <a:ext cx="8203130" cy="5000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04913" y="274638"/>
            <a:ext cx="7939087" cy="1143000"/>
          </a:xfrm>
        </p:spPr>
        <p:txBody>
          <a:bodyPr/>
          <a:lstStyle/>
          <a:p>
            <a:r>
              <a:rPr lang="en-US" dirty="0"/>
              <a:t>What is Ethics?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5428" y="1264920"/>
            <a:ext cx="8624252" cy="49688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Ethics</a:t>
            </a:r>
            <a:r>
              <a:rPr lang="en-US" altLang="en-US" sz="4000" dirty="0"/>
              <a:t> (dictionary) “the philosophy of morals or the standard of character set by any nation or race”</a:t>
            </a:r>
          </a:p>
          <a:p>
            <a:pPr eaLnBrk="1" hangingPunct="1"/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Morals</a:t>
            </a:r>
            <a:r>
              <a:rPr lang="en-US" altLang="en-US" sz="4000" dirty="0"/>
              <a:t> (dictionary) “pertaining to action with reference to right and wrong”.</a:t>
            </a:r>
          </a:p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pitchFamily="18" charset="2"/>
              <a:buChar char=""/>
            </a:pPr>
            <a:r>
              <a:rPr lang="en-US" alt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Ethics is about behavior, doing the right thing in the face of dilemma. Ethical people take the “right” and “good” path when they come to the ethical choice points.</a:t>
            </a:r>
          </a:p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pitchFamily="18" charset="2"/>
              <a:buChar char=""/>
            </a:pPr>
            <a:r>
              <a:rPr lang="en-US" alt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 are integral to attitude formation and to how we respond to people and situations.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2263" y="502920"/>
            <a:ext cx="8486457" cy="5486400"/>
          </a:xfrm>
        </p:spPr>
        <p:txBody>
          <a:bodyPr>
            <a:normAutofit/>
          </a:bodyPr>
          <a:lstStyle/>
          <a:p>
            <a:r>
              <a:rPr lang="en-US" sz="3200" dirty="0"/>
              <a:t>Established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behavioral standards </a:t>
            </a:r>
            <a:r>
              <a:rPr lang="en-US" sz="3200" dirty="0"/>
              <a:t>and written codes of ethical conduct can help bolster virtuous values and promote ethical organizational behavior.</a:t>
            </a: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Behavioral standards </a:t>
            </a:r>
            <a:r>
              <a:rPr lang="en-US" sz="3200" dirty="0"/>
              <a:t>usually incorporate specific guidelines for acting within specific functional workplace areas.</a:t>
            </a:r>
          </a:p>
          <a:p>
            <a:r>
              <a:rPr lang="en-US" sz="3200" dirty="0"/>
              <a:t>Most engineering professional societies have a code of ethics. As engineering community becomes more global, it is important to recognize ethics in a global sense.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6388" y="294323"/>
            <a:ext cx="8578532" cy="58229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None/>
            </a:pPr>
            <a:r>
              <a:rPr lang="en-US" altLang="en-US" sz="2800" dirty="0">
                <a:solidFill>
                  <a:schemeClr val="accent3">
                    <a:lumMod val="75000"/>
                  </a:schemeClr>
                </a:solidFill>
              </a:rPr>
              <a:t>Engineering Ethics</a:t>
            </a:r>
            <a:r>
              <a:rPr lang="en-US" altLang="en-US" sz="3200" dirty="0"/>
              <a:t>:</a:t>
            </a:r>
          </a:p>
          <a:p>
            <a:pPr eaLnBrk="1" hangingPunct="1"/>
            <a:r>
              <a:rPr lang="en-US" altLang="en-US" sz="3200" dirty="0"/>
              <a:t>“Study of moral values, issues and decisions as they relate to Engineering Practice”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Professional Societies and Codes of Ethics:  “Provide a set of guidelines of how engineers should behave with respect to clients, the profession, the public, and the law”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US" altLang="en-US" sz="3200" dirty="0"/>
              <a:t>“Engineers shall undertake assignments only when qualified by education or experience in the specific field involved”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US" altLang="en-US" sz="3200" dirty="0"/>
              <a:t>“Engineers are morally responsible for harms they intentionally [knowing and deliberately], negligently [unknowingly, but failing to exercise due care] or recklessly [aware that harm is likely to result] cause”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2" name="Picture 2" descr="सम्बन्धित छवि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735" y="410676"/>
            <a:ext cx="8531225" cy="5929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2307" y="1121842"/>
            <a:ext cx="4421209" cy="413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2296" y="520751"/>
            <a:ext cx="303734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en-US" sz="2400" b="0" dirty="0"/>
              <a:t>Set of standards adopted </a:t>
            </a:r>
          </a:p>
          <a:p>
            <a:pPr algn="r"/>
            <a:r>
              <a:rPr lang="en-US" altLang="en-US" sz="2400" b="0" dirty="0"/>
              <a:t>by professionals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96637" y="414982"/>
            <a:ext cx="327972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000" b="0" dirty="0"/>
              <a:t>Moral ideals shared by most members of a culture or society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66800" y="5148861"/>
            <a:ext cx="70713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400" b="0" dirty="0"/>
              <a:t>Set of one’s own ethical commitments</a:t>
            </a:r>
          </a:p>
          <a:p>
            <a:pPr algn="ctr"/>
            <a:r>
              <a:rPr lang="en-US" altLang="en-US" sz="2400" b="0" dirty="0"/>
              <a:t>usually given in early home or religious </a:t>
            </a:r>
          </a:p>
          <a:p>
            <a:pPr algn="ctr"/>
            <a:r>
              <a:rPr lang="en-US" altLang="en-US" sz="2400" b="0" dirty="0"/>
              <a:t>training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1"/>
          <a:stretch/>
        </p:blipFill>
        <p:spPr>
          <a:xfrm>
            <a:off x="3388782" y="2040107"/>
            <a:ext cx="2594924" cy="2322721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04913" y="274638"/>
            <a:ext cx="7939087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Professional Societies and Codes of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6713" y="1417638"/>
            <a:ext cx="8579167" cy="4419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/>
              <a:t>Provide a common agreed-upon standard for professional conduct</a:t>
            </a:r>
          </a:p>
          <a:p>
            <a:pPr eaLnBrk="1" hangingPunct="1"/>
            <a:r>
              <a:rPr lang="en-US" altLang="en-US" sz="2800" dirty="0"/>
              <a:t>Do not provide new ethical principles but incorporate a lot of what is found in common morality</a:t>
            </a:r>
          </a:p>
          <a:p>
            <a:pPr eaLnBrk="1" hangingPunct="1"/>
            <a:r>
              <a:rPr lang="en-US" altLang="en-US" sz="2800" dirty="0"/>
              <a:t>Various Engineering Societies have their own code of ethics</a:t>
            </a:r>
          </a:p>
          <a:p>
            <a:pPr eaLnBrk="1" hangingPunct="1"/>
            <a:endParaRPr lang="en-US" altLang="en-US" sz="2800" dirty="0"/>
          </a:p>
          <a:p>
            <a:pPr eaLnBrk="1" hangingPunct="1">
              <a:buNone/>
            </a:pPr>
            <a:r>
              <a:rPr lang="en-US" altLang="en-US" sz="28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altLang="en-US" sz="3200" dirty="0">
                <a:solidFill>
                  <a:schemeClr val="accent3">
                    <a:lumMod val="75000"/>
                  </a:schemeClr>
                </a:solidFill>
              </a:rPr>
              <a:t>“Provide a set of guidelines of how engineers should behave with respect to clients, the profession, the public, and the law”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28514</TotalTime>
  <Words>937</Words>
  <Application>Microsoft Office PowerPoint</Application>
  <PresentationFormat>On-screen Show (4:3)</PresentationFormat>
  <Paragraphs>69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Monotype Sorts</vt:lpstr>
      <vt:lpstr>Tahoma</vt:lpstr>
      <vt:lpstr>Wingdings 2</vt:lpstr>
      <vt:lpstr>Retrospect</vt:lpstr>
      <vt:lpstr>PowerPoint Presentation</vt:lpstr>
      <vt:lpstr>PowerPoint Presentation</vt:lpstr>
      <vt:lpstr>PowerPoint Presentation</vt:lpstr>
      <vt:lpstr>What is Ethics?</vt:lpstr>
      <vt:lpstr>PowerPoint Presentation</vt:lpstr>
      <vt:lpstr>PowerPoint Presentation</vt:lpstr>
      <vt:lpstr>PowerPoint Presentation</vt:lpstr>
      <vt:lpstr>PowerPoint Presentation</vt:lpstr>
      <vt:lpstr>Professional Societies and Codes of Ethics</vt:lpstr>
      <vt:lpstr>PowerPoint Presentation</vt:lpstr>
      <vt:lpstr>Approaches to Ethical Decision Making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Whistle-blowing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Criteria for Blowing the Whistle  In an Engineering Context </vt:lpstr>
      <vt:lpstr>PowerPoint Presentation</vt:lpstr>
      <vt:lpstr>PowerPoint Presentation</vt:lpstr>
      <vt:lpstr>PowerPoint Presentation</vt:lpstr>
    </vt:vector>
  </TitlesOfParts>
  <Company>College of Engineering-FIU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Making Economic Decisions</dc:title>
  <dc:creator>ENG</dc:creator>
  <cp:lastModifiedBy>Raunak Maskay</cp:lastModifiedBy>
  <cp:revision>1051</cp:revision>
  <dcterms:created xsi:type="dcterms:W3CDTF">2006-10-24T18:48:00Z</dcterms:created>
  <dcterms:modified xsi:type="dcterms:W3CDTF">2021-11-21T11:59:00Z</dcterms:modified>
</cp:coreProperties>
</file>