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1"/>
  </p:notesMasterIdLst>
  <p:sldIdLst>
    <p:sldId id="256" r:id="rId2"/>
    <p:sldId id="258" r:id="rId3"/>
    <p:sldId id="257" r:id="rId4"/>
    <p:sldId id="259" r:id="rId5"/>
    <p:sldId id="304" r:id="rId6"/>
    <p:sldId id="260" r:id="rId7"/>
    <p:sldId id="261" r:id="rId8"/>
    <p:sldId id="262" r:id="rId9"/>
    <p:sldId id="263" r:id="rId10"/>
    <p:sldId id="264" r:id="rId11"/>
    <p:sldId id="266" r:id="rId12"/>
    <p:sldId id="305" r:id="rId13"/>
    <p:sldId id="306" r:id="rId14"/>
    <p:sldId id="30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45" autoAdjust="0"/>
    <p:restoredTop sz="93369" autoAdjust="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5B305-1429-4BF9-813A-0E4546CC308D}" type="datetimeFigureOut">
              <a:rPr lang="en-US" smtClean="0"/>
              <a:pPr/>
              <a:t>7/11/2022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8DCF88-E801-48F1-9BBD-B370F4475001}" type="slidenum">
              <a:rPr lang="en-US" smtClean="0"/>
              <a:pPr/>
              <a:t>‹#›</a:t>
            </a:fld>
            <a:endParaRPr lang="en-US"/>
          </a:p>
        </p:txBody>
      </p:sp>
    </p:spTree>
    <p:extLst>
      <p:ext uri="{BB962C8B-B14F-4D97-AF65-F5344CB8AC3E}">
        <p14:creationId xmlns="" xmlns:p14="http://schemas.microsoft.com/office/powerpoint/2010/main" val="120123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8DCF88-E801-48F1-9BBD-B370F4475001}" type="slidenum">
              <a:rPr lang="en-US" smtClean="0"/>
              <a:pPr/>
              <a:t>1</a:t>
            </a:fld>
            <a:endParaRPr lang="en-US"/>
          </a:p>
        </p:txBody>
      </p:sp>
    </p:spTree>
    <p:extLst>
      <p:ext uri="{BB962C8B-B14F-4D97-AF65-F5344CB8AC3E}">
        <p14:creationId xmlns="" xmlns:p14="http://schemas.microsoft.com/office/powerpoint/2010/main" val="3788486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8DCF88-E801-48F1-9BBD-B370F4475001}"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B4B7663-B82E-4171-8654-86C4BAAA95CB}" type="datetime1">
              <a:rPr lang="en-US" smtClean="0"/>
              <a:t>7/11/2022</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417708F-B8C8-4AAF-86AE-98A0EC1838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7BD49D-5978-4B38-A049-A1FE7ECA66AE}"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7708F-B8C8-4AAF-86AE-98A0EC1838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91871C09-CDC0-490E-82F8-0CF67BDB7016}" type="datetime1">
              <a:rPr lang="en-US" smtClean="0"/>
              <a:t>7/11/2022</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C417708F-B8C8-4AAF-86AE-98A0EC1838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AF37865-1401-462A-8F78-2B68B266AA96}"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417708F-B8C8-4AAF-86AE-98A0EC1838B4}"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42374FA-58F1-45F0-A460-AA6D8396BDE5}" type="datetime1">
              <a:rPr lang="en-US" smtClean="0"/>
              <a:t>7/11/2022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417708F-B8C8-4AAF-86AE-98A0EC1838B4}"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B32CAD0-9B6A-45DC-8FB8-EFBFAA63DA95}" type="datetime1">
              <a:rPr lang="en-US" smtClean="0"/>
              <a:t>7/11/2022</a:t>
            </a:fld>
            <a:endParaRPr lang="en-US"/>
          </a:p>
        </p:txBody>
      </p:sp>
      <p:sp>
        <p:nvSpPr>
          <p:cNvPr id="10" name="Slide Number Placeholder 9"/>
          <p:cNvSpPr>
            <a:spLocks noGrp="1"/>
          </p:cNvSpPr>
          <p:nvPr>
            <p:ph type="sldNum" sz="quarter" idx="16"/>
          </p:nvPr>
        </p:nvSpPr>
        <p:spPr/>
        <p:txBody>
          <a:bodyPr rtlCol="0"/>
          <a:lstStyle/>
          <a:p>
            <a:fld id="{C417708F-B8C8-4AAF-86AE-98A0EC1838B4}"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66BB95C3-364D-42B2-9C3E-602540846953}" type="datetime1">
              <a:rPr lang="en-US" smtClean="0"/>
              <a:t>7/11/2022</a:t>
            </a:fld>
            <a:endParaRPr lang="en-US"/>
          </a:p>
        </p:txBody>
      </p:sp>
      <p:sp>
        <p:nvSpPr>
          <p:cNvPr id="12" name="Slide Number Placeholder 11"/>
          <p:cNvSpPr>
            <a:spLocks noGrp="1"/>
          </p:cNvSpPr>
          <p:nvPr>
            <p:ph type="sldNum" sz="quarter" idx="16"/>
          </p:nvPr>
        </p:nvSpPr>
        <p:spPr/>
        <p:txBody>
          <a:bodyPr rtlCol="0"/>
          <a:lstStyle/>
          <a:p>
            <a:fld id="{C417708F-B8C8-4AAF-86AE-98A0EC1838B4}"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50CD57-215F-40C0-987A-C9E21F46E633}" type="datetime1">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417708F-B8C8-4AAF-86AE-98A0EC1838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99DCE-BB36-494B-9766-9E6424EEEAB5}" type="datetime1">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417708F-B8C8-4AAF-86AE-98A0EC1838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99BB8C6-BCCD-42BA-B504-1B5C9E01FB05}" type="datetime1">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417708F-B8C8-4AAF-86AE-98A0EC1838B4}"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4E7FD232-E0C1-4981-92D3-A77A6BD87639}" type="datetime1">
              <a:rPr lang="en-US" smtClean="0"/>
              <a:t>7/11/2022</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C417708F-B8C8-4AAF-86AE-98A0EC1838B4}"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2B6D101-68CE-48F8-8499-3C4548851B35}" type="datetime1">
              <a:rPr lang="en-US" smtClean="0"/>
              <a:t>7/11/2022</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417708F-B8C8-4AAF-86AE-98A0EC1838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shilnepal@ku.edu.n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685800"/>
            <a:ext cx="6781800" cy="2590800"/>
          </a:xfrm>
        </p:spPr>
        <p:txBody>
          <a:bodyPr>
            <a:normAutofit fontScale="90000"/>
          </a:bodyPr>
          <a:lstStyle/>
          <a:p>
            <a:r>
              <a:rPr lang="en-US" dirty="0" smtClean="0"/>
              <a:t>Compiler Design</a:t>
            </a:r>
            <a:br>
              <a:rPr lang="en-US" dirty="0" smtClean="0"/>
            </a:br>
            <a:r>
              <a:rPr lang="en-US" dirty="0" smtClean="0"/>
              <a:t/>
            </a:r>
            <a:br>
              <a:rPr lang="en-US" dirty="0" smtClean="0"/>
            </a:br>
            <a:r>
              <a:rPr lang="en-US" dirty="0" smtClean="0"/>
              <a:t/>
            </a:r>
            <a:br>
              <a:rPr lang="en-US" dirty="0" smtClean="0"/>
            </a:br>
            <a:r>
              <a:rPr lang="en-US" dirty="0" smtClean="0"/>
              <a:t>1. Introduction</a:t>
            </a:r>
            <a:endParaRPr lang="en-US" dirty="0"/>
          </a:p>
        </p:txBody>
      </p:sp>
      <p:sp>
        <p:nvSpPr>
          <p:cNvPr id="3" name="Subtitle 2"/>
          <p:cNvSpPr>
            <a:spLocks noGrp="1"/>
          </p:cNvSpPr>
          <p:nvPr>
            <p:ph type="subTitle" idx="1"/>
          </p:nvPr>
        </p:nvSpPr>
        <p:spPr>
          <a:xfrm>
            <a:off x="2362200" y="6053796"/>
            <a:ext cx="6705600" cy="685800"/>
          </a:xfrm>
        </p:spPr>
        <p:txBody>
          <a:bodyPr>
            <a:normAutofit fontScale="92500"/>
          </a:bodyPr>
          <a:lstStyle/>
          <a:p>
            <a:r>
              <a:rPr lang="en-US" dirty="0" smtClean="0"/>
              <a:t>Department of Computer Science and Engineering</a:t>
            </a:r>
            <a:endParaRPr lang="en-US" dirty="0"/>
          </a:p>
        </p:txBody>
      </p:sp>
      <p:sp>
        <p:nvSpPr>
          <p:cNvPr id="7" name="TextBox 6"/>
          <p:cNvSpPr txBox="1"/>
          <p:nvPr/>
        </p:nvSpPr>
        <p:spPr>
          <a:xfrm>
            <a:off x="914400" y="6019801"/>
            <a:ext cx="1371600" cy="707886"/>
          </a:xfrm>
          <a:prstGeom prst="rect">
            <a:avLst/>
          </a:prstGeom>
          <a:noFill/>
        </p:spPr>
        <p:txBody>
          <a:bodyPr wrap="square" rtlCol="0">
            <a:spAutoFit/>
          </a:bodyPr>
          <a:lstStyle/>
          <a:p>
            <a:r>
              <a:rPr lang="en-US" sz="2000" dirty="0" smtClean="0"/>
              <a:t>Kathmandu University</a:t>
            </a:r>
            <a:endParaRPr lang="en-US" sz="2000" dirty="0"/>
          </a:p>
        </p:txBody>
      </p:sp>
      <p:sp>
        <p:nvSpPr>
          <p:cNvPr id="8" name="Subtitle 2"/>
          <p:cNvSpPr txBox="1">
            <a:spLocks/>
          </p:cNvSpPr>
          <p:nvPr/>
        </p:nvSpPr>
        <p:spPr>
          <a:xfrm>
            <a:off x="1828800" y="3505200"/>
            <a:ext cx="6705600" cy="1676400"/>
          </a:xfrm>
          <a:prstGeom prst="rect">
            <a:avLst/>
          </a:prstGeom>
        </p:spPr>
        <p:txBody>
          <a:bodyPr vert="horz" anchor="ctr">
            <a:no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b="0" i="0" u="none" strike="noStrike" kern="1200" cap="none" spc="0" normalizeH="0" baseline="0" noProof="0" dirty="0" smtClean="0">
                <a:ln>
                  <a:noFill/>
                </a:ln>
                <a:effectLst/>
                <a:uLnTx/>
                <a:uFillTx/>
                <a:latin typeface="+mn-lt"/>
                <a:ea typeface="+mn-ea"/>
                <a:cs typeface="+mn-cs"/>
              </a:rPr>
              <a:t>Instructor</a:t>
            </a:r>
            <a:r>
              <a:rPr kumimoji="0" lang="en-US" sz="2600" b="0" i="0" u="none" strike="noStrike" kern="1200" cap="none" spc="0" normalizeH="0" noProof="0" dirty="0" smtClean="0">
                <a:ln>
                  <a:noFill/>
                </a:ln>
                <a:effectLst/>
                <a:uLnTx/>
                <a:uFillTx/>
                <a:latin typeface="+mn-lt"/>
                <a:ea typeface="+mn-ea"/>
                <a:cs typeface="+mn-cs"/>
              </a:rPr>
              <a:t>: Sushil Nepal, Assistant Professor</a:t>
            </a:r>
          </a:p>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US" sz="2600" dirty="0" smtClean="0"/>
              <a:t>Block: 9-308</a:t>
            </a:r>
          </a:p>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b="0" i="0" u="none" strike="noStrike" kern="1200" cap="none" spc="0" normalizeH="0" noProof="0" dirty="0" smtClean="0">
                <a:ln>
                  <a:noFill/>
                </a:ln>
                <a:effectLst/>
                <a:uLnTx/>
                <a:uFillTx/>
                <a:latin typeface="+mn-lt"/>
                <a:ea typeface="+mn-ea"/>
                <a:cs typeface="+mn-cs"/>
              </a:rPr>
              <a:t>Email: </a:t>
            </a:r>
            <a:r>
              <a:rPr kumimoji="0" lang="en-US" sz="2600" b="0" i="0" u="none" strike="noStrike" kern="1200" cap="none" spc="0" normalizeH="0" noProof="0" dirty="0" err="1" smtClean="0">
                <a:ln>
                  <a:noFill/>
                </a:ln>
                <a:effectLst/>
                <a:uLnTx/>
                <a:uFillTx/>
                <a:latin typeface="+mn-lt"/>
                <a:ea typeface="+mn-ea"/>
                <a:cs typeface="+mn-cs"/>
                <a:hlinkClick r:id="rId3"/>
              </a:rPr>
              <a:t>sushil</a:t>
            </a:r>
            <a:r>
              <a:rPr lang="en-US" sz="2600" dirty="0" smtClean="0">
                <a:hlinkClick r:id="rId3"/>
              </a:rPr>
              <a:t>nepal@ku.edu.np</a:t>
            </a:r>
            <a:endParaRPr lang="en-US" sz="2600" dirty="0" smtClean="0"/>
          </a:p>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2600" b="0" i="0" u="none" strike="noStrike" kern="1200" cap="none" spc="0" normalizeH="0" noProof="0" dirty="0" smtClean="0">
                <a:ln>
                  <a:noFill/>
                </a:ln>
                <a:effectLst/>
                <a:uLnTx/>
                <a:uFillTx/>
                <a:latin typeface="+mn-lt"/>
                <a:ea typeface="+mn-ea"/>
                <a:cs typeface="+mn-cs"/>
              </a:rPr>
              <a:t>Contact: 9851-151617</a:t>
            </a:r>
          </a:p>
        </p:txBody>
      </p:sp>
      <p:pic>
        <p:nvPicPr>
          <p:cNvPr id="1028" name="Picture 4"/>
          <p:cNvPicPr>
            <a:picLocks noChangeAspect="1" noChangeArrowheads="1"/>
          </p:cNvPicPr>
          <p:nvPr/>
        </p:nvPicPr>
        <p:blipFill>
          <a:blip r:embed="rId4" cstate="print"/>
          <a:srcRect l="2045" t="4127" r="3877"/>
          <a:stretch>
            <a:fillRect/>
          </a:stretch>
        </p:blipFill>
        <p:spPr bwMode="auto">
          <a:xfrm>
            <a:off x="228600" y="6104208"/>
            <a:ext cx="611855" cy="617952"/>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2390" y="862883"/>
            <a:ext cx="7577820" cy="5139224"/>
          </a:xfrm>
          <a:prstGeom prst="rect">
            <a:avLst/>
          </a:prstGeom>
          <a:blipFill>
            <a:blip r:embed="rId2" cstate="print"/>
            <a:stretch>
              <a:fillRect/>
            </a:stretch>
          </a:blipFill>
        </p:spPr>
        <p:txBody>
          <a:bodyPr wrap="square" lIns="0" tIns="0" rIns="0" bIns="0" rtlCol="0"/>
          <a:lstStyle/>
          <a:p>
            <a:endParaRPr/>
          </a:p>
        </p:txBody>
      </p:sp>
      <p:sp>
        <p:nvSpPr>
          <p:cNvPr id="3" name="Slide Number Placeholder 2"/>
          <p:cNvSpPr>
            <a:spLocks noGrp="1"/>
          </p:cNvSpPr>
          <p:nvPr>
            <p:ph type="sldNum" sz="quarter" idx="12"/>
          </p:nvPr>
        </p:nvSpPr>
        <p:spPr/>
        <p:txBody>
          <a:bodyPr/>
          <a:lstStyle/>
          <a:p>
            <a:fld id="{C417708F-B8C8-4AAF-86AE-98A0EC1838B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147534" y="1267489"/>
            <a:ext cx="3404858" cy="5442396"/>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p:txBody>
          <a:bodyPr/>
          <a:lstStyle/>
          <a:p>
            <a:r>
              <a:rPr lang="en-US" dirty="0" smtClean="0"/>
              <a:t>A language processing system</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Cousins of Compiler</a:t>
            </a:r>
            <a:endParaRPr lang="en-US" dirty="0"/>
          </a:p>
        </p:txBody>
      </p:sp>
      <p:sp>
        <p:nvSpPr>
          <p:cNvPr id="3" name="object 2"/>
          <p:cNvSpPr txBox="1"/>
          <p:nvPr/>
        </p:nvSpPr>
        <p:spPr>
          <a:xfrm>
            <a:off x="762000" y="1600200"/>
            <a:ext cx="7932232" cy="4024179"/>
          </a:xfrm>
          <a:prstGeom prst="rect">
            <a:avLst/>
          </a:prstGeom>
        </p:spPr>
        <p:txBody>
          <a:bodyPr vert="horz" wrap="square" lIns="0" tIns="12700" rIns="0" bIns="0" rtlCol="0">
            <a:spAutoFit/>
          </a:bodyPr>
          <a:lstStyle/>
          <a:p>
            <a:pPr marL="147955" indent="-135890">
              <a:lnSpc>
                <a:spcPct val="100000"/>
              </a:lnSpc>
              <a:spcBef>
                <a:spcPts val="100"/>
              </a:spcBef>
              <a:buClr>
                <a:srgbClr val="1CACE4"/>
              </a:buClr>
              <a:buSzPct val="96666"/>
              <a:tabLst>
                <a:tab pos="148590" algn="l"/>
              </a:tabLst>
            </a:pPr>
            <a:r>
              <a:rPr lang="en-US" sz="2400" b="1" dirty="0" smtClean="0">
                <a:latin typeface="Times New Roman" pitchFamily="18" charset="0"/>
                <a:cs typeface="Times New Roman" pitchFamily="18" charset="0"/>
              </a:rPr>
              <a:t>1. </a:t>
            </a:r>
            <a:r>
              <a:rPr sz="2400" b="1" smtClean="0">
                <a:latin typeface="Times New Roman" pitchFamily="18" charset="0"/>
                <a:cs typeface="Times New Roman" pitchFamily="18" charset="0"/>
              </a:rPr>
              <a:t>Preprocessor</a:t>
            </a:r>
            <a:endParaRPr sz="2400" b="1">
              <a:latin typeface="Times New Roman" pitchFamily="18" charset="0"/>
              <a:cs typeface="Times New Roman" pitchFamily="18" charset="0"/>
            </a:endParaRPr>
          </a:p>
          <a:p>
            <a:pPr marL="321310" marR="147320" indent="-229235">
              <a:lnSpc>
                <a:spcPts val="3240"/>
              </a:lnSpc>
              <a:spcBef>
                <a:spcPts val="445"/>
              </a:spcBef>
              <a:buFont typeface="Arial" pitchFamily="34" charset="0"/>
              <a:buChar char="•"/>
            </a:pPr>
            <a:r>
              <a:rPr sz="2000" smtClean="0">
                <a:latin typeface="Times New Roman" pitchFamily="18" charset="0"/>
                <a:cs typeface="Times New Roman" pitchFamily="18" charset="0"/>
              </a:rPr>
              <a:t>Programs </a:t>
            </a:r>
            <a:r>
              <a:rPr sz="2000" dirty="0">
                <a:latin typeface="Times New Roman" pitchFamily="18" charset="0"/>
                <a:cs typeface="Times New Roman" pitchFamily="18" charset="0"/>
              </a:rPr>
              <a:t>which translate source code into simpler or slightly  lower level source code, for compilation by another compiler</a:t>
            </a:r>
            <a:endParaRPr sz="2000">
              <a:latin typeface="Times New Roman" pitchFamily="18" charset="0"/>
              <a:cs typeface="Times New Roman" pitchFamily="18" charset="0"/>
            </a:endParaRPr>
          </a:p>
          <a:p>
            <a:pPr marL="321310" marR="5080" indent="-229235">
              <a:lnSpc>
                <a:spcPts val="3240"/>
              </a:lnSpc>
              <a:spcBef>
                <a:spcPts val="600"/>
              </a:spcBef>
              <a:buFont typeface="Arial" pitchFamily="34" charset="0"/>
              <a:buChar char="•"/>
            </a:pPr>
            <a:r>
              <a:rPr sz="2000" smtClean="0">
                <a:latin typeface="Times New Roman" pitchFamily="18" charset="0"/>
                <a:cs typeface="Times New Roman" pitchFamily="18" charset="0"/>
              </a:rPr>
              <a:t>Performs </a:t>
            </a:r>
            <a:r>
              <a:rPr sz="2000" dirty="0">
                <a:latin typeface="Times New Roman" pitchFamily="18" charset="0"/>
                <a:cs typeface="Times New Roman" pitchFamily="18" charset="0"/>
              </a:rPr>
              <a:t>a pre-compilation of the source program to expand  any macro definitions</a:t>
            </a:r>
            <a:endParaRPr sz="2000">
              <a:latin typeface="Times New Roman" pitchFamily="18" charset="0"/>
              <a:cs typeface="Times New Roman" pitchFamily="18" charset="0"/>
            </a:endParaRPr>
          </a:p>
          <a:p>
            <a:pPr marL="321310" marR="325755" indent="-229235">
              <a:lnSpc>
                <a:spcPts val="3240"/>
              </a:lnSpc>
              <a:spcBef>
                <a:spcPts val="600"/>
              </a:spcBef>
              <a:buFont typeface="Arial" pitchFamily="34" charset="0"/>
              <a:buChar char="•"/>
            </a:pPr>
            <a:r>
              <a:rPr sz="2000" smtClean="0">
                <a:latin typeface="Times New Roman" pitchFamily="18" charset="0"/>
                <a:cs typeface="Times New Roman" pitchFamily="18" charset="0"/>
              </a:rPr>
              <a:t>A </a:t>
            </a:r>
            <a:r>
              <a:rPr sz="2000" dirty="0">
                <a:latin typeface="Times New Roman" pitchFamily="18" charset="0"/>
                <a:cs typeface="Times New Roman" pitchFamily="18" charset="0"/>
              </a:rPr>
              <a:t>preprocessor may allow a user to define macros that are  short hands for </a:t>
            </a:r>
            <a:r>
              <a:rPr sz="2000">
                <a:latin typeface="Times New Roman" pitchFamily="18" charset="0"/>
                <a:cs typeface="Times New Roman" pitchFamily="18" charset="0"/>
              </a:rPr>
              <a:t>longer </a:t>
            </a:r>
            <a:r>
              <a:rPr sz="2000" smtClean="0">
                <a:latin typeface="Times New Roman" pitchFamily="18" charset="0"/>
                <a:cs typeface="Times New Roman" pitchFamily="18" charset="0"/>
              </a:rPr>
              <a:t>constructs</a:t>
            </a:r>
            <a:endParaRPr lang="en-US" sz="2000" dirty="0" smtClean="0">
              <a:latin typeface="Times New Roman" pitchFamily="18" charset="0"/>
              <a:cs typeface="Times New Roman" pitchFamily="18" charset="0"/>
            </a:endParaRPr>
          </a:p>
          <a:p>
            <a:pPr marL="321310" marR="325755" indent="-229235">
              <a:lnSpc>
                <a:spcPts val="3240"/>
              </a:lnSpc>
              <a:spcBef>
                <a:spcPts val="600"/>
              </a:spcBef>
              <a:buFont typeface="Arial" pitchFamily="34" charset="0"/>
              <a:buChar char="•"/>
            </a:pPr>
            <a:r>
              <a:rPr lang="en-US" sz="2000" dirty="0" smtClean="0">
                <a:latin typeface="Times New Roman" pitchFamily="18" charset="0"/>
                <a:cs typeface="Times New Roman" pitchFamily="18" charset="0"/>
              </a:rPr>
              <a:t>A preprocessor may include header files into the program context.</a:t>
            </a:r>
          </a:p>
          <a:p>
            <a:pPr marL="321310" marR="325755" indent="-229235">
              <a:lnSpc>
                <a:spcPts val="3240"/>
              </a:lnSpc>
              <a:spcBef>
                <a:spcPts val="600"/>
              </a:spcBef>
              <a:buFont typeface="Wingdings" pitchFamily="2" charset="2"/>
              <a:buChar char="q"/>
            </a:pPr>
            <a:endParaRPr lang="en-US" sz="2400" dirty="0" smtClean="0">
              <a:latin typeface="Times New Roman" pitchFamily="18" charset="0"/>
              <a:cs typeface="Times New Roman" pitchFamily="18" charset="0"/>
            </a:endParaRPr>
          </a:p>
        </p:txBody>
      </p:sp>
      <p:sp>
        <p:nvSpPr>
          <p:cNvPr id="4" name="object 3"/>
          <p:cNvSpPr txBox="1"/>
          <p:nvPr/>
        </p:nvSpPr>
        <p:spPr>
          <a:xfrm>
            <a:off x="838200" y="5334000"/>
            <a:ext cx="4114800" cy="320601"/>
          </a:xfrm>
          <a:prstGeom prst="rect">
            <a:avLst/>
          </a:prstGeom>
        </p:spPr>
        <p:txBody>
          <a:bodyPr vert="horz" wrap="square" lIns="0" tIns="43180" rIns="0" bIns="0" rtlCol="0">
            <a:spAutoFit/>
          </a:bodyPr>
          <a:lstStyle/>
          <a:p>
            <a:pPr marL="12700">
              <a:lnSpc>
                <a:spcPct val="100000"/>
              </a:lnSpc>
              <a:spcBef>
                <a:spcPts val="340"/>
              </a:spcBef>
            </a:pPr>
            <a:r>
              <a:rPr smtClean="0">
                <a:latin typeface="Times New Roman" pitchFamily="18" charset="0"/>
                <a:cs typeface="Times New Roman" pitchFamily="18" charset="0"/>
              </a:rPr>
              <a:t>Eg </a:t>
            </a:r>
            <a:r>
              <a:rPr dirty="0">
                <a:latin typeface="Times New Roman" pitchFamily="18" charset="0"/>
                <a:cs typeface="Times New Roman" pitchFamily="18" charset="0"/>
              </a:rPr>
              <a:t>of a macro in </a:t>
            </a:r>
            <a:r>
              <a:rPr>
                <a:latin typeface="Times New Roman" pitchFamily="18" charset="0"/>
                <a:cs typeface="Times New Roman" pitchFamily="18" charset="0"/>
              </a:rPr>
              <a:t>C</a:t>
            </a:r>
            <a:r>
              <a:rPr smtClean="0">
                <a:latin typeface="Times New Roman" pitchFamily="18" charset="0"/>
                <a:cs typeface="Times New Roman" pitchFamily="18" charset="0"/>
              </a:rPr>
              <a:t>:</a:t>
            </a:r>
            <a:endParaRPr>
              <a:latin typeface="Times New Roman" pitchFamily="18" charset="0"/>
              <a:cs typeface="Times New Roman" pitchFamily="18" charset="0"/>
            </a:endParaRPr>
          </a:p>
        </p:txBody>
      </p:sp>
      <p:sp>
        <p:nvSpPr>
          <p:cNvPr id="5" name="object 4"/>
          <p:cNvSpPr txBox="1"/>
          <p:nvPr/>
        </p:nvSpPr>
        <p:spPr>
          <a:xfrm>
            <a:off x="2971800" y="5410200"/>
            <a:ext cx="5486400" cy="617733"/>
          </a:xfrm>
          <a:prstGeom prst="rect">
            <a:avLst/>
          </a:prstGeom>
        </p:spPr>
        <p:txBody>
          <a:bodyPr vert="horz" wrap="square" lIns="0" tIns="12065" rIns="0" bIns="0" rtlCol="0">
            <a:spAutoFit/>
          </a:bodyPr>
          <a:lstStyle/>
          <a:p>
            <a:pPr marL="12700" marR="5080">
              <a:lnSpc>
                <a:spcPct val="106700"/>
              </a:lnSpc>
              <a:spcBef>
                <a:spcPts val="95"/>
              </a:spcBef>
            </a:pPr>
            <a:r>
              <a:rPr dirty="0">
                <a:latin typeface="Times New Roman" pitchFamily="18" charset="0"/>
                <a:cs typeface="Times New Roman" pitchFamily="18" charset="0"/>
              </a:rPr>
              <a:t>#define </a:t>
            </a:r>
            <a:r>
              <a:rPr>
                <a:latin typeface="Times New Roman" pitchFamily="18" charset="0"/>
                <a:cs typeface="Times New Roman" pitchFamily="18" charset="0"/>
              </a:rPr>
              <a:t>square(x</a:t>
            </a:r>
            <a:r>
              <a:rPr smtClean="0">
                <a:latin typeface="Times New Roman" pitchFamily="18" charset="0"/>
                <a:cs typeface="Times New Roman" pitchFamily="18" charset="0"/>
              </a:rPr>
              <a:t>)</a:t>
            </a:r>
            <a:r>
              <a:rPr lang="en-US" dirty="0" smtClean="0">
                <a:latin typeface="Times New Roman" pitchFamily="18" charset="0"/>
                <a:cs typeface="Times New Roman" pitchFamily="18" charset="0"/>
              </a:rPr>
              <a:t> ((x)*(x))  //Function like micros</a:t>
            </a:r>
          </a:p>
          <a:p>
            <a:pPr marL="12700" marR="5080">
              <a:lnSpc>
                <a:spcPct val="106700"/>
              </a:lnSpc>
              <a:spcBef>
                <a:spcPts val="95"/>
              </a:spcBef>
            </a:pPr>
            <a:r>
              <a:rPr lang="en-US" dirty="0" smtClean="0">
                <a:latin typeface="Times New Roman" pitchFamily="18" charset="0"/>
                <a:cs typeface="Times New Roman" pitchFamily="18" charset="0"/>
              </a:rPr>
              <a:t>#define PI 3.14 //Object like micros</a:t>
            </a:r>
            <a:endParaRPr lang="en-US"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normAutofit fontScale="85000" lnSpcReduction="20000"/>
          </a:bodyPr>
          <a:lstStyle/>
          <a:p>
            <a:fld id="{C417708F-B8C8-4AAF-86AE-98A0EC1838B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Cousins of Compiler</a:t>
            </a:r>
            <a:endParaRPr lang="en-US" dirty="0"/>
          </a:p>
        </p:txBody>
      </p:sp>
      <p:sp>
        <p:nvSpPr>
          <p:cNvPr id="3" name="object 2"/>
          <p:cNvSpPr txBox="1"/>
          <p:nvPr/>
        </p:nvSpPr>
        <p:spPr>
          <a:xfrm>
            <a:off x="762000" y="1600200"/>
            <a:ext cx="8160832" cy="4224233"/>
          </a:xfrm>
          <a:prstGeom prst="rect">
            <a:avLst/>
          </a:prstGeom>
        </p:spPr>
        <p:txBody>
          <a:bodyPr vert="horz" wrap="square" lIns="0" tIns="12700" rIns="0" bIns="0" rtlCol="0">
            <a:spAutoFit/>
          </a:bodyPr>
          <a:lstStyle/>
          <a:p>
            <a:pPr marL="147955" indent="-135890">
              <a:lnSpc>
                <a:spcPct val="100000"/>
              </a:lnSpc>
              <a:spcBef>
                <a:spcPts val="100"/>
              </a:spcBef>
              <a:buClr>
                <a:srgbClr val="1CACE4"/>
              </a:buClr>
              <a:buSzPct val="96666"/>
              <a:tabLst>
                <a:tab pos="148590" algn="l"/>
              </a:tabLst>
            </a:pPr>
            <a:r>
              <a:rPr lang="en-US" sz="2400" b="1" dirty="0" smtClean="0">
                <a:latin typeface="Times New Roman" pitchFamily="18" charset="0"/>
                <a:cs typeface="Times New Roman" pitchFamily="18" charset="0"/>
              </a:rPr>
              <a:t>2. </a:t>
            </a:r>
            <a:r>
              <a:rPr sz="2400" b="1" smtClean="0">
                <a:latin typeface="Times New Roman" pitchFamily="18" charset="0"/>
                <a:cs typeface="Times New Roman" pitchFamily="18" charset="0"/>
              </a:rPr>
              <a:t>Assembler</a:t>
            </a:r>
            <a:endParaRPr sz="2400" b="1">
              <a:latin typeface="Times New Roman" pitchFamily="18" charset="0"/>
              <a:cs typeface="Times New Roman" pitchFamily="18" charset="0"/>
            </a:endParaRPr>
          </a:p>
          <a:p>
            <a:pPr marL="321310" marR="241300" lvl="1" indent="-135255">
              <a:lnSpc>
                <a:spcPts val="3240"/>
              </a:lnSpc>
              <a:spcBef>
                <a:spcPts val="445"/>
              </a:spcBef>
              <a:buClr>
                <a:srgbClr val="1CACE4"/>
              </a:buClr>
              <a:buSzPct val="96666"/>
              <a:buFont typeface="Arial Black"/>
              <a:buChar char="▪"/>
              <a:tabLst>
                <a:tab pos="321945" algn="l"/>
              </a:tabLst>
            </a:pPr>
            <a:r>
              <a:rPr sz="2400" dirty="0">
                <a:latin typeface="Times New Roman" pitchFamily="18" charset="0"/>
                <a:cs typeface="Times New Roman" pitchFamily="18" charset="0"/>
              </a:rPr>
              <a:t>Programs written to automate the translation of assembly  </a:t>
            </a:r>
            <a:r>
              <a:rPr sz="2400">
                <a:latin typeface="Times New Roman" pitchFamily="18" charset="0"/>
                <a:cs typeface="Times New Roman" pitchFamily="18" charset="0"/>
              </a:rPr>
              <a:t>language </a:t>
            </a:r>
            <a:r>
              <a:rPr sz="2400" smtClean="0">
                <a:latin typeface="Times New Roman" pitchFamily="18" charset="0"/>
                <a:cs typeface="Times New Roman" pitchFamily="18" charset="0"/>
              </a:rPr>
              <a:t>into </a:t>
            </a:r>
            <a:r>
              <a:rPr sz="2400" dirty="0">
                <a:latin typeface="Times New Roman" pitchFamily="18" charset="0"/>
                <a:cs typeface="Times New Roman" pitchFamily="18" charset="0"/>
              </a:rPr>
              <a:t>machine language</a:t>
            </a:r>
            <a:endParaRPr sz="2400">
              <a:latin typeface="Times New Roman" pitchFamily="18" charset="0"/>
              <a:cs typeface="Times New Roman" pitchFamily="18" charset="0"/>
            </a:endParaRPr>
          </a:p>
          <a:p>
            <a:pPr marL="321945" lvl="1" indent="-135890">
              <a:lnSpc>
                <a:spcPct val="100000"/>
              </a:lnSpc>
              <a:spcBef>
                <a:spcPts val="195"/>
              </a:spcBef>
              <a:buClr>
                <a:srgbClr val="1CACE4"/>
              </a:buClr>
              <a:buSzPct val="96666"/>
              <a:buFont typeface="Arial Black"/>
              <a:buChar char="▪"/>
              <a:tabLst>
                <a:tab pos="321945" algn="l"/>
              </a:tabLst>
            </a:pPr>
            <a:r>
              <a:rPr sz="2400" dirty="0">
                <a:latin typeface="Times New Roman" pitchFamily="18" charset="0"/>
                <a:cs typeface="Times New Roman" pitchFamily="18" charset="0"/>
              </a:rPr>
              <a:t>An assembly language is one where mnemonics are used</a:t>
            </a:r>
            <a:endParaRPr sz="2400">
              <a:latin typeface="Times New Roman" pitchFamily="18" charset="0"/>
              <a:cs typeface="Times New Roman" pitchFamily="18" charset="0"/>
            </a:endParaRPr>
          </a:p>
          <a:p>
            <a:pPr marL="321310" marR="37465" lvl="1" indent="-135255">
              <a:lnSpc>
                <a:spcPts val="3240"/>
              </a:lnSpc>
              <a:spcBef>
                <a:spcPts val="645"/>
              </a:spcBef>
              <a:buClr>
                <a:srgbClr val="1CACE4"/>
              </a:buClr>
              <a:buSzPct val="96666"/>
              <a:buFont typeface="Arial Black"/>
              <a:buChar char="▪"/>
              <a:tabLst>
                <a:tab pos="321945" algn="l"/>
              </a:tabLst>
            </a:pPr>
            <a:r>
              <a:rPr sz="2400" dirty="0">
                <a:latin typeface="Times New Roman" pitchFamily="18" charset="0"/>
                <a:cs typeface="Times New Roman" pitchFamily="18" charset="0"/>
              </a:rPr>
              <a:t>Mnemonics are symbols used for each machine instruction  which make it easier to write/read programs compared to  those written in machine language</a:t>
            </a:r>
            <a:endParaRPr sz="2400">
              <a:latin typeface="Times New Roman" pitchFamily="18" charset="0"/>
              <a:cs typeface="Times New Roman" pitchFamily="18" charset="0"/>
            </a:endParaRPr>
          </a:p>
          <a:p>
            <a:pPr marL="321310" marR="983615" lvl="1" indent="-135255">
              <a:lnSpc>
                <a:spcPts val="3240"/>
              </a:lnSpc>
              <a:spcBef>
                <a:spcPts val="600"/>
              </a:spcBef>
              <a:buClr>
                <a:srgbClr val="1CACE4"/>
              </a:buClr>
              <a:buSzPct val="96666"/>
              <a:buFont typeface="Arial Black"/>
              <a:buChar char="▪"/>
              <a:tabLst>
                <a:tab pos="321945" algn="l"/>
              </a:tabLst>
            </a:pPr>
            <a:r>
              <a:rPr sz="2400" dirty="0">
                <a:latin typeface="Times New Roman" pitchFamily="18" charset="0"/>
                <a:cs typeface="Times New Roman" pitchFamily="18" charset="0"/>
              </a:rPr>
              <a:t>Mnemonics are subsequently translated into machine  language</a:t>
            </a:r>
            <a:endParaRPr sz="2400">
              <a:latin typeface="Times New Roman" pitchFamily="18" charset="0"/>
              <a:cs typeface="Times New Roman" pitchFamily="18" charset="0"/>
            </a:endParaRPr>
          </a:p>
          <a:p>
            <a:pPr lvl="1">
              <a:lnSpc>
                <a:spcPct val="100000"/>
              </a:lnSpc>
              <a:spcBef>
                <a:spcPts val="30"/>
              </a:spcBef>
              <a:buClr>
                <a:srgbClr val="1CACE4"/>
              </a:buClr>
              <a:buFont typeface="Arial Black"/>
              <a:buChar char="▪"/>
            </a:pPr>
            <a:endParaRPr sz="24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Cousins of Compiler</a:t>
            </a:r>
            <a:endParaRPr lang="en-US" dirty="0"/>
          </a:p>
        </p:txBody>
      </p:sp>
      <p:sp>
        <p:nvSpPr>
          <p:cNvPr id="3" name="Rectangle 2"/>
          <p:cNvSpPr/>
          <p:nvPr/>
        </p:nvSpPr>
        <p:spPr>
          <a:xfrm>
            <a:off x="609600" y="1963214"/>
            <a:ext cx="8153400" cy="1741502"/>
          </a:xfrm>
          <a:prstGeom prst="rect">
            <a:avLst/>
          </a:prstGeom>
        </p:spPr>
        <p:txBody>
          <a:bodyPr wrap="square">
            <a:spAutoFit/>
          </a:bodyPr>
          <a:lstStyle/>
          <a:p>
            <a:pPr marL="147955" indent="-135890">
              <a:lnSpc>
                <a:spcPct val="100000"/>
              </a:lnSpc>
              <a:buClr>
                <a:srgbClr val="1CACE4"/>
              </a:buClr>
              <a:buSzPct val="96666"/>
              <a:tabLst>
                <a:tab pos="148590" algn="l"/>
              </a:tabLst>
            </a:pPr>
            <a:r>
              <a:rPr lang="en-US" sz="2400" b="1" dirty="0" smtClean="0">
                <a:latin typeface="Times New Roman" pitchFamily="18" charset="0"/>
                <a:cs typeface="Times New Roman" pitchFamily="18" charset="0"/>
              </a:rPr>
              <a:t>3. Linker/Loader</a:t>
            </a:r>
            <a:endParaRPr lang="en-US" sz="2400" b="1" dirty="0" smtClean="0">
              <a:latin typeface="Times New Roman" pitchFamily="18" charset="0"/>
              <a:cs typeface="Times New Roman" pitchFamily="18" charset="0"/>
            </a:endParaRPr>
          </a:p>
          <a:p>
            <a:pPr marL="321310" marR="5080" lvl="1" indent="-135255">
              <a:lnSpc>
                <a:spcPts val="3240"/>
              </a:lnSpc>
              <a:spcBef>
                <a:spcPts val="450"/>
              </a:spcBef>
              <a:buClr>
                <a:srgbClr val="1CACE4"/>
              </a:buClr>
              <a:buSzPct val="96666"/>
              <a:buFont typeface="Arial Black"/>
              <a:buChar char="▪"/>
              <a:tabLst>
                <a:tab pos="321945" algn="l"/>
              </a:tabLst>
            </a:pPr>
            <a:r>
              <a:rPr lang="en-US" sz="2400" dirty="0" smtClean="0">
                <a:latin typeface="Times New Roman" pitchFamily="18" charset="0"/>
                <a:cs typeface="Times New Roman" pitchFamily="18" charset="0"/>
              </a:rPr>
              <a:t>If the target program is machine code, loaders are used to  load the target code into memory for execution</a:t>
            </a:r>
          </a:p>
          <a:p>
            <a:pPr marL="321945" lvl="1" indent="-135890">
              <a:lnSpc>
                <a:spcPct val="100000"/>
              </a:lnSpc>
              <a:spcBef>
                <a:spcPts val="190"/>
              </a:spcBef>
              <a:buClr>
                <a:srgbClr val="1CACE4"/>
              </a:buClr>
              <a:buSzPct val="96666"/>
              <a:buFont typeface="Arial Black"/>
              <a:buChar char="▪"/>
              <a:tabLst>
                <a:tab pos="321945" algn="l"/>
              </a:tabLst>
            </a:pPr>
            <a:r>
              <a:rPr lang="en-US" sz="2400" dirty="0" smtClean="0">
                <a:latin typeface="Times New Roman" pitchFamily="18" charset="0"/>
                <a:cs typeface="Times New Roman" pitchFamily="18" charset="0"/>
              </a:rPr>
              <a:t>Linkers are used to link target program with the libraries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566" y="1480407"/>
            <a:ext cx="8008433" cy="4916731"/>
          </a:xfrm>
          <a:prstGeom prst="rect">
            <a:avLst/>
          </a:prstGeom>
        </p:spPr>
        <p:txBody>
          <a:bodyPr vert="horz" wrap="square" lIns="0" tIns="12700" rIns="0" bIns="0" rtlCol="0">
            <a:spAutoFit/>
          </a:bodyPr>
          <a:lstStyle/>
          <a:p>
            <a:pPr marL="147955" indent="-135890">
              <a:lnSpc>
                <a:spcPct val="100000"/>
              </a:lnSpc>
              <a:spcBef>
                <a:spcPts val="1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Two main phases of compiling process</a:t>
            </a:r>
            <a:endParaRPr sz="2800">
              <a:latin typeface="Times New Roman" pitchFamily="18" charset="0"/>
              <a:cs typeface="Times New Roman" pitchFamily="18" charset="0"/>
            </a:endParaRPr>
          </a:p>
          <a:p>
            <a:pPr marL="321945" lvl="1" indent="-135890">
              <a:lnSpc>
                <a:spcPct val="100000"/>
              </a:lnSpc>
              <a:spcBef>
                <a:spcPts val="40"/>
              </a:spcBef>
              <a:buClr>
                <a:srgbClr val="1CACE4"/>
              </a:buClr>
              <a:buSzPct val="96666"/>
              <a:buFont typeface="Arial Black"/>
              <a:buChar char="▪"/>
              <a:tabLst>
                <a:tab pos="321945" algn="l"/>
              </a:tabLst>
            </a:pPr>
            <a:r>
              <a:rPr sz="2800" dirty="0">
                <a:latin typeface="Times New Roman" pitchFamily="18" charset="0"/>
                <a:cs typeface="Times New Roman" pitchFamily="18" charset="0"/>
              </a:rPr>
              <a:t>Analysis</a:t>
            </a:r>
            <a:endParaRPr sz="2800">
              <a:latin typeface="Times New Roman" pitchFamily="18" charset="0"/>
              <a:cs typeface="Times New Roman" pitchFamily="18" charset="0"/>
            </a:endParaRPr>
          </a:p>
          <a:p>
            <a:pPr marL="321945" lvl="1" indent="-135890">
              <a:lnSpc>
                <a:spcPct val="100000"/>
              </a:lnSpc>
              <a:spcBef>
                <a:spcPts val="240"/>
              </a:spcBef>
              <a:buClr>
                <a:srgbClr val="1CACE4"/>
              </a:buClr>
              <a:buSzPct val="96666"/>
              <a:buFont typeface="Arial Black"/>
              <a:buChar char="▪"/>
              <a:tabLst>
                <a:tab pos="321945" algn="l"/>
              </a:tabLst>
            </a:pPr>
            <a:r>
              <a:rPr sz="2800" dirty="0">
                <a:latin typeface="Times New Roman" pitchFamily="18" charset="0"/>
                <a:cs typeface="Times New Roman" pitchFamily="18" charset="0"/>
              </a:rPr>
              <a:t>Synthesis</a:t>
            </a:r>
            <a:endParaRPr sz="2800">
              <a:latin typeface="Times New Roman" pitchFamily="18" charset="0"/>
              <a:cs typeface="Times New Roman" pitchFamily="18" charset="0"/>
            </a:endParaRPr>
          </a:p>
          <a:p>
            <a:pPr marL="147955" indent="-135890">
              <a:lnSpc>
                <a:spcPct val="100000"/>
              </a:lnSpc>
              <a:spcBef>
                <a:spcPts val="1240"/>
              </a:spcBef>
              <a:buClr>
                <a:srgbClr val="1CACE4"/>
              </a:buClr>
              <a:buSzPct val="96666"/>
              <a:buFont typeface="Arial Black"/>
              <a:buChar char="▪"/>
              <a:tabLst>
                <a:tab pos="148590" algn="l"/>
              </a:tabLst>
            </a:pPr>
            <a:r>
              <a:rPr sz="2800" b="1" dirty="0">
                <a:latin typeface="Times New Roman" pitchFamily="18" charset="0"/>
                <a:cs typeface="Times New Roman" pitchFamily="18" charset="0"/>
              </a:rPr>
              <a:t>Analysis</a:t>
            </a:r>
            <a:endParaRPr sz="2800" b="1">
              <a:latin typeface="Times New Roman" pitchFamily="18" charset="0"/>
              <a:cs typeface="Times New Roman" pitchFamily="18" charset="0"/>
            </a:endParaRPr>
          </a:p>
          <a:p>
            <a:pPr marL="321310" marR="446405" lvl="1" indent="-135255">
              <a:lnSpc>
                <a:spcPts val="3240"/>
              </a:lnSpc>
              <a:spcBef>
                <a:spcPts val="445"/>
              </a:spcBef>
              <a:buClr>
                <a:srgbClr val="1CACE4"/>
              </a:buClr>
              <a:buSzPct val="96666"/>
              <a:buFont typeface="Arial Black"/>
              <a:buChar char="▪"/>
              <a:tabLst>
                <a:tab pos="321945" algn="l"/>
              </a:tabLst>
            </a:pPr>
            <a:r>
              <a:rPr sz="2800" dirty="0">
                <a:latin typeface="Times New Roman" pitchFamily="18" charset="0"/>
                <a:cs typeface="Times New Roman" pitchFamily="18" charset="0"/>
              </a:rPr>
              <a:t>Breaks up the source program into pieces and creates a  language independent </a:t>
            </a:r>
            <a:r>
              <a:rPr sz="2800">
                <a:latin typeface="Times New Roman" pitchFamily="18" charset="0"/>
                <a:cs typeface="Times New Roman" pitchFamily="18" charset="0"/>
              </a:rPr>
              <a:t>intermediate </a:t>
            </a:r>
            <a:r>
              <a:rPr sz="2800" smtClean="0">
                <a:latin typeface="Times New Roman" pitchFamily="18" charset="0"/>
                <a:cs typeface="Times New Roman" pitchFamily="18" charset="0"/>
              </a:rPr>
              <a:t>representation</a:t>
            </a:r>
            <a:r>
              <a:rPr lang="en-US" sz="2800" dirty="0" smtClean="0">
                <a:latin typeface="Times New Roman" pitchFamily="18" charset="0"/>
                <a:cs typeface="Times New Roman" pitchFamily="18" charset="0"/>
              </a:rPr>
              <a:t>(IR)</a:t>
            </a:r>
            <a:r>
              <a:rPr sz="2800" smtClean="0">
                <a:latin typeface="Times New Roman" pitchFamily="18" charset="0"/>
                <a:cs typeface="Times New Roman" pitchFamily="18" charset="0"/>
              </a:rPr>
              <a:t> </a:t>
            </a:r>
            <a:r>
              <a:rPr sz="2800" dirty="0">
                <a:latin typeface="Times New Roman" pitchFamily="18" charset="0"/>
                <a:cs typeface="Times New Roman" pitchFamily="18" charset="0"/>
              </a:rPr>
              <a:t>of  program</a:t>
            </a:r>
            <a:endParaRPr sz="2800">
              <a:latin typeface="Times New Roman" pitchFamily="18" charset="0"/>
              <a:cs typeface="Times New Roman" pitchFamily="18" charset="0"/>
            </a:endParaRPr>
          </a:p>
          <a:p>
            <a:pPr marL="321310" marR="5080" lvl="1" indent="-135255">
              <a:lnSpc>
                <a:spcPts val="3240"/>
              </a:lnSpc>
              <a:spcBef>
                <a:spcPts val="600"/>
              </a:spcBef>
              <a:buClr>
                <a:srgbClr val="1CACE4"/>
              </a:buClr>
              <a:buSzPct val="96666"/>
              <a:buFont typeface="Arial Black"/>
              <a:buChar char="▪"/>
              <a:tabLst>
                <a:tab pos="321945" algn="l"/>
              </a:tabLst>
            </a:pPr>
            <a:r>
              <a:rPr sz="2800" dirty="0">
                <a:latin typeface="Times New Roman" pitchFamily="18" charset="0"/>
                <a:cs typeface="Times New Roman" pitchFamily="18" charset="0"/>
              </a:rPr>
              <a:t>The analysis part also collects information about the source  program and stores it in a data structure called a ‘</a:t>
            </a:r>
            <a:r>
              <a:rPr sz="2800" b="1" u="sng" dirty="0">
                <a:latin typeface="Times New Roman" pitchFamily="18" charset="0"/>
                <a:cs typeface="Times New Roman" pitchFamily="18" charset="0"/>
              </a:rPr>
              <a:t>symbol  table</a:t>
            </a:r>
            <a:r>
              <a:rPr sz="2800" dirty="0">
                <a:latin typeface="Times New Roman" pitchFamily="18" charset="0"/>
                <a:cs typeface="Times New Roman" pitchFamily="18" charset="0"/>
              </a:rPr>
              <a:t>’, which is passed along with the intermediate  representation to the synthesis part</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Phases of Compilation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1752600"/>
            <a:ext cx="8077200" cy="3172663"/>
          </a:xfrm>
          <a:prstGeom prst="rect">
            <a:avLst/>
          </a:prstGeom>
        </p:spPr>
        <p:txBody>
          <a:bodyPr vert="horz" wrap="square" lIns="0" tIns="12700" rIns="0" bIns="0" rtlCol="0">
            <a:spAutoFit/>
          </a:bodyPr>
          <a:lstStyle/>
          <a:p>
            <a:pPr marL="147955" indent="-135890">
              <a:lnSpc>
                <a:spcPct val="100000"/>
              </a:lnSpc>
              <a:spcBef>
                <a:spcPts val="100"/>
              </a:spcBef>
              <a:buClr>
                <a:srgbClr val="1CACE4"/>
              </a:buClr>
              <a:buSzPct val="96666"/>
              <a:buFont typeface="Arial Black"/>
              <a:buChar char="▪"/>
              <a:tabLst>
                <a:tab pos="148590" algn="l"/>
              </a:tabLst>
            </a:pPr>
            <a:r>
              <a:rPr sz="2800" b="1" dirty="0">
                <a:latin typeface="Times New Roman" pitchFamily="18" charset="0"/>
                <a:cs typeface="Times New Roman" pitchFamily="18" charset="0"/>
              </a:rPr>
              <a:t>Synthesis</a:t>
            </a:r>
            <a:endParaRPr sz="2800" b="1">
              <a:latin typeface="Times New Roman" pitchFamily="18" charset="0"/>
              <a:cs typeface="Times New Roman" pitchFamily="18" charset="0"/>
            </a:endParaRPr>
          </a:p>
          <a:p>
            <a:pPr marL="321310" marR="5080" lvl="1" indent="-135255">
              <a:lnSpc>
                <a:spcPts val="3240"/>
              </a:lnSpc>
              <a:spcBef>
                <a:spcPts val="445"/>
              </a:spcBef>
              <a:buClr>
                <a:srgbClr val="1CACE4"/>
              </a:buClr>
              <a:buSzPct val="96666"/>
              <a:buFont typeface="Arial Black"/>
              <a:buChar char="▪"/>
              <a:tabLst>
                <a:tab pos="321945" algn="l"/>
              </a:tabLst>
            </a:pPr>
            <a:r>
              <a:rPr sz="2800" dirty="0">
                <a:latin typeface="Times New Roman" pitchFamily="18" charset="0"/>
                <a:cs typeface="Times New Roman" pitchFamily="18" charset="0"/>
              </a:rPr>
              <a:t>Constructs the desired target program from the intermediate  representation and the information in the </a:t>
            </a:r>
            <a:r>
              <a:rPr sz="2800">
                <a:latin typeface="Times New Roman" pitchFamily="18" charset="0"/>
                <a:cs typeface="Times New Roman" pitchFamily="18" charset="0"/>
              </a:rPr>
              <a:t>symbol </a:t>
            </a:r>
            <a:r>
              <a:rPr sz="2800" smtClean="0">
                <a:latin typeface="Times New Roman" pitchFamily="18" charset="0"/>
                <a:cs typeface="Times New Roman" pitchFamily="18" charset="0"/>
              </a:rPr>
              <a:t>table</a:t>
            </a:r>
            <a:r>
              <a:rPr lang="en-US" sz="2800" dirty="0" smtClean="0">
                <a:latin typeface="Times New Roman" pitchFamily="18" charset="0"/>
                <a:cs typeface="Times New Roman" pitchFamily="18" charset="0"/>
              </a:rPr>
              <a:t>.</a:t>
            </a:r>
            <a:endParaRPr sz="2800">
              <a:latin typeface="Times New Roman" pitchFamily="18" charset="0"/>
              <a:cs typeface="Times New Roman" pitchFamily="18" charset="0"/>
            </a:endParaRPr>
          </a:p>
          <a:p>
            <a:pPr marL="147955" indent="-135890">
              <a:lnSpc>
                <a:spcPct val="100000"/>
              </a:lnSpc>
              <a:spcBef>
                <a:spcPts val="1195"/>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analysis part is often </a:t>
            </a:r>
            <a:r>
              <a:rPr sz="2800">
                <a:latin typeface="Times New Roman" pitchFamily="18" charset="0"/>
                <a:cs typeface="Times New Roman" pitchFamily="18" charset="0"/>
              </a:rPr>
              <a:t>called </a:t>
            </a:r>
            <a:r>
              <a:rPr lang="en-US" sz="2800" dirty="0" smtClean="0">
                <a:latin typeface="Times New Roman" pitchFamily="18" charset="0"/>
                <a:cs typeface="Times New Roman" pitchFamily="18" charset="0"/>
              </a:rPr>
              <a:t>as the</a:t>
            </a:r>
            <a:r>
              <a:rPr sz="2800" smtClean="0">
                <a:latin typeface="Times New Roman" pitchFamily="18" charset="0"/>
                <a:cs typeface="Times New Roman" pitchFamily="18" charset="0"/>
              </a:rPr>
              <a:t> </a:t>
            </a:r>
            <a:r>
              <a:rPr sz="2800" dirty="0">
                <a:latin typeface="Times New Roman" pitchFamily="18" charset="0"/>
                <a:cs typeface="Times New Roman" pitchFamily="18" charset="0"/>
              </a:rPr>
              <a:t>front end of </a:t>
            </a:r>
            <a:r>
              <a:rPr sz="2800">
                <a:latin typeface="Times New Roman" pitchFamily="18" charset="0"/>
                <a:cs typeface="Times New Roman" pitchFamily="18" charset="0"/>
              </a:rPr>
              <a:t>the </a:t>
            </a:r>
            <a:r>
              <a:rPr sz="2800" smtClean="0">
                <a:latin typeface="Times New Roman" pitchFamily="18" charset="0"/>
                <a:cs typeface="Times New Roman" pitchFamily="18" charset="0"/>
              </a:rPr>
              <a:t>compiler</a:t>
            </a:r>
            <a:r>
              <a:rPr lang="en-US" sz="2800" dirty="0" smtClean="0">
                <a:latin typeface="Times New Roman" pitchFamily="18" charset="0"/>
                <a:cs typeface="Times New Roman" pitchFamily="18" charset="0"/>
              </a:rPr>
              <a:t> whereas t</a:t>
            </a:r>
            <a:r>
              <a:rPr sz="2800" smtClean="0">
                <a:latin typeface="Times New Roman" pitchFamily="18" charset="0"/>
                <a:cs typeface="Times New Roman" pitchFamily="18" charset="0"/>
              </a:rPr>
              <a:t>he </a:t>
            </a:r>
            <a:r>
              <a:rPr sz="2800" dirty="0">
                <a:latin typeface="Times New Roman" pitchFamily="18" charset="0"/>
                <a:cs typeface="Times New Roman" pitchFamily="18" charset="0"/>
              </a:rPr>
              <a:t>synthesis part </a:t>
            </a:r>
            <a:r>
              <a:rPr sz="2800">
                <a:latin typeface="Times New Roman" pitchFamily="18" charset="0"/>
                <a:cs typeface="Times New Roman" pitchFamily="18" charset="0"/>
              </a:rPr>
              <a:t>is </a:t>
            </a:r>
            <a:r>
              <a:rPr lang="en-US" sz="2800" dirty="0" smtClean="0">
                <a:latin typeface="Times New Roman" pitchFamily="18" charset="0"/>
                <a:cs typeface="Times New Roman" pitchFamily="18" charset="0"/>
              </a:rPr>
              <a:t>called as </a:t>
            </a:r>
            <a:r>
              <a:rPr sz="2800" smtClean="0">
                <a:latin typeface="Times New Roman" pitchFamily="18" charset="0"/>
                <a:cs typeface="Times New Roman" pitchFamily="18" charset="0"/>
              </a:rPr>
              <a:t>the </a:t>
            </a:r>
            <a:r>
              <a:rPr sz="2800">
                <a:latin typeface="Times New Roman" pitchFamily="18" charset="0"/>
                <a:cs typeface="Times New Roman" pitchFamily="18" charset="0"/>
              </a:rPr>
              <a:t>back </a:t>
            </a:r>
            <a:r>
              <a:rPr sz="2800" smtClean="0">
                <a:latin typeface="Times New Roman" pitchFamily="18" charset="0"/>
                <a:cs typeface="Times New Roman" pitchFamily="18" charset="0"/>
              </a:rPr>
              <a:t>end</a:t>
            </a:r>
            <a:r>
              <a:rPr lang="en-US" sz="2800" dirty="0" smtClean="0">
                <a:latin typeface="Times New Roman" pitchFamily="18" charset="0"/>
                <a:cs typeface="Times New Roman" pitchFamily="18" charset="0"/>
              </a:rPr>
              <a:t>.</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Phases of Compilation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777875"/>
            <a:ext cx="8634413" cy="6080125"/>
            <a:chOff x="1473287" y="428823"/>
            <a:chExt cx="10699750" cy="6080125"/>
          </a:xfrm>
        </p:grpSpPr>
        <p:sp>
          <p:nvSpPr>
            <p:cNvPr id="3" name="object 3"/>
            <p:cNvSpPr/>
            <p:nvPr/>
          </p:nvSpPr>
          <p:spPr>
            <a:xfrm>
              <a:off x="1473287" y="428823"/>
              <a:ext cx="6705586" cy="562423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387912" y="640078"/>
              <a:ext cx="3966210" cy="5864225"/>
            </a:xfrm>
            <a:custGeom>
              <a:avLst/>
              <a:gdLst/>
              <a:ahLst/>
              <a:cxnLst/>
              <a:rect l="l" t="t" r="r" b="b"/>
              <a:pathLst>
                <a:path w="3966209" h="5864225">
                  <a:moveTo>
                    <a:pt x="0" y="5412984"/>
                  </a:moveTo>
                  <a:lnTo>
                    <a:pt x="8024" y="5412984"/>
                  </a:lnTo>
                  <a:lnTo>
                    <a:pt x="8024" y="5863883"/>
                  </a:lnTo>
                  <a:lnTo>
                    <a:pt x="2127295" y="5863883"/>
                  </a:lnTo>
                </a:path>
                <a:path w="3966209" h="5864225">
                  <a:moveTo>
                    <a:pt x="2127420" y="5863733"/>
                  </a:moveTo>
                  <a:lnTo>
                    <a:pt x="2024545" y="0"/>
                  </a:lnTo>
                </a:path>
                <a:path w="3966209" h="5864225">
                  <a:moveTo>
                    <a:pt x="2024445" y="14"/>
                  </a:moveTo>
                  <a:lnTo>
                    <a:pt x="3965742" y="14"/>
                  </a:lnTo>
                  <a:lnTo>
                    <a:pt x="3965742" y="287264"/>
                  </a:lnTo>
                </a:path>
              </a:pathLst>
            </a:custGeom>
            <a:ln w="9524">
              <a:solidFill>
                <a:srgbClr val="000000"/>
              </a:solidFill>
            </a:ln>
          </p:spPr>
          <p:txBody>
            <a:bodyPr wrap="square" lIns="0" tIns="0" rIns="0" bIns="0" rtlCol="0"/>
            <a:lstStyle/>
            <a:p>
              <a:endParaRPr/>
            </a:p>
          </p:txBody>
        </p:sp>
        <p:sp>
          <p:nvSpPr>
            <p:cNvPr id="5" name="object 5"/>
            <p:cNvSpPr/>
            <p:nvPr/>
          </p:nvSpPr>
          <p:spPr>
            <a:xfrm>
              <a:off x="8591533" y="984498"/>
              <a:ext cx="3581392" cy="378141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337928" y="927343"/>
              <a:ext cx="31750" cy="43815"/>
            </a:xfrm>
            <a:custGeom>
              <a:avLst/>
              <a:gdLst/>
              <a:ahLst/>
              <a:cxnLst/>
              <a:rect l="l" t="t" r="r" b="b"/>
              <a:pathLst>
                <a:path w="31750" h="43815">
                  <a:moveTo>
                    <a:pt x="15724" y="43224"/>
                  </a:moveTo>
                  <a:lnTo>
                    <a:pt x="0" y="0"/>
                  </a:lnTo>
                  <a:lnTo>
                    <a:pt x="31449" y="0"/>
                  </a:lnTo>
                  <a:lnTo>
                    <a:pt x="15724" y="43224"/>
                  </a:lnTo>
                  <a:close/>
                </a:path>
              </a:pathLst>
            </a:custGeom>
            <a:solidFill>
              <a:srgbClr val="000000"/>
            </a:solidFill>
          </p:spPr>
          <p:txBody>
            <a:bodyPr wrap="square" lIns="0" tIns="0" rIns="0" bIns="0" rtlCol="0"/>
            <a:lstStyle/>
            <a:p>
              <a:endParaRPr/>
            </a:p>
          </p:txBody>
        </p:sp>
        <p:sp>
          <p:nvSpPr>
            <p:cNvPr id="7" name="object 7"/>
            <p:cNvSpPr/>
            <p:nvPr/>
          </p:nvSpPr>
          <p:spPr>
            <a:xfrm>
              <a:off x="10337928" y="927343"/>
              <a:ext cx="31750" cy="43815"/>
            </a:xfrm>
            <a:custGeom>
              <a:avLst/>
              <a:gdLst/>
              <a:ahLst/>
              <a:cxnLst/>
              <a:rect l="l" t="t" r="r" b="b"/>
              <a:pathLst>
                <a:path w="31750" h="43815">
                  <a:moveTo>
                    <a:pt x="0" y="0"/>
                  </a:moveTo>
                  <a:lnTo>
                    <a:pt x="15724" y="43224"/>
                  </a:lnTo>
                  <a:lnTo>
                    <a:pt x="31449" y="0"/>
                  </a:lnTo>
                  <a:lnTo>
                    <a:pt x="0" y="0"/>
                  </a:lnTo>
                  <a:close/>
                </a:path>
              </a:pathLst>
            </a:custGeom>
            <a:ln w="9524">
              <a:solidFill>
                <a:srgbClr val="000000"/>
              </a:solidFill>
            </a:ln>
          </p:spPr>
          <p:txBody>
            <a:bodyPr wrap="square" lIns="0" tIns="0" rIns="0" bIns="0" rtlCol="0"/>
            <a:lstStyle/>
            <a:p>
              <a:endParaRPr/>
            </a:p>
          </p:txBody>
        </p:sp>
      </p:grpSp>
      <p:sp>
        <p:nvSpPr>
          <p:cNvPr id="10" name="Title 9"/>
          <p:cNvSpPr>
            <a:spLocks noGrp="1"/>
          </p:cNvSpPr>
          <p:nvPr>
            <p:ph type="title"/>
          </p:nvPr>
        </p:nvSpPr>
        <p:spPr/>
        <p:txBody>
          <a:bodyPr>
            <a:normAutofit fontScale="90000"/>
          </a:bodyPr>
          <a:lstStyle/>
          <a:p>
            <a:r>
              <a:rPr lang="en-US" dirty="0" smtClean="0"/>
              <a:t>Phases of Compiler</a:t>
            </a:r>
            <a:br>
              <a:rPr lang="en-US" dirty="0" smtClean="0"/>
            </a:br>
            <a:endParaRPr lang="en-US" dirty="0"/>
          </a:p>
        </p:txBody>
      </p:sp>
      <p:sp>
        <p:nvSpPr>
          <p:cNvPr id="9" name="Slide Number Placeholder 8"/>
          <p:cNvSpPr>
            <a:spLocks noGrp="1"/>
          </p:cNvSpPr>
          <p:nvPr>
            <p:ph type="sldNum" sz="quarter" idx="12"/>
          </p:nvPr>
        </p:nvSpPr>
        <p:spPr/>
        <p:txBody>
          <a:bodyPr>
            <a:normAutofit fontScale="85000" lnSpcReduction="20000"/>
          </a:bodyPr>
          <a:lstStyle/>
          <a:p>
            <a:fld id="{C417708F-B8C8-4AAF-86AE-98A0EC1838B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752600"/>
            <a:ext cx="7924800" cy="1875513"/>
          </a:xfrm>
          <a:prstGeom prst="rect">
            <a:avLst/>
          </a:prstGeom>
        </p:spPr>
        <p:txBody>
          <a:bodyPr vert="horz" wrap="square" lIns="0" tIns="64135" rIns="0" bIns="0" rtlCol="0">
            <a:spAutoFit/>
          </a:bodyPr>
          <a:lstStyle/>
          <a:p>
            <a:pPr marL="147320" marR="5080"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Each phase transforms the source program from one  representation into another representation</a:t>
            </a:r>
            <a:endParaRPr sz="2800">
              <a:latin typeface="Times New Roman" pitchFamily="18" charset="0"/>
              <a:cs typeface="Times New Roman" pitchFamily="18" charset="0"/>
            </a:endParaRPr>
          </a:p>
          <a:p>
            <a:pPr marL="147955" indent="-135890">
              <a:lnSpc>
                <a:spcPct val="100000"/>
              </a:lnSpc>
              <a:spcBef>
                <a:spcPts val="994"/>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They communicate with </a:t>
            </a:r>
            <a:r>
              <a:rPr sz="2800" b="1">
                <a:latin typeface="Times New Roman" pitchFamily="18" charset="0"/>
                <a:cs typeface="Times New Roman" pitchFamily="18" charset="0"/>
              </a:rPr>
              <a:t>error </a:t>
            </a:r>
            <a:r>
              <a:rPr sz="2800" b="1" smtClean="0">
                <a:latin typeface="Times New Roman" pitchFamily="18" charset="0"/>
                <a:cs typeface="Times New Roman" pitchFamily="18" charset="0"/>
              </a:rPr>
              <a:t>handlers</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and</a:t>
            </a:r>
            <a:r>
              <a:rPr lang="en-US" sz="2800" b="1" dirty="0" smtClean="0">
                <a:latin typeface="Times New Roman" pitchFamily="18" charset="0"/>
                <a:cs typeface="Times New Roman" pitchFamily="18" charset="0"/>
              </a:rPr>
              <a:t> </a:t>
            </a:r>
            <a:r>
              <a:rPr sz="2800" b="1" smtClean="0">
                <a:latin typeface="Times New Roman" pitchFamily="18" charset="0"/>
                <a:cs typeface="Times New Roman" pitchFamily="18" charset="0"/>
              </a:rPr>
              <a:t>symbol </a:t>
            </a:r>
            <a:r>
              <a:rPr sz="2800" b="1" dirty="0">
                <a:latin typeface="Times New Roman" pitchFamily="18" charset="0"/>
                <a:cs typeface="Times New Roman" pitchFamily="18" charset="0"/>
              </a:rPr>
              <a:t>table</a:t>
            </a:r>
            <a:endParaRPr sz="2800">
              <a:latin typeface="Times New Roman" pitchFamily="18" charset="0"/>
              <a:cs typeface="Times New Roman" pitchFamily="18" charset="0"/>
            </a:endParaRPr>
          </a:p>
        </p:txBody>
      </p:sp>
      <p:sp>
        <p:nvSpPr>
          <p:cNvPr id="4" name="object 4"/>
          <p:cNvSpPr/>
          <p:nvPr/>
        </p:nvSpPr>
        <p:spPr>
          <a:xfrm>
            <a:off x="914400" y="3962400"/>
            <a:ext cx="7050867" cy="2133595"/>
          </a:xfrm>
          <a:prstGeom prst="rect">
            <a:avLst/>
          </a:prstGeom>
          <a:blipFill>
            <a:blip r:embed="rId2" cstate="print"/>
            <a:stretch>
              <a:fillRect/>
            </a:stretch>
          </a:blipFill>
        </p:spPr>
        <p:txBody>
          <a:bodyPr wrap="square" lIns="0" tIns="0" rIns="0" bIns="0" rtlCol="0"/>
          <a:lstStyle/>
          <a:p>
            <a:endParaRPr/>
          </a:p>
        </p:txBody>
      </p:sp>
      <p:sp>
        <p:nvSpPr>
          <p:cNvPr id="6" name="Title 5"/>
          <p:cNvSpPr>
            <a:spLocks noGrp="1"/>
          </p:cNvSpPr>
          <p:nvPr>
            <p:ph type="title"/>
          </p:nvPr>
        </p:nvSpPr>
        <p:spPr/>
        <p:txBody>
          <a:bodyPr/>
          <a:lstStyle/>
          <a:p>
            <a:r>
              <a:rPr lang="en-US" dirty="0" smtClean="0"/>
              <a:t>Phases of Compiler</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417708F-B8C8-4AAF-86AE-98A0EC1838B4}"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568" y="1632568"/>
            <a:ext cx="6608445" cy="4301177"/>
          </a:xfrm>
          <a:prstGeom prst="rect">
            <a:avLst/>
          </a:prstGeom>
        </p:spPr>
        <p:txBody>
          <a:bodyPr vert="horz" wrap="square" lIns="0" tIns="12700" rIns="0" bIns="0" rtlCol="0">
            <a:spAutoFit/>
          </a:bodyPr>
          <a:lstStyle/>
          <a:p>
            <a:pPr marL="147955" indent="-135890">
              <a:lnSpc>
                <a:spcPct val="100000"/>
              </a:lnSpc>
              <a:spcBef>
                <a:spcPts val="100"/>
              </a:spcBef>
              <a:buClr>
                <a:srgbClr val="1CACE4"/>
              </a:buClr>
              <a:buSzPct val="96666"/>
              <a:buFont typeface="Arial Black"/>
              <a:buChar char="▪"/>
              <a:tabLst>
                <a:tab pos="148590" algn="l"/>
              </a:tabLst>
            </a:pPr>
            <a:r>
              <a:rPr sz="2800" b="1" dirty="0">
                <a:latin typeface="Times New Roman" pitchFamily="18" charset="0"/>
                <a:cs typeface="Times New Roman" pitchFamily="18" charset="0"/>
              </a:rPr>
              <a:t>Analysis</a:t>
            </a:r>
            <a:endParaRPr sz="2800" b="1">
              <a:latin typeface="Times New Roman" pitchFamily="18" charset="0"/>
              <a:cs typeface="Times New Roman" pitchFamily="18" charset="0"/>
            </a:endParaRPr>
          </a:p>
          <a:p>
            <a:pPr marL="321945" lvl="1" indent="-135890">
              <a:lnSpc>
                <a:spcPct val="100000"/>
              </a:lnSpc>
              <a:spcBef>
                <a:spcPts val="40"/>
              </a:spcBef>
              <a:buClr>
                <a:srgbClr val="1CACE4"/>
              </a:buClr>
              <a:buSzPct val="96666"/>
              <a:buFont typeface="Arial Black"/>
              <a:buChar char="▪"/>
              <a:tabLst>
                <a:tab pos="321945" algn="l"/>
              </a:tabLst>
            </a:pPr>
            <a:r>
              <a:rPr sz="2800" dirty="0">
                <a:latin typeface="Times New Roman" pitchFamily="18" charset="0"/>
                <a:cs typeface="Times New Roman" pitchFamily="18" charset="0"/>
              </a:rPr>
              <a:t>Lexical Analysis</a:t>
            </a:r>
            <a:endParaRPr sz="2800">
              <a:latin typeface="Times New Roman" pitchFamily="18" charset="0"/>
              <a:cs typeface="Times New Roman" pitchFamily="18" charset="0"/>
            </a:endParaRPr>
          </a:p>
          <a:p>
            <a:pPr marL="321945" lvl="1" indent="-135890">
              <a:lnSpc>
                <a:spcPct val="100000"/>
              </a:lnSpc>
              <a:spcBef>
                <a:spcPts val="240"/>
              </a:spcBef>
              <a:buClr>
                <a:srgbClr val="1CACE4"/>
              </a:buClr>
              <a:buSzPct val="96666"/>
              <a:buFont typeface="Arial Black"/>
              <a:buChar char="▪"/>
              <a:tabLst>
                <a:tab pos="321945" algn="l"/>
              </a:tabLst>
            </a:pPr>
            <a:r>
              <a:rPr sz="2800" dirty="0">
                <a:latin typeface="Times New Roman" pitchFamily="18" charset="0"/>
                <a:cs typeface="Times New Roman" pitchFamily="18" charset="0"/>
              </a:rPr>
              <a:t>Syntax Analysis</a:t>
            </a:r>
            <a:endParaRPr sz="2800">
              <a:latin typeface="Times New Roman" pitchFamily="18" charset="0"/>
              <a:cs typeface="Times New Roman" pitchFamily="18" charset="0"/>
            </a:endParaRPr>
          </a:p>
          <a:p>
            <a:pPr marL="321945" lvl="1" indent="-135890">
              <a:lnSpc>
                <a:spcPct val="100000"/>
              </a:lnSpc>
              <a:spcBef>
                <a:spcPts val="240"/>
              </a:spcBef>
              <a:buClr>
                <a:srgbClr val="1CACE4"/>
              </a:buClr>
              <a:buSzPct val="96666"/>
              <a:buFont typeface="Arial Black"/>
              <a:buChar char="▪"/>
              <a:tabLst>
                <a:tab pos="321945" algn="l"/>
              </a:tabLst>
            </a:pPr>
            <a:r>
              <a:rPr sz="2800" dirty="0">
                <a:latin typeface="Times New Roman" pitchFamily="18" charset="0"/>
                <a:cs typeface="Times New Roman" pitchFamily="18" charset="0"/>
              </a:rPr>
              <a:t>Semantic Analysis</a:t>
            </a:r>
            <a:endParaRPr sz="2800">
              <a:latin typeface="Times New Roman" pitchFamily="18" charset="0"/>
              <a:cs typeface="Times New Roman" pitchFamily="18" charset="0"/>
            </a:endParaRPr>
          </a:p>
          <a:p>
            <a:pPr marL="147955" indent="-135890">
              <a:lnSpc>
                <a:spcPct val="100000"/>
              </a:lnSpc>
              <a:spcBef>
                <a:spcPts val="1240"/>
              </a:spcBef>
              <a:buClr>
                <a:srgbClr val="1CACE4"/>
              </a:buClr>
              <a:buSzPct val="96666"/>
              <a:buFont typeface="Arial Black"/>
              <a:buChar char="▪"/>
              <a:tabLst>
                <a:tab pos="148590" algn="l"/>
              </a:tabLst>
            </a:pPr>
            <a:endParaRPr lang="en-US" sz="2800" dirty="0" smtClean="0">
              <a:latin typeface="Times New Roman" pitchFamily="18" charset="0"/>
              <a:cs typeface="Times New Roman" pitchFamily="18" charset="0"/>
            </a:endParaRPr>
          </a:p>
          <a:p>
            <a:pPr marL="147955" indent="-135890">
              <a:lnSpc>
                <a:spcPct val="100000"/>
              </a:lnSpc>
              <a:spcBef>
                <a:spcPts val="1240"/>
              </a:spcBef>
              <a:buClr>
                <a:srgbClr val="1CACE4"/>
              </a:buClr>
              <a:buSzPct val="96666"/>
              <a:buFont typeface="Arial Black"/>
              <a:buChar char="▪"/>
              <a:tabLst>
                <a:tab pos="148590" algn="l"/>
              </a:tabLst>
            </a:pPr>
            <a:r>
              <a:rPr sz="2800" b="1" smtClean="0">
                <a:latin typeface="Times New Roman" pitchFamily="18" charset="0"/>
                <a:cs typeface="Times New Roman" pitchFamily="18" charset="0"/>
              </a:rPr>
              <a:t>Synthesis</a:t>
            </a:r>
            <a:endParaRPr sz="2800" b="1">
              <a:latin typeface="Times New Roman" pitchFamily="18" charset="0"/>
              <a:cs typeface="Times New Roman" pitchFamily="18" charset="0"/>
            </a:endParaRPr>
          </a:p>
          <a:p>
            <a:pPr marL="321945" lvl="1" indent="-135890">
              <a:lnSpc>
                <a:spcPct val="100000"/>
              </a:lnSpc>
              <a:spcBef>
                <a:spcPts val="40"/>
              </a:spcBef>
              <a:buClr>
                <a:srgbClr val="1CACE4"/>
              </a:buClr>
              <a:buSzPct val="96666"/>
              <a:buFont typeface="Arial Black"/>
              <a:buChar char="▪"/>
              <a:tabLst>
                <a:tab pos="321945" algn="l"/>
              </a:tabLst>
            </a:pPr>
            <a:r>
              <a:rPr sz="2800" dirty="0">
                <a:latin typeface="Times New Roman" pitchFamily="18" charset="0"/>
                <a:cs typeface="Times New Roman" pitchFamily="18" charset="0"/>
              </a:rPr>
              <a:t>Intermediate Code Generation</a:t>
            </a:r>
            <a:endParaRPr sz="2800">
              <a:latin typeface="Times New Roman" pitchFamily="18" charset="0"/>
              <a:cs typeface="Times New Roman" pitchFamily="18" charset="0"/>
            </a:endParaRPr>
          </a:p>
          <a:p>
            <a:pPr marL="321945" lvl="1" indent="-135890">
              <a:lnSpc>
                <a:spcPct val="100000"/>
              </a:lnSpc>
              <a:spcBef>
                <a:spcPts val="240"/>
              </a:spcBef>
              <a:buClr>
                <a:srgbClr val="1CACE4"/>
              </a:buClr>
              <a:buSzPct val="96666"/>
              <a:buFont typeface="Arial Black"/>
              <a:buChar char="▪"/>
              <a:tabLst>
                <a:tab pos="321945" algn="l"/>
              </a:tabLst>
            </a:pPr>
            <a:r>
              <a:rPr sz="2800" smtClean="0">
                <a:latin typeface="Times New Roman" pitchFamily="18" charset="0"/>
                <a:cs typeface="Times New Roman" pitchFamily="18" charset="0"/>
              </a:rPr>
              <a:t>Code </a:t>
            </a:r>
            <a:r>
              <a:rPr sz="2800" dirty="0">
                <a:latin typeface="Times New Roman" pitchFamily="18" charset="0"/>
                <a:cs typeface="Times New Roman" pitchFamily="18" charset="0"/>
              </a:rPr>
              <a:t>Optimization</a:t>
            </a:r>
            <a:endParaRPr sz="2800">
              <a:latin typeface="Times New Roman" pitchFamily="18" charset="0"/>
              <a:cs typeface="Times New Roman" pitchFamily="18" charset="0"/>
            </a:endParaRPr>
          </a:p>
          <a:p>
            <a:pPr marL="321945" lvl="1" indent="-135890">
              <a:lnSpc>
                <a:spcPct val="100000"/>
              </a:lnSpc>
              <a:spcBef>
                <a:spcPts val="240"/>
              </a:spcBef>
              <a:buClr>
                <a:srgbClr val="1CACE4"/>
              </a:buClr>
              <a:buSzPct val="96666"/>
              <a:buFont typeface="Arial Black"/>
              <a:buChar char="▪"/>
              <a:tabLst>
                <a:tab pos="321945" algn="l"/>
              </a:tabLst>
            </a:pPr>
            <a:r>
              <a:rPr sz="2800" smtClean="0">
                <a:latin typeface="Times New Roman" pitchFamily="18" charset="0"/>
                <a:cs typeface="Times New Roman" pitchFamily="18" charset="0"/>
              </a:rPr>
              <a:t>Code Generation</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Phases of Compiler</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38200"/>
            <a:ext cx="8229600" cy="4953000"/>
          </a:xfrm>
          <a:prstGeom prst="rect">
            <a:avLst/>
          </a:prstGeom>
          <a:blipFill>
            <a:blip r:embed="rId2" cstate="print"/>
            <a:stretch>
              <a:fillRect/>
            </a:stretch>
          </a:blipFill>
        </p:spPr>
        <p:txBody>
          <a:bodyPr wrap="square" lIns="0" tIns="0" rIns="0" bIns="0" rtlCol="0"/>
          <a:lstStyle/>
          <a:p>
            <a:endParaRPr/>
          </a:p>
        </p:txBody>
      </p:sp>
      <p:sp>
        <p:nvSpPr>
          <p:cNvPr id="3" name="Slide Number Placeholder 2"/>
          <p:cNvSpPr>
            <a:spLocks noGrp="1"/>
          </p:cNvSpPr>
          <p:nvPr>
            <p:ph type="sldNum" sz="quarter" idx="12"/>
          </p:nvPr>
        </p:nvSpPr>
        <p:spPr/>
        <p:txBody>
          <a:bodyPr/>
          <a:lstStyle/>
          <a:p>
            <a:fld id="{C417708F-B8C8-4AAF-86AE-98A0EC1838B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752600"/>
            <a:ext cx="7932232" cy="2886046"/>
          </a:xfrm>
          <a:prstGeom prst="rect">
            <a:avLst/>
          </a:prstGeom>
        </p:spPr>
        <p:txBody>
          <a:bodyPr vert="horz" wrap="square" lIns="0" tIns="64135" rIns="0" bIns="0" rtlCol="0">
            <a:spAutoFit/>
          </a:bodyPr>
          <a:lstStyle/>
          <a:p>
            <a:pPr marL="147320" marR="257175"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stream of characters making the source program is read  from left to right and grouped into </a:t>
            </a:r>
            <a:r>
              <a:rPr sz="2800" b="1" dirty="0">
                <a:latin typeface="Times New Roman" pitchFamily="18" charset="0"/>
                <a:cs typeface="Times New Roman" pitchFamily="18" charset="0"/>
              </a:rPr>
              <a:t>tokens</a:t>
            </a:r>
            <a:endParaRPr sz="2800">
              <a:latin typeface="Times New Roman" pitchFamily="18" charset="0"/>
              <a:cs typeface="Times New Roman" pitchFamily="18" charset="0"/>
            </a:endParaRPr>
          </a:p>
          <a:p>
            <a:pPr marL="147320" marR="760095" indent="-135255">
              <a:lnSpc>
                <a:spcPts val="3240"/>
              </a:lnSpc>
              <a:spcBef>
                <a:spcPts val="1400"/>
              </a:spcBef>
              <a:buClr>
                <a:srgbClr val="1CACE4"/>
              </a:buClr>
              <a:buSzPct val="96666"/>
              <a:buFont typeface="Arial"/>
              <a:buChar char="▪"/>
              <a:tabLst>
                <a:tab pos="148590" algn="l"/>
              </a:tabLst>
            </a:pPr>
            <a:r>
              <a:rPr sz="2800" b="1" dirty="0">
                <a:latin typeface="Times New Roman" pitchFamily="18" charset="0"/>
                <a:cs typeface="Times New Roman" pitchFamily="18" charset="0"/>
              </a:rPr>
              <a:t>Tokens </a:t>
            </a:r>
            <a:r>
              <a:rPr sz="2800" dirty="0">
                <a:latin typeface="Times New Roman" pitchFamily="18" charset="0"/>
                <a:cs typeface="Times New Roman" pitchFamily="18" charset="0"/>
              </a:rPr>
              <a:t>are sequence of characters that have a collective  meaning</a:t>
            </a:r>
            <a:endParaRPr sz="2800">
              <a:latin typeface="Times New Roman" pitchFamily="18" charset="0"/>
              <a:cs typeface="Times New Roman" pitchFamily="18" charset="0"/>
            </a:endParaRPr>
          </a:p>
          <a:p>
            <a:pPr marL="147320" marR="508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Examples of tokens are identifiers, reserved words, operators,  special symbols, etc</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Lexical Analysis (Scanning)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43000" y="2209800"/>
            <a:ext cx="6628316" cy="2231354"/>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p:txBody>
          <a:bodyPr/>
          <a:lstStyle/>
          <a:p>
            <a:r>
              <a:rPr lang="en-US" dirty="0" smtClean="0"/>
              <a:t>Lexical Analysis (Scanning)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47800" y="2057400"/>
            <a:ext cx="5899292" cy="3031800"/>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p:txBody>
          <a:bodyPr/>
          <a:lstStyle/>
          <a:p>
            <a:r>
              <a:rPr lang="en-US" dirty="0" smtClean="0"/>
              <a:t>Lexical Analysis (Scanning)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1676400"/>
            <a:ext cx="8305800" cy="4696799"/>
          </a:xfrm>
          <a:prstGeom prst="rect">
            <a:avLst/>
          </a:prstGeom>
        </p:spPr>
        <p:txBody>
          <a:bodyPr vert="horz" wrap="square" lIns="0" tIns="64135" rIns="0" bIns="0" rtlCol="0">
            <a:spAutoFit/>
          </a:bodyPr>
          <a:lstStyle/>
          <a:p>
            <a:pPr marL="147320" marR="346710"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other important task of the lexical analyzer is to build a  symbol table</a:t>
            </a:r>
            <a:endParaRPr sz="2800">
              <a:latin typeface="Times New Roman" pitchFamily="18" charset="0"/>
              <a:cs typeface="Times New Roman" pitchFamily="18" charset="0"/>
            </a:endParaRPr>
          </a:p>
          <a:p>
            <a:pPr marL="147320" marR="1679575"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This is a table of all the identifiers (</a:t>
            </a:r>
            <a:r>
              <a:rPr sz="2800">
                <a:latin typeface="Times New Roman" pitchFamily="18" charset="0"/>
                <a:cs typeface="Times New Roman" pitchFamily="18" charset="0"/>
              </a:rPr>
              <a:t>variable </a:t>
            </a:r>
            <a:r>
              <a:rPr lang="en-US" sz="2800" dirty="0" smtClean="0">
                <a:latin typeface="Times New Roman" pitchFamily="18" charset="0"/>
                <a:cs typeface="Times New Roman" pitchFamily="18" charset="0"/>
              </a:rPr>
              <a:t>n</a:t>
            </a:r>
            <a:r>
              <a:rPr sz="2800" smtClean="0">
                <a:latin typeface="Times New Roman" pitchFamily="18" charset="0"/>
                <a:cs typeface="Times New Roman" pitchFamily="18" charset="0"/>
              </a:rPr>
              <a:t>ames</a:t>
            </a:r>
            <a:r>
              <a:rPr sz="2800" dirty="0">
                <a:latin typeface="Times New Roman" pitchFamily="18" charset="0"/>
                <a:cs typeface="Times New Roman" pitchFamily="18" charset="0"/>
              </a:rPr>
              <a:t>,  procedures, and constants) used in the program</a:t>
            </a:r>
            <a:endParaRPr sz="2800">
              <a:latin typeface="Times New Roman" pitchFamily="18" charset="0"/>
              <a:cs typeface="Times New Roman" pitchFamily="18" charset="0"/>
            </a:endParaRPr>
          </a:p>
          <a:p>
            <a:pPr marL="147320" marR="508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When an identifier is first recognized by the analyzer, it is  inserted into the symbol table, along with information about its  type, where it is to be stored, and so forth</a:t>
            </a:r>
            <a:endParaRPr sz="2800">
              <a:latin typeface="Times New Roman" pitchFamily="18" charset="0"/>
              <a:cs typeface="Times New Roman" pitchFamily="18" charset="0"/>
            </a:endParaRPr>
          </a:p>
          <a:p>
            <a:pPr marL="147955" indent="-135890">
              <a:lnSpc>
                <a:spcPct val="100000"/>
              </a:lnSpc>
              <a:spcBef>
                <a:spcPts val="995"/>
              </a:spcBef>
              <a:buClr>
                <a:srgbClr val="1CACE4"/>
              </a:buClr>
              <a:buSzPct val="96666"/>
              <a:buFont typeface="Arial Black"/>
              <a:buChar char="▪"/>
              <a:tabLst>
                <a:tab pos="148590" algn="l"/>
              </a:tabLst>
            </a:pPr>
            <a:r>
              <a:rPr sz="2800" dirty="0">
                <a:latin typeface="Times New Roman" pitchFamily="18" charset="0"/>
                <a:cs typeface="Times New Roman" pitchFamily="18" charset="0"/>
              </a:rPr>
              <a:t>This information is used in subsequent passes of the compiler</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Lexical Analysis (Scanning)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81000" y="2133600"/>
            <a:ext cx="4876800" cy="2743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400" y="2133600"/>
            <a:ext cx="3276600" cy="3657600"/>
          </a:xfrm>
          <a:prstGeom prst="rect">
            <a:avLst/>
          </a:prstGeom>
          <a:blipFill>
            <a:blip r:embed="rId3" cstate="print"/>
            <a:stretch>
              <a:fillRect/>
            </a:stretch>
          </a:blipFill>
        </p:spPr>
        <p:txBody>
          <a:bodyPr wrap="square" lIns="0" tIns="0" rIns="0" bIns="0" rtlCol="0"/>
          <a:lstStyle/>
          <a:p>
            <a:endParaRPr/>
          </a:p>
        </p:txBody>
      </p:sp>
      <p:sp>
        <p:nvSpPr>
          <p:cNvPr id="6" name="Title 5"/>
          <p:cNvSpPr>
            <a:spLocks noGrp="1"/>
          </p:cNvSpPr>
          <p:nvPr>
            <p:ph type="title"/>
          </p:nvPr>
        </p:nvSpPr>
        <p:spPr/>
        <p:txBody>
          <a:bodyPr/>
          <a:lstStyle/>
          <a:p>
            <a:r>
              <a:rPr lang="en-US" dirty="0" smtClean="0"/>
              <a:t>Lexical Analysis (Scanning)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417708F-B8C8-4AAF-86AE-98A0EC1838B4}"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676400"/>
            <a:ext cx="8534400" cy="4434547"/>
          </a:xfrm>
          <a:prstGeom prst="rect">
            <a:avLst/>
          </a:prstGeom>
        </p:spPr>
        <p:txBody>
          <a:bodyPr vert="horz" wrap="square" lIns="0" tIns="12700" rIns="0" bIns="0" rtlCol="0">
            <a:spAutoFit/>
          </a:bodyPr>
          <a:lstStyle/>
          <a:p>
            <a:pPr marL="147955" indent="-135890">
              <a:lnSpc>
                <a:spcPts val="3420"/>
              </a:lnSpc>
              <a:spcBef>
                <a:spcPts val="1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Tokens found during scanning are grouped </a:t>
            </a:r>
            <a:r>
              <a:rPr sz="2800">
                <a:latin typeface="Times New Roman" pitchFamily="18" charset="0"/>
                <a:cs typeface="Times New Roman" pitchFamily="18" charset="0"/>
              </a:rPr>
              <a:t>together </a:t>
            </a:r>
            <a:r>
              <a:rPr sz="2800" smtClean="0">
                <a:latin typeface="Times New Roman" pitchFamily="18" charset="0"/>
                <a:cs typeface="Times New Roman" pitchFamily="18" charset="0"/>
              </a:rPr>
              <a:t>using</a:t>
            </a:r>
            <a:r>
              <a:rPr lang="en-US" sz="2800" dirty="0" smtClean="0">
                <a:latin typeface="Times New Roman" pitchFamily="18" charset="0"/>
                <a:cs typeface="Times New Roman" pitchFamily="18" charset="0"/>
              </a:rPr>
              <a:t> </a:t>
            </a:r>
            <a:r>
              <a:rPr sz="2800" b="1" smtClean="0">
                <a:latin typeface="Times New Roman" pitchFamily="18" charset="0"/>
                <a:cs typeface="Times New Roman" pitchFamily="18" charset="0"/>
              </a:rPr>
              <a:t>context </a:t>
            </a:r>
            <a:r>
              <a:rPr sz="2800" b="1" dirty="0">
                <a:latin typeface="Times New Roman" pitchFamily="18" charset="0"/>
                <a:cs typeface="Times New Roman" pitchFamily="18" charset="0"/>
              </a:rPr>
              <a:t>free grammar</a:t>
            </a:r>
            <a:endParaRPr sz="2800">
              <a:latin typeface="Times New Roman" pitchFamily="18" charset="0"/>
              <a:cs typeface="Times New Roman" pitchFamily="18" charset="0"/>
            </a:endParaRPr>
          </a:p>
          <a:p>
            <a:pPr marL="147320" marR="75565" indent="-135255">
              <a:lnSpc>
                <a:spcPts val="3240"/>
              </a:lnSpc>
              <a:spcBef>
                <a:spcPts val="1445"/>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grammar is a set of rules that define valid structures in  programming languages</a:t>
            </a:r>
            <a:endParaRPr sz="2800">
              <a:latin typeface="Times New Roman" pitchFamily="18" charset="0"/>
              <a:cs typeface="Times New Roman" pitchFamily="18" charset="0"/>
            </a:endParaRPr>
          </a:p>
          <a:p>
            <a:pPr marL="147320" marR="28702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Each token is associated with a specific rule and grouped  accordingly</a:t>
            </a:r>
            <a:endParaRPr sz="2800">
              <a:latin typeface="Times New Roman" pitchFamily="18" charset="0"/>
              <a:cs typeface="Times New Roman" pitchFamily="18" charset="0"/>
            </a:endParaRPr>
          </a:p>
          <a:p>
            <a:pPr marL="147955" indent="-135890">
              <a:lnSpc>
                <a:spcPct val="100000"/>
              </a:lnSpc>
              <a:spcBef>
                <a:spcPts val="995"/>
              </a:spcBef>
              <a:buClr>
                <a:srgbClr val="1CACE4"/>
              </a:buClr>
              <a:buSzPct val="96666"/>
              <a:buFont typeface="Arial Black"/>
              <a:buChar char="▪"/>
              <a:tabLst>
                <a:tab pos="148590" algn="l"/>
              </a:tabLst>
            </a:pPr>
            <a:r>
              <a:rPr sz="2800" dirty="0">
                <a:latin typeface="Times New Roman" pitchFamily="18" charset="0"/>
                <a:cs typeface="Times New Roman" pitchFamily="18" charset="0"/>
              </a:rPr>
              <a:t>This process is called </a:t>
            </a:r>
            <a:r>
              <a:rPr sz="2800" b="1" dirty="0">
                <a:latin typeface="Times New Roman" pitchFamily="18" charset="0"/>
                <a:cs typeface="Times New Roman" pitchFamily="18" charset="0"/>
              </a:rPr>
              <a:t>parsing</a:t>
            </a:r>
            <a:endParaRPr sz="2800">
              <a:latin typeface="Times New Roman" pitchFamily="18" charset="0"/>
              <a:cs typeface="Times New Roman" pitchFamily="18" charset="0"/>
            </a:endParaRPr>
          </a:p>
          <a:p>
            <a:pPr marL="147955" indent="-135890">
              <a:lnSpc>
                <a:spcPct val="100000"/>
              </a:lnSpc>
              <a:spcBef>
                <a:spcPts val="1040"/>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output of this phase is parse (syntax) tree or derivation</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Syntax Analysis(Parsing)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7200" y="1524000"/>
            <a:ext cx="8389432" cy="5107167"/>
          </a:xfrm>
          <a:prstGeom prst="rect">
            <a:avLst/>
          </a:prstGeom>
        </p:spPr>
        <p:txBody>
          <a:bodyPr vert="horz" wrap="square" lIns="0" tIns="64135" rIns="0" bIns="0" rtlCol="0">
            <a:spAutoFit/>
          </a:bodyPr>
          <a:lstStyle/>
          <a:p>
            <a:pPr marL="147320" marR="822325"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If the program follows the rules of the language, then it is  syntactically correct</a:t>
            </a:r>
            <a:endParaRPr sz="2800">
              <a:latin typeface="Times New Roman" pitchFamily="18" charset="0"/>
              <a:cs typeface="Times New Roman" pitchFamily="18" charset="0"/>
            </a:endParaRPr>
          </a:p>
          <a:p>
            <a:pPr marL="147320" marR="361315"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When the parser encounters a mistake, it issues a warning or  error message and tries to continue</a:t>
            </a:r>
            <a:endParaRPr sz="2800">
              <a:latin typeface="Times New Roman" pitchFamily="18" charset="0"/>
              <a:cs typeface="Times New Roman" pitchFamily="18" charset="0"/>
            </a:endParaRPr>
          </a:p>
          <a:p>
            <a:pPr marL="147320" marR="508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When the parser reaches the end of the token stream, it will  tell the compiler that either the program is grammatically  correct and compiling can continue or the program contains too  many errors and compiling must be aborted</a:t>
            </a:r>
            <a:endParaRPr sz="2800">
              <a:latin typeface="Times New Roman" pitchFamily="18" charset="0"/>
              <a:cs typeface="Times New Roman" pitchFamily="18" charset="0"/>
            </a:endParaRPr>
          </a:p>
          <a:p>
            <a:pPr marL="147955" indent="-135890">
              <a:lnSpc>
                <a:spcPct val="100000"/>
              </a:lnSpc>
              <a:spcBef>
                <a:spcPts val="995"/>
              </a:spcBef>
              <a:buClr>
                <a:srgbClr val="1CACE4"/>
              </a:buClr>
              <a:buSzPct val="96666"/>
              <a:buFont typeface="Arial Black"/>
              <a:buChar char="▪"/>
              <a:tabLst>
                <a:tab pos="148590" algn="l"/>
              </a:tabLst>
            </a:pPr>
            <a:r>
              <a:rPr sz="2800" dirty="0">
                <a:latin typeface="Times New Roman" pitchFamily="18" charset="0"/>
                <a:cs typeface="Times New Roman" pitchFamily="18" charset="0"/>
              </a:rPr>
              <a:t>If a parse tree is reached where there are only tokens</a:t>
            </a:r>
            <a:r>
              <a:rPr sz="2800">
                <a:latin typeface="Times New Roman" pitchFamily="18" charset="0"/>
                <a:cs typeface="Times New Roman" pitchFamily="18" charset="0"/>
              </a:rPr>
              <a:t>, </a:t>
            </a:r>
            <a:r>
              <a:rPr sz="2800" smtClean="0">
                <a:latin typeface="Times New Roman" pitchFamily="18" charset="0"/>
                <a:cs typeface="Times New Roman" pitchFamily="18" charset="0"/>
              </a:rPr>
              <a:t>the</a:t>
            </a:r>
            <a:r>
              <a:rPr lang="en-US" sz="2800" dirty="0" smtClean="0">
                <a:latin typeface="Times New Roman" pitchFamily="18" charset="0"/>
                <a:cs typeface="Times New Roman" pitchFamily="18" charset="0"/>
              </a:rPr>
              <a:t> corresponding statements is valid.</a:t>
            </a:r>
            <a:endParaRPr sz="2800">
              <a:latin typeface="Times New Roman" pitchFamily="18" charset="0"/>
              <a:cs typeface="Times New Roman" pitchFamily="18" charset="0"/>
            </a:endParaRPr>
          </a:p>
        </p:txBody>
      </p:sp>
      <p:sp>
        <p:nvSpPr>
          <p:cNvPr id="6" name="Title 5"/>
          <p:cNvSpPr>
            <a:spLocks noGrp="1"/>
          </p:cNvSpPr>
          <p:nvPr>
            <p:ph type="title"/>
          </p:nvPr>
        </p:nvSpPr>
        <p:spPr/>
        <p:txBody>
          <a:bodyPr/>
          <a:lstStyle/>
          <a:p>
            <a:r>
              <a:rPr lang="en-US" dirty="0" smtClean="0"/>
              <a:t>Syntax Analysis (Parsing)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417708F-B8C8-4AAF-86AE-98A0EC1838B4}"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752600"/>
            <a:ext cx="7094033" cy="443711"/>
          </a:xfrm>
          <a:prstGeom prst="rect">
            <a:avLst/>
          </a:prstGeom>
        </p:spPr>
        <p:txBody>
          <a:bodyPr vert="horz" wrap="square" lIns="0" tIns="12700" rIns="0" bIns="0" rtlCol="0">
            <a:spAutoFit/>
          </a:bodyPr>
          <a:lstStyle/>
          <a:p>
            <a:pPr marL="147955" indent="-135890">
              <a:lnSpc>
                <a:spcPct val="100000"/>
              </a:lnSpc>
              <a:spcBef>
                <a:spcPts val="100"/>
              </a:spcBef>
              <a:buClr>
                <a:srgbClr val="1CACE4"/>
              </a:buClr>
              <a:buSzPct val="96666"/>
              <a:buFont typeface="Arial Black"/>
              <a:buChar char="▪"/>
              <a:tabLst>
                <a:tab pos="148590" algn="l"/>
              </a:tabLst>
            </a:pPr>
            <a:r>
              <a:rPr sz="2800" dirty="0">
                <a:latin typeface="Times New Roman" pitchFamily="18" charset="0"/>
                <a:cs typeface="Times New Roman" pitchFamily="18" charset="0"/>
              </a:rPr>
              <a:t>Given a CFG in Backus Naur Form (BNF):</a:t>
            </a:r>
            <a:endParaRPr sz="2800">
              <a:latin typeface="Times New Roman" pitchFamily="18" charset="0"/>
              <a:cs typeface="Times New Roman" pitchFamily="18" charset="0"/>
            </a:endParaRPr>
          </a:p>
        </p:txBody>
      </p:sp>
      <p:sp>
        <p:nvSpPr>
          <p:cNvPr id="4" name="object 4"/>
          <p:cNvSpPr/>
          <p:nvPr/>
        </p:nvSpPr>
        <p:spPr>
          <a:xfrm>
            <a:off x="1524000" y="2514600"/>
            <a:ext cx="5943600" cy="2438400"/>
          </a:xfrm>
          <a:prstGeom prst="rect">
            <a:avLst/>
          </a:prstGeom>
          <a:blipFill>
            <a:blip r:embed="rId2" cstate="print"/>
            <a:stretch>
              <a:fillRect/>
            </a:stretch>
          </a:blipFill>
        </p:spPr>
        <p:txBody>
          <a:bodyPr wrap="square" lIns="0" tIns="0" rIns="0" bIns="0" rtlCol="0"/>
          <a:lstStyle/>
          <a:p>
            <a:endParaRPr/>
          </a:p>
        </p:txBody>
      </p:sp>
      <p:sp>
        <p:nvSpPr>
          <p:cNvPr id="6" name="Title 5"/>
          <p:cNvSpPr>
            <a:spLocks noGrp="1"/>
          </p:cNvSpPr>
          <p:nvPr>
            <p:ph type="title"/>
          </p:nvPr>
        </p:nvSpPr>
        <p:spPr/>
        <p:txBody>
          <a:bodyPr/>
          <a:lstStyle/>
          <a:p>
            <a:r>
              <a:rPr lang="en-US" dirty="0" smtClean="0"/>
              <a:t>Syntax Analysis(Parsing)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417708F-B8C8-4AAF-86AE-98A0EC1838B4}"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676400"/>
            <a:ext cx="5646233" cy="568682"/>
          </a:xfrm>
          <a:prstGeom prst="rect">
            <a:avLst/>
          </a:prstGeom>
        </p:spPr>
        <p:txBody>
          <a:bodyPr vert="horz" wrap="square" lIns="0" tIns="12700" rIns="0" bIns="0" rtlCol="0">
            <a:spAutoFit/>
          </a:bodyPr>
          <a:lstStyle/>
          <a:p>
            <a:pPr marL="55880" marR="5080" indent="-43815">
              <a:lnSpc>
                <a:spcPct val="128899"/>
              </a:lnSpc>
              <a:spcBef>
                <a:spcPts val="100"/>
              </a:spcBef>
              <a:buClr>
                <a:srgbClr val="1CACE4"/>
              </a:buClr>
              <a:buSzPct val="96666"/>
              <a:buFont typeface="Arial Black"/>
              <a:buChar char="▪"/>
              <a:tabLst>
                <a:tab pos="148590" algn="l"/>
              </a:tabLst>
            </a:pPr>
            <a:r>
              <a:rPr sz="2800" dirty="0">
                <a:latin typeface="Times New Roman" pitchFamily="18" charset="0"/>
                <a:cs typeface="Times New Roman" pitchFamily="18" charset="0"/>
              </a:rPr>
              <a:t>Parse tree </a:t>
            </a:r>
            <a:r>
              <a:rPr sz="2800">
                <a:latin typeface="Times New Roman" pitchFamily="18" charset="0"/>
                <a:cs typeface="Times New Roman" pitchFamily="18" charset="0"/>
              </a:rPr>
              <a:t>for </a:t>
            </a:r>
            <a:r>
              <a:rPr lang="en-US" sz="2800" dirty="0" smtClean="0">
                <a:latin typeface="Times New Roman" pitchFamily="18" charset="0"/>
                <a:cs typeface="Times New Roman" pitchFamily="18" charset="0"/>
              </a:rPr>
              <a:t>:</a:t>
            </a:r>
            <a:r>
              <a:rPr sz="2800" smtClean="0">
                <a:latin typeface="Times New Roman" pitchFamily="18" charset="0"/>
                <a:cs typeface="Times New Roman" pitchFamily="18" charset="0"/>
              </a:rPr>
              <a:t>  </a:t>
            </a:r>
            <a:r>
              <a:rPr sz="2800" dirty="0">
                <a:latin typeface="Times New Roman" pitchFamily="18" charset="0"/>
                <a:cs typeface="Times New Roman" pitchFamily="18" charset="0"/>
              </a:rPr>
              <a:t>newval := oldval + 12</a:t>
            </a:r>
            <a:endParaRPr sz="2800">
              <a:latin typeface="Times New Roman" pitchFamily="18" charset="0"/>
              <a:cs typeface="Times New Roman" pitchFamily="18" charset="0"/>
            </a:endParaRPr>
          </a:p>
        </p:txBody>
      </p:sp>
      <p:sp>
        <p:nvSpPr>
          <p:cNvPr id="4" name="object 4"/>
          <p:cNvSpPr/>
          <p:nvPr/>
        </p:nvSpPr>
        <p:spPr>
          <a:xfrm>
            <a:off x="1600200" y="2362200"/>
            <a:ext cx="5257800" cy="3276600"/>
          </a:xfrm>
          <a:prstGeom prst="rect">
            <a:avLst/>
          </a:prstGeom>
          <a:blipFill>
            <a:blip r:embed="rId2" cstate="print"/>
            <a:stretch>
              <a:fillRect/>
            </a:stretch>
          </a:blipFill>
        </p:spPr>
        <p:txBody>
          <a:bodyPr wrap="square" lIns="0" tIns="0" rIns="0" bIns="0" rtlCol="0"/>
          <a:lstStyle/>
          <a:p>
            <a:endParaRPr/>
          </a:p>
        </p:txBody>
      </p:sp>
      <p:sp>
        <p:nvSpPr>
          <p:cNvPr id="6" name="Title 5"/>
          <p:cNvSpPr>
            <a:spLocks noGrp="1"/>
          </p:cNvSpPr>
          <p:nvPr>
            <p:ph type="title"/>
          </p:nvPr>
        </p:nvSpPr>
        <p:spPr/>
        <p:txBody>
          <a:bodyPr/>
          <a:lstStyle/>
          <a:p>
            <a:r>
              <a:rPr lang="en-US" dirty="0" smtClean="0"/>
              <a:t>Syntax Analysis(Parsing)</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417708F-B8C8-4AAF-86AE-98A0EC1838B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752600"/>
            <a:ext cx="8084634" cy="4175502"/>
          </a:xfrm>
          <a:prstGeom prst="rect">
            <a:avLst/>
          </a:prstGeom>
        </p:spPr>
        <p:txBody>
          <a:bodyPr vert="horz" wrap="square" lIns="0" tIns="99060" rIns="0" bIns="0" rtlCol="0">
            <a:spAutoFit/>
          </a:bodyPr>
          <a:lstStyle/>
          <a:p>
            <a:pPr marL="252095" indent="-240029">
              <a:lnSpc>
                <a:spcPct val="100000"/>
              </a:lnSpc>
              <a:spcBef>
                <a:spcPts val="780"/>
              </a:spcBef>
              <a:buClr>
                <a:srgbClr val="1CACE4"/>
              </a:buClr>
              <a:buFont typeface="Arial Black"/>
              <a:buChar char="▪"/>
              <a:tabLst>
                <a:tab pos="252729" algn="l"/>
              </a:tabLst>
            </a:pPr>
            <a:r>
              <a:rPr sz="2800" dirty="0">
                <a:latin typeface="Times New Roman" pitchFamily="18" charset="0"/>
                <a:cs typeface="Times New Roman" pitchFamily="18" charset="0"/>
              </a:rPr>
              <a:t>Derivation:</a:t>
            </a:r>
            <a:endParaRPr sz="2800">
              <a:latin typeface="Times New Roman" pitchFamily="18" charset="0"/>
              <a:cs typeface="Times New Roman" pitchFamily="18" charset="0"/>
            </a:endParaRPr>
          </a:p>
          <a:p>
            <a:pPr marL="513080">
              <a:lnSpc>
                <a:spcPct val="100000"/>
              </a:lnSpc>
              <a:spcBef>
                <a:spcPts val="680"/>
              </a:spcBef>
              <a:tabLst>
                <a:tab pos="2341880" algn="l"/>
              </a:tabLst>
            </a:pPr>
            <a:r>
              <a:rPr sz="2800" dirty="0">
                <a:latin typeface="Times New Roman" pitchFamily="18" charset="0"/>
                <a:cs typeface="Times New Roman" pitchFamily="18" charset="0"/>
              </a:rPr>
              <a:t>assign-stmt	-&gt; identifier := expression</a:t>
            </a:r>
            <a:endParaRPr sz="2800">
              <a:latin typeface="Times New Roman" pitchFamily="18" charset="0"/>
              <a:cs typeface="Times New Roman" pitchFamily="18" charset="0"/>
            </a:endParaRPr>
          </a:p>
          <a:p>
            <a:pPr marL="1427480">
              <a:lnSpc>
                <a:spcPct val="100000"/>
              </a:lnSpc>
              <a:spcBef>
                <a:spcPts val="680"/>
              </a:spcBef>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-&gt; </a:t>
            </a:r>
            <a:r>
              <a:rPr sz="2800" dirty="0">
                <a:latin typeface="Times New Roman" pitchFamily="18" charset="0"/>
                <a:cs typeface="Times New Roman" pitchFamily="18" charset="0"/>
              </a:rPr>
              <a:t>newval := expression</a:t>
            </a:r>
            <a:endParaRPr sz="2800">
              <a:latin typeface="Times New Roman" pitchFamily="18" charset="0"/>
              <a:cs typeface="Times New Roman" pitchFamily="18" charset="0"/>
            </a:endParaRPr>
          </a:p>
          <a:p>
            <a:pPr marL="1427480">
              <a:lnSpc>
                <a:spcPct val="100000"/>
              </a:lnSpc>
              <a:spcBef>
                <a:spcPts val="680"/>
              </a:spcBef>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-&gt; </a:t>
            </a:r>
            <a:r>
              <a:rPr sz="2800" dirty="0">
                <a:latin typeface="Times New Roman" pitchFamily="18" charset="0"/>
                <a:cs typeface="Times New Roman" pitchFamily="18" charset="0"/>
              </a:rPr>
              <a:t>newval := expression + expression</a:t>
            </a:r>
            <a:endParaRPr sz="2800">
              <a:latin typeface="Times New Roman" pitchFamily="18" charset="0"/>
              <a:cs typeface="Times New Roman" pitchFamily="18" charset="0"/>
            </a:endParaRPr>
          </a:p>
          <a:p>
            <a:pPr marL="1427480">
              <a:lnSpc>
                <a:spcPct val="100000"/>
              </a:lnSpc>
              <a:spcBef>
                <a:spcPts val="680"/>
              </a:spcBef>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-&gt; </a:t>
            </a:r>
            <a:r>
              <a:rPr sz="2800" dirty="0">
                <a:latin typeface="Times New Roman" pitchFamily="18" charset="0"/>
                <a:cs typeface="Times New Roman" pitchFamily="18" charset="0"/>
              </a:rPr>
              <a:t>newval := identifier + expression</a:t>
            </a:r>
            <a:endParaRPr sz="2800">
              <a:latin typeface="Times New Roman" pitchFamily="18" charset="0"/>
              <a:cs typeface="Times New Roman" pitchFamily="18" charset="0"/>
            </a:endParaRPr>
          </a:p>
          <a:p>
            <a:pPr marL="1427480">
              <a:lnSpc>
                <a:spcPct val="100000"/>
              </a:lnSpc>
              <a:spcBef>
                <a:spcPts val="680"/>
              </a:spcBef>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-&gt; </a:t>
            </a:r>
            <a:r>
              <a:rPr sz="2800" dirty="0">
                <a:latin typeface="Times New Roman" pitchFamily="18" charset="0"/>
                <a:cs typeface="Times New Roman" pitchFamily="18" charset="0"/>
              </a:rPr>
              <a:t>newval := oldval + expression</a:t>
            </a:r>
            <a:endParaRPr sz="2800">
              <a:latin typeface="Times New Roman" pitchFamily="18" charset="0"/>
              <a:cs typeface="Times New Roman" pitchFamily="18" charset="0"/>
            </a:endParaRPr>
          </a:p>
          <a:p>
            <a:pPr marL="1427480">
              <a:lnSpc>
                <a:spcPct val="100000"/>
              </a:lnSpc>
              <a:spcBef>
                <a:spcPts val="680"/>
              </a:spcBef>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-&gt; </a:t>
            </a:r>
            <a:r>
              <a:rPr sz="2800" dirty="0">
                <a:latin typeface="Times New Roman" pitchFamily="18" charset="0"/>
                <a:cs typeface="Times New Roman" pitchFamily="18" charset="0"/>
              </a:rPr>
              <a:t>newval := oldval + number</a:t>
            </a:r>
            <a:endParaRPr sz="2800">
              <a:latin typeface="Times New Roman" pitchFamily="18" charset="0"/>
              <a:cs typeface="Times New Roman" pitchFamily="18" charset="0"/>
            </a:endParaRPr>
          </a:p>
          <a:p>
            <a:pPr marL="1427480">
              <a:lnSpc>
                <a:spcPct val="100000"/>
              </a:lnSpc>
              <a:spcBef>
                <a:spcPts val="680"/>
              </a:spcBef>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-&gt; </a:t>
            </a:r>
            <a:r>
              <a:rPr sz="2800" dirty="0">
                <a:latin typeface="Times New Roman" pitchFamily="18" charset="0"/>
                <a:cs typeface="Times New Roman" pitchFamily="18" charset="0"/>
              </a:rPr>
              <a:t>newval := oldval + 12</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Syntax Analysis(Parsing)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828800"/>
            <a:ext cx="8305800" cy="4255652"/>
          </a:xfrm>
          <a:prstGeom prst="rect">
            <a:avLst/>
          </a:prstGeom>
        </p:spPr>
        <p:txBody>
          <a:bodyPr vert="horz" wrap="square" lIns="0" tIns="64135" rIns="0" bIns="0" rtlCol="0">
            <a:spAutoFit/>
          </a:bodyPr>
          <a:lstStyle/>
          <a:p>
            <a:pPr marL="147320" marR="43180" indent="-135255">
              <a:lnSpc>
                <a:spcPts val="3240"/>
              </a:lnSpc>
              <a:spcBef>
                <a:spcPts val="505"/>
              </a:spcBef>
              <a:buClr>
                <a:srgbClr val="1CACE4"/>
              </a:buClr>
              <a:buSzPct val="96666"/>
              <a:buFont typeface="Arial Black"/>
              <a:buChar char="▪"/>
              <a:tabLst>
                <a:tab pos="148590" algn="l"/>
              </a:tabLst>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A </a:t>
            </a:r>
            <a:r>
              <a:rPr sz="2800" dirty="0">
                <a:latin typeface="Times New Roman" pitchFamily="18" charset="0"/>
                <a:cs typeface="Times New Roman" pitchFamily="18" charset="0"/>
              </a:rPr>
              <a:t>program that takes as input a program written in one  language (source language) and translates it into a  functionally equivalent program in another language (target  language)</a:t>
            </a:r>
            <a:endParaRPr sz="2800">
              <a:latin typeface="Times New Roman" pitchFamily="18" charset="0"/>
              <a:cs typeface="Times New Roman" pitchFamily="18" charset="0"/>
            </a:endParaRPr>
          </a:p>
          <a:p>
            <a:pPr marL="147955" indent="-135890">
              <a:lnSpc>
                <a:spcPct val="100000"/>
              </a:lnSpc>
              <a:spcBef>
                <a:spcPts val="995"/>
              </a:spcBef>
              <a:buClr>
                <a:srgbClr val="1CACE4"/>
              </a:buClr>
              <a:buSzPct val="96666"/>
              <a:buFont typeface="Arial Black"/>
              <a:buChar char="▪"/>
              <a:tabLst>
                <a:tab pos="148590" algn="l"/>
              </a:tabLst>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Source </a:t>
            </a:r>
            <a:r>
              <a:rPr sz="2800" dirty="0">
                <a:latin typeface="Times New Roman" pitchFamily="18" charset="0"/>
                <a:cs typeface="Times New Roman" pitchFamily="18" charset="0"/>
              </a:rPr>
              <a:t>– Usually high level languages like C, C++, Java</a:t>
            </a:r>
            <a:endParaRPr sz="2800">
              <a:latin typeface="Times New Roman" pitchFamily="18" charset="0"/>
              <a:cs typeface="Times New Roman" pitchFamily="18" charset="0"/>
            </a:endParaRPr>
          </a:p>
          <a:p>
            <a:pPr marL="147955" indent="-135890">
              <a:lnSpc>
                <a:spcPct val="100000"/>
              </a:lnSpc>
              <a:spcBef>
                <a:spcPts val="1040"/>
              </a:spcBef>
              <a:buClr>
                <a:srgbClr val="1CACE4"/>
              </a:buClr>
              <a:buSzPct val="96666"/>
              <a:buFont typeface="Arial Black"/>
              <a:buChar char="▪"/>
              <a:tabLst>
                <a:tab pos="148590" algn="l"/>
              </a:tabLst>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Target </a:t>
            </a:r>
            <a:r>
              <a:rPr sz="2800" dirty="0">
                <a:latin typeface="Times New Roman" pitchFamily="18" charset="0"/>
                <a:cs typeface="Times New Roman" pitchFamily="18" charset="0"/>
              </a:rPr>
              <a:t>– Low level languages like assembly or machine code</a:t>
            </a:r>
            <a:endParaRPr sz="2800">
              <a:latin typeface="Times New Roman" pitchFamily="18" charset="0"/>
              <a:cs typeface="Times New Roman" pitchFamily="18" charset="0"/>
            </a:endParaRPr>
          </a:p>
          <a:p>
            <a:pPr marL="147320" marR="15875" indent="-135255">
              <a:lnSpc>
                <a:spcPts val="3240"/>
              </a:lnSpc>
              <a:spcBef>
                <a:spcPts val="1445"/>
              </a:spcBef>
              <a:buClr>
                <a:srgbClr val="1CACE4"/>
              </a:buClr>
              <a:buSzPct val="96666"/>
              <a:buFont typeface="Arial Black"/>
              <a:buChar char="▪"/>
              <a:tabLst>
                <a:tab pos="148590" algn="l"/>
              </a:tabLst>
            </a:pP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During </a:t>
            </a:r>
            <a:r>
              <a:rPr sz="2800" dirty="0">
                <a:latin typeface="Times New Roman" pitchFamily="18" charset="0"/>
                <a:cs typeface="Times New Roman" pitchFamily="18" charset="0"/>
              </a:rPr>
              <a:t>translation – Also reports errors and warnings to help  the programmer</a:t>
            </a:r>
            <a:endParaRPr sz="32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Compiler</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590800" y="1828800"/>
            <a:ext cx="3674276" cy="4211459"/>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p:txBody>
          <a:bodyPr/>
          <a:lstStyle/>
          <a:p>
            <a:r>
              <a:rPr lang="en-US" dirty="0" smtClean="0"/>
              <a:t>Syntax Analysis(Parsing)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1752600"/>
            <a:ext cx="8084632" cy="4419158"/>
          </a:xfrm>
          <a:prstGeom prst="rect">
            <a:avLst/>
          </a:prstGeom>
        </p:spPr>
        <p:txBody>
          <a:bodyPr vert="horz" wrap="square" lIns="0" tIns="144780" rIns="0" bIns="0" rtlCol="0">
            <a:spAutoFit/>
          </a:bodyPr>
          <a:lstStyle/>
          <a:p>
            <a:pPr marL="147955" indent="-135890">
              <a:lnSpc>
                <a:spcPct val="100000"/>
              </a:lnSpc>
              <a:spcBef>
                <a:spcPts val="1140"/>
              </a:spcBef>
              <a:buClr>
                <a:srgbClr val="1CACE4"/>
              </a:buClr>
              <a:buSzPct val="96666"/>
              <a:buFont typeface="Arial Black"/>
              <a:buChar char="▪"/>
              <a:tabLst>
                <a:tab pos="148590" algn="l"/>
              </a:tabLst>
            </a:pPr>
            <a:r>
              <a:rPr sz="2400" dirty="0">
                <a:latin typeface="Times New Roman" pitchFamily="18" charset="0"/>
                <a:cs typeface="Times New Roman" pitchFamily="18" charset="0"/>
              </a:rPr>
              <a:t>The parse tree or derivation is next checked for semantic errors</a:t>
            </a:r>
            <a:endParaRPr sz="2400">
              <a:latin typeface="Times New Roman" pitchFamily="18" charset="0"/>
              <a:cs typeface="Times New Roman" pitchFamily="18" charset="0"/>
            </a:endParaRPr>
          </a:p>
          <a:p>
            <a:pPr marL="147320" marR="378460" indent="-135255">
              <a:lnSpc>
                <a:spcPts val="3240"/>
              </a:lnSpc>
              <a:spcBef>
                <a:spcPts val="1445"/>
              </a:spcBef>
              <a:buClr>
                <a:srgbClr val="1CACE4"/>
              </a:buClr>
              <a:buSzPct val="96666"/>
              <a:buFont typeface="Arial Black"/>
              <a:buChar char="▪"/>
              <a:tabLst>
                <a:tab pos="148590" algn="l"/>
              </a:tabLst>
            </a:pPr>
            <a:r>
              <a:rPr sz="2400" dirty="0">
                <a:latin typeface="Times New Roman" pitchFamily="18" charset="0"/>
                <a:cs typeface="Times New Roman" pitchFamily="18" charset="0"/>
              </a:rPr>
              <a:t>Semantic errors are statements that are syntactically correct but  disobey the semantic rules of source language</a:t>
            </a:r>
            <a:endParaRPr sz="2400">
              <a:latin typeface="Times New Roman" pitchFamily="18" charset="0"/>
              <a:cs typeface="Times New Roman" pitchFamily="18" charset="0"/>
            </a:endParaRPr>
          </a:p>
          <a:p>
            <a:pPr marL="147320" marR="186055" indent="-135255">
              <a:lnSpc>
                <a:spcPts val="3240"/>
              </a:lnSpc>
              <a:spcBef>
                <a:spcPts val="1400"/>
              </a:spcBef>
              <a:buClr>
                <a:srgbClr val="1CACE4"/>
              </a:buClr>
              <a:buSzPct val="96666"/>
              <a:buFont typeface="Arial Black"/>
              <a:buChar char="▪"/>
              <a:tabLst>
                <a:tab pos="148590" algn="l"/>
              </a:tabLst>
            </a:pPr>
            <a:r>
              <a:rPr sz="2400" dirty="0">
                <a:latin typeface="Times New Roman" pitchFamily="18" charset="0"/>
                <a:cs typeface="Times New Roman" pitchFamily="18" charset="0"/>
              </a:rPr>
              <a:t>Detection of things such as undeclared variables, functions with  improper arguments, access violation, incompatible operands, etc</a:t>
            </a:r>
            <a:endParaRPr sz="2400">
              <a:latin typeface="Times New Roman" pitchFamily="18" charset="0"/>
              <a:cs typeface="Times New Roman" pitchFamily="18" charset="0"/>
            </a:endParaRPr>
          </a:p>
          <a:p>
            <a:pPr marL="147955" indent="-135890">
              <a:lnSpc>
                <a:spcPct val="100000"/>
              </a:lnSpc>
              <a:spcBef>
                <a:spcPts val="995"/>
              </a:spcBef>
              <a:buClr>
                <a:srgbClr val="1CACE4"/>
              </a:buClr>
              <a:buSzPct val="96666"/>
              <a:buFont typeface="Arial Black"/>
              <a:buChar char="▪"/>
              <a:tabLst>
                <a:tab pos="148590" algn="l"/>
              </a:tabLst>
            </a:pPr>
            <a:r>
              <a:rPr sz="2400" dirty="0">
                <a:latin typeface="Times New Roman" pitchFamily="18" charset="0"/>
                <a:cs typeface="Times New Roman" pitchFamily="18" charset="0"/>
              </a:rPr>
              <a:t>Type-checking is an important part of semantic analyzer</a:t>
            </a:r>
            <a:endParaRPr sz="2400">
              <a:latin typeface="Times New Roman" pitchFamily="18" charset="0"/>
              <a:cs typeface="Times New Roman" pitchFamily="18" charset="0"/>
            </a:endParaRPr>
          </a:p>
          <a:p>
            <a:pPr marL="147955" indent="-135890">
              <a:lnSpc>
                <a:spcPct val="100000"/>
              </a:lnSpc>
              <a:spcBef>
                <a:spcPts val="1040"/>
              </a:spcBef>
              <a:buClr>
                <a:srgbClr val="1CACE4"/>
              </a:buClr>
              <a:buSzPct val="96666"/>
              <a:buFont typeface="Arial Black"/>
              <a:buChar char="▪"/>
              <a:tabLst>
                <a:tab pos="148590" algn="l"/>
                <a:tab pos="970280" algn="l"/>
              </a:tabLst>
            </a:pPr>
            <a:r>
              <a:rPr sz="2400" dirty="0">
                <a:latin typeface="Times New Roman" pitchFamily="18" charset="0"/>
                <a:cs typeface="Times New Roman" pitchFamily="18" charset="0"/>
              </a:rPr>
              <a:t>Eg:	int a[9], int b, int c;</a:t>
            </a:r>
            <a:endParaRPr sz="2400">
              <a:latin typeface="Times New Roman" pitchFamily="18" charset="0"/>
              <a:cs typeface="Times New Roman" pitchFamily="18" charset="0"/>
            </a:endParaRPr>
          </a:p>
          <a:p>
            <a:pPr marL="970280">
              <a:lnSpc>
                <a:spcPct val="100000"/>
              </a:lnSpc>
              <a:spcBef>
                <a:spcPts val="1040"/>
              </a:spcBef>
              <a:tabLst>
                <a:tab pos="2799080" algn="l"/>
              </a:tabLst>
            </a:pPr>
            <a:r>
              <a:rPr sz="2400" dirty="0">
                <a:latin typeface="Times New Roman" pitchFamily="18" charset="0"/>
                <a:cs typeface="Times New Roman" pitchFamily="18" charset="0"/>
              </a:rPr>
              <a:t>c  = a * </a:t>
            </a:r>
            <a:r>
              <a:rPr sz="2400">
                <a:latin typeface="Times New Roman" pitchFamily="18" charset="0"/>
                <a:cs typeface="Times New Roman" pitchFamily="18" charset="0"/>
              </a:rPr>
              <a:t>b</a:t>
            </a:r>
            <a:r>
              <a:rPr sz="240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sz="2000" smtClean="0">
                <a:latin typeface="Times New Roman" pitchFamily="18" charset="0"/>
                <a:cs typeface="Times New Roman" pitchFamily="18" charset="0"/>
              </a:rPr>
              <a:t>//</a:t>
            </a:r>
            <a:r>
              <a:rPr sz="2000" dirty="0">
                <a:latin typeface="Times New Roman" pitchFamily="18" charset="0"/>
                <a:cs typeface="Times New Roman" pitchFamily="18" charset="0"/>
              </a:rPr>
              <a:t>Syntactically correct but semantically incorrect</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Semantic Analysis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51618" y="315255"/>
            <a:ext cx="3358685" cy="6302731"/>
          </a:xfrm>
          <a:prstGeom prst="rect">
            <a:avLst/>
          </a:prstGeom>
          <a:blipFill>
            <a:blip r:embed="rId2" cstate="print"/>
            <a:stretch>
              <a:fillRect/>
            </a:stretch>
          </a:blipFill>
        </p:spPr>
        <p:txBody>
          <a:bodyPr wrap="square" lIns="0" tIns="0" rIns="0" bIns="0" rtlCol="0"/>
          <a:lstStyle/>
          <a:p>
            <a:endParaRPr/>
          </a:p>
        </p:txBody>
      </p:sp>
      <p:sp>
        <p:nvSpPr>
          <p:cNvPr id="3" name="Slide Number Placeholder 2"/>
          <p:cNvSpPr>
            <a:spLocks noGrp="1"/>
          </p:cNvSpPr>
          <p:nvPr>
            <p:ph type="sldNum" sz="quarter" idx="12"/>
          </p:nvPr>
        </p:nvSpPr>
        <p:spPr/>
        <p:txBody>
          <a:bodyPr/>
          <a:lstStyle/>
          <a:p>
            <a:fld id="{C417708F-B8C8-4AAF-86AE-98A0EC1838B4}"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1535389"/>
            <a:ext cx="8153400" cy="5322611"/>
          </a:xfrm>
          <a:prstGeom prst="rect">
            <a:avLst/>
          </a:prstGeom>
        </p:spPr>
        <p:txBody>
          <a:bodyPr vert="horz" wrap="square" lIns="0" tIns="64135" rIns="0" bIns="0" rtlCol="0">
            <a:spAutoFit/>
          </a:bodyPr>
          <a:lstStyle/>
          <a:p>
            <a:pPr marL="147320" marR="5080"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An intermediate language is often used by many compilers for  analyzing and optimizing the source program</a:t>
            </a:r>
            <a:endParaRPr sz="2800">
              <a:latin typeface="Times New Roman" pitchFamily="18" charset="0"/>
              <a:cs typeface="Times New Roman" pitchFamily="18" charset="0"/>
            </a:endParaRPr>
          </a:p>
          <a:p>
            <a:pPr marL="147955" indent="-135890">
              <a:lnSpc>
                <a:spcPct val="100000"/>
              </a:lnSpc>
              <a:spcBef>
                <a:spcPts val="994"/>
              </a:spcBef>
              <a:buClr>
                <a:srgbClr val="1CACE4"/>
              </a:buClr>
              <a:buSzPct val="96666"/>
              <a:buFont typeface="Arial Black"/>
              <a:buChar char="▪"/>
              <a:tabLst>
                <a:tab pos="148590" algn="l"/>
              </a:tabLst>
            </a:pPr>
            <a:r>
              <a:rPr sz="2800" dirty="0">
                <a:latin typeface="Times New Roman" pitchFamily="18" charset="0"/>
                <a:cs typeface="Times New Roman" pitchFamily="18" charset="0"/>
              </a:rPr>
              <a:t>Intermediate language should have two important properties:</a:t>
            </a:r>
            <a:endParaRPr sz="2800">
              <a:latin typeface="Times New Roman" pitchFamily="18" charset="0"/>
              <a:cs typeface="Times New Roman" pitchFamily="18" charset="0"/>
            </a:endParaRPr>
          </a:p>
          <a:p>
            <a:pPr marL="779145" lvl="2" indent="-135890">
              <a:spcBef>
                <a:spcPts val="40"/>
              </a:spcBef>
              <a:buClr>
                <a:srgbClr val="1CACE4"/>
              </a:buClr>
              <a:buSzPct val="96666"/>
              <a:buFont typeface="Arial Black"/>
              <a:buChar char="▪"/>
              <a:tabLst>
                <a:tab pos="321945" algn="l"/>
              </a:tabLst>
            </a:pPr>
            <a:r>
              <a:rPr sz="2800" dirty="0">
                <a:latin typeface="Times New Roman" pitchFamily="18" charset="0"/>
                <a:cs typeface="Times New Roman" pitchFamily="18" charset="0"/>
              </a:rPr>
              <a:t>It should be simple and easy to produce</a:t>
            </a:r>
            <a:endParaRPr sz="2800">
              <a:latin typeface="Times New Roman" pitchFamily="18" charset="0"/>
              <a:cs typeface="Times New Roman" pitchFamily="18" charset="0"/>
            </a:endParaRPr>
          </a:p>
          <a:p>
            <a:pPr marL="779145" lvl="2" indent="-135890">
              <a:spcBef>
                <a:spcPts val="240"/>
              </a:spcBef>
              <a:buClr>
                <a:srgbClr val="1CACE4"/>
              </a:buClr>
              <a:buSzPct val="96666"/>
              <a:buFont typeface="Arial Black"/>
              <a:buChar char="▪"/>
              <a:tabLst>
                <a:tab pos="321945" algn="l"/>
              </a:tabLst>
            </a:pPr>
            <a:r>
              <a:rPr sz="2800" dirty="0">
                <a:latin typeface="Times New Roman" pitchFamily="18" charset="0"/>
                <a:cs typeface="Times New Roman" pitchFamily="18" charset="0"/>
              </a:rPr>
              <a:t>It should be easy to translate target program</a:t>
            </a:r>
            <a:endParaRPr sz="2800">
              <a:latin typeface="Times New Roman" pitchFamily="18" charset="0"/>
              <a:cs typeface="Times New Roman" pitchFamily="18" charset="0"/>
            </a:endParaRPr>
          </a:p>
          <a:p>
            <a:pPr marL="147320" marR="944880" indent="-135255">
              <a:lnSpc>
                <a:spcPts val="3240"/>
              </a:lnSpc>
              <a:spcBef>
                <a:spcPts val="1645"/>
              </a:spcBef>
              <a:buClr>
                <a:srgbClr val="1CACE4"/>
              </a:buClr>
              <a:buSzPct val="96666"/>
              <a:buFont typeface="Arial Black"/>
              <a:buChar char="▪"/>
              <a:tabLst>
                <a:tab pos="148590" algn="l"/>
              </a:tabLst>
            </a:pPr>
            <a:r>
              <a:rPr sz="2800" dirty="0">
                <a:latin typeface="Times New Roman" pitchFamily="18" charset="0"/>
                <a:cs typeface="Times New Roman" pitchFamily="18" charset="0"/>
              </a:rPr>
              <a:t>Intermediate codes are generally machine (architecture)  independent</a:t>
            </a:r>
            <a:endParaRPr sz="2800">
              <a:latin typeface="Times New Roman" pitchFamily="18" charset="0"/>
              <a:cs typeface="Times New Roman" pitchFamily="18" charset="0"/>
            </a:endParaRPr>
          </a:p>
          <a:p>
            <a:pPr marL="147320" marR="810895"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But the level of intermediate codes is close to the level of  machine codes</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Intermediate Code Generation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828800"/>
            <a:ext cx="7856032" cy="3296415"/>
          </a:xfrm>
          <a:prstGeom prst="rect">
            <a:avLst/>
          </a:prstGeom>
        </p:spPr>
        <p:txBody>
          <a:bodyPr vert="horz" wrap="square" lIns="0" tIns="64135" rIns="0" bIns="0" rtlCol="0">
            <a:spAutoFit/>
          </a:bodyPr>
          <a:lstStyle/>
          <a:p>
            <a:pPr marL="147320" marR="5080"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A common form used for intermediate codes is </a:t>
            </a:r>
            <a:r>
              <a:rPr sz="2800" b="1" dirty="0">
                <a:latin typeface="Times New Roman" pitchFamily="18" charset="0"/>
                <a:cs typeface="Times New Roman" pitchFamily="18" charset="0"/>
              </a:rPr>
              <a:t>Three Address  Code (TAC)</a:t>
            </a:r>
            <a:endParaRPr sz="2800">
              <a:latin typeface="Times New Roman" pitchFamily="18" charset="0"/>
              <a:cs typeface="Times New Roman" pitchFamily="18" charset="0"/>
            </a:endParaRPr>
          </a:p>
          <a:p>
            <a:pPr marL="147320" marR="43688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TAC looks like assembly language but does not represent a  particular architecture</a:t>
            </a:r>
            <a:endParaRPr sz="2800">
              <a:latin typeface="Times New Roman" pitchFamily="18" charset="0"/>
              <a:cs typeface="Times New Roman" pitchFamily="18" charset="0"/>
            </a:endParaRPr>
          </a:p>
          <a:p>
            <a:pPr marL="147320" marR="561975"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TAC is a sequence of simple instructions, each of which can  have at most </a:t>
            </a:r>
            <a:r>
              <a:rPr sz="2800">
                <a:latin typeface="Times New Roman" pitchFamily="18" charset="0"/>
                <a:cs typeface="Times New Roman" pitchFamily="18" charset="0"/>
              </a:rPr>
              <a:t>3 </a:t>
            </a:r>
            <a:r>
              <a:rPr sz="2800" smtClean="0">
                <a:latin typeface="Times New Roman" pitchFamily="18" charset="0"/>
                <a:cs typeface="Times New Roman" pitchFamily="18" charset="0"/>
              </a:rPr>
              <a:t>operands</a:t>
            </a:r>
            <a:r>
              <a:rPr lang="en-US" sz="2800" dirty="0" smtClean="0">
                <a:latin typeface="Times New Roman" pitchFamily="18" charset="0"/>
                <a:cs typeface="Times New Roman" pitchFamily="18" charset="0"/>
              </a:rPr>
              <a:t> and two operators.</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Intermediate Code Generation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667000" y="1981200"/>
            <a:ext cx="3424943" cy="3690570"/>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p:txBody>
          <a:bodyPr/>
          <a:lstStyle/>
          <a:p>
            <a:r>
              <a:rPr lang="en-US" dirty="0" smtClean="0"/>
              <a:t>Intermediate Code Generation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68333" y="2084845"/>
            <a:ext cx="3340633" cy="399721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049402" y="2084829"/>
            <a:ext cx="3414705" cy="4419583"/>
          </a:xfrm>
          <a:prstGeom prst="rect">
            <a:avLst/>
          </a:prstGeom>
          <a:blipFill>
            <a:blip r:embed="rId3" cstate="print"/>
            <a:stretch>
              <a:fillRect/>
            </a:stretch>
          </a:blipFill>
        </p:spPr>
        <p:txBody>
          <a:bodyPr wrap="square" lIns="0" tIns="0" rIns="0" bIns="0" rtlCol="0"/>
          <a:lstStyle/>
          <a:p>
            <a:endParaRPr/>
          </a:p>
        </p:txBody>
      </p:sp>
      <p:sp>
        <p:nvSpPr>
          <p:cNvPr id="6" name="Title 5"/>
          <p:cNvSpPr>
            <a:spLocks noGrp="1"/>
          </p:cNvSpPr>
          <p:nvPr>
            <p:ph type="title"/>
          </p:nvPr>
        </p:nvSpPr>
        <p:spPr/>
        <p:txBody>
          <a:bodyPr/>
          <a:lstStyle/>
          <a:p>
            <a:r>
              <a:rPr lang="en-US" dirty="0" smtClean="0"/>
              <a:t>Intermediate Code Generation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417708F-B8C8-4AAF-86AE-98A0EC1838B4}"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1478963"/>
            <a:ext cx="8763000" cy="5379037"/>
          </a:xfrm>
          <a:prstGeom prst="rect">
            <a:avLst/>
          </a:prstGeom>
        </p:spPr>
        <p:txBody>
          <a:bodyPr vert="horz" wrap="square" lIns="0" tIns="64135" rIns="0" bIns="0" rtlCol="0">
            <a:spAutoFit/>
          </a:bodyPr>
          <a:lstStyle/>
          <a:p>
            <a:pPr marL="160020" marR="1598295" indent="-135255">
              <a:lnSpc>
                <a:spcPts val="3240"/>
              </a:lnSpc>
              <a:spcBef>
                <a:spcPts val="505"/>
              </a:spcBef>
              <a:buClr>
                <a:srgbClr val="1CACE4"/>
              </a:buClr>
              <a:buSzPct val="96666"/>
              <a:buFont typeface="Arial Black"/>
              <a:buChar char="▪"/>
              <a:tabLst>
                <a:tab pos="161290" algn="l"/>
              </a:tabLst>
            </a:pPr>
            <a:r>
              <a:rPr sz="2800" dirty="0">
                <a:latin typeface="Times New Roman" pitchFamily="18" charset="0"/>
                <a:cs typeface="Times New Roman" pitchFamily="18" charset="0"/>
              </a:rPr>
              <a:t>The optimizer accepts input in the intermediate representation  (TAC) and outputs a streamlined version still in intermediate  representation</a:t>
            </a:r>
            <a:endParaRPr sz="2800">
              <a:latin typeface="Times New Roman" pitchFamily="18" charset="0"/>
              <a:cs typeface="Times New Roman" pitchFamily="18" charset="0"/>
            </a:endParaRPr>
          </a:p>
          <a:p>
            <a:pPr marL="160020" marR="1939925" indent="-135255" algn="just">
              <a:lnSpc>
                <a:spcPts val="3240"/>
              </a:lnSpc>
              <a:spcBef>
                <a:spcPts val="1400"/>
              </a:spcBef>
              <a:buClr>
                <a:srgbClr val="1CACE4"/>
              </a:buClr>
              <a:buSzPct val="96666"/>
              <a:buFont typeface="Arial Black"/>
              <a:buChar char="▪"/>
              <a:tabLst>
                <a:tab pos="161290" algn="l"/>
              </a:tabLst>
            </a:pPr>
            <a:r>
              <a:rPr sz="2800" dirty="0">
                <a:latin typeface="Times New Roman" pitchFamily="18" charset="0"/>
                <a:cs typeface="Times New Roman" pitchFamily="18" charset="0"/>
              </a:rPr>
              <a:t>In this phase, the compiler attempts to produce the smallest,  fastest and most efficient running result by applying various  techniques as:</a:t>
            </a:r>
            <a:endParaRPr sz="2800">
              <a:latin typeface="Times New Roman" pitchFamily="18" charset="0"/>
              <a:cs typeface="Times New Roman" pitchFamily="18" charset="0"/>
            </a:endParaRPr>
          </a:p>
          <a:p>
            <a:pPr marL="334645" lvl="1" indent="-135890" algn="just">
              <a:lnSpc>
                <a:spcPts val="3590"/>
              </a:lnSpc>
              <a:buClr>
                <a:srgbClr val="1CACE4"/>
              </a:buClr>
              <a:buSzPct val="96666"/>
              <a:buFont typeface="Arial Black"/>
              <a:buChar char="▪"/>
              <a:tabLst>
                <a:tab pos="334645" algn="l"/>
              </a:tabLst>
            </a:pPr>
            <a:r>
              <a:rPr sz="2800" dirty="0">
                <a:latin typeface="Times New Roman" pitchFamily="18" charset="0"/>
                <a:cs typeface="Times New Roman" pitchFamily="18" charset="0"/>
              </a:rPr>
              <a:t>Removing unused variables</a:t>
            </a:r>
            <a:endParaRPr sz="2800">
              <a:latin typeface="Times New Roman" pitchFamily="18" charset="0"/>
              <a:cs typeface="Times New Roman" pitchFamily="18" charset="0"/>
            </a:endParaRPr>
          </a:p>
          <a:p>
            <a:pPr marL="334645" lvl="1" indent="-135890">
              <a:lnSpc>
                <a:spcPct val="100000"/>
              </a:lnSpc>
              <a:spcBef>
                <a:spcPts val="240"/>
              </a:spcBef>
              <a:buClr>
                <a:srgbClr val="1CACE4"/>
              </a:buClr>
              <a:buSzPct val="96666"/>
              <a:buFont typeface="Arial Black"/>
              <a:buChar char="▪"/>
              <a:tabLst>
                <a:tab pos="334645" algn="l"/>
              </a:tabLst>
            </a:pPr>
            <a:r>
              <a:rPr sz="2800" dirty="0">
                <a:latin typeface="Times New Roman" pitchFamily="18" charset="0"/>
                <a:cs typeface="Times New Roman" pitchFamily="18" charset="0"/>
              </a:rPr>
              <a:t>Eliminating multiplication by 1 and addition by 0</a:t>
            </a:r>
            <a:endParaRPr sz="2800">
              <a:latin typeface="Times New Roman" pitchFamily="18" charset="0"/>
              <a:cs typeface="Times New Roman" pitchFamily="18" charset="0"/>
            </a:endParaRPr>
          </a:p>
          <a:p>
            <a:pPr marL="334645" lvl="1" indent="-135890">
              <a:lnSpc>
                <a:spcPct val="100000"/>
              </a:lnSpc>
              <a:spcBef>
                <a:spcPts val="240"/>
              </a:spcBef>
              <a:buClr>
                <a:srgbClr val="1CACE4"/>
              </a:buClr>
              <a:buSzPct val="96666"/>
              <a:buFont typeface="Arial Black"/>
              <a:buChar char="▪"/>
              <a:tabLst>
                <a:tab pos="334645" algn="l"/>
              </a:tabLst>
            </a:pPr>
            <a:r>
              <a:rPr sz="2800" dirty="0">
                <a:latin typeface="Times New Roman" pitchFamily="18" charset="0"/>
                <a:cs typeface="Times New Roman" pitchFamily="18" charset="0"/>
              </a:rPr>
              <a:t>Loop Optimization</a:t>
            </a:r>
            <a:endParaRPr sz="2800">
              <a:latin typeface="Times New Roman" pitchFamily="18" charset="0"/>
              <a:cs typeface="Times New Roman" pitchFamily="18" charset="0"/>
            </a:endParaRPr>
          </a:p>
          <a:p>
            <a:pPr marL="334645" lvl="1" indent="-135890">
              <a:lnSpc>
                <a:spcPct val="100000"/>
              </a:lnSpc>
              <a:spcBef>
                <a:spcPts val="240"/>
              </a:spcBef>
              <a:buClr>
                <a:srgbClr val="1CACE4"/>
              </a:buClr>
              <a:buSzPct val="96666"/>
              <a:buFont typeface="Arial Black"/>
              <a:buChar char="▪"/>
              <a:tabLst>
                <a:tab pos="334645" algn="l"/>
              </a:tabLst>
            </a:pPr>
            <a:r>
              <a:rPr sz="2800" dirty="0">
                <a:latin typeface="Times New Roman" pitchFamily="18" charset="0"/>
                <a:cs typeface="Times New Roman" pitchFamily="18" charset="0"/>
              </a:rPr>
              <a:t>Suppressing code generation </a:t>
            </a:r>
            <a:r>
              <a:rPr sz="2800">
                <a:latin typeface="Times New Roman" pitchFamily="18" charset="0"/>
                <a:cs typeface="Times New Roman" pitchFamily="18" charset="0"/>
              </a:rPr>
              <a:t>of </a:t>
            </a:r>
            <a:r>
              <a:rPr sz="2800" smtClean="0">
                <a:latin typeface="Times New Roman" pitchFamily="18" charset="0"/>
                <a:cs typeface="Times New Roman" pitchFamily="18" charset="0"/>
              </a:rPr>
              <a:t>unreachable code</a:t>
            </a:r>
            <a:r>
              <a:rPr lang="en-US" sz="2800" dirty="0" smtClean="0">
                <a:latin typeface="Times New Roman" pitchFamily="18" charset="0"/>
                <a:cs typeface="Times New Roman" pitchFamily="18" charset="0"/>
              </a:rPr>
              <a:t> segment etc.</a:t>
            </a:r>
            <a:r>
              <a:rPr sz="2800" smtClean="0">
                <a:latin typeface="Times New Roman" pitchFamily="18" charset="0"/>
                <a:cs typeface="Times New Roman" pitchFamily="18" charset="0"/>
              </a:rPr>
              <a:t> </a:t>
            </a:r>
            <a:endParaRPr sz="2800" baseline="-15873">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smtClean="0"/>
              <a:t>Code Optimization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417708F-B8C8-4AAF-86AE-98A0EC1838B4}"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85800" y="1676400"/>
            <a:ext cx="8153400" cy="1577355"/>
          </a:xfrm>
          <a:prstGeom prst="rect">
            <a:avLst/>
          </a:prstGeom>
        </p:spPr>
        <p:txBody>
          <a:bodyPr vert="horz" wrap="square" lIns="0" tIns="144780" rIns="0" bIns="0" rtlCol="0">
            <a:spAutoFit/>
          </a:bodyPr>
          <a:lstStyle/>
          <a:p>
            <a:pPr marL="147955" indent="-135890">
              <a:lnSpc>
                <a:spcPct val="100000"/>
              </a:lnSpc>
              <a:spcBef>
                <a:spcPts val="1140"/>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optimization phase slows down the compiler</a:t>
            </a:r>
            <a:endParaRPr sz="2800">
              <a:latin typeface="Times New Roman" pitchFamily="18" charset="0"/>
              <a:cs typeface="Times New Roman" pitchFamily="18" charset="0"/>
            </a:endParaRPr>
          </a:p>
          <a:p>
            <a:pPr marL="147320" marR="5080" indent="-135255">
              <a:lnSpc>
                <a:spcPts val="3240"/>
              </a:lnSpc>
              <a:spcBef>
                <a:spcPts val="1445"/>
              </a:spcBef>
              <a:buClr>
                <a:srgbClr val="1CACE4"/>
              </a:buClr>
              <a:buSzPct val="96666"/>
              <a:buFont typeface="Arial Black"/>
              <a:buChar char="▪"/>
              <a:tabLst>
                <a:tab pos="148590" algn="l"/>
              </a:tabLst>
            </a:pPr>
            <a:r>
              <a:rPr sz="2800" dirty="0">
                <a:latin typeface="Times New Roman" pitchFamily="18" charset="0"/>
                <a:cs typeface="Times New Roman" pitchFamily="18" charset="0"/>
              </a:rPr>
              <a:t>So most compilers allow this feature to be suppressed or  turned off by default</a:t>
            </a:r>
            <a:endParaRPr sz="2800">
              <a:latin typeface="Times New Roman" pitchFamily="18" charset="0"/>
              <a:cs typeface="Times New Roman" pitchFamily="18" charset="0"/>
            </a:endParaRPr>
          </a:p>
        </p:txBody>
      </p:sp>
      <p:sp>
        <p:nvSpPr>
          <p:cNvPr id="5" name="object 5"/>
          <p:cNvSpPr txBox="1"/>
          <p:nvPr/>
        </p:nvSpPr>
        <p:spPr>
          <a:xfrm>
            <a:off x="754568" y="3849613"/>
            <a:ext cx="1683832" cy="443711"/>
          </a:xfrm>
          <a:prstGeom prst="rect">
            <a:avLst/>
          </a:prstGeom>
        </p:spPr>
        <p:txBody>
          <a:bodyPr vert="horz" wrap="square" lIns="0" tIns="12700" rIns="0" bIns="0" rtlCol="0">
            <a:spAutoFit/>
          </a:bodyPr>
          <a:lstStyle/>
          <a:p>
            <a:pPr marL="147955" indent="-135890">
              <a:lnSpc>
                <a:spcPct val="100000"/>
              </a:lnSpc>
              <a:spcBef>
                <a:spcPts val="100"/>
              </a:spcBef>
              <a:buClr>
                <a:srgbClr val="1CACE4"/>
              </a:buClr>
              <a:buSzPct val="96666"/>
              <a:buFont typeface="Arial Black"/>
              <a:buChar char="▪"/>
              <a:tabLst>
                <a:tab pos="148590" algn="l"/>
              </a:tabLst>
            </a:pPr>
            <a:r>
              <a:rPr sz="2800" dirty="0">
                <a:latin typeface="Times New Roman" pitchFamily="18" charset="0"/>
                <a:cs typeface="Times New Roman" pitchFamily="18" charset="0"/>
              </a:rPr>
              <a:t>Example:</a:t>
            </a:r>
            <a:endParaRPr sz="2800">
              <a:latin typeface="Times New Roman" pitchFamily="18" charset="0"/>
              <a:cs typeface="Times New Roman" pitchFamily="18" charset="0"/>
            </a:endParaRPr>
          </a:p>
        </p:txBody>
      </p:sp>
      <p:sp>
        <p:nvSpPr>
          <p:cNvPr id="6" name="object 6"/>
          <p:cNvSpPr txBox="1"/>
          <p:nvPr/>
        </p:nvSpPr>
        <p:spPr>
          <a:xfrm>
            <a:off x="2819400" y="3810001"/>
            <a:ext cx="2718058" cy="3400483"/>
          </a:xfrm>
          <a:prstGeom prst="rect">
            <a:avLst/>
          </a:prstGeom>
        </p:spPr>
        <p:txBody>
          <a:bodyPr vert="horz" wrap="square" lIns="0" tIns="12700" rIns="0" bIns="0" rtlCol="0">
            <a:spAutoFit/>
          </a:bodyPr>
          <a:lstStyle/>
          <a:p>
            <a:pPr marL="12700" marR="107314">
              <a:lnSpc>
                <a:spcPct val="128899"/>
              </a:lnSpc>
              <a:spcBef>
                <a:spcPts val="100"/>
              </a:spcBef>
            </a:pPr>
            <a:r>
              <a:rPr sz="2800" spc="-25" dirty="0">
                <a:latin typeface="Times New Roman" pitchFamily="18" charset="0"/>
                <a:cs typeface="Times New Roman" pitchFamily="18" charset="0"/>
              </a:rPr>
              <a:t>t1 </a:t>
            </a:r>
            <a:r>
              <a:rPr sz="2800" spc="245" dirty="0">
                <a:latin typeface="Times New Roman" pitchFamily="18" charset="0"/>
                <a:cs typeface="Times New Roman" pitchFamily="18" charset="0"/>
              </a:rPr>
              <a:t>= </a:t>
            </a:r>
            <a:r>
              <a:rPr sz="2800" spc="-15" dirty="0">
                <a:latin typeface="Times New Roman" pitchFamily="18" charset="0"/>
                <a:cs typeface="Times New Roman" pitchFamily="18" charset="0"/>
              </a:rPr>
              <a:t>b </a:t>
            </a:r>
            <a:r>
              <a:rPr sz="2800" spc="145" dirty="0">
                <a:latin typeface="Times New Roman" pitchFamily="18" charset="0"/>
                <a:cs typeface="Times New Roman" pitchFamily="18" charset="0"/>
              </a:rPr>
              <a:t>* </a:t>
            </a:r>
            <a:r>
              <a:rPr sz="2800" spc="-350">
                <a:latin typeface="Times New Roman" pitchFamily="18" charset="0"/>
                <a:cs typeface="Times New Roman" pitchFamily="18" charset="0"/>
              </a:rPr>
              <a:t>c  </a:t>
            </a:r>
            <a:endParaRPr lang="en-US" sz="2800" spc="-350" dirty="0" smtClean="0">
              <a:latin typeface="Times New Roman" pitchFamily="18" charset="0"/>
              <a:cs typeface="Times New Roman" pitchFamily="18" charset="0"/>
            </a:endParaRPr>
          </a:p>
          <a:p>
            <a:pPr marL="12700" marR="107314">
              <a:lnSpc>
                <a:spcPct val="128899"/>
              </a:lnSpc>
              <a:spcBef>
                <a:spcPts val="100"/>
              </a:spcBef>
            </a:pPr>
            <a:r>
              <a:rPr sz="2800" spc="-25" smtClean="0">
                <a:latin typeface="Times New Roman" pitchFamily="18" charset="0"/>
                <a:cs typeface="Times New Roman" pitchFamily="18" charset="0"/>
              </a:rPr>
              <a:t>t2 </a:t>
            </a:r>
            <a:r>
              <a:rPr sz="2800" spc="245" dirty="0">
                <a:latin typeface="Times New Roman" pitchFamily="18" charset="0"/>
                <a:cs typeface="Times New Roman" pitchFamily="18" charset="0"/>
              </a:rPr>
              <a:t>= </a:t>
            </a:r>
            <a:r>
              <a:rPr sz="2800" spc="-25" dirty="0">
                <a:latin typeface="Times New Roman" pitchFamily="18" charset="0"/>
                <a:cs typeface="Times New Roman" pitchFamily="18" charset="0"/>
              </a:rPr>
              <a:t>t1 </a:t>
            </a:r>
            <a:r>
              <a:rPr sz="2800" spc="245" dirty="0">
                <a:latin typeface="Times New Roman" pitchFamily="18" charset="0"/>
                <a:cs typeface="Times New Roman" pitchFamily="18" charset="0"/>
              </a:rPr>
              <a:t>+</a:t>
            </a:r>
            <a:r>
              <a:rPr sz="2800" spc="-335" dirty="0">
                <a:latin typeface="Times New Roman" pitchFamily="18" charset="0"/>
                <a:cs typeface="Times New Roman" pitchFamily="18" charset="0"/>
              </a:rPr>
              <a:t> </a:t>
            </a:r>
            <a:r>
              <a:rPr sz="2800" spc="-15" dirty="0">
                <a:latin typeface="Times New Roman" pitchFamily="18" charset="0"/>
                <a:cs typeface="Times New Roman" pitchFamily="18" charset="0"/>
              </a:rPr>
              <a:t>0</a:t>
            </a:r>
            <a:endParaRPr sz="2800">
              <a:latin typeface="Times New Roman" pitchFamily="18" charset="0"/>
              <a:cs typeface="Times New Roman" pitchFamily="18" charset="0"/>
            </a:endParaRPr>
          </a:p>
          <a:p>
            <a:pPr marL="12700" marR="5080">
              <a:lnSpc>
                <a:spcPct val="128899"/>
              </a:lnSpc>
            </a:pPr>
            <a:r>
              <a:rPr sz="2800" spc="-25" dirty="0">
                <a:latin typeface="Times New Roman" pitchFamily="18" charset="0"/>
                <a:cs typeface="Times New Roman" pitchFamily="18" charset="0"/>
              </a:rPr>
              <a:t>t3 </a:t>
            </a:r>
            <a:r>
              <a:rPr sz="2800" spc="245" dirty="0">
                <a:latin typeface="Times New Roman" pitchFamily="18" charset="0"/>
                <a:cs typeface="Times New Roman" pitchFamily="18" charset="0"/>
              </a:rPr>
              <a:t>= </a:t>
            </a:r>
            <a:r>
              <a:rPr sz="2800" spc="-15" dirty="0">
                <a:latin typeface="Times New Roman" pitchFamily="18" charset="0"/>
                <a:cs typeface="Times New Roman" pitchFamily="18" charset="0"/>
              </a:rPr>
              <a:t>b </a:t>
            </a:r>
            <a:r>
              <a:rPr sz="2800" spc="145" dirty="0">
                <a:latin typeface="Times New Roman" pitchFamily="18" charset="0"/>
                <a:cs typeface="Times New Roman" pitchFamily="18" charset="0"/>
              </a:rPr>
              <a:t>* </a:t>
            </a:r>
            <a:r>
              <a:rPr sz="2800" spc="-350">
                <a:latin typeface="Times New Roman" pitchFamily="18" charset="0"/>
                <a:cs typeface="Times New Roman" pitchFamily="18" charset="0"/>
              </a:rPr>
              <a:t>c  </a:t>
            </a:r>
            <a:endParaRPr lang="en-US" sz="2800" spc="-350" dirty="0" smtClean="0">
              <a:latin typeface="Times New Roman" pitchFamily="18" charset="0"/>
              <a:cs typeface="Times New Roman" pitchFamily="18" charset="0"/>
            </a:endParaRPr>
          </a:p>
          <a:p>
            <a:pPr marL="12700" marR="5080">
              <a:lnSpc>
                <a:spcPct val="128899"/>
              </a:lnSpc>
            </a:pPr>
            <a:r>
              <a:rPr sz="2800" spc="-25" smtClean="0">
                <a:latin typeface="Times New Roman" pitchFamily="18" charset="0"/>
                <a:cs typeface="Times New Roman" pitchFamily="18" charset="0"/>
              </a:rPr>
              <a:t>t4 </a:t>
            </a:r>
            <a:r>
              <a:rPr sz="2800" spc="245" dirty="0">
                <a:latin typeface="Times New Roman" pitchFamily="18" charset="0"/>
                <a:cs typeface="Times New Roman" pitchFamily="18" charset="0"/>
              </a:rPr>
              <a:t>= </a:t>
            </a:r>
            <a:r>
              <a:rPr sz="2800" spc="-25" dirty="0">
                <a:latin typeface="Times New Roman" pitchFamily="18" charset="0"/>
                <a:cs typeface="Times New Roman" pitchFamily="18" charset="0"/>
              </a:rPr>
              <a:t>t2 </a:t>
            </a:r>
            <a:r>
              <a:rPr sz="2800" spc="245">
                <a:latin typeface="Times New Roman" pitchFamily="18" charset="0"/>
                <a:cs typeface="Times New Roman" pitchFamily="18" charset="0"/>
              </a:rPr>
              <a:t>+</a:t>
            </a:r>
            <a:r>
              <a:rPr sz="2800" spc="-330">
                <a:latin typeface="Times New Roman" pitchFamily="18" charset="0"/>
                <a:cs typeface="Times New Roman" pitchFamily="18" charset="0"/>
              </a:rPr>
              <a:t> </a:t>
            </a:r>
            <a:r>
              <a:rPr sz="2800" spc="-25" smtClean="0">
                <a:latin typeface="Times New Roman" pitchFamily="18" charset="0"/>
                <a:cs typeface="Times New Roman" pitchFamily="18" charset="0"/>
              </a:rPr>
              <a:t>t3</a:t>
            </a:r>
            <a:endParaRPr lang="en-US" sz="2800" spc="-25" dirty="0" smtClean="0">
              <a:latin typeface="Times New Roman" pitchFamily="18" charset="0"/>
              <a:cs typeface="Times New Roman" pitchFamily="18" charset="0"/>
            </a:endParaRPr>
          </a:p>
          <a:p>
            <a:pPr marL="12700" marR="5080">
              <a:lnSpc>
                <a:spcPct val="128899"/>
              </a:lnSpc>
            </a:pPr>
            <a:r>
              <a:rPr lang="en-US" sz="2800" spc="-15" dirty="0" smtClean="0">
                <a:latin typeface="Times New Roman" pitchFamily="18" charset="0"/>
                <a:cs typeface="Times New Roman" pitchFamily="18" charset="0"/>
              </a:rPr>
              <a:t>a </a:t>
            </a:r>
            <a:r>
              <a:rPr lang="en-US" sz="2800" spc="245" dirty="0" smtClean="0">
                <a:latin typeface="Times New Roman" pitchFamily="18" charset="0"/>
                <a:cs typeface="Times New Roman" pitchFamily="18" charset="0"/>
              </a:rPr>
              <a:t>=</a:t>
            </a:r>
            <a:r>
              <a:rPr lang="en-US" sz="2800" spc="-100" dirty="0" smtClean="0">
                <a:latin typeface="Times New Roman" pitchFamily="18" charset="0"/>
                <a:cs typeface="Times New Roman" pitchFamily="18" charset="0"/>
              </a:rPr>
              <a:t> </a:t>
            </a:r>
            <a:r>
              <a:rPr lang="en-US" sz="2800" spc="-25" dirty="0" smtClean="0">
                <a:latin typeface="Times New Roman" pitchFamily="18" charset="0"/>
                <a:cs typeface="Times New Roman" pitchFamily="18" charset="0"/>
              </a:rPr>
              <a:t>t4</a:t>
            </a:r>
            <a:endParaRPr lang="en-US" sz="2800" dirty="0" smtClean="0">
              <a:latin typeface="Times New Roman" pitchFamily="18" charset="0"/>
              <a:cs typeface="Times New Roman" pitchFamily="18" charset="0"/>
            </a:endParaRPr>
          </a:p>
          <a:p>
            <a:pPr marL="12700" marR="5080">
              <a:lnSpc>
                <a:spcPct val="128899"/>
              </a:lnSpc>
            </a:pPr>
            <a:endParaRPr sz="3000">
              <a:latin typeface="Arial"/>
              <a:cs typeface="Arial"/>
            </a:endParaRPr>
          </a:p>
        </p:txBody>
      </p:sp>
      <p:sp>
        <p:nvSpPr>
          <p:cNvPr id="8" name="Title 7"/>
          <p:cNvSpPr>
            <a:spLocks noGrp="1"/>
          </p:cNvSpPr>
          <p:nvPr>
            <p:ph type="title"/>
          </p:nvPr>
        </p:nvSpPr>
        <p:spPr/>
        <p:txBody>
          <a:bodyPr/>
          <a:lstStyle/>
          <a:p>
            <a:r>
              <a:rPr lang="en-US" dirty="0" smtClean="0"/>
              <a:t>Code Optimization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17708F-B8C8-4AAF-86AE-98A0EC1838B4}"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568" y="2259579"/>
            <a:ext cx="2598232" cy="443711"/>
          </a:xfrm>
          <a:prstGeom prst="rect">
            <a:avLst/>
          </a:prstGeom>
        </p:spPr>
        <p:txBody>
          <a:bodyPr vert="horz" wrap="square" lIns="0" tIns="12700" rIns="0" bIns="0" rtlCol="0">
            <a:spAutoFit/>
          </a:bodyPr>
          <a:lstStyle/>
          <a:p>
            <a:pPr marL="147955" indent="-135890">
              <a:lnSpc>
                <a:spcPct val="100000"/>
              </a:lnSpc>
              <a:spcBef>
                <a:spcPts val="100"/>
              </a:spcBef>
              <a:buClr>
                <a:srgbClr val="1CACE4"/>
              </a:buClr>
              <a:buSzPct val="96666"/>
              <a:buFont typeface="Arial Black"/>
              <a:buChar char="▪"/>
              <a:tabLst>
                <a:tab pos="148590" algn="l"/>
              </a:tabLst>
            </a:pPr>
            <a:r>
              <a:rPr sz="2800" dirty="0">
                <a:latin typeface="Times New Roman" pitchFamily="18" charset="0"/>
                <a:cs typeface="Times New Roman" pitchFamily="18" charset="0"/>
              </a:rPr>
              <a:t>Optimization:</a:t>
            </a:r>
            <a:endParaRPr sz="2800">
              <a:latin typeface="Times New Roman" pitchFamily="18" charset="0"/>
              <a:cs typeface="Times New Roman" pitchFamily="18" charset="0"/>
            </a:endParaRPr>
          </a:p>
        </p:txBody>
      </p:sp>
      <p:sp>
        <p:nvSpPr>
          <p:cNvPr id="4" name="object 4"/>
          <p:cNvSpPr txBox="1"/>
          <p:nvPr/>
        </p:nvSpPr>
        <p:spPr>
          <a:xfrm>
            <a:off x="4114800" y="2133600"/>
            <a:ext cx="2032260" cy="1082540"/>
          </a:xfrm>
          <a:prstGeom prst="rect">
            <a:avLst/>
          </a:prstGeom>
        </p:spPr>
        <p:txBody>
          <a:bodyPr vert="horz" wrap="square" lIns="0" tIns="12700" rIns="0" bIns="0" rtlCol="0">
            <a:spAutoFit/>
          </a:bodyPr>
          <a:lstStyle/>
          <a:p>
            <a:pPr marL="12700" marR="5080">
              <a:lnSpc>
                <a:spcPct val="128899"/>
              </a:lnSpc>
              <a:spcBef>
                <a:spcPts val="100"/>
              </a:spcBef>
            </a:pPr>
            <a:r>
              <a:rPr sz="2800" spc="-25" dirty="0">
                <a:latin typeface="Times New Roman" pitchFamily="18" charset="0"/>
                <a:cs typeface="Times New Roman" pitchFamily="18" charset="0"/>
              </a:rPr>
              <a:t>t1 </a:t>
            </a:r>
            <a:r>
              <a:rPr sz="2800" spc="245" dirty="0">
                <a:latin typeface="Times New Roman" pitchFamily="18" charset="0"/>
                <a:cs typeface="Times New Roman" pitchFamily="18" charset="0"/>
              </a:rPr>
              <a:t>= </a:t>
            </a:r>
            <a:r>
              <a:rPr sz="2800" spc="-15" dirty="0">
                <a:latin typeface="Times New Roman" pitchFamily="18" charset="0"/>
                <a:cs typeface="Times New Roman" pitchFamily="18" charset="0"/>
              </a:rPr>
              <a:t>b </a:t>
            </a:r>
            <a:r>
              <a:rPr sz="2800" spc="145" dirty="0">
                <a:latin typeface="Times New Roman" pitchFamily="18" charset="0"/>
                <a:cs typeface="Times New Roman" pitchFamily="18" charset="0"/>
              </a:rPr>
              <a:t>* </a:t>
            </a:r>
            <a:r>
              <a:rPr sz="2800" spc="-350">
                <a:latin typeface="Times New Roman" pitchFamily="18" charset="0"/>
                <a:cs typeface="Times New Roman" pitchFamily="18" charset="0"/>
              </a:rPr>
              <a:t>c  </a:t>
            </a:r>
            <a:endParaRPr lang="en-US" sz="2800" spc="-350" dirty="0" smtClean="0">
              <a:latin typeface="Times New Roman" pitchFamily="18" charset="0"/>
              <a:cs typeface="Times New Roman" pitchFamily="18" charset="0"/>
            </a:endParaRPr>
          </a:p>
          <a:p>
            <a:pPr marL="12700" marR="5080">
              <a:lnSpc>
                <a:spcPct val="128899"/>
              </a:lnSpc>
              <a:spcBef>
                <a:spcPts val="100"/>
              </a:spcBef>
            </a:pPr>
            <a:r>
              <a:rPr sz="2800" spc="-15" smtClean="0">
                <a:latin typeface="Times New Roman" pitchFamily="18" charset="0"/>
                <a:cs typeface="Times New Roman" pitchFamily="18" charset="0"/>
              </a:rPr>
              <a:t>a </a:t>
            </a:r>
            <a:r>
              <a:rPr sz="2800" spc="245" dirty="0">
                <a:latin typeface="Times New Roman" pitchFamily="18" charset="0"/>
                <a:cs typeface="Times New Roman" pitchFamily="18" charset="0"/>
              </a:rPr>
              <a:t>= </a:t>
            </a:r>
            <a:r>
              <a:rPr sz="2800" spc="-25" dirty="0">
                <a:latin typeface="Times New Roman" pitchFamily="18" charset="0"/>
                <a:cs typeface="Times New Roman" pitchFamily="18" charset="0"/>
              </a:rPr>
              <a:t>t1 </a:t>
            </a:r>
            <a:r>
              <a:rPr sz="2800" spc="245" dirty="0">
                <a:latin typeface="Times New Roman" pitchFamily="18" charset="0"/>
                <a:cs typeface="Times New Roman" pitchFamily="18" charset="0"/>
              </a:rPr>
              <a:t>+</a:t>
            </a:r>
            <a:r>
              <a:rPr sz="2800" spc="-345" dirty="0">
                <a:latin typeface="Times New Roman" pitchFamily="18" charset="0"/>
                <a:cs typeface="Times New Roman" pitchFamily="18" charset="0"/>
              </a:rPr>
              <a:t> </a:t>
            </a:r>
            <a:r>
              <a:rPr sz="2800" spc="-25" dirty="0">
                <a:latin typeface="Times New Roman" pitchFamily="18" charset="0"/>
                <a:cs typeface="Times New Roman" pitchFamily="18" charset="0"/>
              </a:rPr>
              <a:t>t1</a:t>
            </a:r>
            <a:endParaRPr sz="2800">
              <a:latin typeface="Times New Roman" pitchFamily="18" charset="0"/>
              <a:cs typeface="Times New Roman" pitchFamily="18" charset="0"/>
            </a:endParaRPr>
          </a:p>
        </p:txBody>
      </p:sp>
      <p:sp>
        <p:nvSpPr>
          <p:cNvPr id="6" name="Title 5"/>
          <p:cNvSpPr>
            <a:spLocks noGrp="1"/>
          </p:cNvSpPr>
          <p:nvPr>
            <p:ph type="title"/>
          </p:nvPr>
        </p:nvSpPr>
        <p:spPr/>
        <p:txBody>
          <a:bodyPr/>
          <a:lstStyle/>
          <a:p>
            <a:r>
              <a:rPr lang="en-US" dirty="0" smtClean="0"/>
              <a:t>Code Optimization</a:t>
            </a:r>
            <a:endParaRPr lang="en-US" dirty="0"/>
          </a:p>
        </p:txBody>
      </p:sp>
      <p:sp>
        <p:nvSpPr>
          <p:cNvPr id="5" name="Slide Number Placeholder 4"/>
          <p:cNvSpPr>
            <a:spLocks noGrp="1"/>
          </p:cNvSpPr>
          <p:nvPr>
            <p:ph type="sldNum" sz="quarter" idx="16"/>
          </p:nvPr>
        </p:nvSpPr>
        <p:spPr/>
        <p:txBody>
          <a:bodyPr>
            <a:normAutofit fontScale="85000" lnSpcReduction="20000"/>
          </a:bodyPr>
          <a:lstStyle/>
          <a:p>
            <a:fld id="{C417708F-B8C8-4AAF-86AE-98A0EC1838B4}"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5144" y="2090969"/>
            <a:ext cx="7806291" cy="2852356"/>
          </a:xfrm>
          <a:prstGeom prst="rect">
            <a:avLst/>
          </a:prstGeom>
          <a:blipFill>
            <a:blip r:embed="rId2" cstate="print"/>
            <a:stretch>
              <a:fillRect/>
            </a:stretch>
          </a:blipFill>
        </p:spPr>
        <p:txBody>
          <a:bodyPr wrap="square" lIns="0" tIns="0" rIns="0" bIns="0" rtlCol="0"/>
          <a:lstStyle/>
          <a:p>
            <a:endParaRPr/>
          </a:p>
        </p:txBody>
      </p:sp>
      <p:sp>
        <p:nvSpPr>
          <p:cNvPr id="3" name="Slide Number Placeholder 2"/>
          <p:cNvSpPr>
            <a:spLocks noGrp="1"/>
          </p:cNvSpPr>
          <p:nvPr>
            <p:ph type="sldNum" sz="quarter" idx="12"/>
          </p:nvPr>
        </p:nvSpPr>
        <p:spPr/>
        <p:txBody>
          <a:bodyPr/>
          <a:lstStyle/>
          <a:p>
            <a:fld id="{C417708F-B8C8-4AAF-86AE-98A0EC1838B4}"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667000" y="1828800"/>
            <a:ext cx="3198638" cy="3923664"/>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p:txBody>
          <a:bodyPr/>
          <a:lstStyle/>
          <a:p>
            <a:r>
              <a:rPr lang="en-US" dirty="0" smtClean="0"/>
              <a:t>Code Optimization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1740573"/>
            <a:ext cx="8458200" cy="4296689"/>
          </a:xfrm>
          <a:prstGeom prst="rect">
            <a:avLst/>
          </a:prstGeom>
        </p:spPr>
        <p:txBody>
          <a:bodyPr vert="horz" wrap="square" lIns="0" tIns="64135" rIns="0" bIns="0" rtlCol="0">
            <a:spAutoFit/>
          </a:bodyPr>
          <a:lstStyle/>
          <a:p>
            <a:pPr marL="147320" marR="645795"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This process takes the intermediate code produced by the  optimizer and generates final code in target language</a:t>
            </a:r>
            <a:endParaRPr sz="2800">
              <a:latin typeface="Times New Roman" pitchFamily="18" charset="0"/>
              <a:cs typeface="Times New Roman" pitchFamily="18" charset="0"/>
            </a:endParaRPr>
          </a:p>
          <a:p>
            <a:pPr marL="147320" marR="1313815"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It is this part of the compilation phase that is machine  dependent</a:t>
            </a:r>
            <a:endParaRPr sz="2800">
              <a:latin typeface="Times New Roman" pitchFamily="18" charset="0"/>
              <a:cs typeface="Times New Roman" pitchFamily="18" charset="0"/>
            </a:endParaRPr>
          </a:p>
          <a:p>
            <a:pPr marL="147320" marR="108839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target code is normally is a relocatable object file  containing the machine or assembly codes</a:t>
            </a:r>
            <a:endParaRPr sz="2800">
              <a:latin typeface="Times New Roman" pitchFamily="18" charset="0"/>
              <a:cs typeface="Times New Roman" pitchFamily="18" charset="0"/>
            </a:endParaRPr>
          </a:p>
          <a:p>
            <a:pPr marL="147320" marR="508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TAC is translated into a sequence of assembly or machine  language instructions that perform the same task</a:t>
            </a:r>
            <a:endParaRPr sz="2800">
              <a:latin typeface="Times New Roman" pitchFamily="18" charset="0"/>
              <a:cs typeface="Times New Roman" pitchFamily="18" charset="0"/>
            </a:endParaRPr>
          </a:p>
        </p:txBody>
      </p:sp>
      <p:sp>
        <p:nvSpPr>
          <p:cNvPr id="6" name="Title 5"/>
          <p:cNvSpPr>
            <a:spLocks noGrp="1"/>
          </p:cNvSpPr>
          <p:nvPr>
            <p:ph type="title"/>
          </p:nvPr>
        </p:nvSpPr>
        <p:spPr/>
        <p:txBody>
          <a:bodyPr/>
          <a:lstStyle/>
          <a:p>
            <a:r>
              <a:rPr lang="en-US" dirty="0" smtClean="0"/>
              <a:t>Code Generation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09600" y="1981200"/>
            <a:ext cx="2598232" cy="443711"/>
          </a:xfrm>
          <a:prstGeom prst="rect">
            <a:avLst/>
          </a:prstGeom>
        </p:spPr>
        <p:txBody>
          <a:bodyPr vert="horz" wrap="square" lIns="0" tIns="12700" rIns="0" bIns="0" rtlCol="0">
            <a:spAutoFit/>
          </a:bodyPr>
          <a:lstStyle/>
          <a:p>
            <a:pPr marL="147955" indent="-135890">
              <a:lnSpc>
                <a:spcPct val="100000"/>
              </a:lnSpc>
              <a:spcBef>
                <a:spcPts val="100"/>
              </a:spcBef>
              <a:buClr>
                <a:srgbClr val="1CACE4"/>
              </a:buClr>
              <a:buSzPct val="96666"/>
              <a:buFont typeface="Arial Black"/>
              <a:buChar char="▪"/>
              <a:tabLst>
                <a:tab pos="148590" algn="l"/>
              </a:tabLst>
            </a:pPr>
            <a:r>
              <a:rPr sz="2800" dirty="0">
                <a:latin typeface="Times New Roman" pitchFamily="18" charset="0"/>
                <a:cs typeface="Times New Roman" pitchFamily="18" charset="0"/>
              </a:rPr>
              <a:t>Example (TAC):</a:t>
            </a:r>
            <a:endParaRPr sz="2800">
              <a:latin typeface="Times New Roman" pitchFamily="18" charset="0"/>
              <a:cs typeface="Times New Roman" pitchFamily="18" charset="0"/>
            </a:endParaRPr>
          </a:p>
        </p:txBody>
      </p:sp>
      <p:sp>
        <p:nvSpPr>
          <p:cNvPr id="5" name="object 5"/>
          <p:cNvSpPr txBox="1"/>
          <p:nvPr/>
        </p:nvSpPr>
        <p:spPr>
          <a:xfrm>
            <a:off x="3276600" y="1905000"/>
            <a:ext cx="2641860" cy="1004762"/>
          </a:xfrm>
          <a:prstGeom prst="rect">
            <a:avLst/>
          </a:prstGeom>
        </p:spPr>
        <p:txBody>
          <a:bodyPr vert="horz" wrap="square" lIns="0" tIns="12700" rIns="0" bIns="0" rtlCol="0">
            <a:spAutoFit/>
          </a:bodyPr>
          <a:lstStyle/>
          <a:p>
            <a:pPr marL="12700" marR="5080">
              <a:lnSpc>
                <a:spcPct val="118900"/>
              </a:lnSpc>
              <a:spcBef>
                <a:spcPts val="100"/>
              </a:spcBef>
            </a:pPr>
            <a:r>
              <a:rPr sz="2800" spc="-25" dirty="0">
                <a:latin typeface="Arial"/>
                <a:cs typeface="Arial"/>
              </a:rPr>
              <a:t>t1 </a:t>
            </a:r>
            <a:r>
              <a:rPr sz="2800" spc="245" dirty="0">
                <a:latin typeface="Arial"/>
                <a:cs typeface="Arial"/>
              </a:rPr>
              <a:t>= </a:t>
            </a:r>
            <a:r>
              <a:rPr sz="2800" spc="-15" dirty="0">
                <a:latin typeface="Arial"/>
                <a:cs typeface="Arial"/>
              </a:rPr>
              <a:t>b </a:t>
            </a:r>
            <a:r>
              <a:rPr sz="2800" spc="145" dirty="0">
                <a:latin typeface="Arial"/>
                <a:cs typeface="Arial"/>
              </a:rPr>
              <a:t>* </a:t>
            </a:r>
            <a:r>
              <a:rPr sz="2800" spc="-350">
                <a:latin typeface="Arial"/>
                <a:cs typeface="Arial"/>
              </a:rPr>
              <a:t>c  </a:t>
            </a:r>
            <a:endParaRPr lang="en-US" sz="2800" spc="-350" dirty="0" smtClean="0">
              <a:latin typeface="Arial"/>
              <a:cs typeface="Arial"/>
            </a:endParaRPr>
          </a:p>
          <a:p>
            <a:pPr marL="12700" marR="5080">
              <a:lnSpc>
                <a:spcPct val="118900"/>
              </a:lnSpc>
              <a:spcBef>
                <a:spcPts val="100"/>
              </a:spcBef>
            </a:pPr>
            <a:r>
              <a:rPr sz="2800" spc="-15" smtClean="0">
                <a:latin typeface="Arial"/>
                <a:cs typeface="Arial"/>
              </a:rPr>
              <a:t>a </a:t>
            </a:r>
            <a:r>
              <a:rPr sz="2800" spc="245" dirty="0">
                <a:latin typeface="Arial"/>
                <a:cs typeface="Arial"/>
              </a:rPr>
              <a:t>= </a:t>
            </a:r>
            <a:r>
              <a:rPr sz="2800" spc="-25" dirty="0">
                <a:latin typeface="Arial"/>
                <a:cs typeface="Arial"/>
              </a:rPr>
              <a:t>t1 </a:t>
            </a:r>
            <a:r>
              <a:rPr sz="2800" spc="245" dirty="0">
                <a:latin typeface="Arial"/>
                <a:cs typeface="Arial"/>
              </a:rPr>
              <a:t>+</a:t>
            </a:r>
            <a:r>
              <a:rPr sz="2800" spc="-345" dirty="0">
                <a:latin typeface="Arial"/>
                <a:cs typeface="Arial"/>
              </a:rPr>
              <a:t> </a:t>
            </a:r>
            <a:r>
              <a:rPr sz="2800" spc="-25" dirty="0">
                <a:latin typeface="Arial"/>
                <a:cs typeface="Arial"/>
              </a:rPr>
              <a:t>t1</a:t>
            </a:r>
            <a:endParaRPr sz="2800">
              <a:latin typeface="Arial"/>
              <a:cs typeface="Arial"/>
            </a:endParaRPr>
          </a:p>
        </p:txBody>
      </p:sp>
      <p:sp>
        <p:nvSpPr>
          <p:cNvPr id="6" name="object 6"/>
          <p:cNvSpPr txBox="1"/>
          <p:nvPr/>
        </p:nvSpPr>
        <p:spPr>
          <a:xfrm>
            <a:off x="533400" y="3124201"/>
            <a:ext cx="8610600" cy="3545714"/>
          </a:xfrm>
          <a:prstGeom prst="rect">
            <a:avLst/>
          </a:prstGeom>
        </p:spPr>
        <p:txBody>
          <a:bodyPr vert="horz" wrap="square" lIns="0" tIns="99060" rIns="0" bIns="0" rtlCol="0">
            <a:spAutoFit/>
          </a:bodyPr>
          <a:lstStyle/>
          <a:p>
            <a:pPr marL="147955" indent="-135890">
              <a:lnSpc>
                <a:spcPct val="100000"/>
              </a:lnSpc>
              <a:spcBef>
                <a:spcPts val="780"/>
              </a:spcBef>
              <a:buClr>
                <a:srgbClr val="1CACE4"/>
              </a:buClr>
              <a:buSzPct val="96666"/>
              <a:buFont typeface="Arial Black"/>
              <a:buChar char="▪"/>
              <a:tabLst>
                <a:tab pos="148590" algn="l"/>
              </a:tabLst>
            </a:pPr>
            <a:r>
              <a:rPr sz="2400" dirty="0">
                <a:latin typeface="Times New Roman" pitchFamily="18" charset="0"/>
                <a:cs typeface="Times New Roman" pitchFamily="18" charset="0"/>
              </a:rPr>
              <a:t>Corresponding assembly code (target program):</a:t>
            </a:r>
            <a:endParaRPr sz="2400">
              <a:latin typeface="Times New Roman" pitchFamily="18" charset="0"/>
              <a:cs typeface="Times New Roman" pitchFamily="18" charset="0"/>
            </a:endParaRPr>
          </a:p>
          <a:p>
            <a:pPr marL="3713479" marR="1936750">
              <a:lnSpc>
                <a:spcPct val="118900"/>
              </a:lnSpc>
            </a:pPr>
            <a:r>
              <a:rPr sz="2400" dirty="0">
                <a:latin typeface="Times New Roman" pitchFamily="18" charset="0"/>
                <a:cs typeface="Times New Roman" pitchFamily="18" charset="0"/>
              </a:rPr>
              <a:t>LDA R1, </a:t>
            </a:r>
            <a:r>
              <a:rPr sz="2400">
                <a:latin typeface="Times New Roman" pitchFamily="18" charset="0"/>
                <a:cs typeface="Times New Roman" pitchFamily="18" charset="0"/>
              </a:rPr>
              <a:t>b  </a:t>
            </a:r>
            <a:endParaRPr lang="en-US" sz="2400" dirty="0" smtClean="0">
              <a:latin typeface="Times New Roman" pitchFamily="18" charset="0"/>
              <a:cs typeface="Times New Roman" pitchFamily="18" charset="0"/>
            </a:endParaRPr>
          </a:p>
          <a:p>
            <a:pPr marL="3713479" marR="1936750">
              <a:lnSpc>
                <a:spcPct val="118900"/>
              </a:lnSpc>
            </a:pPr>
            <a:r>
              <a:rPr sz="2400" smtClean="0">
                <a:latin typeface="Times New Roman" pitchFamily="18" charset="0"/>
                <a:cs typeface="Times New Roman" pitchFamily="18" charset="0"/>
              </a:rPr>
              <a:t>LDA </a:t>
            </a:r>
            <a:r>
              <a:rPr sz="2400" dirty="0">
                <a:latin typeface="Times New Roman" pitchFamily="18" charset="0"/>
                <a:cs typeface="Times New Roman" pitchFamily="18" charset="0"/>
              </a:rPr>
              <a:t>R2, </a:t>
            </a:r>
            <a:r>
              <a:rPr sz="2400">
                <a:latin typeface="Times New Roman" pitchFamily="18" charset="0"/>
                <a:cs typeface="Times New Roman" pitchFamily="18" charset="0"/>
              </a:rPr>
              <a:t>c  </a:t>
            </a:r>
            <a:endParaRPr lang="en-US" sz="2400" dirty="0" smtClean="0">
              <a:latin typeface="Times New Roman" pitchFamily="18" charset="0"/>
              <a:cs typeface="Times New Roman" pitchFamily="18" charset="0"/>
            </a:endParaRPr>
          </a:p>
          <a:p>
            <a:pPr marL="3713479" marR="1936750">
              <a:lnSpc>
                <a:spcPct val="118900"/>
              </a:lnSpc>
            </a:pPr>
            <a:r>
              <a:rPr sz="2400" smtClean="0">
                <a:latin typeface="Times New Roman" pitchFamily="18" charset="0"/>
                <a:cs typeface="Times New Roman" pitchFamily="18" charset="0"/>
              </a:rPr>
              <a:t>MUL </a:t>
            </a:r>
            <a:r>
              <a:rPr sz="2400" dirty="0">
                <a:latin typeface="Times New Roman" pitchFamily="18" charset="0"/>
                <a:cs typeface="Times New Roman" pitchFamily="18" charset="0"/>
              </a:rPr>
              <a:t>R1, </a:t>
            </a:r>
            <a:r>
              <a:rPr sz="2400">
                <a:latin typeface="Times New Roman" pitchFamily="18" charset="0"/>
                <a:cs typeface="Times New Roman" pitchFamily="18" charset="0"/>
              </a:rPr>
              <a:t>R2  </a:t>
            </a:r>
            <a:endParaRPr lang="en-US" sz="2400" dirty="0" smtClean="0">
              <a:latin typeface="Times New Roman" pitchFamily="18" charset="0"/>
              <a:cs typeface="Times New Roman" pitchFamily="18" charset="0"/>
            </a:endParaRPr>
          </a:p>
          <a:p>
            <a:pPr marL="3713479" marR="1936750">
              <a:lnSpc>
                <a:spcPct val="118900"/>
              </a:lnSpc>
            </a:pPr>
            <a:r>
              <a:rPr sz="2400" smtClean="0">
                <a:latin typeface="Times New Roman" pitchFamily="18" charset="0"/>
                <a:cs typeface="Times New Roman" pitchFamily="18" charset="0"/>
              </a:rPr>
              <a:t>STA </a:t>
            </a:r>
            <a:r>
              <a:rPr sz="2400" dirty="0">
                <a:latin typeface="Times New Roman" pitchFamily="18" charset="0"/>
                <a:cs typeface="Times New Roman" pitchFamily="18" charset="0"/>
              </a:rPr>
              <a:t>t1, </a:t>
            </a:r>
            <a:r>
              <a:rPr sz="2400">
                <a:latin typeface="Times New Roman" pitchFamily="18" charset="0"/>
                <a:cs typeface="Times New Roman" pitchFamily="18" charset="0"/>
              </a:rPr>
              <a:t>R1  </a:t>
            </a:r>
            <a:endParaRPr lang="en-US" sz="2400" dirty="0" smtClean="0">
              <a:latin typeface="Times New Roman" pitchFamily="18" charset="0"/>
              <a:cs typeface="Times New Roman" pitchFamily="18" charset="0"/>
            </a:endParaRPr>
          </a:p>
          <a:p>
            <a:pPr marL="3713479" marR="1936750">
              <a:lnSpc>
                <a:spcPct val="118900"/>
              </a:lnSpc>
            </a:pPr>
            <a:r>
              <a:rPr sz="2400" smtClean="0">
                <a:latin typeface="Times New Roman" pitchFamily="18" charset="0"/>
                <a:cs typeface="Times New Roman" pitchFamily="18" charset="0"/>
              </a:rPr>
              <a:t>MOV </a:t>
            </a:r>
            <a:r>
              <a:rPr sz="2400" dirty="0">
                <a:latin typeface="Times New Roman" pitchFamily="18" charset="0"/>
                <a:cs typeface="Times New Roman" pitchFamily="18" charset="0"/>
              </a:rPr>
              <a:t>R3, </a:t>
            </a:r>
            <a:r>
              <a:rPr sz="2400">
                <a:latin typeface="Times New Roman" pitchFamily="18" charset="0"/>
                <a:cs typeface="Times New Roman" pitchFamily="18" charset="0"/>
              </a:rPr>
              <a:t>t1  </a:t>
            </a:r>
            <a:endParaRPr lang="en-US" sz="2400" dirty="0" smtClean="0">
              <a:latin typeface="Times New Roman" pitchFamily="18" charset="0"/>
              <a:cs typeface="Times New Roman" pitchFamily="18" charset="0"/>
            </a:endParaRPr>
          </a:p>
          <a:p>
            <a:pPr marL="3713479" marR="1936750">
              <a:lnSpc>
                <a:spcPct val="118900"/>
              </a:lnSpc>
            </a:pPr>
            <a:r>
              <a:rPr sz="2400" smtClean="0">
                <a:latin typeface="Times New Roman" pitchFamily="18" charset="0"/>
                <a:cs typeface="Times New Roman" pitchFamily="18" charset="0"/>
              </a:rPr>
              <a:t>ADD </a:t>
            </a:r>
            <a:r>
              <a:rPr sz="2400" dirty="0">
                <a:latin typeface="Times New Roman" pitchFamily="18" charset="0"/>
                <a:cs typeface="Times New Roman" pitchFamily="18" charset="0"/>
              </a:rPr>
              <a:t>R3</a:t>
            </a:r>
            <a:r>
              <a:rPr sz="2400">
                <a:latin typeface="Times New Roman" pitchFamily="18" charset="0"/>
                <a:cs typeface="Times New Roman" pitchFamily="18" charset="0"/>
              </a:rPr>
              <a:t>, </a:t>
            </a:r>
            <a:r>
              <a:rPr sz="2400" smtClean="0">
                <a:latin typeface="Times New Roman" pitchFamily="18" charset="0"/>
                <a:cs typeface="Times New Roman" pitchFamily="18" charset="0"/>
              </a:rPr>
              <a:t>t1</a:t>
            </a:r>
            <a:endParaRPr lang="en-US" sz="2400" dirty="0" smtClean="0">
              <a:latin typeface="Times New Roman" pitchFamily="18" charset="0"/>
              <a:cs typeface="Times New Roman" pitchFamily="18" charset="0"/>
            </a:endParaRPr>
          </a:p>
          <a:p>
            <a:pPr marL="3713479" marR="1936750">
              <a:lnSpc>
                <a:spcPct val="118900"/>
              </a:lnSpc>
            </a:pPr>
            <a:r>
              <a:rPr lang="en-US" sz="2400" dirty="0" smtClean="0">
                <a:latin typeface="Times New Roman" pitchFamily="18" charset="0"/>
                <a:cs typeface="Times New Roman" pitchFamily="18" charset="0"/>
              </a:rPr>
              <a:t>MOV a, R3</a:t>
            </a:r>
            <a:endParaRPr sz="3000">
              <a:latin typeface="Arial"/>
              <a:cs typeface="Arial"/>
            </a:endParaRPr>
          </a:p>
        </p:txBody>
      </p:sp>
      <p:sp>
        <p:nvSpPr>
          <p:cNvPr id="8" name="Title 7"/>
          <p:cNvSpPr>
            <a:spLocks noGrp="1"/>
          </p:cNvSpPr>
          <p:nvPr>
            <p:ph type="title"/>
          </p:nvPr>
        </p:nvSpPr>
        <p:spPr/>
        <p:txBody>
          <a:bodyPr/>
          <a:lstStyle/>
          <a:p>
            <a:r>
              <a:rPr lang="en-US" dirty="0" smtClean="0"/>
              <a:t>Code Generation</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17708F-B8C8-4AAF-86AE-98A0EC1838B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819400" y="1828800"/>
            <a:ext cx="3225719" cy="4300958"/>
          </a:xfrm>
          <a:prstGeom prst="rect">
            <a:avLst/>
          </a:prstGeom>
          <a:blipFill>
            <a:blip r:embed="rId2" cstate="print"/>
            <a:stretch>
              <a:fillRect/>
            </a:stretch>
          </a:blipFill>
        </p:spPr>
        <p:txBody>
          <a:bodyPr wrap="square" lIns="0" tIns="0" rIns="0" bIns="0" rtlCol="0"/>
          <a:lstStyle/>
          <a:p>
            <a:endParaRPr/>
          </a:p>
        </p:txBody>
      </p:sp>
      <p:sp>
        <p:nvSpPr>
          <p:cNvPr id="5" name="Title 4"/>
          <p:cNvSpPr>
            <a:spLocks noGrp="1"/>
          </p:cNvSpPr>
          <p:nvPr>
            <p:ph type="title"/>
          </p:nvPr>
        </p:nvSpPr>
        <p:spPr/>
        <p:txBody>
          <a:bodyPr/>
          <a:lstStyle/>
          <a:p>
            <a:r>
              <a:rPr lang="en-US" dirty="0" smtClean="0"/>
              <a:t>Code Generation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1828800"/>
            <a:ext cx="7779833" cy="4117153"/>
          </a:xfrm>
          <a:prstGeom prst="rect">
            <a:avLst/>
          </a:prstGeom>
        </p:spPr>
        <p:txBody>
          <a:bodyPr vert="horz" wrap="square" lIns="0" tIns="64135" rIns="0" bIns="0" rtlCol="0">
            <a:spAutoFit/>
          </a:bodyPr>
          <a:lstStyle/>
          <a:p>
            <a:pPr marL="147320" marR="184785"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In this phase, the object code is transferred into more efficient  code by making more efficient use of processor and registers</a:t>
            </a:r>
            <a:endParaRPr sz="2800">
              <a:latin typeface="Times New Roman" pitchFamily="18" charset="0"/>
              <a:cs typeface="Times New Roman" pitchFamily="18" charset="0"/>
            </a:endParaRPr>
          </a:p>
          <a:p>
            <a:pPr marL="147320" marR="508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compiler can take advantage of machine specific idioms,  specialized instructions, pipelining, branch prediction and other  optimization techniques</a:t>
            </a:r>
            <a:endParaRPr sz="2800">
              <a:latin typeface="Times New Roman" pitchFamily="18" charset="0"/>
              <a:cs typeface="Times New Roman" pitchFamily="18" charset="0"/>
            </a:endParaRPr>
          </a:p>
          <a:p>
            <a:pPr marL="147320" marR="107314"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As with intermediate code optimization, this phase of compiler  is either configurable or skipped entirely</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Object Code Optimization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568" y="2259579"/>
            <a:ext cx="8237032" cy="3053465"/>
          </a:xfrm>
          <a:prstGeom prst="rect">
            <a:avLst/>
          </a:prstGeom>
        </p:spPr>
        <p:txBody>
          <a:bodyPr vert="horz" wrap="square" lIns="0" tIns="12700" rIns="0" bIns="0" rtlCol="0">
            <a:spAutoFit/>
          </a:bodyPr>
          <a:lstStyle/>
          <a:p>
            <a:pPr marL="147955" indent="-135890">
              <a:lnSpc>
                <a:spcPts val="3420"/>
              </a:lnSpc>
              <a:spcBef>
                <a:spcPts val="100"/>
              </a:spcBef>
              <a:buClr>
                <a:srgbClr val="1CACE4"/>
              </a:buClr>
              <a:buSzPct val="96666"/>
              <a:buFont typeface="Arial Black"/>
              <a:buChar char="▪"/>
              <a:tabLst>
                <a:tab pos="148590" algn="l"/>
              </a:tabLst>
            </a:pPr>
            <a:r>
              <a:rPr sz="2800" dirty="0">
                <a:latin typeface="Times New Roman" pitchFamily="18" charset="0"/>
                <a:cs typeface="Times New Roman" pitchFamily="18" charset="0"/>
              </a:rPr>
              <a:t>Optimized version of above example:</a:t>
            </a:r>
            <a:endParaRPr sz="2800">
              <a:latin typeface="Times New Roman" pitchFamily="18" charset="0"/>
              <a:cs typeface="Times New Roman" pitchFamily="18" charset="0"/>
            </a:endParaRPr>
          </a:p>
          <a:p>
            <a:pPr marL="3256279" algn="just">
              <a:lnSpc>
                <a:spcPts val="3420"/>
              </a:lnSpc>
            </a:pPr>
            <a:r>
              <a:rPr sz="2800" dirty="0">
                <a:latin typeface="Times New Roman" pitchFamily="18" charset="0"/>
                <a:cs typeface="Times New Roman" pitchFamily="18" charset="0"/>
              </a:rPr>
              <a:t>LDA R1, b</a:t>
            </a:r>
            <a:endParaRPr sz="2800">
              <a:latin typeface="Times New Roman" pitchFamily="18" charset="0"/>
              <a:cs typeface="Times New Roman" pitchFamily="18" charset="0"/>
            </a:endParaRPr>
          </a:p>
          <a:p>
            <a:pPr marL="3256279" marR="925830" algn="just">
              <a:lnSpc>
                <a:spcPct val="128899"/>
              </a:lnSpc>
            </a:pPr>
            <a:r>
              <a:rPr sz="2800" dirty="0">
                <a:latin typeface="Times New Roman" pitchFamily="18" charset="0"/>
                <a:cs typeface="Times New Roman" pitchFamily="18" charset="0"/>
              </a:rPr>
              <a:t>MUL R1, </a:t>
            </a:r>
            <a:r>
              <a:rPr sz="2800">
                <a:latin typeface="Times New Roman" pitchFamily="18" charset="0"/>
                <a:cs typeface="Times New Roman" pitchFamily="18" charset="0"/>
              </a:rPr>
              <a:t>c  </a:t>
            </a:r>
            <a:endParaRPr lang="en-US" sz="2800" dirty="0" smtClean="0">
              <a:latin typeface="Times New Roman" pitchFamily="18" charset="0"/>
              <a:cs typeface="Times New Roman" pitchFamily="18" charset="0"/>
            </a:endParaRPr>
          </a:p>
          <a:p>
            <a:pPr marL="3256279" marR="925830" algn="just">
              <a:lnSpc>
                <a:spcPct val="128899"/>
              </a:lnSpc>
            </a:pPr>
            <a:r>
              <a:rPr sz="2800" smtClean="0">
                <a:latin typeface="Times New Roman" pitchFamily="18" charset="0"/>
                <a:cs typeface="Times New Roman" pitchFamily="18" charset="0"/>
              </a:rPr>
              <a:t>STA </a:t>
            </a:r>
            <a:r>
              <a:rPr sz="2800" dirty="0">
                <a:latin typeface="Times New Roman" pitchFamily="18" charset="0"/>
                <a:cs typeface="Times New Roman" pitchFamily="18" charset="0"/>
              </a:rPr>
              <a:t>t1, </a:t>
            </a:r>
            <a:r>
              <a:rPr sz="2800">
                <a:latin typeface="Times New Roman" pitchFamily="18" charset="0"/>
                <a:cs typeface="Times New Roman" pitchFamily="18" charset="0"/>
              </a:rPr>
              <a:t>R1  </a:t>
            </a:r>
            <a:endParaRPr lang="en-US" sz="2800" dirty="0" smtClean="0">
              <a:latin typeface="Times New Roman" pitchFamily="18" charset="0"/>
              <a:cs typeface="Times New Roman" pitchFamily="18" charset="0"/>
            </a:endParaRPr>
          </a:p>
          <a:p>
            <a:pPr marL="3256279" marR="925830" algn="just">
              <a:lnSpc>
                <a:spcPct val="128899"/>
              </a:lnSpc>
            </a:pPr>
            <a:r>
              <a:rPr sz="2800" smtClean="0">
                <a:latin typeface="Times New Roman" pitchFamily="18" charset="0"/>
                <a:cs typeface="Times New Roman" pitchFamily="18" charset="0"/>
              </a:rPr>
              <a:t>ADD </a:t>
            </a:r>
            <a:r>
              <a:rPr sz="2800" dirty="0">
                <a:latin typeface="Times New Roman" pitchFamily="18" charset="0"/>
                <a:cs typeface="Times New Roman" pitchFamily="18" charset="0"/>
              </a:rPr>
              <a:t>R1, </a:t>
            </a:r>
            <a:r>
              <a:rPr sz="2800">
                <a:latin typeface="Times New Roman" pitchFamily="18" charset="0"/>
                <a:cs typeface="Times New Roman" pitchFamily="18" charset="0"/>
              </a:rPr>
              <a:t>t1  </a:t>
            </a:r>
            <a:endParaRPr lang="en-US" sz="2800" dirty="0" smtClean="0">
              <a:latin typeface="Times New Roman" pitchFamily="18" charset="0"/>
              <a:cs typeface="Times New Roman" pitchFamily="18" charset="0"/>
            </a:endParaRPr>
          </a:p>
          <a:p>
            <a:pPr marL="3256279" marR="925830" algn="just">
              <a:lnSpc>
                <a:spcPct val="128899"/>
              </a:lnSpc>
            </a:pPr>
            <a:r>
              <a:rPr sz="2800" smtClean="0">
                <a:latin typeface="Times New Roman" pitchFamily="18" charset="0"/>
                <a:cs typeface="Times New Roman" pitchFamily="18" charset="0"/>
              </a:rPr>
              <a:t>MOV </a:t>
            </a:r>
            <a:r>
              <a:rPr sz="2800" dirty="0">
                <a:latin typeface="Times New Roman" pitchFamily="18" charset="0"/>
                <a:cs typeface="Times New Roman" pitchFamily="18" charset="0"/>
              </a:rPr>
              <a:t>a, R1</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Object Code Optimization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612648" y="1600200"/>
            <a:ext cx="8153400" cy="2460289"/>
          </a:xfrm>
          <a:prstGeom prst="rect">
            <a:avLst/>
          </a:prstGeom>
        </p:spPr>
        <p:txBody>
          <a:bodyPr vert="horz" wrap="square" lIns="0" tIns="64135" rIns="0" bIns="0" rtlCol="0">
            <a:spAutoFit/>
          </a:bodyPr>
          <a:lstStyle/>
          <a:p>
            <a:pPr marL="147320" marR="5080"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A symbol table stores information about keywords and tokens  found during lexical analysis</a:t>
            </a:r>
          </a:p>
          <a:p>
            <a:pPr marL="147320" marR="896619"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The symbol table is consulted in almost all phases of the  compiler</a:t>
            </a:r>
          </a:p>
          <a:p>
            <a:pPr marL="147955" indent="-135890">
              <a:lnSpc>
                <a:spcPct val="100000"/>
              </a:lnSpc>
              <a:spcBef>
                <a:spcPts val="995"/>
              </a:spcBef>
              <a:buClr>
                <a:srgbClr val="1CACE4"/>
              </a:buClr>
              <a:buSzPct val="96666"/>
              <a:buFont typeface="Arial Black"/>
              <a:buChar char="▪"/>
              <a:tabLst>
                <a:tab pos="148590" algn="l"/>
              </a:tabLst>
            </a:pPr>
            <a:r>
              <a:rPr sz="2800" dirty="0">
                <a:latin typeface="Times New Roman" pitchFamily="18" charset="0"/>
                <a:cs typeface="Times New Roman" pitchFamily="18" charset="0"/>
              </a:rPr>
              <a:t>Example:</a:t>
            </a:r>
          </a:p>
        </p:txBody>
      </p:sp>
      <p:sp>
        <p:nvSpPr>
          <p:cNvPr id="4" name="object 4"/>
          <p:cNvSpPr txBox="1"/>
          <p:nvPr/>
        </p:nvSpPr>
        <p:spPr>
          <a:xfrm>
            <a:off x="762000" y="4267200"/>
            <a:ext cx="2438400"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pitchFamily="18" charset="0"/>
                <a:cs typeface="Times New Roman" pitchFamily="18" charset="0"/>
              </a:rPr>
              <a:t>Insert(“dist”, id)</a:t>
            </a:r>
            <a:endParaRPr sz="2000">
              <a:latin typeface="Times New Roman" pitchFamily="18" charset="0"/>
              <a:cs typeface="Times New Roman" pitchFamily="18" charset="0"/>
            </a:endParaRPr>
          </a:p>
        </p:txBody>
      </p:sp>
      <p:sp>
        <p:nvSpPr>
          <p:cNvPr id="5" name="object 5"/>
          <p:cNvSpPr txBox="1"/>
          <p:nvPr/>
        </p:nvSpPr>
        <p:spPr>
          <a:xfrm>
            <a:off x="3352800" y="4191000"/>
            <a:ext cx="5092065" cy="761747"/>
          </a:xfrm>
          <a:prstGeom prst="rect">
            <a:avLst/>
          </a:prstGeom>
        </p:spPr>
        <p:txBody>
          <a:bodyPr vert="horz" wrap="square" lIns="0" tIns="144780" rIns="0" bIns="0" rtlCol="0">
            <a:spAutoFit/>
          </a:bodyPr>
          <a:lstStyle/>
          <a:p>
            <a:pPr marL="12700">
              <a:lnSpc>
                <a:spcPct val="100000"/>
              </a:lnSpc>
              <a:spcBef>
                <a:spcPts val="1140"/>
              </a:spcBef>
            </a:pPr>
            <a:r>
              <a:rPr sz="2000" dirty="0">
                <a:latin typeface="Times New Roman" pitchFamily="18" charset="0"/>
                <a:cs typeface="Times New Roman" pitchFamily="18" charset="0"/>
              </a:rPr>
              <a:t>//insert a symbol table entry </a:t>
            </a:r>
            <a:r>
              <a:rPr sz="2000">
                <a:latin typeface="Times New Roman" pitchFamily="18" charset="0"/>
                <a:cs typeface="Times New Roman" pitchFamily="18" charset="0"/>
              </a:rPr>
              <a:t>associating </a:t>
            </a:r>
            <a:r>
              <a:rPr sz="2000" smtClean="0">
                <a:latin typeface="Times New Roman" pitchFamily="18" charset="0"/>
                <a:cs typeface="Times New Roman" pitchFamily="18" charset="0"/>
              </a:rPr>
              <a:t>the</a:t>
            </a:r>
            <a:r>
              <a:rPr lang="en-US" sz="2000" dirty="0" smtClean="0">
                <a:latin typeface="Times New Roman" pitchFamily="18" charset="0"/>
                <a:cs typeface="Times New Roman" pitchFamily="18" charset="0"/>
              </a:rPr>
              <a:t> </a:t>
            </a:r>
            <a:r>
              <a:rPr sz="2000" smtClean="0">
                <a:latin typeface="Times New Roman" pitchFamily="18" charset="0"/>
                <a:cs typeface="Times New Roman" pitchFamily="18" charset="0"/>
              </a:rPr>
              <a:t>string </a:t>
            </a:r>
            <a:r>
              <a:rPr sz="2000" dirty="0">
                <a:latin typeface="Times New Roman" pitchFamily="18" charset="0"/>
                <a:cs typeface="Times New Roman" pitchFamily="18" charset="0"/>
              </a:rPr>
              <a:t>“dist” with token type “id”</a:t>
            </a:r>
            <a:endParaRPr sz="2000">
              <a:latin typeface="Times New Roman" pitchFamily="18" charset="0"/>
              <a:cs typeface="Times New Roman" pitchFamily="18" charset="0"/>
            </a:endParaRPr>
          </a:p>
        </p:txBody>
      </p:sp>
      <p:sp>
        <p:nvSpPr>
          <p:cNvPr id="7" name="Title 6"/>
          <p:cNvSpPr>
            <a:spLocks noGrp="1"/>
          </p:cNvSpPr>
          <p:nvPr>
            <p:ph type="title"/>
          </p:nvPr>
        </p:nvSpPr>
        <p:spPr/>
        <p:txBody>
          <a:bodyPr/>
          <a:lstStyle/>
          <a:p>
            <a:r>
              <a:rPr lang="en-US" dirty="0" smtClean="0"/>
              <a:t>Symbol Table</a:t>
            </a:r>
            <a:endParaRPr lang="en-US" dirty="0"/>
          </a:p>
        </p:txBody>
      </p:sp>
      <p:sp>
        <p:nvSpPr>
          <p:cNvPr id="6" name="Slide Number Placeholder 5"/>
          <p:cNvSpPr>
            <a:spLocks noGrp="1"/>
          </p:cNvSpPr>
          <p:nvPr>
            <p:ph type="sldNum" sz="quarter" idx="12"/>
          </p:nvPr>
        </p:nvSpPr>
        <p:spPr/>
        <p:txBody>
          <a:bodyPr>
            <a:normAutofit fontScale="85000" lnSpcReduction="20000"/>
          </a:bodyPr>
          <a:lstStyle/>
          <a:p>
            <a:fld id="{C417708F-B8C8-4AAF-86AE-98A0EC1838B4}"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568" y="1926319"/>
            <a:ext cx="8008432" cy="1951816"/>
          </a:xfrm>
          <a:prstGeom prst="rect">
            <a:avLst/>
          </a:prstGeom>
        </p:spPr>
        <p:txBody>
          <a:bodyPr vert="horz" wrap="square" lIns="0" tIns="144780" rIns="0" bIns="0" rtlCol="0">
            <a:spAutoFit/>
          </a:bodyPr>
          <a:lstStyle/>
          <a:p>
            <a:pPr marL="147955" indent="-135890">
              <a:lnSpc>
                <a:spcPct val="100000"/>
              </a:lnSpc>
              <a:spcBef>
                <a:spcPts val="1140"/>
              </a:spcBef>
              <a:buClr>
                <a:srgbClr val="1CACE4"/>
              </a:buClr>
              <a:buSzPct val="96666"/>
              <a:buFont typeface="Arial Black"/>
              <a:buChar char="▪"/>
              <a:tabLst>
                <a:tab pos="148590" algn="l"/>
              </a:tabLst>
            </a:pPr>
            <a:r>
              <a:rPr sz="2400" dirty="0">
                <a:latin typeface="Times New Roman" pitchFamily="18" charset="0"/>
                <a:cs typeface="Times New Roman" pitchFamily="18" charset="0"/>
              </a:rPr>
              <a:t>Example:</a:t>
            </a:r>
            <a:endParaRPr sz="2400">
              <a:latin typeface="Times New Roman" pitchFamily="18" charset="0"/>
              <a:cs typeface="Times New Roman" pitchFamily="18" charset="0"/>
            </a:endParaRPr>
          </a:p>
          <a:p>
            <a:pPr marL="55880">
              <a:lnSpc>
                <a:spcPts val="3420"/>
              </a:lnSpc>
              <a:spcBef>
                <a:spcPts val="1040"/>
              </a:spcBef>
              <a:tabLst>
                <a:tab pos="2341880" algn="l"/>
              </a:tabLst>
            </a:pPr>
            <a:r>
              <a:rPr sz="2400" dirty="0">
                <a:latin typeface="Times New Roman" pitchFamily="18" charset="0"/>
                <a:cs typeface="Times New Roman" pitchFamily="18" charset="0"/>
              </a:rPr>
              <a:t>Lookup(“dist”)	</a:t>
            </a:r>
            <a:r>
              <a:rPr sz="2000" dirty="0">
                <a:latin typeface="Times New Roman" pitchFamily="18" charset="0"/>
                <a:cs typeface="Times New Roman" pitchFamily="18" charset="0"/>
              </a:rPr>
              <a:t>//An occurrence of string “dist” can be </a:t>
            </a:r>
            <a:r>
              <a:rPr sz="2000">
                <a:latin typeface="Times New Roman" pitchFamily="18" charset="0"/>
                <a:cs typeface="Times New Roman" pitchFamily="18" charset="0"/>
              </a:rPr>
              <a:t>looked </a:t>
            </a:r>
            <a:r>
              <a:rPr sz="2000" smtClean="0">
                <a:latin typeface="Times New Roman" pitchFamily="18" charset="0"/>
                <a:cs typeface="Times New Roman" pitchFamily="18" charset="0"/>
              </a:rPr>
              <a:t>up</a:t>
            </a:r>
            <a:r>
              <a:rPr lang="en-US" sz="2000" dirty="0" smtClean="0">
                <a:latin typeface="Times New Roman" pitchFamily="18" charset="0"/>
                <a:cs typeface="Times New Roman" pitchFamily="18" charset="0"/>
              </a:rPr>
              <a:t> </a:t>
            </a:r>
            <a:r>
              <a:rPr sz="2000" smtClean="0">
                <a:latin typeface="Times New Roman" pitchFamily="18" charset="0"/>
                <a:cs typeface="Times New Roman" pitchFamily="18" charset="0"/>
              </a:rPr>
              <a:t>in </a:t>
            </a:r>
            <a:r>
              <a:rPr sz="2000">
                <a:latin typeface="Times New Roman" pitchFamily="18" charset="0"/>
                <a:cs typeface="Times New Roman" pitchFamily="18" charset="0"/>
              </a:rPr>
              <a:t>the </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sz="2000" smtClean="0">
                <a:latin typeface="Times New Roman" pitchFamily="18" charset="0"/>
                <a:cs typeface="Times New Roman" pitchFamily="18" charset="0"/>
              </a:rPr>
              <a:t>symbol </a:t>
            </a:r>
            <a:r>
              <a:rPr sz="2000" dirty="0">
                <a:latin typeface="Times New Roman" pitchFamily="18" charset="0"/>
                <a:cs typeface="Times New Roman" pitchFamily="18" charset="0"/>
              </a:rPr>
              <a:t>table. If found, the </a:t>
            </a:r>
            <a:r>
              <a:rPr sz="2000">
                <a:latin typeface="Times New Roman" pitchFamily="18" charset="0"/>
                <a:cs typeface="Times New Roman" pitchFamily="18" charset="0"/>
              </a:rPr>
              <a:t>reference </a:t>
            </a:r>
            <a:r>
              <a:rPr sz="2000" smtClean="0">
                <a:latin typeface="Times New Roman" pitchFamily="18" charset="0"/>
                <a:cs typeface="Times New Roman" pitchFamily="18" charset="0"/>
              </a:rPr>
              <a:t>to</a:t>
            </a:r>
            <a:r>
              <a:rPr lang="en-US" sz="2000" dirty="0" smtClean="0">
                <a:latin typeface="Times New Roman" pitchFamily="18" charset="0"/>
                <a:cs typeface="Times New Roman" pitchFamily="18" charset="0"/>
              </a:rPr>
              <a:t> </a:t>
            </a:r>
            <a:r>
              <a:rPr sz="2000" smtClean="0">
                <a:latin typeface="Times New Roman" pitchFamily="18" charset="0"/>
                <a:cs typeface="Times New Roman" pitchFamily="18" charset="0"/>
              </a:rPr>
              <a:t>the </a:t>
            </a:r>
            <a:r>
              <a:rPr sz="2000" dirty="0">
                <a:latin typeface="Times New Roman" pitchFamily="18" charset="0"/>
                <a:cs typeface="Times New Roman" pitchFamily="18" charset="0"/>
              </a:rPr>
              <a:t>“id” </a:t>
            </a:r>
            <a:r>
              <a:rPr sz="2000">
                <a:latin typeface="Times New Roman" pitchFamily="18" charset="0"/>
                <a:cs typeface="Times New Roman" pitchFamily="18" charset="0"/>
              </a:rPr>
              <a:t>is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sz="2000" smtClean="0">
                <a:latin typeface="Times New Roman" pitchFamily="18" charset="0"/>
                <a:cs typeface="Times New Roman" pitchFamily="18" charset="0"/>
              </a:rPr>
              <a:t>returned </a:t>
            </a:r>
            <a:r>
              <a:rPr sz="2000" dirty="0">
                <a:latin typeface="Times New Roman" pitchFamily="18" charset="0"/>
                <a:cs typeface="Times New Roman" pitchFamily="18" charset="0"/>
              </a:rPr>
              <a:t>else lookup returns 0.</a:t>
            </a:r>
            <a:endParaRPr sz="2000">
              <a:latin typeface="Times New Roman" pitchFamily="18" charset="0"/>
              <a:cs typeface="Times New Roman" pitchFamily="18" charset="0"/>
            </a:endParaRPr>
          </a:p>
        </p:txBody>
      </p:sp>
      <p:sp>
        <p:nvSpPr>
          <p:cNvPr id="4" name="object 4"/>
          <p:cNvSpPr/>
          <p:nvPr/>
        </p:nvSpPr>
        <p:spPr>
          <a:xfrm>
            <a:off x="762000" y="4267200"/>
            <a:ext cx="3257543" cy="16763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715000" y="4114800"/>
            <a:ext cx="1957383" cy="225742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r>
              <a:rPr lang="en-US" dirty="0" smtClean="0"/>
              <a:t>Symbol Table</a:t>
            </a:r>
            <a:endParaRPr lang="en-US" dirty="0"/>
          </a:p>
        </p:txBody>
      </p:sp>
      <p:sp>
        <p:nvSpPr>
          <p:cNvPr id="6" name="Slide Number Placeholder 5"/>
          <p:cNvSpPr>
            <a:spLocks noGrp="1"/>
          </p:cNvSpPr>
          <p:nvPr>
            <p:ph type="sldNum" sz="quarter" idx="12"/>
          </p:nvPr>
        </p:nvSpPr>
        <p:spPr/>
        <p:txBody>
          <a:bodyPr>
            <a:normAutofit fontScale="85000" lnSpcReduction="20000"/>
          </a:bodyPr>
          <a:lstStyle/>
          <a:p>
            <a:fld id="{C417708F-B8C8-4AAF-86AE-98A0EC1838B4}"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54568" y="2127496"/>
            <a:ext cx="7932232" cy="4306307"/>
          </a:xfrm>
          <a:prstGeom prst="rect">
            <a:avLst/>
          </a:prstGeom>
        </p:spPr>
        <p:txBody>
          <a:bodyPr vert="horz" wrap="square" lIns="0" tIns="144780" rIns="0" bIns="0" rtlCol="0">
            <a:spAutoFit/>
          </a:bodyPr>
          <a:lstStyle/>
          <a:p>
            <a:pPr marL="147955" indent="-135890">
              <a:lnSpc>
                <a:spcPct val="100000"/>
              </a:lnSpc>
              <a:spcBef>
                <a:spcPts val="1140"/>
              </a:spcBef>
              <a:buClr>
                <a:srgbClr val="1CACE4"/>
              </a:buClr>
              <a:buSzPct val="96666"/>
              <a:buFont typeface="Arial Black"/>
              <a:buChar char="▪"/>
              <a:tabLst>
                <a:tab pos="148590" algn="l"/>
              </a:tabLst>
            </a:pPr>
            <a:r>
              <a:rPr sz="2800" dirty="0">
                <a:latin typeface="Times New Roman" pitchFamily="18" charset="0"/>
                <a:cs typeface="Times New Roman" pitchFamily="18" charset="0"/>
              </a:rPr>
              <a:t>Errors may be encountered in different phases of compiler</a:t>
            </a:r>
            <a:endParaRPr sz="2800">
              <a:latin typeface="Times New Roman" pitchFamily="18" charset="0"/>
              <a:cs typeface="Times New Roman" pitchFamily="18" charset="0"/>
            </a:endParaRPr>
          </a:p>
          <a:p>
            <a:pPr marL="147320" marR="788670" indent="-135255">
              <a:lnSpc>
                <a:spcPts val="3240"/>
              </a:lnSpc>
              <a:spcBef>
                <a:spcPts val="1445"/>
              </a:spcBef>
              <a:buClr>
                <a:srgbClr val="1CACE4"/>
              </a:buClr>
              <a:buSzPct val="96666"/>
              <a:buFont typeface="Arial Black"/>
              <a:buChar char="▪"/>
              <a:tabLst>
                <a:tab pos="148590" algn="l"/>
              </a:tabLst>
            </a:pPr>
            <a:r>
              <a:rPr sz="2800" dirty="0">
                <a:latin typeface="Times New Roman" pitchFamily="18" charset="0"/>
                <a:cs typeface="Times New Roman" pitchFamily="18" charset="0"/>
              </a:rPr>
              <a:t>Objective of error handling is to go as far as possible in  compilation whenever an error is encountered</a:t>
            </a:r>
            <a:endParaRPr sz="2800">
              <a:latin typeface="Times New Roman" pitchFamily="18" charset="0"/>
              <a:cs typeface="Times New Roman" pitchFamily="18" charset="0"/>
            </a:endParaRPr>
          </a:p>
          <a:p>
            <a:pPr marL="147955" indent="-135890">
              <a:lnSpc>
                <a:spcPct val="100000"/>
              </a:lnSpc>
              <a:spcBef>
                <a:spcPts val="995"/>
              </a:spcBef>
              <a:buClr>
                <a:srgbClr val="1CACE4"/>
              </a:buClr>
              <a:buSzPct val="96666"/>
              <a:buFont typeface="Arial Black"/>
              <a:buChar char="▪"/>
              <a:tabLst>
                <a:tab pos="148590" algn="l"/>
              </a:tabLst>
            </a:pPr>
            <a:r>
              <a:rPr sz="2800" dirty="0">
                <a:latin typeface="Times New Roman" pitchFamily="18" charset="0"/>
                <a:cs typeface="Times New Roman" pitchFamily="18" charset="0"/>
              </a:rPr>
              <a:t>Examples:</a:t>
            </a:r>
            <a:endParaRPr sz="2800">
              <a:latin typeface="Times New Roman" pitchFamily="18" charset="0"/>
              <a:cs typeface="Times New Roman" pitchFamily="18" charset="0"/>
            </a:endParaRPr>
          </a:p>
          <a:p>
            <a:pPr marL="321310" marR="5080" lvl="1" indent="-135255">
              <a:lnSpc>
                <a:spcPts val="3240"/>
              </a:lnSpc>
              <a:spcBef>
                <a:spcPts val="445"/>
              </a:spcBef>
              <a:buClr>
                <a:srgbClr val="1CACE4"/>
              </a:buClr>
              <a:buSzPct val="96666"/>
              <a:buFont typeface="Arial Black"/>
              <a:buChar char="▪"/>
              <a:tabLst>
                <a:tab pos="321945" algn="l"/>
              </a:tabLst>
            </a:pPr>
            <a:r>
              <a:rPr sz="2800" dirty="0">
                <a:latin typeface="Times New Roman" pitchFamily="18" charset="0"/>
                <a:cs typeface="Times New Roman" pitchFamily="18" charset="0"/>
              </a:rPr>
              <a:t>Handling missing symbols during lexical analysis by inserting  symbol</a:t>
            </a:r>
            <a:endParaRPr sz="2800">
              <a:latin typeface="Times New Roman" pitchFamily="18" charset="0"/>
              <a:cs typeface="Times New Roman" pitchFamily="18" charset="0"/>
            </a:endParaRPr>
          </a:p>
          <a:p>
            <a:pPr marL="321945" lvl="1" indent="-135890">
              <a:lnSpc>
                <a:spcPct val="100000"/>
              </a:lnSpc>
              <a:spcBef>
                <a:spcPts val="195"/>
              </a:spcBef>
              <a:buClr>
                <a:srgbClr val="1CACE4"/>
              </a:buClr>
              <a:buSzPct val="96666"/>
              <a:buFont typeface="Arial Black"/>
              <a:buChar char="▪"/>
              <a:tabLst>
                <a:tab pos="321945" algn="l"/>
              </a:tabLst>
            </a:pPr>
            <a:r>
              <a:rPr sz="2800" dirty="0">
                <a:latin typeface="Times New Roman" pitchFamily="18" charset="0"/>
                <a:cs typeface="Times New Roman" pitchFamily="18" charset="0"/>
              </a:rPr>
              <a:t>Automatic type conversion during semantic analysis</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Error Handling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09056" y="2259579"/>
            <a:ext cx="6125143" cy="1636345"/>
          </a:xfrm>
          <a:prstGeom prst="rect">
            <a:avLst/>
          </a:prstGeom>
        </p:spPr>
        <p:txBody>
          <a:bodyPr vert="horz" wrap="square" lIns="0" tIns="12700" rIns="0" bIns="0" rtlCol="0">
            <a:spAutoFit/>
          </a:bodyPr>
          <a:lstStyle/>
          <a:p>
            <a:pPr marL="440055" indent="-427990">
              <a:lnSpc>
                <a:spcPct val="100000"/>
              </a:lnSpc>
              <a:spcBef>
                <a:spcPts val="100"/>
              </a:spcBef>
              <a:buClr>
                <a:srgbClr val="1CACE4"/>
              </a:buClr>
              <a:buSzPct val="86666"/>
              <a:buChar char="●"/>
              <a:tabLst>
                <a:tab pos="440055" algn="l"/>
                <a:tab pos="440690" algn="l"/>
              </a:tabLst>
            </a:pPr>
            <a:r>
              <a:rPr sz="3000" spc="-190" dirty="0">
                <a:latin typeface="Arial"/>
                <a:cs typeface="Arial"/>
              </a:rPr>
              <a:t>A </a:t>
            </a:r>
            <a:r>
              <a:rPr sz="3000" spc="-200" dirty="0">
                <a:latin typeface="Arial"/>
                <a:cs typeface="Arial"/>
              </a:rPr>
              <a:t>simple </a:t>
            </a:r>
            <a:r>
              <a:rPr sz="3000" spc="-215" dirty="0">
                <a:latin typeface="Arial"/>
                <a:cs typeface="Arial"/>
              </a:rPr>
              <a:t>one-pass</a:t>
            </a:r>
            <a:r>
              <a:rPr sz="3000" spc="330" dirty="0">
                <a:latin typeface="Arial"/>
                <a:cs typeface="Arial"/>
              </a:rPr>
              <a:t> </a:t>
            </a:r>
            <a:r>
              <a:rPr sz="3000" spc="-160" dirty="0">
                <a:latin typeface="Arial"/>
                <a:cs typeface="Arial"/>
              </a:rPr>
              <a:t>compiler</a:t>
            </a:r>
            <a:endParaRPr sz="3000">
              <a:latin typeface="Arial"/>
              <a:cs typeface="Arial"/>
            </a:endParaRPr>
          </a:p>
          <a:p>
            <a:pPr>
              <a:lnSpc>
                <a:spcPct val="100000"/>
              </a:lnSpc>
              <a:spcBef>
                <a:spcPts val="45"/>
              </a:spcBef>
              <a:buClr>
                <a:srgbClr val="1CACE4"/>
              </a:buClr>
              <a:buFont typeface="Arial"/>
              <a:buChar char="●"/>
            </a:pPr>
            <a:endParaRPr sz="4550">
              <a:latin typeface="Arial"/>
              <a:cs typeface="Arial"/>
            </a:endParaRPr>
          </a:p>
          <a:p>
            <a:pPr marL="440055" indent="-427990">
              <a:lnSpc>
                <a:spcPct val="100000"/>
              </a:lnSpc>
              <a:buClr>
                <a:srgbClr val="1CACE4"/>
              </a:buClr>
              <a:buSzPct val="86666"/>
              <a:buChar char="●"/>
              <a:tabLst>
                <a:tab pos="440055" algn="l"/>
                <a:tab pos="440690" algn="l"/>
              </a:tabLst>
            </a:pPr>
            <a:r>
              <a:rPr sz="3000" spc="-145" dirty="0">
                <a:latin typeface="Arial"/>
                <a:cs typeface="Arial"/>
              </a:rPr>
              <a:t>One-pass/Multi-pass</a:t>
            </a:r>
            <a:r>
              <a:rPr sz="3000" spc="-25" dirty="0">
                <a:latin typeface="Arial"/>
                <a:cs typeface="Arial"/>
              </a:rPr>
              <a:t> </a:t>
            </a:r>
            <a:r>
              <a:rPr sz="3000" spc="-160" dirty="0">
                <a:latin typeface="Arial"/>
                <a:cs typeface="Arial"/>
              </a:rPr>
              <a:t>compiler</a:t>
            </a:r>
            <a:endParaRPr sz="3000">
              <a:latin typeface="Arial"/>
              <a:cs typeface="Arial"/>
            </a:endParaRPr>
          </a:p>
        </p:txBody>
      </p:sp>
      <p:sp>
        <p:nvSpPr>
          <p:cNvPr id="5" name="Title 4"/>
          <p:cNvSpPr>
            <a:spLocks noGrp="1"/>
          </p:cNvSpPr>
          <p:nvPr>
            <p:ph type="title"/>
          </p:nvPr>
        </p:nvSpPr>
        <p:spPr/>
        <p:txBody>
          <a:bodyPr/>
          <a:lstStyle/>
          <a:p>
            <a:r>
              <a:rPr lang="en-US" dirty="0" smtClean="0"/>
              <a:t>Self Explore: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Compiler’s Development</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7500" lnSpcReduction="20000"/>
          </a:bodyPr>
          <a:lstStyle/>
          <a:p>
            <a:r>
              <a:rPr lang="en-US" dirty="0" smtClean="0"/>
              <a:t>Towards the end of 1950s, machine-independent programming languages were first proposed. Subsequently several experimental compilers were developed.</a:t>
            </a:r>
          </a:p>
          <a:p>
            <a:r>
              <a:rPr lang="en-US" dirty="0" smtClean="0"/>
              <a:t>The first compiler was written by </a:t>
            </a:r>
            <a:r>
              <a:rPr lang="en-US" b="1" i="1" dirty="0" smtClean="0"/>
              <a:t>Grace Hopper</a:t>
            </a:r>
            <a:r>
              <a:rPr lang="en-US" dirty="0" smtClean="0"/>
              <a:t>, in 1952, for A-0 programming language.</a:t>
            </a:r>
          </a:p>
          <a:p>
            <a:r>
              <a:rPr lang="en-US" dirty="0" smtClean="0"/>
              <a:t>The FORTRAN team led by </a:t>
            </a:r>
            <a:r>
              <a:rPr lang="en-US" b="1" i="1" dirty="0" smtClean="0"/>
              <a:t>John Backus </a:t>
            </a:r>
            <a:r>
              <a:rPr lang="en-US" dirty="0" smtClean="0"/>
              <a:t>at IBM is considered first complete compiler in 1957.</a:t>
            </a:r>
          </a:p>
          <a:p>
            <a:r>
              <a:rPr lang="en-US" dirty="0" smtClean="0"/>
              <a:t>COBOL was an  early language to be compiled on multiple architecture in 1960.</a:t>
            </a:r>
          </a:p>
          <a:p>
            <a:r>
              <a:rPr lang="en-US" dirty="0" smtClean="0"/>
              <a:t>Early compilers were written in assembly language.</a:t>
            </a:r>
          </a:p>
          <a:p>
            <a:r>
              <a:rPr lang="en-US" dirty="0" smtClean="0"/>
              <a:t>First self-hosting compiler capable of compiling its own source code in HLL was created for Lisp by </a:t>
            </a:r>
            <a:r>
              <a:rPr lang="en-US" b="1" i="1" dirty="0" smtClean="0"/>
              <a:t>Tim Hart </a:t>
            </a:r>
            <a:r>
              <a:rPr lang="en-US" dirty="0" smtClean="0"/>
              <a:t>and </a:t>
            </a:r>
            <a:r>
              <a:rPr lang="en-US" b="1" i="1" dirty="0" smtClean="0"/>
              <a:t>Mike Levin </a:t>
            </a:r>
            <a:r>
              <a:rPr lang="en-US" dirty="0" smtClean="0"/>
              <a:t>at MIT in 1962.</a:t>
            </a:r>
          </a:p>
          <a:p>
            <a:r>
              <a:rPr lang="en-US" dirty="0" smtClean="0"/>
              <a:t>Since 1970’s compilers were developed for its own language such as  Pascal and C.</a:t>
            </a:r>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905000"/>
            <a:ext cx="7848600" cy="3296415"/>
          </a:xfrm>
          <a:prstGeom prst="rect">
            <a:avLst/>
          </a:prstGeom>
        </p:spPr>
        <p:txBody>
          <a:bodyPr vert="horz" wrap="square" lIns="0" tIns="64135" rIns="0" bIns="0" rtlCol="0">
            <a:spAutoFit/>
          </a:bodyPr>
          <a:lstStyle/>
          <a:p>
            <a:pPr marL="147320" marR="337820" indent="-135255" algn="just">
              <a:lnSpc>
                <a:spcPts val="3240"/>
              </a:lnSpc>
              <a:spcBef>
                <a:spcPts val="505"/>
              </a:spcBef>
              <a:buClr>
                <a:srgbClr val="1CACE4"/>
              </a:buClr>
              <a:buSzPct val="96666"/>
              <a:buFont typeface="Arial Black"/>
              <a:buChar char="▪"/>
              <a:tabLst>
                <a:tab pos="148590" algn="l"/>
              </a:tabLst>
            </a:pPr>
            <a:r>
              <a:rPr sz="2800" smtClean="0">
                <a:latin typeface="Times New Roman" pitchFamily="18" charset="0"/>
                <a:cs typeface="Times New Roman" pitchFamily="18" charset="0"/>
              </a:rPr>
              <a:t>The</a:t>
            </a: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techniques </a:t>
            </a:r>
            <a:r>
              <a:rPr sz="2800" dirty="0">
                <a:latin typeface="Times New Roman" pitchFamily="18" charset="0"/>
                <a:cs typeface="Times New Roman" pitchFamily="18" charset="0"/>
              </a:rPr>
              <a:t>used in compiler design can be applicable to  many problems in computer science</a:t>
            </a:r>
            <a:endParaRPr sz="2800">
              <a:latin typeface="Times New Roman" pitchFamily="18" charset="0"/>
              <a:cs typeface="Times New Roman" pitchFamily="18" charset="0"/>
            </a:endParaRPr>
          </a:p>
          <a:p>
            <a:pPr marL="147320" marR="272415" indent="-135255" algn="just">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Techniques used in a lexical analyzer can be used in text  editors, information retrieval system, and pattern recognition  programs</a:t>
            </a:r>
            <a:endParaRPr sz="2800">
              <a:latin typeface="Times New Roman" pitchFamily="18" charset="0"/>
              <a:cs typeface="Times New Roman" pitchFamily="18" charset="0"/>
            </a:endParaRPr>
          </a:p>
          <a:p>
            <a:pPr marL="147320" marR="5080" indent="-135255" algn="just">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Techniques used in a parser can be used in a query processing  system such as SQL</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Application Areas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1828800"/>
            <a:ext cx="8008432" cy="3193823"/>
          </a:xfrm>
          <a:prstGeom prst="rect">
            <a:avLst/>
          </a:prstGeom>
        </p:spPr>
        <p:txBody>
          <a:bodyPr vert="horz" wrap="square" lIns="0" tIns="64135" rIns="0" bIns="0" rtlCol="0">
            <a:spAutoFit/>
          </a:bodyPr>
          <a:lstStyle/>
          <a:p>
            <a:pPr marL="147320" marR="1143635" indent="-135255" algn="just">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Many software having a </a:t>
            </a:r>
            <a:r>
              <a:rPr sz="2800">
                <a:latin typeface="Times New Roman" pitchFamily="18" charset="0"/>
                <a:cs typeface="Times New Roman" pitchFamily="18" charset="0"/>
              </a:rPr>
              <a:t>complex </a:t>
            </a:r>
            <a:r>
              <a:rPr sz="2800" smtClean="0">
                <a:latin typeface="Times New Roman" pitchFamily="18" charset="0"/>
                <a:cs typeface="Times New Roman" pitchFamily="18" charset="0"/>
              </a:rPr>
              <a:t>front-end</a:t>
            </a: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may </a:t>
            </a:r>
            <a:r>
              <a:rPr sz="2800" dirty="0">
                <a:latin typeface="Times New Roman" pitchFamily="18" charset="0"/>
                <a:cs typeface="Times New Roman" pitchFamily="18" charset="0"/>
              </a:rPr>
              <a:t>need  techniques used in compiler design</a:t>
            </a:r>
            <a:endParaRPr sz="2800">
              <a:latin typeface="Times New Roman" pitchFamily="18" charset="0"/>
              <a:cs typeface="Times New Roman" pitchFamily="18" charset="0"/>
            </a:endParaRPr>
          </a:p>
          <a:p>
            <a:pPr marL="321310" marR="5080" lvl="1" indent="-145415" algn="just">
              <a:lnSpc>
                <a:spcPts val="3240"/>
              </a:lnSpc>
              <a:spcBef>
                <a:spcPts val="400"/>
              </a:spcBef>
              <a:buClr>
                <a:srgbClr val="1CACE4"/>
              </a:buClr>
              <a:buSzPct val="96666"/>
              <a:buFont typeface="Arial Black"/>
              <a:buChar char="▪"/>
              <a:tabLst>
                <a:tab pos="321310" algn="l"/>
              </a:tabLst>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a:t>
            </a:r>
            <a:r>
              <a:rPr sz="2800" smtClean="0">
                <a:latin typeface="Times New Roman" pitchFamily="18" charset="0"/>
                <a:cs typeface="Times New Roman" pitchFamily="18" charset="0"/>
              </a:rPr>
              <a:t>A </a:t>
            </a:r>
            <a:r>
              <a:rPr sz="2800" dirty="0">
                <a:latin typeface="Times New Roman" pitchFamily="18" charset="0"/>
                <a:cs typeface="Times New Roman" pitchFamily="18" charset="0"/>
              </a:rPr>
              <a:t>symbolic equation solver which takes an equation as input.  That program should parse the given input equation.</a:t>
            </a:r>
            <a:endParaRPr sz="2800">
              <a:latin typeface="Times New Roman" pitchFamily="18" charset="0"/>
              <a:cs typeface="Times New Roman" pitchFamily="18" charset="0"/>
            </a:endParaRPr>
          </a:p>
          <a:p>
            <a:pPr marL="147320" marR="21590" indent="-135255" algn="just">
              <a:lnSpc>
                <a:spcPts val="3240"/>
              </a:lnSpc>
              <a:spcBef>
                <a:spcPts val="1600"/>
              </a:spcBef>
              <a:buClr>
                <a:srgbClr val="1CACE4"/>
              </a:buClr>
              <a:buSzPct val="96666"/>
              <a:buFont typeface="Arial Black"/>
              <a:buChar char="▪"/>
              <a:tabLst>
                <a:tab pos="148590" algn="l"/>
              </a:tabLst>
            </a:pPr>
            <a:r>
              <a:rPr sz="2800" dirty="0">
                <a:latin typeface="Times New Roman" pitchFamily="18" charset="0"/>
                <a:cs typeface="Times New Roman" pitchFamily="18" charset="0"/>
              </a:rPr>
              <a:t>Most of the techniques used in compiler design can be used in  Natural Language Processing (NLP) systems</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normAutofit/>
          </a:bodyPr>
          <a:lstStyle/>
          <a:p>
            <a:r>
              <a:rPr lang="en-US" dirty="0" smtClean="0"/>
              <a:t>Application Areas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752600"/>
            <a:ext cx="8001000" cy="4239622"/>
          </a:xfrm>
          <a:prstGeom prst="rect">
            <a:avLst/>
          </a:prstGeom>
        </p:spPr>
        <p:txBody>
          <a:bodyPr vert="horz" wrap="square" lIns="0" tIns="144780" rIns="0" bIns="0" rtlCol="0">
            <a:spAutoFit/>
          </a:bodyPr>
          <a:lstStyle/>
          <a:p>
            <a:pPr marL="147955" indent="-135890">
              <a:lnSpc>
                <a:spcPct val="100000"/>
              </a:lnSpc>
              <a:spcBef>
                <a:spcPts val="1140"/>
              </a:spcBef>
              <a:buClr>
                <a:srgbClr val="1CACE4"/>
              </a:buClr>
              <a:buSzPct val="96666"/>
              <a:buFont typeface="Arial Black"/>
              <a:buChar char="▪"/>
              <a:tabLst>
                <a:tab pos="148590" algn="l"/>
              </a:tabLst>
            </a:pPr>
            <a:r>
              <a:rPr sz="2800" dirty="0">
                <a:latin typeface="Times New Roman" pitchFamily="18" charset="0"/>
                <a:cs typeface="Times New Roman" pitchFamily="18" charset="0"/>
              </a:rPr>
              <a:t>An interpreter is another common kind of language processor</a:t>
            </a:r>
            <a:endParaRPr sz="2800">
              <a:latin typeface="Times New Roman" pitchFamily="18" charset="0"/>
              <a:cs typeface="Times New Roman" pitchFamily="18" charset="0"/>
            </a:endParaRPr>
          </a:p>
          <a:p>
            <a:pPr marL="147320" marR="5080" indent="-135255">
              <a:lnSpc>
                <a:spcPts val="3240"/>
              </a:lnSpc>
              <a:spcBef>
                <a:spcPts val="1445"/>
              </a:spcBef>
              <a:buClr>
                <a:srgbClr val="1CACE4"/>
              </a:buClr>
              <a:buSzPct val="96666"/>
              <a:buFont typeface="Arial Black"/>
              <a:buChar char="▪"/>
              <a:tabLst>
                <a:tab pos="148590" algn="l"/>
              </a:tabLst>
            </a:pPr>
            <a:r>
              <a:rPr sz="2800" dirty="0">
                <a:latin typeface="Times New Roman" pitchFamily="18" charset="0"/>
                <a:cs typeface="Times New Roman" pitchFamily="18" charset="0"/>
              </a:rPr>
              <a:t>Instead of producing a target program as a translation, an  interpreter appears to directly execute the operations  specified in the source program on inputs supplied by the user</a:t>
            </a:r>
            <a:endParaRPr sz="2800">
              <a:latin typeface="Times New Roman" pitchFamily="18" charset="0"/>
              <a:cs typeface="Times New Roman" pitchFamily="18" charset="0"/>
            </a:endParaRPr>
          </a:p>
          <a:p>
            <a:pPr marL="147320" marR="52451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Both compiler and interpreters do the same job which is  converting higher level programming language to </a:t>
            </a:r>
            <a:r>
              <a:rPr sz="2800">
                <a:latin typeface="Times New Roman" pitchFamily="18" charset="0"/>
                <a:cs typeface="Times New Roman" pitchFamily="18" charset="0"/>
              </a:rPr>
              <a:t>machine  </a:t>
            </a:r>
            <a:r>
              <a:rPr sz="2800" smtClean="0">
                <a:latin typeface="Times New Roman" pitchFamily="18" charset="0"/>
                <a:cs typeface="Times New Roman" pitchFamily="18" charset="0"/>
              </a:rPr>
              <a:t>code</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Interpreter</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752600"/>
            <a:ext cx="8229600" cy="4286430"/>
          </a:xfrm>
          <a:prstGeom prst="rect">
            <a:avLst/>
          </a:prstGeom>
        </p:spPr>
        <p:txBody>
          <a:bodyPr vert="horz" wrap="square" lIns="0" tIns="64135" rIns="0" bIns="0" rtlCol="0">
            <a:spAutoFit/>
          </a:bodyPr>
          <a:lstStyle/>
          <a:p>
            <a:pPr marL="147320" marR="484505" indent="-135255">
              <a:lnSpc>
                <a:spcPts val="3240"/>
              </a:lnSpc>
              <a:spcBef>
                <a:spcPts val="505"/>
              </a:spcBef>
              <a:buClr>
                <a:srgbClr val="1CACE4"/>
              </a:buClr>
              <a:buSzPct val="96666"/>
              <a:buFont typeface="Arial Black"/>
              <a:buChar char="▪"/>
              <a:tabLst>
                <a:tab pos="148590" algn="l"/>
              </a:tabLst>
            </a:pPr>
            <a:r>
              <a:rPr sz="2800" dirty="0">
                <a:latin typeface="Times New Roman" pitchFamily="18" charset="0"/>
                <a:cs typeface="Times New Roman" pitchFamily="18" charset="0"/>
              </a:rPr>
              <a:t>Compiler transforms code written in a HLL into the machine  code, at once, before program runs</a:t>
            </a:r>
            <a:endParaRPr sz="2800">
              <a:latin typeface="Times New Roman" pitchFamily="18" charset="0"/>
              <a:cs typeface="Times New Roman" pitchFamily="18" charset="0"/>
            </a:endParaRPr>
          </a:p>
          <a:p>
            <a:pPr marL="147320" marR="5080" indent="-135255">
              <a:lnSpc>
                <a:spcPts val="3240"/>
              </a:lnSpc>
              <a:spcBef>
                <a:spcPts val="1400"/>
              </a:spcBef>
              <a:buClr>
                <a:srgbClr val="1CACE4"/>
              </a:buClr>
              <a:buSzPct val="96666"/>
              <a:buFont typeface="Arial Black"/>
              <a:buChar char="▪"/>
              <a:tabLst>
                <a:tab pos="148590" algn="l"/>
              </a:tabLst>
            </a:pPr>
            <a:r>
              <a:rPr sz="2800" dirty="0">
                <a:latin typeface="Times New Roman" pitchFamily="18" charset="0"/>
                <a:cs typeface="Times New Roman" pitchFamily="18" charset="0"/>
              </a:rPr>
              <a:t>Interpreter converts each HLL program statement, one by one,  into the machine code, </a:t>
            </a:r>
            <a:r>
              <a:rPr sz="2800">
                <a:latin typeface="Times New Roman" pitchFamily="18" charset="0"/>
                <a:cs typeface="Times New Roman" pitchFamily="18" charset="0"/>
              </a:rPr>
              <a:t>during </a:t>
            </a:r>
            <a:r>
              <a:rPr sz="2800" smtClean="0">
                <a:latin typeface="Times New Roman" pitchFamily="18" charset="0"/>
                <a:cs typeface="Times New Roman" pitchFamily="18" charset="0"/>
              </a:rPr>
              <a:t>run</a:t>
            </a:r>
            <a:r>
              <a:rPr lang="en-US" sz="2800" dirty="0" smtClean="0">
                <a:latin typeface="Times New Roman" pitchFamily="18" charset="0"/>
                <a:cs typeface="Times New Roman" pitchFamily="18" charset="0"/>
              </a:rPr>
              <a:t> time</a:t>
            </a:r>
            <a:endParaRPr sz="2800">
              <a:latin typeface="Times New Roman" pitchFamily="18" charset="0"/>
              <a:cs typeface="Times New Roman" pitchFamily="18" charset="0"/>
            </a:endParaRPr>
          </a:p>
          <a:p>
            <a:pPr marL="147955" indent="-135890">
              <a:lnSpc>
                <a:spcPct val="100000"/>
              </a:lnSpc>
              <a:spcBef>
                <a:spcPts val="995"/>
              </a:spcBef>
              <a:buClr>
                <a:srgbClr val="1CACE4"/>
              </a:buClr>
              <a:buSzPct val="96666"/>
              <a:buFont typeface="Arial Black"/>
              <a:buChar char="▪"/>
              <a:tabLst>
                <a:tab pos="148590" algn="l"/>
              </a:tabLst>
            </a:pPr>
            <a:r>
              <a:rPr sz="2800" dirty="0">
                <a:latin typeface="Times New Roman" pitchFamily="18" charset="0"/>
                <a:cs typeface="Times New Roman" pitchFamily="18" charset="0"/>
              </a:rPr>
              <a:t>Compiled code runs faster while interpreted code runs slower</a:t>
            </a:r>
            <a:endParaRPr sz="2800">
              <a:latin typeface="Times New Roman" pitchFamily="18" charset="0"/>
              <a:cs typeface="Times New Roman" pitchFamily="18" charset="0"/>
            </a:endParaRPr>
          </a:p>
          <a:p>
            <a:pPr marL="147320" marR="193040" indent="-135255">
              <a:lnSpc>
                <a:spcPts val="3240"/>
              </a:lnSpc>
              <a:spcBef>
                <a:spcPts val="1445"/>
              </a:spcBef>
              <a:buClr>
                <a:srgbClr val="1CACE4"/>
              </a:buClr>
              <a:buSzPct val="96666"/>
              <a:buFont typeface="Arial Black"/>
              <a:buChar char="▪"/>
              <a:tabLst>
                <a:tab pos="148590" algn="l"/>
              </a:tabLst>
            </a:pPr>
            <a:r>
              <a:rPr sz="2800" dirty="0">
                <a:latin typeface="Times New Roman" pitchFamily="18" charset="0"/>
                <a:cs typeface="Times New Roman" pitchFamily="18" charset="0"/>
              </a:rPr>
              <a:t>Compiler displays all errors after compilation, on the other  hand, the Interpreter displays errors of each line one by one</a:t>
            </a:r>
            <a:endParaRPr sz="280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US" dirty="0" smtClean="0"/>
              <a:t>Interpreter</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C417708F-B8C8-4AAF-86AE-98A0EC1838B4}"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oCS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DoCSE</Template>
  <TotalTime>4733</TotalTime>
  <Words>1821</Words>
  <Application>Microsoft Office PowerPoint</Application>
  <PresentationFormat>On-screen Show (4:3)</PresentationFormat>
  <Paragraphs>258</Paragraphs>
  <Slides>49</Slides>
  <Notes>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DoCSE</vt:lpstr>
      <vt:lpstr>Compiler Design   1. Introduction</vt:lpstr>
      <vt:lpstr>Slide 2</vt:lpstr>
      <vt:lpstr>Compiler</vt:lpstr>
      <vt:lpstr>Slide 4</vt:lpstr>
      <vt:lpstr>History of Compiler’s Development</vt:lpstr>
      <vt:lpstr>Application Areas</vt:lpstr>
      <vt:lpstr>Application Areas</vt:lpstr>
      <vt:lpstr>Interpreter</vt:lpstr>
      <vt:lpstr>Interpreter</vt:lpstr>
      <vt:lpstr>Slide 10</vt:lpstr>
      <vt:lpstr>A language processing system</vt:lpstr>
      <vt:lpstr>Cousins of Compiler</vt:lpstr>
      <vt:lpstr>Cousins of Compiler</vt:lpstr>
      <vt:lpstr>Cousins of Compiler</vt:lpstr>
      <vt:lpstr>Phases of Compilation</vt:lpstr>
      <vt:lpstr>Phases of Compilation</vt:lpstr>
      <vt:lpstr>Phases of Compiler </vt:lpstr>
      <vt:lpstr>Phases of Compiler</vt:lpstr>
      <vt:lpstr>Phases of Compiler</vt:lpstr>
      <vt:lpstr>Lexical Analysis (Scanning)</vt:lpstr>
      <vt:lpstr>Lexical Analysis (Scanning)</vt:lpstr>
      <vt:lpstr>Lexical Analysis (Scanning)</vt:lpstr>
      <vt:lpstr>Lexical Analysis (Scanning)</vt:lpstr>
      <vt:lpstr>Lexical Analysis (Scanning)</vt:lpstr>
      <vt:lpstr>Syntax Analysis(Parsing)</vt:lpstr>
      <vt:lpstr>Syntax Analysis (Parsing)</vt:lpstr>
      <vt:lpstr>Syntax Analysis(Parsing)</vt:lpstr>
      <vt:lpstr>Syntax Analysis(Parsing)</vt:lpstr>
      <vt:lpstr>Syntax Analysis(Parsing)</vt:lpstr>
      <vt:lpstr>Syntax Analysis(Parsing)</vt:lpstr>
      <vt:lpstr>Semantic Analysis</vt:lpstr>
      <vt:lpstr>Slide 32</vt:lpstr>
      <vt:lpstr>Intermediate Code Generation</vt:lpstr>
      <vt:lpstr>Intermediate Code Generation</vt:lpstr>
      <vt:lpstr>Intermediate Code Generation</vt:lpstr>
      <vt:lpstr>Intermediate Code Generation</vt:lpstr>
      <vt:lpstr>Code Optimization</vt:lpstr>
      <vt:lpstr>Code Optimization</vt:lpstr>
      <vt:lpstr>Code Optimization</vt:lpstr>
      <vt:lpstr>Code Optimization</vt:lpstr>
      <vt:lpstr>Code Generation</vt:lpstr>
      <vt:lpstr>Code Generation</vt:lpstr>
      <vt:lpstr>Code Generation</vt:lpstr>
      <vt:lpstr>Object Code Optimization</vt:lpstr>
      <vt:lpstr>Object Code Optimization</vt:lpstr>
      <vt:lpstr>Symbol Table</vt:lpstr>
      <vt:lpstr>Symbol Table</vt:lpstr>
      <vt:lpstr>Error Handling</vt:lpstr>
      <vt:lpstr>Self Explore: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security issues in wireless sensor networks: attacks and defenses</dc:title>
  <dc:creator>Sushil</dc:creator>
  <cp:lastModifiedBy>Sushil</cp:lastModifiedBy>
  <cp:revision>115</cp:revision>
  <dcterms:created xsi:type="dcterms:W3CDTF">2022-01-11T04:55:42Z</dcterms:created>
  <dcterms:modified xsi:type="dcterms:W3CDTF">2022-07-11T05:25:40Z</dcterms:modified>
</cp:coreProperties>
</file>